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4" r:id="rId1"/>
  </p:sldMasterIdLst>
  <p:notesMasterIdLst>
    <p:notesMasterId r:id="rId7"/>
  </p:notesMasterIdLst>
  <p:sldIdLst>
    <p:sldId id="258" r:id="rId2"/>
    <p:sldId id="257" r:id="rId3"/>
    <p:sldId id="259" r:id="rId4"/>
    <p:sldId id="256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70039-A150-6244-A193-F9C479EEAE3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7FD4C-D6D4-494C-A916-25F178241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79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7FD4C-D6D4-494C-A916-25F1782416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52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D8E8-CF57-DC52-C8AE-A302B856A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EBD15-DCBA-3DB5-AE01-08316D12F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A1E72-6D03-A69B-5226-218981F0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56E2-6C58-8C4C-82DC-522591EFE22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F4EF7-6260-9ABB-1312-BC658FE6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6E301-F613-9BFC-E06E-1FB00961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D320-1A5F-774A-9C9D-AC6AB2DB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D9E9-269A-2169-2016-F53FE03B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20E4D-8FCF-271C-C800-C25922549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14EEA-AD53-C68F-F46D-0D0CFE1A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56E2-6C58-8C4C-82DC-522591EFE22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EF0EA-12F6-FA3F-D799-260CCDBE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0CBE5-9BD2-51CC-FCA2-A41CD4CD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D320-1A5F-774A-9C9D-AC6AB2DB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5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E2981-9BD5-B5DE-2B9D-8DD88A507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7C5EF-6657-0A98-8D35-233EF16BA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CA86B-029E-FB02-6849-999A613B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56E2-6C58-8C4C-82DC-522591EFE22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19CEC-B75C-7CA2-A18E-08ED064D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2FC88-C3DB-99E5-F6DE-41B3A0B8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D320-1A5F-774A-9C9D-AC6AB2DB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9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83DD-E400-B7CB-9EFC-8288E63A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8405E-56EF-590B-41F8-8FE7D2DEC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72055-84A3-8046-323D-8CFBE0CEA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56E2-6C58-8C4C-82DC-522591EFE22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078C3-3EB1-39C7-93D3-49A8DE5D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E0710-F965-6F74-6EA4-46B0A543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D320-1A5F-774A-9C9D-AC6AB2DB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4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3EA0-CD67-7704-349B-8659A4C1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1EC04-13B5-F62B-FE21-FD83341A0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F0004-42A0-0301-C280-E5D27EE0E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56E2-6C58-8C4C-82DC-522591EFE22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74D84-589C-7E89-0FB8-69B5AF4C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A920A-05DE-52E3-AE0D-DED1D9F5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D320-1A5F-774A-9C9D-AC6AB2DB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0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23E4-1310-EE19-E2A3-687F32FC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2F51F-932C-79A7-BAE1-3F7172F86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4849E-C925-954A-8608-7A5FB7787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333D9-22D0-0561-A058-8DE5977E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56E2-6C58-8C4C-82DC-522591EFE22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F8188-5C14-184F-1E04-AD2A0942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0A42E-66D7-D352-795B-5D415A14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D320-1A5F-774A-9C9D-AC6AB2DB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0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E9FD-3951-0B5F-93CA-022B25DDA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BF278-DDA4-CE18-8420-C72E65B93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814CB-CF58-34CE-6E52-4584E2366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55E5CA-2A1A-0FDA-F3DB-EFF5CC7A0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E9BEF-A031-7C93-CB08-399CD2CF2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47DE02-C422-C1FF-8691-B455D4D25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56E2-6C58-8C4C-82DC-522591EFE22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5EB20-53A4-78E1-25CB-FC8D2431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D289A3-D1EC-A27A-856B-81DC2EED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D320-1A5F-774A-9C9D-AC6AB2DB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4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21FD-CEB1-ABB3-9963-9FC257B74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703EA-3C5E-F0A8-6C1F-B1BF879F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56E2-6C58-8C4C-82DC-522591EFE22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FA45F-4BE0-905A-68A9-1BF6F5F0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E7276-38E3-9D9A-39A2-1F78C8D4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D320-1A5F-774A-9C9D-AC6AB2DB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8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91FF3-A687-24EE-BC17-E525AA38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56E2-6C58-8C4C-82DC-522591EFE22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6CE69-C944-3DA2-18D8-0A9CB5EF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8F3D7-CCDA-A654-DCF0-7E66F6D68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D320-1A5F-774A-9C9D-AC6AB2DB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1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F9CC-A5C6-AA7C-2B9C-B5652558C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9994-1E3A-65F9-3C0A-D9AFF1ED2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D4180-AC2C-39D2-3983-34B61A01F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B1A4B-5B99-61DB-76C3-C29C1DD4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56E2-6C58-8C4C-82DC-522591EFE22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54B17-C3DF-1663-2A27-61FCFFC6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AB298-4446-9697-6181-2624A240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D320-1A5F-774A-9C9D-AC6AB2DB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5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E70F1-69BE-9980-5A1F-9AF5F611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091403-C00E-87E6-AC1F-E6972231C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7EE4B-2CB2-2428-8F9C-5F061657F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5F83E-9347-B317-1F7C-5906346C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56E2-6C58-8C4C-82DC-522591EFE22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3CE0C-712C-6F8C-9C7E-998D862D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2E34D-F490-15DC-4D6B-238ED6CC1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D320-1A5F-774A-9C9D-AC6AB2DB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B72D84-0846-03C8-96F8-EB874099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CCE94-5DC0-4AC1-C3D0-5DDF4A20C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2FD36-2CEF-BA27-9049-ABB116F37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F56E2-6C58-8C4C-82DC-522591EFE22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2FE7B-CE8C-49E2-7D02-4305311DB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ED367-29A1-6187-57A1-798AF44A5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FD320-1A5F-774A-9C9D-AC6AB2DB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621-C380-B2DC-BEB5-4336B989E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108" y="1041400"/>
            <a:ext cx="9967784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8300" dirty="0">
                <a:solidFill>
                  <a:schemeClr val="accent1">
                    <a:lumMod val="75000"/>
                  </a:schemeClr>
                </a:solidFill>
                <a:latin typeface="Yanone Kaffeesatz Regular" panose="02000000000000000000" pitchFamily="2" charset="77"/>
                <a:ea typeface="Lato" panose="020F0502020204030203" pitchFamily="34" charset="0"/>
                <a:cs typeface="Lato" panose="020F0502020204030203" pitchFamily="34" charset="0"/>
              </a:rPr>
              <a:t>MZ B cells: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Yanone Kaffeesatz Regular" panose="02000000000000000000" pitchFamily="2" charset="77"/>
              </a:rPr>
            </a:br>
            <a:r>
              <a:rPr lang="en-US" sz="4900" dirty="0">
                <a:solidFill>
                  <a:schemeClr val="accent1">
                    <a:lumMod val="75000"/>
                  </a:schemeClr>
                </a:solidFill>
                <a:latin typeface="Yanone Kaffeesatz Regular" panose="02000000000000000000" pitchFamily="2" charset="77"/>
              </a:rPr>
              <a:t>Ontogeny, Homeostasis and Immune Response Dynamics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28C75-07F2-6BFE-BB54-50C5BF657B8B}"/>
              </a:ext>
            </a:extLst>
          </p:cNvPr>
          <p:cNvSpPr txBox="1"/>
          <p:nvPr/>
        </p:nvSpPr>
        <p:spPr>
          <a:xfrm>
            <a:off x="1112108" y="5350475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Yanone Kaffeesatz Regular" panose="02000000000000000000" pitchFamily="2" charset="77"/>
                <a:cs typeface="Futura Medium" panose="020B0602020204020303" pitchFamily="34" charset="-79"/>
              </a:rPr>
              <a:t>Feb 27 2023</a:t>
            </a:r>
          </a:p>
        </p:txBody>
      </p:sp>
    </p:spTree>
    <p:extLst>
      <p:ext uri="{BB962C8B-B14F-4D97-AF65-F5344CB8AC3E}">
        <p14:creationId xmlns:p14="http://schemas.microsoft.com/office/powerpoint/2010/main" val="274331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80BCF8-804E-8E67-D24C-601779C063B8}"/>
              </a:ext>
            </a:extLst>
          </p:cNvPr>
          <p:cNvSpPr txBox="1"/>
          <p:nvPr/>
        </p:nvSpPr>
        <p:spPr>
          <a:xfrm>
            <a:off x="714704" y="715354"/>
            <a:ext cx="107625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Aim 1: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Quantify the steady‐state dynamics of MZ B cells – modeling the kinetics of their renewal and replacement throughout life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AEF42-56CB-6496-2894-76B3BD495956}"/>
              </a:ext>
            </a:extLst>
          </p:cNvPr>
          <p:cNvSpPr txBox="1"/>
          <p:nvPr/>
        </p:nvSpPr>
        <p:spPr>
          <a:xfrm>
            <a:off x="977461" y="1930628"/>
            <a:ext cx="1076259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Quantifying tonic-replacement, turnover and division using busulfan chimeras.</a:t>
            </a:r>
          </a:p>
          <a:p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Experimental part: </a:t>
            </a:r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Done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Modelling: </a:t>
            </a:r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Almost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Done. (explore quorum sensing using Notch2 mutants?)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ECAD91-88D2-8AC4-D3F6-F208AF6C817B}"/>
              </a:ext>
            </a:extLst>
          </p:cNvPr>
          <p:cNvSpPr txBox="1"/>
          <p:nvPr/>
        </p:nvSpPr>
        <p:spPr>
          <a:xfrm>
            <a:off x="977461" y="3603934"/>
            <a:ext cx="1049983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 Ki67-YFP reporter data to facilitate model selection</a:t>
            </a:r>
            <a:r>
              <a:rPr lang="en-US" sz="2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000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Results from 1 &amp; 2 </a:t>
            </a:r>
            <a:r>
              <a:rPr lang="en-US" sz="2000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Manuscript within next few months?</a:t>
            </a:r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E6899-3B59-46F6-D516-415E5F5BDB3B}"/>
              </a:ext>
            </a:extLst>
          </p:cNvPr>
          <p:cNvSpPr txBox="1"/>
          <p:nvPr/>
        </p:nvSpPr>
        <p:spPr>
          <a:xfrm>
            <a:off x="977460" y="5052781"/>
            <a:ext cx="104998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Future Directions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Busulfan chimeras in RAG-GFP/Ki67-RFP mice.</a:t>
            </a:r>
          </a:p>
        </p:txBody>
      </p:sp>
    </p:spTree>
    <p:extLst>
      <p:ext uri="{BB962C8B-B14F-4D97-AF65-F5344CB8AC3E}">
        <p14:creationId xmlns:p14="http://schemas.microsoft.com/office/powerpoint/2010/main" val="299783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5C8EE5-752A-0C05-EF73-5285AE87A732}"/>
              </a:ext>
            </a:extLst>
          </p:cNvPr>
          <p:cNvSpPr txBox="1"/>
          <p:nvPr/>
        </p:nvSpPr>
        <p:spPr>
          <a:xfrm>
            <a:off x="746233" y="521052"/>
            <a:ext cx="107625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Aim 2: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Dissect the mechanisms underlying the establishment of MZ B cell </a:t>
            </a:r>
          </a:p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niche in neonates. </a:t>
            </a:r>
            <a:endParaRPr lang="en-US" sz="2200" dirty="0">
              <a:solidFill>
                <a:schemeClr val="accent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0E0BE4-6CDB-5C24-71D0-8D48F116AB13}"/>
              </a:ext>
            </a:extLst>
          </p:cNvPr>
          <p:cNvSpPr txBox="1"/>
          <p:nvPr/>
        </p:nvSpPr>
        <p:spPr>
          <a:xfrm>
            <a:off x="987971" y="1741441"/>
            <a:ext cx="1076259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1. Comparison of B cell Development and maintenance between neonates and adults.</a:t>
            </a:r>
          </a:p>
          <a:p>
            <a:endParaRPr lang="en-US" sz="2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Rag-GFP/Ki67-RFP neonatal data:</a:t>
            </a:r>
          </a:p>
          <a:p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Cell counts, Ki67 and Rag expression data from d10 – d120.</a:t>
            </a:r>
          </a:p>
          <a:p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Stochastic modeling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Effects of cell-age, varying population density, local interactions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EBA83-081B-796B-CC75-AFFE3601B758}"/>
              </a:ext>
            </a:extLst>
          </p:cNvPr>
          <p:cNvSpPr txBox="1"/>
          <p:nvPr/>
        </p:nvSpPr>
        <p:spPr>
          <a:xfrm>
            <a:off x="987971" y="4552957"/>
            <a:ext cx="1076259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 Imaging to observe B cell niche establishment and trafficking? </a:t>
            </a:r>
          </a:p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Stochastic models can be adapted to track spatial dynamics.</a:t>
            </a:r>
          </a:p>
        </p:txBody>
      </p:sp>
    </p:spTree>
    <p:extLst>
      <p:ext uri="{BB962C8B-B14F-4D97-AF65-F5344CB8AC3E}">
        <p14:creationId xmlns:p14="http://schemas.microsoft.com/office/powerpoint/2010/main" val="111745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DEBA83-081B-796B-CC75-AFFE3601B758}"/>
              </a:ext>
            </a:extLst>
          </p:cNvPr>
          <p:cNvSpPr txBox="1"/>
          <p:nvPr/>
        </p:nvSpPr>
        <p:spPr>
          <a:xfrm>
            <a:off x="714704" y="653619"/>
            <a:ext cx="1076259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3. We can also (propose to) look at the other extreme – Aged mice.</a:t>
            </a:r>
          </a:p>
          <a:p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Humoral responses are weak in both young and elderly.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97E92-6EE2-5F34-F08C-270220BC478C}"/>
              </a:ext>
            </a:extLst>
          </p:cNvPr>
          <p:cNvSpPr txBox="1"/>
          <p:nvPr/>
        </p:nvSpPr>
        <p:spPr>
          <a:xfrm>
            <a:off x="714704" y="2168777"/>
            <a:ext cx="1076259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4. BCR repertoire changes across the lifespan.</a:t>
            </a:r>
          </a:p>
          <a:p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 involve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Kleinstein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lab (Yale Uni) as a collaborator.</a:t>
            </a:r>
          </a:p>
          <a:p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22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5C8EE5-752A-0C05-EF73-5285AE87A732}"/>
              </a:ext>
            </a:extLst>
          </p:cNvPr>
          <p:cNvSpPr txBox="1"/>
          <p:nvPr/>
        </p:nvSpPr>
        <p:spPr>
          <a:xfrm>
            <a:off x="746233" y="521052"/>
            <a:ext cx="107625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Aim 3: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study the modulation in B cell differentiation pathways upon TD immunization </a:t>
            </a:r>
            <a:endParaRPr lang="en-US" sz="2200" dirty="0">
              <a:solidFill>
                <a:schemeClr val="accent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80E0BE4-6CDB-5C24-71D0-8D48F116AB13}"/>
                  </a:ext>
                </a:extLst>
              </p:cNvPr>
              <p:cNvSpPr txBox="1"/>
              <p:nvPr/>
            </p:nvSpPr>
            <p:spPr>
              <a:xfrm>
                <a:off x="987971" y="1741441"/>
                <a:ext cx="10762591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0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B cell response in C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𝛾</m:t>
                    </m:r>
                  </m:oMath>
                </a14:m>
                <a:r>
                  <a:rPr lang="en-US" sz="20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1-CAR reporter mice to T-dependent antigen.</a:t>
                </a:r>
              </a:p>
              <a:p>
                <a:endParaRPr lang="en-US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sz="20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Cell counts and CAR expression data from d0 – d30.</a:t>
                </a:r>
              </a:p>
              <a:p>
                <a:pPr marL="342900" indent="-342900">
                  <a:buFontTx/>
                  <a:buChar char="-"/>
                </a:pPr>
                <a:endParaRPr lang="en-US" sz="2000" dirty="0">
                  <a:solidFill>
                    <a:schemeClr val="accent1">
                      <a:lumMod val="7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Preliminary models </a:t>
                </a:r>
                <a:r>
                  <a:rPr lang="en-US" sz="20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describing MZ B cell differentiation from F0 B cells.</a:t>
                </a:r>
              </a:p>
              <a:p>
                <a:pPr marL="342900" indent="-342900">
                  <a:buFontTx/>
                  <a:buChar char="-"/>
                </a:pPr>
                <a:endParaRPr lang="en-US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80E0BE4-6CDB-5C24-71D0-8D48F116A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71" y="1741441"/>
                <a:ext cx="10762591" cy="1938992"/>
              </a:xfrm>
              <a:prstGeom prst="rect">
                <a:avLst/>
              </a:prstGeom>
              <a:blipFill>
                <a:blip r:embed="rId3"/>
                <a:stretch>
                  <a:fillRect l="-589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0DEBA83-081B-796B-CC75-AFFE3601B758}"/>
              </a:ext>
            </a:extLst>
          </p:cNvPr>
          <p:cNvSpPr txBox="1"/>
          <p:nvPr/>
        </p:nvSpPr>
        <p:spPr>
          <a:xfrm>
            <a:off x="987970" y="3985398"/>
            <a:ext cx="1076259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 </a:t>
            </a:r>
            <a:r>
              <a:rPr lang="en-US" sz="20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Single‐cell RNA/BCR sequencing: 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Lineage tracing of antigen-specific clones.</a:t>
            </a:r>
          </a:p>
          <a:p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Sequencing d14 post 2</a:t>
            </a:r>
            <a:r>
              <a:rPr lang="en-US" sz="2000" baseline="30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3</a:t>
            </a:r>
            <a:r>
              <a:rPr lang="en-US" sz="2000" baseline="30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immunization.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Computational pipeline with the help of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Kleinstein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lab.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Combine this with conventional ecological</a:t>
            </a:r>
            <a:r>
              <a:rPr lang="en-US" sz="2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/stochastic 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modeling to infer clonal trajectories and pathways of differentiation.</a:t>
            </a:r>
          </a:p>
        </p:txBody>
      </p:sp>
    </p:spTree>
    <p:extLst>
      <p:ext uri="{BB962C8B-B14F-4D97-AF65-F5344CB8AC3E}">
        <p14:creationId xmlns:p14="http://schemas.microsoft.com/office/powerpoint/2010/main" val="254649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343</Words>
  <Application>Microsoft Macintosh PowerPoint</Application>
  <PresentationFormat>Widescreen</PresentationFormat>
  <Paragraphs>44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Lato</vt:lpstr>
      <vt:lpstr>Yanone Kaffeesatz Regular</vt:lpstr>
      <vt:lpstr>Office Theme</vt:lpstr>
      <vt:lpstr>MZ B cells: Ontogeny, Homeostasis and Immune Response Dynamics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MZ B cells: Ontogeny, homeostasis and immune response dynamics</dc:title>
  <dc:creator>Microsoft Office User</dc:creator>
  <cp:lastModifiedBy>Microsoft Office User</cp:lastModifiedBy>
  <cp:revision>31</cp:revision>
  <dcterms:created xsi:type="dcterms:W3CDTF">2023-02-26T20:45:01Z</dcterms:created>
  <dcterms:modified xsi:type="dcterms:W3CDTF">2023-02-27T14:53:20Z</dcterms:modified>
</cp:coreProperties>
</file>