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CCF6-4C4A-0942-82F7-6F952E886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03FEF-EE92-7E49-A9C2-C6CE5C9F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38974-966F-B545-951E-35DE4737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D07E8-44E5-B14A-8164-01A9C104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7B927-75C0-0D4B-B518-4260E56E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4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45B4-AAEE-F145-A8AD-ABA02694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1652B-F063-014D-9E43-9F90E47FE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3831-9865-1D43-9B27-A474309A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1F51-CE2B-F247-A7FF-A62A9BEA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D9BFF-9AA6-D245-B760-16EB335B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1A5F4-A4A4-A242-80B2-38F11D21A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BEF38-8249-AD4F-8453-3F09971EB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F826D-EE79-224A-83C5-83904B79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22D8-8C3B-EE4B-B037-67175842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7B1E-8D9A-6543-AF73-421A9499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2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B9A2-4E04-2E42-9CC4-D3D6CC6A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3003-AEF1-D74E-A6AA-B495A4D24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4E0D-0F40-D54B-9773-F3FB0506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648A-DE36-E241-92A6-5B02A1FA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FE07-3D8F-3E4A-910B-55CF9A74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3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6744-A343-D440-8271-80558200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7600B-21BB-8248-A5F2-2971784A4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1CC71-70C7-534B-B11A-DA0CCCA5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30FE9-BEF3-CD41-A388-080F5699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77608-50B7-8943-A8FF-1D7F30C7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5661-1201-9141-8AB3-3095C50D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4367-2BD4-664A-8456-947E03767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6B6DE-AC29-B843-B871-11342F2A2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4FB27-98C1-9F49-A7EF-E303B887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A4CE8-8206-9745-BD39-BA8C8D38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CC9D2-19CB-0742-A608-FA66DAF1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5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97F4-41C2-374C-8E6F-69047F5C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A258D-CF37-7D43-A5F7-02960FEC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EBCF4-4A4A-894F-846B-D86F19255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3207F-254D-CD48-AADE-3E99B2632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204E2-D4FD-FA43-8E24-E56B2156C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F6C4F-C55C-2A41-83AF-61110D29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2B13D-CB86-1D4A-9841-4372823B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530DB-DFBB-D548-87E5-AA77F7C9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4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D605-366A-DD41-8670-3CDF082C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3A9F6-AA26-8C4A-81D5-0FE95189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B853D-63BF-F648-BFA3-C3DD37D5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DA27B-B9EA-CE45-9E2C-1979A841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07AFE-0CD1-CF48-AF6A-A1279027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F0CC-D030-D747-880F-2795BF80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0C407-2C2D-194A-BE25-DB11E85D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B01E-5672-CD4F-B365-78E8CECA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FE1F4-E4C5-754A-B606-F7F6806E0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B2F8-8E37-864B-B512-61B37944B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BBD2C-D6ED-B04C-AFC5-FF6DD3F6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347B1-D94F-E645-ADB5-9AB0B73A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BF22E-A35C-EC43-85D2-4B1E94D4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5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6DC4-6C7A-8A4D-B1D8-603734FB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28EC2-6868-CC4D-8534-DC1783558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F87B8-F648-EF49-989A-E82DD429D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2E516-3FB9-4148-998D-5F10D429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C414D-7997-8346-B71A-A35F960C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B5FF1-AB13-BC4B-B8CA-34FBDC57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1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C88E8-8644-1B41-833C-9B40B567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CECEF-9FAD-0440-A483-827AEBEAF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E387B-45C3-2A40-A390-F64E9B50A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1086-5CA8-B04B-9ECC-A77E1873A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B693-1F84-504F-BBD9-960ECB77F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6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ED6032-AFD8-8943-8254-46480101A5F8}"/>
                  </a:ext>
                </a:extLst>
              </p:cNvPr>
              <p:cNvSpPr txBox="1"/>
              <p:nvPr/>
            </p:nvSpPr>
            <p:spPr>
              <a:xfrm>
                <a:off x="244752" y="225973"/>
                <a:ext cx="49932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Tried three forms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>
                    <a:latin typeface="Helvetica" pitchFamily="2" charset="0"/>
                  </a:rPr>
                  <a:t> varying with host age:</a:t>
                </a:r>
              </a:p>
              <a:p>
                <a:endParaRPr lang="en-US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ED6032-AFD8-8943-8254-46480101A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2" y="225973"/>
                <a:ext cx="4993226" cy="646331"/>
              </a:xfrm>
              <a:prstGeom prst="rect">
                <a:avLst/>
              </a:prstGeom>
              <a:blipFill>
                <a:blip r:embed="rId2"/>
                <a:stretch>
                  <a:fillRect l="-1015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EDB323-C652-8F45-BB45-4BA03CA7637F}"/>
                  </a:ext>
                </a:extLst>
              </p:cNvPr>
              <p:cNvSpPr txBox="1"/>
              <p:nvPr/>
            </p:nvSpPr>
            <p:spPr>
              <a:xfrm>
                <a:off x="609600" y="1019503"/>
                <a:ext cx="5113131" cy="2021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EXP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SIGMOID1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SIGMOID2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EDB323-C652-8F45-BB45-4BA03CA76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19503"/>
                <a:ext cx="5113131" cy="2021836"/>
              </a:xfrm>
              <a:prstGeom prst="rect">
                <a:avLst/>
              </a:prstGeom>
              <a:blipFill>
                <a:blip r:embed="rId3"/>
                <a:stretch>
                  <a:fillRect l="-993" t="-62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8C6D007-1144-0E48-B4AB-0113726B7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56" y="3429000"/>
            <a:ext cx="9418287" cy="287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5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F7B0E-B67A-5A44-BE1E-9BB51D2D4117}"/>
                  </a:ext>
                </a:extLst>
              </p:cNvPr>
              <p:cNvSpPr txBox="1"/>
              <p:nvPr/>
            </p:nvSpPr>
            <p:spPr>
              <a:xfrm>
                <a:off x="714703" y="439343"/>
                <a:ext cx="10789492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Helvetica" pitchFamily="2" charset="0"/>
                  </a:rPr>
                  <a:t>ASM + host age effects: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𝝀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1600" b="1" dirty="0">
                    <a:latin typeface="Helvetica" pitchFamily="2" charset="0"/>
                  </a:rPr>
                  <a:t> variation</a:t>
                </a:r>
              </a:p>
              <a:p>
                <a:endParaRPr lang="en-US" sz="1600" b="1" dirty="0">
                  <a:latin typeface="Helvetica" pitchFamily="2" charset="0"/>
                </a:endParaRPr>
              </a:p>
              <a:p>
                <a:r>
                  <a:rPr lang="en-US" dirty="0">
                    <a:latin typeface="Helvetica" pitchFamily="2" charset="0"/>
                  </a:rPr>
                  <a:t>Estimated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>
                    <a:latin typeface="Helvetica" pitchFamily="2" charset="0"/>
                  </a:rPr>
                  <a:t> varying with host age overlayed on random effects observed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>
                    <a:latin typeface="Helvetica" pitchFamily="2" charset="0"/>
                  </a:rPr>
                  <a:t> in Pure ASM model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F7B0E-B67A-5A44-BE1E-9BB51D2D4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03" y="439343"/>
                <a:ext cx="10789492" cy="861774"/>
              </a:xfrm>
              <a:prstGeom prst="rect">
                <a:avLst/>
              </a:prstGeom>
              <a:blipFill>
                <a:blip r:embed="rId4"/>
                <a:stretch>
                  <a:fillRect l="-471" t="-1449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8B25165-3DC2-B343-9412-918150DCAF86}"/>
              </a:ext>
            </a:extLst>
          </p:cNvPr>
          <p:cNvSpPr txBox="1"/>
          <p:nvPr/>
        </p:nvSpPr>
        <p:spPr>
          <a:xfrm>
            <a:off x="1475008" y="1845980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Helvetica" pitchFamily="2" charset="0"/>
              </a:rPr>
              <a:t>N0mouse_L0HostAge_SIGMOID1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AD82EF6-69DA-B943-9F9A-75CC3239A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404" y="2279127"/>
            <a:ext cx="4957590" cy="4114800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D509BD72-7B1F-2E46-90CC-CB2AE59EC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325" y="2279127"/>
            <a:ext cx="4862945" cy="41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50D4C6-246E-B74E-94FB-3D57D099F226}"/>
              </a:ext>
            </a:extLst>
          </p:cNvPr>
          <p:cNvSpPr txBox="1"/>
          <p:nvPr/>
        </p:nvSpPr>
        <p:spPr>
          <a:xfrm>
            <a:off x="6977174" y="1845980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Helvetica" pitchFamily="2" charset="0"/>
              </a:rPr>
              <a:t>N0mouse_L0HostAge_SIGMOID2</a:t>
            </a:r>
          </a:p>
        </p:txBody>
      </p:sp>
    </p:spTree>
    <p:extLst>
      <p:ext uri="{BB962C8B-B14F-4D97-AF65-F5344CB8AC3E}">
        <p14:creationId xmlns:p14="http://schemas.microsoft.com/office/powerpoint/2010/main" val="211808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D73157-3F4A-0444-AF83-AD6F20DA9BE4}"/>
              </a:ext>
            </a:extLst>
          </p:cNvPr>
          <p:cNvSpPr txBox="1"/>
          <p:nvPr/>
        </p:nvSpPr>
        <p:spPr>
          <a:xfrm>
            <a:off x="231227" y="355131"/>
            <a:ext cx="353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ASM + host age effects: model fits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C9C09-8FB1-3A45-A183-0E4C4169EB31}"/>
              </a:ext>
            </a:extLst>
          </p:cNvPr>
          <p:cNvSpPr txBox="1"/>
          <p:nvPr/>
        </p:nvSpPr>
        <p:spPr>
          <a:xfrm>
            <a:off x="7428770" y="1573823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Helvetica" pitchFamily="2" charset="0"/>
              </a:rPr>
              <a:t>N0mouse_L0HostAge_SIGMOID2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BD79000-916E-BC4E-AF99-955703CE4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06" y="2186152"/>
            <a:ext cx="5586153" cy="3840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4E500F-A9E3-C143-A6F1-8F05F971E542}"/>
              </a:ext>
            </a:extLst>
          </p:cNvPr>
          <p:cNvSpPr txBox="1"/>
          <p:nvPr/>
        </p:nvSpPr>
        <p:spPr>
          <a:xfrm>
            <a:off x="1459320" y="1573823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Helvetica" pitchFamily="2" charset="0"/>
              </a:rPr>
              <a:t>N0mouse_L0HostAge_SIGMOID1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3F91B93-493E-AA4A-882A-7FC30808C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456" y="2186152"/>
            <a:ext cx="5586153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1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E0AE1832-6527-E74C-AB10-1D7AA6D4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188" y="1482811"/>
            <a:ext cx="5403273" cy="4572000"/>
          </a:xfrm>
          <a:prstGeom prst="rect">
            <a:avLst/>
          </a:prstGeom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EDC3DE18-529D-7640-9CE4-B944042FCA0A}"/>
              </a:ext>
            </a:extLst>
          </p:cNvPr>
          <p:cNvCxnSpPr>
            <a:cxnSpLocks/>
          </p:cNvCxnSpPr>
          <p:nvPr/>
        </p:nvCxnSpPr>
        <p:spPr>
          <a:xfrm rot="10800000">
            <a:off x="5801711" y="2039009"/>
            <a:ext cx="1713186" cy="294288"/>
          </a:xfrm>
          <a:prstGeom prst="curvedConnector3">
            <a:avLst>
              <a:gd name="adj1" fmla="val 996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A2FB2A-83D1-8A47-A086-FAFECF8AEDF7}"/>
                  </a:ext>
                </a:extLst>
              </p:cNvPr>
              <p:cNvSpPr txBox="1"/>
              <p:nvPr/>
            </p:nvSpPr>
            <p:spPr>
              <a:xfrm>
                <a:off x="7514897" y="2039009"/>
                <a:ext cx="24116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from ontogeny data</a:t>
                </a:r>
              </a:p>
              <a:p>
                <a:r>
                  <a:rPr lang="en-US" dirty="0"/>
                  <a:t>ASM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varying model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A2FB2A-83D1-8A47-A086-FAFECF8AE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897" y="2039009"/>
                <a:ext cx="2411622" cy="646331"/>
              </a:xfrm>
              <a:prstGeom prst="rect">
                <a:avLst/>
              </a:prstGeom>
              <a:blipFill>
                <a:blip r:embed="rId3"/>
                <a:stretch>
                  <a:fillRect l="-2094" t="-3846" r="-1047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14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103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Rane, Sanket</dc:creator>
  <cp:lastModifiedBy>Rane, Sanket</cp:lastModifiedBy>
  <cp:revision>8</cp:revision>
  <dcterms:created xsi:type="dcterms:W3CDTF">2020-12-29T16:23:44Z</dcterms:created>
  <dcterms:modified xsi:type="dcterms:W3CDTF">2020-12-30T21:51:26Z</dcterms:modified>
</cp:coreProperties>
</file>