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B60"/>
    <a:srgbClr val="CC6282"/>
    <a:srgbClr val="46B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8E7CB-3E56-0247-AE52-C9E4D3E1771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8BD29-D6D3-5A4A-B115-2641E8A2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BD29-D6D3-5A4A-B115-2641E8A27D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BD29-D6D3-5A4A-B115-2641E8A27D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BD29-D6D3-5A4A-B115-2641E8A27D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BD29-D6D3-5A4A-B115-2641E8A27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3E19-52FD-545D-8C31-60528C71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0BAD8-6876-CF3A-D0BD-EB1A39F8F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48C3-74B5-8A6A-015A-B04BC231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7DE2-8ED0-4B39-E050-98D72469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E73B-11D3-C9B8-01D9-8E66AF75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65A0-4119-4084-3330-C0B3CBCE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B288E-9A46-B4D9-0D08-901A1A9C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CC85-39D8-540E-0D63-4B2F421A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3435-DFAC-E999-D217-B4740190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AD3D-F0E9-87AE-622D-8EF5EA1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82F44-3209-2D3E-858C-0A6CB1B79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9CFA5-2559-F27A-FE71-53F997D3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891C-D556-59D8-3E62-BEFCBED8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0937-40BF-9414-856D-E2A96897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5146-E63D-DF00-08DF-F00D6308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6B22-A3D8-A274-6E2E-199A301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3B0D-3D61-5785-0F02-5735E769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2607-14AF-B580-A736-3D198E97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1370-1FFD-C3C2-5865-01C670E1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A661-B81D-3F60-91CB-F92B44E6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591-D874-C349-DB53-AFC113DC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1593-AA69-1968-380C-FD88BE60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9DE7-C471-DE5D-A8C5-387272DF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F070-D5A5-DEB0-FE3B-89281A12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405F-CF40-62EB-10A3-A773D4A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47D9-6A0E-8413-2DBF-7E473251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6FB6-0889-F119-68FD-7D8FF569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5844-E801-F6B0-0AF5-8870F564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9DF98-8674-00C0-2E02-A080586E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4F2EF-591D-05E1-59C8-02A05A68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6BE2-911F-9633-038C-6C8B737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53C0-7789-9ABB-7A31-252DE79B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EC9C-BE67-FB8B-8F48-268222C9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720F5-B83E-247F-C021-74A33ED19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F01ED-0686-56CC-7C7A-8E9C31813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B6870-E55F-0BB3-772A-070CFB20E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928C5-1744-D717-3E5E-BC337EF3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742D-59BC-A794-B4FB-686A5640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8D6BB-5FB3-4734-FB7B-76A05894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E46E-3682-8F0F-0909-9B16FBF0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D8585-9C25-0001-2B82-C295CCD1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95FA6-C977-7931-6512-5D6B098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73B27-3E63-8E6C-5A4B-8179071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7FA6E-E971-58EB-7727-644673C5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DCD8B-5015-0BE6-33D7-6984DACD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D40BE-643C-8E8F-EC10-5BABB5E3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6AE-4535-5514-33EA-F8E4EC88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93DF-40B1-EA61-BB70-E630720C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3E71-4B56-F77C-0B26-E96D80FB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4E371-4495-DD47-2239-B53A7C42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579F-1A54-6A36-BC8A-61376EA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46B0-D8E8-1DB6-5CAA-3403736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1B71-0411-5249-6A2A-7A698B58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59A64-DAC2-A281-E24C-F61BC0954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F4720-B35D-7A31-6142-7EBFF73DA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F9A5-BA3B-E96A-A997-845D36A4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F598F-A641-7EB4-E81E-2AEA5B69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ADE8-4440-DCDD-B7D7-C97B2413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3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0D978-5A16-88A9-8498-BEF85060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6CBB0-1DD4-F895-7596-44B61EB0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B897-4FD0-CBE2-69FE-4934B674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DAAA-859B-B44C-8FAF-573CA09F02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6309-7220-7A86-EB04-DD383337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DAB7-4952-33FE-5A60-6408DF29C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E6F8-A83A-D748-81C3-B4F1E6FF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BC303F-4B60-34C4-C933-EF347506AEAF}"/>
              </a:ext>
            </a:extLst>
          </p:cNvPr>
          <p:cNvGrpSpPr/>
          <p:nvPr/>
        </p:nvGrpSpPr>
        <p:grpSpPr>
          <a:xfrm>
            <a:off x="1455270" y="486242"/>
            <a:ext cx="9455362" cy="6176250"/>
            <a:chOff x="1455270" y="486242"/>
            <a:chExt cx="9455362" cy="61762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726B8D9-40EC-D467-2628-133F8FC33AB9}"/>
                </a:ext>
              </a:extLst>
            </p:cNvPr>
            <p:cNvGrpSpPr/>
            <p:nvPr/>
          </p:nvGrpSpPr>
          <p:grpSpPr>
            <a:xfrm>
              <a:off x="1455270" y="486242"/>
              <a:ext cx="9455362" cy="6176250"/>
              <a:chOff x="1455270" y="486242"/>
              <a:chExt cx="9455362" cy="61762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2540A8D-6164-03BB-9068-C26B56F78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50124" y="2537583"/>
                <a:ext cx="7772400" cy="412490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65EC64-DEB2-5976-122C-6349196342C1}"/>
                  </a:ext>
                </a:extLst>
              </p:cNvPr>
              <p:cNvSpPr txBox="1"/>
              <p:nvPr/>
            </p:nvSpPr>
            <p:spPr>
              <a:xfrm>
                <a:off x="8043072" y="1701472"/>
                <a:ext cx="1071127" cy="323165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FO B cells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5DC244-4F42-9472-41B2-563301762198}"/>
                  </a:ext>
                </a:extLst>
              </p:cNvPr>
              <p:cNvSpPr txBox="1"/>
              <p:nvPr/>
            </p:nvSpPr>
            <p:spPr>
              <a:xfrm>
                <a:off x="6960724" y="1055142"/>
                <a:ext cx="1082348" cy="323165"/>
              </a:xfrm>
              <a:prstGeom prst="rect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MZ B cells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C65989-933E-E01A-2A4C-76AD16F57F1A}"/>
                  </a:ext>
                </a:extLst>
              </p:cNvPr>
              <p:cNvSpPr txBox="1"/>
              <p:nvPr/>
            </p:nvSpPr>
            <p:spPr>
              <a:xfrm>
                <a:off x="5231276" y="486242"/>
                <a:ext cx="1729448" cy="32316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Naïve CD4 T cells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F507DC-4E0D-F570-8496-0EBB55467806}"/>
                  </a:ext>
                </a:extLst>
              </p:cNvPr>
              <p:cNvSpPr txBox="1"/>
              <p:nvPr/>
            </p:nvSpPr>
            <p:spPr>
              <a:xfrm>
                <a:off x="3175100" y="815564"/>
                <a:ext cx="1729448" cy="32316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Naïve CD8 T cells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EBCA98-314B-DAAB-0607-9D16E5913BDD}"/>
                  </a:ext>
                </a:extLst>
              </p:cNvPr>
              <p:cNvSpPr txBox="1"/>
              <p:nvPr/>
            </p:nvSpPr>
            <p:spPr>
              <a:xfrm>
                <a:off x="1455270" y="1378307"/>
                <a:ext cx="1719830" cy="323165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Regulatory T cells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FAE5E2-527A-2D37-EF88-682EDA4B6A16}"/>
                      </a:ext>
                    </a:extLst>
                  </p:cNvPr>
                  <p:cNvSpPr txBox="1"/>
                  <p:nvPr/>
                </p:nvSpPr>
                <p:spPr>
                  <a:xfrm>
                    <a:off x="8967471" y="3741682"/>
                    <a:ext cx="1943161" cy="58477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368B60"/>
                        </a:solidFill>
                        <a:latin typeface=""/>
                      </a:rPr>
                      <a:t>C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368B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b="0" i="1" smtClean="0">
                            <a:solidFill>
                              <a:srgbClr val="368B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1600" dirty="0">
                        <a:solidFill>
                          <a:srgbClr val="368B60"/>
                        </a:solidFill>
                        <a:latin typeface=""/>
                      </a:rPr>
                      <a:t> reporter mice</a:t>
                    </a:r>
                  </a:p>
                  <a:p>
                    <a:pPr algn="ctr"/>
                    <a:r>
                      <a:rPr lang="en-US" sz="1600" dirty="0">
                        <a:solidFill>
                          <a:srgbClr val="368B60"/>
                        </a:solidFill>
                        <a:latin typeface=""/>
                      </a:rPr>
                      <a:t>(Munich, Germany)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FAE5E2-527A-2D37-EF88-682EDA4B6A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7471" y="3741682"/>
                    <a:ext cx="1943161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45" t="-2083" r="-1290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1A1D1C3-CC6F-2927-5EC1-C1D36CB53E1C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6800193" y="3276247"/>
                <a:ext cx="2167278" cy="75782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1BF23D-CCF0-6ADD-F1E6-D1698DD5C7C7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75100" y="1539890"/>
                <a:ext cx="2237159" cy="1320858"/>
              </a:xfrm>
              <a:prstGeom prst="line">
                <a:avLst/>
              </a:prstGeom>
              <a:ln w="19050" cmpd="thickThin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3A1F511-A9FB-D9D7-713B-2F540052B1C0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4904548" y="977147"/>
                <a:ext cx="872130" cy="1609864"/>
              </a:xfrm>
              <a:prstGeom prst="line">
                <a:avLst/>
              </a:prstGeom>
              <a:ln w="19050" cmpd="thickThin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79E5A3E-9366-A3EC-CB2A-4EF3519FB8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03406" y="805647"/>
                <a:ext cx="56834" cy="1731936"/>
              </a:xfrm>
              <a:prstGeom prst="line">
                <a:avLst/>
              </a:prstGeom>
              <a:ln w="19050" cmpd="thickThin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805F79-D15E-8031-126F-5891166DA575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6560482" y="1378307"/>
                <a:ext cx="941416" cy="1360369"/>
              </a:xfrm>
              <a:prstGeom prst="line">
                <a:avLst/>
              </a:prstGeom>
              <a:ln w="19050" cmpd="thickThin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93E0D32-F881-3A92-3166-03747C2624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1414" y="2024637"/>
                <a:ext cx="1796640" cy="959223"/>
              </a:xfrm>
              <a:prstGeom prst="line">
                <a:avLst/>
              </a:prstGeom>
              <a:ln w="19050" cmpd="thickThin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0C8EE2-06D7-F654-824D-7284665AD0AD}"/>
                  </a:ext>
                </a:extLst>
              </p:cNvPr>
              <p:cNvSpPr txBox="1"/>
              <p:nvPr/>
            </p:nvSpPr>
            <p:spPr>
              <a:xfrm>
                <a:off x="7501898" y="2655326"/>
                <a:ext cx="1920626" cy="3999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725A82-89FB-B753-D1A1-21ACB0813194}"/>
                </a:ext>
              </a:extLst>
            </p:cNvPr>
            <p:cNvSpPr/>
            <p:nvPr/>
          </p:nvSpPr>
          <p:spPr>
            <a:xfrm>
              <a:off x="5301575" y="2552583"/>
              <a:ext cx="1488108" cy="1418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065D2B1-E6F5-9791-8374-217E826CD8CA}"/>
                    </a:ext>
                  </a:extLst>
                </p:cNvPr>
                <p:cNvSpPr txBox="1"/>
                <p:nvPr/>
              </p:nvSpPr>
              <p:spPr>
                <a:xfrm>
                  <a:off x="5350342" y="2726343"/>
                  <a:ext cx="1459182" cy="117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  <a:p>
                  <a:endParaRPr lang="en-US" sz="10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e>
                            </m:acc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  <a:p>
                  <a:endParaRPr lang="en-US" sz="10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065D2B1-E6F5-9791-8374-217E826CD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342" y="2726343"/>
                  <a:ext cx="1459182" cy="1170513"/>
                </a:xfrm>
                <a:prstGeom prst="rect">
                  <a:avLst/>
                </a:prstGeom>
                <a:blipFill>
                  <a:blip r:embed="rId4"/>
                  <a:stretch>
                    <a:fillRect b="-4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455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872C06-8587-60E4-761E-5B32199373BD}"/>
                  </a:ext>
                </a:extLst>
              </p:cNvPr>
              <p:cNvSpPr txBox="1"/>
              <p:nvPr/>
            </p:nvSpPr>
            <p:spPr>
              <a:xfrm>
                <a:off x="1282262" y="1576552"/>
                <a:ext cx="219399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872C06-8587-60E4-761E-5B321993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62" y="1576552"/>
                <a:ext cx="2193999" cy="618246"/>
              </a:xfrm>
              <a:prstGeom prst="rect">
                <a:avLst/>
              </a:prstGeom>
              <a:blipFill>
                <a:blip r:embed="rId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B6FDA0-5A42-3018-C380-2AE884721E0C}"/>
                  </a:ext>
                </a:extLst>
              </p:cNvPr>
              <p:cNvSpPr txBox="1"/>
              <p:nvPr/>
            </p:nvSpPr>
            <p:spPr>
              <a:xfrm>
                <a:off x="1282261" y="2685393"/>
                <a:ext cx="301159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B6FDA0-5A42-3018-C380-2AE88472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61" y="2685393"/>
                <a:ext cx="3011594" cy="618246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2B2A8-4B02-66A7-C2E1-5A08878C4CC9}"/>
                  </a:ext>
                </a:extLst>
              </p:cNvPr>
              <p:cNvSpPr txBox="1"/>
              <p:nvPr/>
            </p:nvSpPr>
            <p:spPr>
              <a:xfrm>
                <a:off x="1282261" y="3794234"/>
                <a:ext cx="2854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2B2A8-4B02-66A7-C2E1-5A08878C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61" y="3794234"/>
                <a:ext cx="285469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4B46E-70DE-B623-C8B0-34D2B4EBD5AA}"/>
                  </a:ext>
                </a:extLst>
              </p:cNvPr>
              <p:cNvSpPr txBox="1"/>
              <p:nvPr/>
            </p:nvSpPr>
            <p:spPr>
              <a:xfrm>
                <a:off x="1282261" y="4654161"/>
                <a:ext cx="337303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4B46E-70DE-B623-C8B0-34D2B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61" y="4654161"/>
                <a:ext cx="3373039" cy="618246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38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31E50F-4648-F133-215B-9F8F6B779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" t="3373" b="50957"/>
          <a:stretch/>
        </p:blipFill>
        <p:spPr>
          <a:xfrm>
            <a:off x="1172616" y="1203433"/>
            <a:ext cx="4923384" cy="3132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31A88-0A7E-B01D-CAE7-71C7F532E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" t="54253"/>
          <a:stretch/>
        </p:blipFill>
        <p:spPr>
          <a:xfrm>
            <a:off x="6311463" y="1198178"/>
            <a:ext cx="4923384" cy="31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8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F0B805-E5A8-B1B9-A37D-20EF7E10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79914"/>
            <a:ext cx="7772400" cy="16981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F968A-3874-99E7-7873-DEE35F2DBF18}"/>
              </a:ext>
            </a:extLst>
          </p:cNvPr>
          <p:cNvGrpSpPr/>
          <p:nvPr/>
        </p:nvGrpSpPr>
        <p:grpSpPr>
          <a:xfrm>
            <a:off x="405713" y="1087383"/>
            <a:ext cx="11190551" cy="3398120"/>
            <a:chOff x="405713" y="1087383"/>
            <a:chExt cx="11190551" cy="33981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140081-4244-5CC8-B09A-245E809E3997}"/>
                </a:ext>
              </a:extLst>
            </p:cNvPr>
            <p:cNvGrpSpPr/>
            <p:nvPr/>
          </p:nvGrpSpPr>
          <p:grpSpPr>
            <a:xfrm>
              <a:off x="405713" y="1087383"/>
              <a:ext cx="11190551" cy="3398120"/>
              <a:chOff x="677562" y="2384842"/>
              <a:chExt cx="11190551" cy="339812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D8D6BEC-DD6C-6D56-55B7-083BB38DE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562" y="2384842"/>
                <a:ext cx="11190551" cy="339812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2AC30-2B78-82D9-E547-776D3AD0BE0A}"/>
                  </a:ext>
                </a:extLst>
              </p:cNvPr>
              <p:cNvSpPr txBox="1"/>
              <p:nvPr/>
            </p:nvSpPr>
            <p:spPr>
              <a:xfrm>
                <a:off x="677562" y="2384842"/>
                <a:ext cx="23756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679724-3FD9-B1EB-5D85-F3E2ADD54596}"/>
                </a:ext>
              </a:extLst>
            </p:cNvPr>
            <p:cNvSpPr txBox="1"/>
            <p:nvPr/>
          </p:nvSpPr>
          <p:spPr>
            <a:xfrm>
              <a:off x="8385187" y="3428999"/>
              <a:ext cx="10800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rgbClr val="C00000"/>
                  </a:solidFill>
                  <a:latin typeface="Helvetica" pitchFamily="2" charset="0"/>
                </a:rPr>
                <a:t>WT</a:t>
              </a:r>
            </a:p>
            <a:p>
              <a:r>
                <a:rPr lang="en-US" sz="1700" dirty="0">
                  <a:solidFill>
                    <a:srgbClr val="0070C0"/>
                  </a:solidFill>
                  <a:latin typeface="Helvetica" pitchFamily="2" charset="0"/>
                </a:rPr>
                <a:t>Notch2</a:t>
              </a:r>
              <a:r>
                <a:rPr lang="en-US" sz="1700" baseline="30000" dirty="0">
                  <a:solidFill>
                    <a:srgbClr val="0070C0"/>
                  </a:solidFill>
                  <a:latin typeface="Helvetica" pitchFamily="2" charset="0"/>
                </a:rPr>
                <a:t>KO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10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C6D6281-7D4A-9D67-4A0E-21BAB34D8711}"/>
              </a:ext>
            </a:extLst>
          </p:cNvPr>
          <p:cNvGrpSpPr/>
          <p:nvPr/>
        </p:nvGrpSpPr>
        <p:grpSpPr>
          <a:xfrm>
            <a:off x="1593163" y="1417051"/>
            <a:ext cx="7917220" cy="4058194"/>
            <a:chOff x="1593163" y="1417051"/>
            <a:chExt cx="7917220" cy="40581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5E8D12-9F3B-D1BE-DDBC-D29003D693D0}"/>
                </a:ext>
              </a:extLst>
            </p:cNvPr>
            <p:cNvGrpSpPr/>
            <p:nvPr/>
          </p:nvGrpSpPr>
          <p:grpSpPr>
            <a:xfrm>
              <a:off x="1593163" y="1706432"/>
              <a:ext cx="7709095" cy="3768813"/>
              <a:chOff x="1593163" y="1706432"/>
              <a:chExt cx="7709095" cy="3768813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EA53EA-08A9-5E28-102C-2D17BA33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163" y="1817645"/>
                <a:ext cx="7709095" cy="36576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0CC22-25A6-AA8E-A7BC-0BDEDE2A18D4}"/>
                  </a:ext>
                </a:extLst>
              </p:cNvPr>
              <p:cNvSpPr txBox="1"/>
              <p:nvPr/>
            </p:nvSpPr>
            <p:spPr>
              <a:xfrm>
                <a:off x="1630234" y="1706432"/>
                <a:ext cx="600241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14B1FF-7D6C-65E2-46AD-EC822BFED042}"/>
                  </a:ext>
                </a:extLst>
              </p:cNvPr>
              <p:cNvSpPr txBox="1"/>
              <p:nvPr/>
            </p:nvSpPr>
            <p:spPr>
              <a:xfrm>
                <a:off x="5587193" y="1904144"/>
                <a:ext cx="290464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 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6416B1-7BE3-5C3D-B4B2-75A92B609502}"/>
                    </a:ext>
                  </a:extLst>
                </p:cNvPr>
                <p:cNvSpPr txBox="1"/>
                <p:nvPr/>
              </p:nvSpPr>
              <p:spPr>
                <a:xfrm>
                  <a:off x="2714436" y="1422628"/>
                  <a:ext cx="238879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tx1"/>
                      </a:solidFill>
                      <a:latin typeface="Helvetica" pitchFamily="2" charset="0"/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  <a:latin typeface="Helvetica" pitchFamily="2" charset="0"/>
                    </a:rPr>
                    <a:t>-Cre reporter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6416B1-7BE3-5C3D-B4B2-75A92B609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6" y="1422628"/>
                  <a:ext cx="238879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175" t="-8571" r="-264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31A628-F9F4-0B72-2F56-D5123A4E4F21}"/>
                    </a:ext>
                  </a:extLst>
                </p:cNvPr>
                <p:cNvSpPr txBox="1"/>
                <p:nvPr/>
              </p:nvSpPr>
              <p:spPr>
                <a:xfrm>
                  <a:off x="5877657" y="1417051"/>
                  <a:ext cx="363272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tx1"/>
                      </a:solidFill>
                      <a:latin typeface="Helvetica" pitchFamily="2" charset="0"/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  <a:latin typeface="Helvetica" pitchFamily="2" charset="0"/>
                    </a:rPr>
                    <a:t>-Cre Notch2</a:t>
                  </a:r>
                  <a:r>
                    <a:rPr lang="en-US" sz="2200" baseline="30000" dirty="0">
                      <a:latin typeface="Helvetica" pitchFamily="2" charset="0"/>
                    </a:rPr>
                    <a:t>KO</a:t>
                  </a:r>
                  <a:r>
                    <a:rPr lang="en-US" sz="2200" dirty="0">
                      <a:solidFill>
                        <a:schemeClr val="tx1"/>
                      </a:solidFill>
                      <a:latin typeface="Helvetica" pitchFamily="2" charset="0"/>
                    </a:rPr>
                    <a:t>/reporter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31A628-F9F4-0B72-2F56-D5123A4E4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657" y="1417051"/>
                  <a:ext cx="3632726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091" t="-8571" r="-1394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689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215611-9EFF-F3D1-5A9F-1A619633573E}"/>
              </a:ext>
            </a:extLst>
          </p:cNvPr>
          <p:cNvGrpSpPr/>
          <p:nvPr/>
        </p:nvGrpSpPr>
        <p:grpSpPr>
          <a:xfrm>
            <a:off x="546239" y="1053931"/>
            <a:ext cx="11099521" cy="3987625"/>
            <a:chOff x="546239" y="1053931"/>
            <a:chExt cx="11099521" cy="3987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11090E-FAE1-271E-0E26-EAFAA73F1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239" y="1057703"/>
              <a:ext cx="11099521" cy="398385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09B90-DA3F-6305-11BA-FE33621DD527}"/>
                </a:ext>
              </a:extLst>
            </p:cNvPr>
            <p:cNvSpPr txBox="1"/>
            <p:nvPr/>
          </p:nvSpPr>
          <p:spPr>
            <a:xfrm>
              <a:off x="667265" y="1112108"/>
              <a:ext cx="23756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EC5B2C-0630-8492-0B9B-D521B49C9138}"/>
                </a:ext>
              </a:extLst>
            </p:cNvPr>
            <p:cNvSpPr txBox="1"/>
            <p:nvPr/>
          </p:nvSpPr>
          <p:spPr>
            <a:xfrm>
              <a:off x="8307860" y="1053931"/>
              <a:ext cx="23756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D87D4ED-6D0A-6A40-E167-DB59EA3E0C27}"/>
              </a:ext>
            </a:extLst>
          </p:cNvPr>
          <p:cNvSpPr txBox="1"/>
          <p:nvPr/>
        </p:nvSpPr>
        <p:spPr>
          <a:xfrm>
            <a:off x="10312841" y="1941614"/>
            <a:ext cx="10800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C00000"/>
                </a:solidFill>
                <a:latin typeface="Helvetica" pitchFamily="2" charset="0"/>
              </a:rPr>
              <a:t>WT</a:t>
            </a:r>
          </a:p>
          <a:p>
            <a:r>
              <a:rPr lang="en-US" sz="1700" dirty="0">
                <a:solidFill>
                  <a:srgbClr val="0070C0"/>
                </a:solidFill>
                <a:latin typeface="Helvetica" pitchFamily="2" charset="0"/>
              </a:rPr>
              <a:t>Notch2</a:t>
            </a:r>
            <a:r>
              <a:rPr lang="en-US" sz="1700" baseline="30000" dirty="0">
                <a:solidFill>
                  <a:srgbClr val="0070C0"/>
                </a:solidFill>
                <a:latin typeface="Helvetica" pitchFamily="2" charset="0"/>
              </a:rPr>
              <a:t>KO</a:t>
            </a:r>
          </a:p>
        </p:txBody>
      </p:sp>
    </p:spTree>
    <p:extLst>
      <p:ext uri="{BB962C8B-B14F-4D97-AF65-F5344CB8AC3E}">
        <p14:creationId xmlns:p14="http://schemas.microsoft.com/office/powerpoint/2010/main" val="334614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0971D7F-5D24-3AE1-54A4-72EC0F45D0B5}"/>
              </a:ext>
            </a:extLst>
          </p:cNvPr>
          <p:cNvGrpSpPr/>
          <p:nvPr/>
        </p:nvGrpSpPr>
        <p:grpSpPr>
          <a:xfrm>
            <a:off x="1455270" y="486242"/>
            <a:ext cx="9455362" cy="6176250"/>
            <a:chOff x="1455270" y="486242"/>
            <a:chExt cx="9455362" cy="61762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DB1E6D-AB35-CD25-520B-C748314140AD}"/>
                </a:ext>
              </a:extLst>
            </p:cNvPr>
            <p:cNvGrpSpPr/>
            <p:nvPr/>
          </p:nvGrpSpPr>
          <p:grpSpPr>
            <a:xfrm>
              <a:off x="1455270" y="486242"/>
              <a:ext cx="9455362" cy="6176250"/>
              <a:chOff x="1455270" y="486242"/>
              <a:chExt cx="9455362" cy="61762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DBC303F-4B60-34C4-C933-EF347506AEAF}"/>
                  </a:ext>
                </a:extLst>
              </p:cNvPr>
              <p:cNvGrpSpPr/>
              <p:nvPr/>
            </p:nvGrpSpPr>
            <p:grpSpPr>
              <a:xfrm>
                <a:off x="1455270" y="486242"/>
                <a:ext cx="9455362" cy="6176250"/>
                <a:chOff x="1455270" y="486242"/>
                <a:chExt cx="9455362" cy="617625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726B8D9-40EC-D467-2628-133F8FC33AB9}"/>
                    </a:ext>
                  </a:extLst>
                </p:cNvPr>
                <p:cNvGrpSpPr/>
                <p:nvPr/>
              </p:nvGrpSpPr>
              <p:grpSpPr>
                <a:xfrm>
                  <a:off x="1455270" y="486242"/>
                  <a:ext cx="9455362" cy="6176250"/>
                  <a:chOff x="1455270" y="486242"/>
                  <a:chExt cx="9455362" cy="6176250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2540A8D-6164-03BB-9068-C26B56F78A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650124" y="2537583"/>
                    <a:ext cx="7772400" cy="4124909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065EC64-DEB2-5976-122C-6349196342C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3072" y="1701472"/>
                    <a:ext cx="1071127" cy="323165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latin typeface=""/>
                      </a:rPr>
                      <a:t>FO B cells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A5DC244-4F42-9472-41B2-563301762198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724" y="1055142"/>
                    <a:ext cx="1082348" cy="323165"/>
                  </a:xfrm>
                  <a:prstGeom prst="rect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latin typeface=""/>
                      </a:rPr>
                      <a:t>MZ B cells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3C65989-933E-E01A-2A4C-76AD16F57F1A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276" y="486242"/>
                    <a:ext cx="1729448" cy="323165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latin typeface=""/>
                      </a:rPr>
                      <a:t>Naïve CD4 T cells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F507DC-4E0D-F570-8496-0EBB55467806}"/>
                      </a:ext>
                    </a:extLst>
                  </p:cNvPr>
                  <p:cNvSpPr txBox="1"/>
                  <p:nvPr/>
                </p:nvSpPr>
                <p:spPr>
                  <a:xfrm>
                    <a:off x="3175100" y="815564"/>
                    <a:ext cx="1729448" cy="323165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latin typeface=""/>
                      </a:rPr>
                      <a:t>Naïve CD8 T cells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FEBCA98-314B-DAAB-0607-9D16E5913B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270" y="1378307"/>
                    <a:ext cx="1719830" cy="323165"/>
                  </a:xfrm>
                  <a:prstGeom prst="rect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latin typeface=""/>
                      </a:rPr>
                      <a:t>Regulatory T cells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0AFAE5E2-527A-2D37-EF88-682EDA4B6A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67471" y="3741682"/>
                        <a:ext cx="1943161" cy="5847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rgbClr val="368B60"/>
                            </a:solidFill>
                            <a:latin typeface=""/>
                          </a:rPr>
                          <a:t>C</a:t>
                        </a:r>
                        <a14:m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rgbClr val="368B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600" b="0" i="1" smtClean="0">
                                <a:solidFill>
                                  <a:srgbClr val="368B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a14:m>
                        <a:r>
                          <a:rPr lang="en-US" sz="1600" dirty="0">
                            <a:solidFill>
                              <a:srgbClr val="368B60"/>
                            </a:solidFill>
                            <a:latin typeface=""/>
                          </a:rPr>
                          <a:t> reporter mice</a:t>
                        </a:r>
                      </a:p>
                      <a:p>
                        <a:pPr algn="ctr"/>
                        <a:r>
                          <a:rPr lang="en-US" sz="1600" dirty="0">
                            <a:solidFill>
                              <a:srgbClr val="368B60"/>
                            </a:solidFill>
                            <a:latin typeface=""/>
                          </a:rPr>
                          <a:t>(Munich, Germany)</a:t>
                        </a:r>
                      </a:p>
                    </p:txBody>
                  </p:sp>
                </mc:Choice>
                <mc:Fallback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0AFAE5E2-527A-2D37-EF88-682EDA4B6A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67471" y="3741682"/>
                        <a:ext cx="1943161" cy="58477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645" t="-2083" r="-1290"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31A1D1C3-CC6F-2927-5EC1-C1D36CB53E1C}"/>
                      </a:ext>
                    </a:extLst>
                  </p:cNvPr>
                  <p:cNvCxnSpPr>
                    <a:cxnSpLocks/>
                    <a:endCxn id="13" idx="1"/>
                  </p:cNvCxnSpPr>
                  <p:nvPr/>
                </p:nvCxnSpPr>
                <p:spPr>
                  <a:xfrm>
                    <a:off x="6800193" y="3276247"/>
                    <a:ext cx="2167278" cy="75782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41BF23D-CCF0-6ADD-F1E6-D1698DD5C7C7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>
                    <a:off x="3175100" y="1539890"/>
                    <a:ext cx="2237159" cy="1320858"/>
                  </a:xfrm>
                  <a:prstGeom prst="line">
                    <a:avLst/>
                  </a:prstGeom>
                  <a:ln w="19050" cmpd="thickThin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3A1F511-A9FB-D9D7-713B-2F540052B1C0}"/>
                      </a:ext>
                    </a:extLst>
                  </p:cNvPr>
                  <p:cNvCxnSpPr>
                    <a:cxnSpLocks/>
                    <a:stCxn id="11" idx="3"/>
                  </p:cNvCxnSpPr>
                  <p:nvPr/>
                </p:nvCxnSpPr>
                <p:spPr>
                  <a:xfrm>
                    <a:off x="4904548" y="977147"/>
                    <a:ext cx="872130" cy="1609864"/>
                  </a:xfrm>
                  <a:prstGeom prst="line">
                    <a:avLst/>
                  </a:prstGeom>
                  <a:ln w="19050" cmpd="thickThin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579E5A3E-9366-A3EC-CB2A-4EF3519FB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03406" y="805647"/>
                    <a:ext cx="56834" cy="1731936"/>
                  </a:xfrm>
                  <a:prstGeom prst="line">
                    <a:avLst/>
                  </a:prstGeom>
                  <a:ln w="19050" cmpd="thickThin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F805F79-D15E-8031-126F-5891166DA575}"/>
                      </a:ext>
                    </a:extLst>
                  </p:cNvPr>
                  <p:cNvCxnSpPr>
                    <a:cxnSpLocks/>
                    <a:stCxn id="9" idx="2"/>
                  </p:cNvCxnSpPr>
                  <p:nvPr/>
                </p:nvCxnSpPr>
                <p:spPr>
                  <a:xfrm flipH="1">
                    <a:off x="6560482" y="1378307"/>
                    <a:ext cx="941416" cy="1360369"/>
                  </a:xfrm>
                  <a:prstGeom prst="line">
                    <a:avLst/>
                  </a:prstGeom>
                  <a:ln w="19050" cmpd="thickThin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93E0D32-F881-3A92-3166-03747C2624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01414" y="2024637"/>
                    <a:ext cx="1796640" cy="959223"/>
                  </a:xfrm>
                  <a:prstGeom prst="line">
                    <a:avLst/>
                  </a:prstGeom>
                  <a:ln w="19050" cmpd="thickThin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60C8EE2-06D7-F654-824D-7284665AD0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1898" y="2655326"/>
                    <a:ext cx="1920626" cy="3999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0E725A82-89FB-B753-D1A1-21ACB0813194}"/>
                    </a:ext>
                  </a:extLst>
                </p:cNvPr>
                <p:cNvSpPr/>
                <p:nvPr/>
              </p:nvSpPr>
              <p:spPr>
                <a:xfrm>
                  <a:off x="5301575" y="2552583"/>
                  <a:ext cx="1488108" cy="14184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8065D2B1-E6F5-9791-8374-217E826CD8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0342" y="2726343"/>
                      <a:ext cx="1459182" cy="11705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𝑎𝑔𝑒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</m:e>
                            </m:d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</m:e>
                                </m:acc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8065D2B1-E6F5-9791-8374-217E826CD8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50342" y="2726343"/>
                      <a:ext cx="1459182" cy="117051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430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0CA450-7876-96EA-E579-090437F62589}"/>
                  </a:ext>
                </a:extLst>
              </p:cNvPr>
              <p:cNvSpPr/>
              <p:nvPr/>
            </p:nvSpPr>
            <p:spPr>
              <a:xfrm>
                <a:off x="6012546" y="5959366"/>
                <a:ext cx="1796640" cy="662151"/>
              </a:xfrm>
              <a:prstGeom prst="rect">
                <a:avLst/>
              </a:prstGeom>
              <a:solidFill>
                <a:srgbClr val="368B6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966772-C7A4-E3DA-ADEC-BC0410DFD283}"/>
                  </a:ext>
                </a:extLst>
              </p:cNvPr>
              <p:cNvSpPr/>
              <p:nvPr/>
            </p:nvSpPr>
            <p:spPr>
              <a:xfrm>
                <a:off x="6975536" y="1055142"/>
                <a:ext cx="1082348" cy="323165"/>
              </a:xfrm>
              <a:prstGeom prst="rect">
                <a:avLst/>
              </a:prstGeom>
              <a:solidFill>
                <a:srgbClr val="368B6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6F56BA-0D3A-3350-5D50-AE711BFC62E9}"/>
                  </a:ext>
                </a:extLst>
              </p:cNvPr>
              <p:cNvSpPr/>
              <p:nvPr/>
            </p:nvSpPr>
            <p:spPr>
              <a:xfrm>
                <a:off x="8043072" y="1701472"/>
                <a:ext cx="1082348" cy="323165"/>
              </a:xfrm>
              <a:prstGeom prst="rect">
                <a:avLst/>
              </a:prstGeom>
              <a:solidFill>
                <a:srgbClr val="368B6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56E6BF-BBB7-7A41-3B20-DAC4B9D62209}"/>
                </a:ext>
              </a:extLst>
            </p:cNvPr>
            <p:cNvSpPr/>
            <p:nvPr/>
          </p:nvSpPr>
          <p:spPr>
            <a:xfrm>
              <a:off x="8956960" y="3752814"/>
              <a:ext cx="1943161" cy="573644"/>
            </a:xfrm>
            <a:prstGeom prst="rect">
              <a:avLst/>
            </a:prstGeom>
            <a:solidFill>
              <a:srgbClr val="368B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60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366480F-FDC5-D3BE-7823-1928603A431C}"/>
              </a:ext>
            </a:extLst>
          </p:cNvPr>
          <p:cNvGrpSpPr/>
          <p:nvPr/>
        </p:nvGrpSpPr>
        <p:grpSpPr>
          <a:xfrm>
            <a:off x="0" y="819479"/>
            <a:ext cx="9091133" cy="5526970"/>
            <a:chOff x="0" y="794766"/>
            <a:chExt cx="9091133" cy="55269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9DB2AE-BAF4-03A6-4443-5EDF0EE9C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4585" y="794766"/>
              <a:ext cx="5204665" cy="137160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751383-0253-AA0A-3881-6CD99D40DF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2664136"/>
              <a:ext cx="9091133" cy="3657600"/>
              <a:chOff x="30778" y="2639423"/>
              <a:chExt cx="7112802" cy="286166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728A095-A823-966B-20DC-C847C5C06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96" b="5169"/>
              <a:stretch/>
            </p:blipFill>
            <p:spPr>
              <a:xfrm>
                <a:off x="260180" y="2977977"/>
                <a:ext cx="6883400" cy="224893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70A86-C230-359B-B5A3-6D9C8DFE6776}"/>
                  </a:ext>
                </a:extLst>
              </p:cNvPr>
              <p:cNvSpPr txBox="1"/>
              <p:nvPr/>
            </p:nvSpPr>
            <p:spPr>
              <a:xfrm>
                <a:off x="2630467" y="2639423"/>
                <a:ext cx="22284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</a:rPr>
                  <a:t>Variation in pool size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5BA07B-E586-2496-E68D-2DE2B87C4550}"/>
                  </a:ext>
                </a:extLst>
              </p:cNvPr>
              <p:cNvSpPr/>
              <p:nvPr/>
            </p:nvSpPr>
            <p:spPr>
              <a:xfrm rot="5400000">
                <a:off x="4702559" y="4086327"/>
                <a:ext cx="207189" cy="1280160"/>
              </a:xfrm>
              <a:prstGeom prst="rect">
                <a:avLst/>
              </a:prstGeom>
              <a:gradFill flip="none" rotWithShape="1">
                <a:gsLst>
                  <a:gs pos="19000">
                    <a:schemeClr val="accent1">
                      <a:lumMod val="75000"/>
                    </a:schemeClr>
                  </a:gs>
                  <a:gs pos="54000">
                    <a:srgbClr val="CC6282"/>
                  </a:gs>
                  <a:gs pos="9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E3CFF-8E77-4634-09A6-4F4F832C02C9}"/>
                  </a:ext>
                </a:extLst>
              </p:cNvPr>
              <p:cNvSpPr txBox="1"/>
              <p:nvPr/>
            </p:nvSpPr>
            <p:spPr>
              <a:xfrm>
                <a:off x="4205798" y="4830001"/>
                <a:ext cx="125226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pitchFamily="2" charset="0"/>
                  </a:rPr>
                  <a:t>Host age BMT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9C1E65-5BAB-C017-664B-2A902D87603A}"/>
                  </a:ext>
                </a:extLst>
              </p:cNvPr>
              <p:cNvSpPr txBox="1"/>
              <p:nvPr/>
            </p:nvSpPr>
            <p:spPr>
              <a:xfrm>
                <a:off x="3020799" y="5193311"/>
                <a:ext cx="1447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Host age (days)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207373-B64F-57B5-22E2-1DC0594ABDA8}"/>
                  </a:ext>
                </a:extLst>
              </p:cNvPr>
              <p:cNvSpPr txBox="1"/>
              <p:nvPr/>
            </p:nvSpPr>
            <p:spPr>
              <a:xfrm rot="16200000">
                <a:off x="-350897" y="3848150"/>
                <a:ext cx="1071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Cell counts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5D96CA-81A7-1373-019C-5EC7F9C7661A}"/>
                  </a:ext>
                </a:extLst>
              </p:cNvPr>
              <p:cNvSpPr txBox="1"/>
              <p:nvPr/>
            </p:nvSpPr>
            <p:spPr>
              <a:xfrm>
                <a:off x="480757" y="2977977"/>
                <a:ext cx="100059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pitchFamily="2" charset="0"/>
                  </a:rPr>
                  <a:t>Naïve CD4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3C5A25-D76B-F560-CAF4-00707C1C1544}"/>
                  </a:ext>
                </a:extLst>
              </p:cNvPr>
              <p:cNvSpPr txBox="1"/>
              <p:nvPr/>
            </p:nvSpPr>
            <p:spPr>
              <a:xfrm>
                <a:off x="3968333" y="2977977"/>
                <a:ext cx="100059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pitchFamily="2" charset="0"/>
                  </a:rPr>
                  <a:t>Naïve CD8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89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CC7520-D53E-B4AE-BD4D-568593C83025}"/>
              </a:ext>
            </a:extLst>
          </p:cNvPr>
          <p:cNvGrpSpPr/>
          <p:nvPr/>
        </p:nvGrpSpPr>
        <p:grpSpPr>
          <a:xfrm>
            <a:off x="208961" y="129913"/>
            <a:ext cx="9175765" cy="6607161"/>
            <a:chOff x="208961" y="317564"/>
            <a:chExt cx="9175765" cy="66071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00C3CF-470E-696F-E663-DEF7B5B0036D}"/>
                </a:ext>
              </a:extLst>
            </p:cNvPr>
            <p:cNvGrpSpPr/>
            <p:nvPr/>
          </p:nvGrpSpPr>
          <p:grpSpPr>
            <a:xfrm>
              <a:off x="708623" y="317564"/>
              <a:ext cx="8676103" cy="6607161"/>
              <a:chOff x="708623" y="317564"/>
              <a:chExt cx="8676103" cy="660716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87D4F44-6406-835A-8E4B-D05B689D64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46" b="6019"/>
              <a:stretch/>
            </p:blipFill>
            <p:spPr>
              <a:xfrm>
                <a:off x="708623" y="656118"/>
                <a:ext cx="8676103" cy="283464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162D0F3-4BED-FE59-2A61-A99537A9DC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573" b="4991"/>
              <a:stretch/>
            </p:blipFill>
            <p:spPr>
              <a:xfrm>
                <a:off x="708623" y="4090085"/>
                <a:ext cx="8628081" cy="283464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3CCAC-F3C0-34D0-D602-1C43D3DF0D0A}"/>
                  </a:ext>
                </a:extLst>
              </p:cNvPr>
              <p:cNvSpPr txBox="1"/>
              <p:nvPr/>
            </p:nvSpPr>
            <p:spPr>
              <a:xfrm>
                <a:off x="2693569" y="317564"/>
                <a:ext cx="4565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</a:rPr>
                  <a:t>Constitutive replacement in lymphocyte pool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6A88B-6E25-D1D1-83C5-0ED5715565E8}"/>
                  </a:ext>
                </a:extLst>
              </p:cNvPr>
              <p:cNvSpPr txBox="1"/>
              <p:nvPr/>
            </p:nvSpPr>
            <p:spPr>
              <a:xfrm>
                <a:off x="3298473" y="3810604"/>
                <a:ext cx="34483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</a:rPr>
                  <a:t>Extent of division in lymphocytes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5C2ABC-E1D0-0C15-661B-FF3D3E6E49F1}"/>
                </a:ext>
              </a:extLst>
            </p:cNvPr>
            <p:cNvSpPr txBox="1"/>
            <p:nvPr/>
          </p:nvSpPr>
          <p:spPr>
            <a:xfrm>
              <a:off x="942072" y="755309"/>
              <a:ext cx="10005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pitchFamily="2" charset="0"/>
                </a:rPr>
                <a:t>Naïve CD4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6FF4C-A412-9A79-6D41-9B02E5F0C5B0}"/>
                </a:ext>
              </a:extLst>
            </p:cNvPr>
            <p:cNvSpPr txBox="1"/>
            <p:nvPr/>
          </p:nvSpPr>
          <p:spPr>
            <a:xfrm>
              <a:off x="5361674" y="755309"/>
              <a:ext cx="10005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pitchFamily="2" charset="0"/>
                </a:rPr>
                <a:t>Naïve CD8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68DA1-FEE5-DE92-CD4B-4CF6D053EBEE}"/>
                </a:ext>
              </a:extLst>
            </p:cNvPr>
            <p:cNvSpPr txBox="1"/>
            <p:nvPr/>
          </p:nvSpPr>
          <p:spPr>
            <a:xfrm>
              <a:off x="1091474" y="4090086"/>
              <a:ext cx="10005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pitchFamily="2" charset="0"/>
                </a:rPr>
                <a:t>Naïve CD4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2AB3C-45C9-541C-8D66-24D38BFDEAA0}"/>
                </a:ext>
              </a:extLst>
            </p:cNvPr>
            <p:cNvSpPr txBox="1"/>
            <p:nvPr/>
          </p:nvSpPr>
          <p:spPr>
            <a:xfrm>
              <a:off x="5501720" y="4090086"/>
              <a:ext cx="10005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pitchFamily="2" charset="0"/>
                </a:rPr>
                <a:t>Naïve CD8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204CC-751B-8C99-1427-F397FB788C33}"/>
                </a:ext>
              </a:extLst>
            </p:cNvPr>
            <p:cNvSpPr txBox="1"/>
            <p:nvPr/>
          </p:nvSpPr>
          <p:spPr>
            <a:xfrm>
              <a:off x="3528574" y="6395534"/>
              <a:ext cx="1447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Host age (days)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08086F-5F3E-DA25-8A4F-69646C581AD4}"/>
                </a:ext>
              </a:extLst>
            </p:cNvPr>
            <p:cNvSpPr txBox="1"/>
            <p:nvPr/>
          </p:nvSpPr>
          <p:spPr>
            <a:xfrm rot="16200000">
              <a:off x="-183615" y="1440273"/>
              <a:ext cx="130837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Normalized </a:t>
              </a:r>
            </a:p>
            <a:p>
              <a:pPr algn="ctr"/>
              <a:r>
                <a:rPr lang="en-US" sz="1400" dirty="0">
                  <a:latin typeface="Helvetica" pitchFamily="2" charset="0"/>
                </a:rPr>
                <a:t>Donor fraction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68C7F1-B931-E745-BAFD-5709EEF26E57}"/>
                </a:ext>
              </a:extLst>
            </p:cNvPr>
            <p:cNvSpPr txBox="1"/>
            <p:nvPr/>
          </p:nvSpPr>
          <p:spPr>
            <a:xfrm rot="16200000">
              <a:off x="-363949" y="4897621"/>
              <a:ext cx="166904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% Ki67 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97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F3E3A-49C7-A70A-0A14-80EC7AFC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8" y="1078046"/>
            <a:ext cx="5510048" cy="47019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BAF2843-DDC8-FAED-F0A5-095697652859}"/>
              </a:ext>
            </a:extLst>
          </p:cNvPr>
          <p:cNvGrpSpPr/>
          <p:nvPr/>
        </p:nvGrpSpPr>
        <p:grpSpPr>
          <a:xfrm>
            <a:off x="7022496" y="363482"/>
            <a:ext cx="3125394" cy="5877036"/>
            <a:chOff x="7022496" y="363482"/>
            <a:chExt cx="3125394" cy="58770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D2D93F-0E2B-BF69-2ECD-828D8F5A453B}"/>
                </a:ext>
              </a:extLst>
            </p:cNvPr>
            <p:cNvGrpSpPr/>
            <p:nvPr/>
          </p:nvGrpSpPr>
          <p:grpSpPr>
            <a:xfrm>
              <a:off x="7404690" y="363482"/>
              <a:ext cx="2743200" cy="5877036"/>
              <a:chOff x="7404690" y="363482"/>
              <a:chExt cx="2743200" cy="58770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F7DBED0-E78C-9AB3-FEF8-8CCE995458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45" r="-1897" b="4468"/>
              <a:stretch/>
            </p:blipFill>
            <p:spPr>
              <a:xfrm>
                <a:off x="7404690" y="671259"/>
                <a:ext cx="2743200" cy="238204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A6C8EE6-8C2A-BF59-DCE0-3D6E31797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2296"/>
              <a:stretch/>
            </p:blipFill>
            <p:spPr>
              <a:xfrm>
                <a:off x="7404690" y="3572264"/>
                <a:ext cx="2743200" cy="266825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EF2721-9D17-74A5-C601-997233ACA4F3}"/>
                  </a:ext>
                </a:extLst>
              </p:cNvPr>
              <p:cNvSpPr txBox="1"/>
              <p:nvPr/>
            </p:nvSpPr>
            <p:spPr>
              <a:xfrm>
                <a:off x="8316067" y="3302000"/>
                <a:ext cx="920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  <a:latin typeface="IBM Plex Sans" panose="020B0503050203000203" pitchFamily="34" charset="0"/>
                    <a:ea typeface="Roboto" panose="02000000000000000000" pitchFamily="2" charset="0"/>
                  </a:rPr>
                  <a:t>Posterior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6DE28E-F62E-897B-36CA-4AE7A5F973AA}"/>
                  </a:ext>
                </a:extLst>
              </p:cNvPr>
              <p:cNvSpPr txBox="1"/>
              <p:nvPr/>
            </p:nvSpPr>
            <p:spPr>
              <a:xfrm>
                <a:off x="8490794" y="363482"/>
                <a:ext cx="570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  <a:latin typeface="IBM Plex Sans" panose="020B0503050203000203" pitchFamily="34" charset="0"/>
                    <a:ea typeface="Roboto" panose="02000000000000000000" pitchFamily="2" charset="0"/>
                  </a:rPr>
                  <a:t>Prior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9C5E42-C2F3-224B-7C61-71D00E1EFF85}"/>
                </a:ext>
              </a:extLst>
            </p:cNvPr>
            <p:cNvSpPr txBox="1"/>
            <p:nvPr/>
          </p:nvSpPr>
          <p:spPr>
            <a:xfrm rot="16200000">
              <a:off x="6812984" y="3163499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</a:rPr>
                <a:t>Density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A4BE65-3664-7B9C-6D97-485C7DD04FFF}"/>
                </a:ext>
              </a:extLst>
            </p:cNvPr>
            <p:cNvCxnSpPr>
              <a:stCxn id="13" idx="3"/>
            </p:cNvCxnSpPr>
            <p:nvPr/>
          </p:nvCxnSpPr>
          <p:spPr>
            <a:xfrm flipH="1" flipV="1">
              <a:off x="7160996" y="821803"/>
              <a:ext cx="1" cy="2132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4C2B66-8D39-4CED-4FE0-D1827839B665}"/>
                </a:ext>
              </a:extLst>
            </p:cNvPr>
            <p:cNvCxnSpPr/>
            <p:nvPr/>
          </p:nvCxnSpPr>
          <p:spPr>
            <a:xfrm flipH="1" flipV="1">
              <a:off x="7160996" y="3752127"/>
              <a:ext cx="1" cy="21321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17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C6588-CF77-A763-D3F5-562DA0305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1" t="9726" r="321" b="-9726"/>
          <a:stretch/>
        </p:blipFill>
        <p:spPr>
          <a:xfrm>
            <a:off x="455062" y="1260514"/>
            <a:ext cx="11281875" cy="5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9D77D-0567-662B-0E7D-059076DBC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25"/>
          <a:stretch/>
        </p:blipFill>
        <p:spPr>
          <a:xfrm>
            <a:off x="489607" y="1483710"/>
            <a:ext cx="7772400" cy="25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8DC6F27-2D2E-0286-629E-644D9E4AE281}"/>
              </a:ext>
            </a:extLst>
          </p:cNvPr>
          <p:cNvGrpSpPr/>
          <p:nvPr/>
        </p:nvGrpSpPr>
        <p:grpSpPr>
          <a:xfrm>
            <a:off x="1518124" y="575224"/>
            <a:ext cx="8203031" cy="5943600"/>
            <a:chOff x="1518124" y="575224"/>
            <a:chExt cx="8203031" cy="5943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8B592B1-4CEE-E726-8CAD-11DA1AA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124" y="575224"/>
              <a:ext cx="8203031" cy="5943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E7CEED-7A48-0520-9F99-CF3F8476377B}"/>
                    </a:ext>
                  </a:extLst>
                </p:cNvPr>
                <p:cNvSpPr txBox="1"/>
                <p:nvPr/>
              </p:nvSpPr>
              <p:spPr>
                <a:xfrm>
                  <a:off x="3268718" y="2059085"/>
                  <a:ext cx="1971822" cy="559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𝑑𝑁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E7CEED-7A48-0520-9F99-CF3F84763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18" y="2059085"/>
                  <a:ext cx="1971822" cy="559833"/>
                </a:xfrm>
                <a:prstGeom prst="rect">
                  <a:avLst/>
                </a:prstGeom>
                <a:blipFill>
                  <a:blip r:embed="rId3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D7C05C7-69B9-3B9C-7F35-E49562E35A00}"/>
                    </a:ext>
                  </a:extLst>
                </p:cNvPr>
                <p:cNvSpPr txBox="1"/>
                <p:nvPr/>
              </p:nvSpPr>
              <p:spPr>
                <a:xfrm>
                  <a:off x="6820464" y="2060927"/>
                  <a:ext cx="2764668" cy="560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𝑑𝑁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D7C05C7-69B9-3B9C-7F35-E49562E35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464" y="2060927"/>
                  <a:ext cx="2764668" cy="560090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90A43B-EDF4-044C-4440-EC8DD95EC67A}"/>
                    </a:ext>
                  </a:extLst>
                </p:cNvPr>
                <p:cNvSpPr txBox="1"/>
                <p:nvPr/>
              </p:nvSpPr>
              <p:spPr>
                <a:xfrm>
                  <a:off x="2976907" y="5212883"/>
                  <a:ext cx="2620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90A43B-EDF4-044C-4440-EC8DD95EC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907" y="5212883"/>
                  <a:ext cx="2620141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38AB82-A916-EBBB-EB70-55D96CE95073}"/>
                    </a:ext>
                  </a:extLst>
                </p:cNvPr>
                <p:cNvSpPr txBox="1"/>
                <p:nvPr/>
              </p:nvSpPr>
              <p:spPr>
                <a:xfrm>
                  <a:off x="6659652" y="5102243"/>
                  <a:ext cx="3018583" cy="559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𝑑𝑁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38AB82-A916-EBBB-EB70-55D96CE95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652" y="5102243"/>
                  <a:ext cx="3018583" cy="559833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335493-25DF-2BD7-1494-2B573ACE18CE}"/>
                </a:ext>
              </a:extLst>
            </p:cNvPr>
            <p:cNvSpPr txBox="1"/>
            <p:nvPr/>
          </p:nvSpPr>
          <p:spPr>
            <a:xfrm>
              <a:off x="7367764" y="6081567"/>
              <a:ext cx="19094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S(t)</a:t>
              </a:r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</a:rPr>
                <a:t>Source Population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90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939DE6-4B77-93E5-44CA-0C187A765872}"/>
              </a:ext>
            </a:extLst>
          </p:cNvPr>
          <p:cNvGrpSpPr/>
          <p:nvPr/>
        </p:nvGrpSpPr>
        <p:grpSpPr>
          <a:xfrm>
            <a:off x="2675146" y="1378050"/>
            <a:ext cx="8092565" cy="3089823"/>
            <a:chOff x="2675146" y="1378050"/>
            <a:chExt cx="8092565" cy="308982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8B592B1-4CEE-E726-8CAD-11DA1AAA7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14" r="44193"/>
            <a:stretch/>
          </p:blipFill>
          <p:spPr>
            <a:xfrm>
              <a:off x="2894980" y="1378050"/>
              <a:ext cx="4577876" cy="30898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90A43B-EDF4-044C-4440-EC8DD95EC67A}"/>
                    </a:ext>
                  </a:extLst>
                </p:cNvPr>
                <p:cNvSpPr txBox="1"/>
                <p:nvPr/>
              </p:nvSpPr>
              <p:spPr>
                <a:xfrm>
                  <a:off x="7878266" y="2185904"/>
                  <a:ext cx="2889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Division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- </a:t>
                  </a:r>
                  <a:r>
                    <a:rPr lang="en-US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Loss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90A43B-EDF4-044C-4440-EC8DD95EC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266" y="2185904"/>
                  <a:ext cx="2889445" cy="923330"/>
                </a:xfrm>
                <a:prstGeom prst="rect">
                  <a:avLst/>
                </a:prstGeom>
                <a:blipFill>
                  <a:blip r:embed="rId3"/>
                  <a:stretch>
                    <a:fillRect b="-10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B46A85-EA2C-F8F9-229A-E0172E945B67}"/>
                    </a:ext>
                  </a:extLst>
                </p:cNvPr>
                <p:cNvSpPr txBox="1"/>
                <p:nvPr/>
              </p:nvSpPr>
              <p:spPr>
                <a:xfrm>
                  <a:off x="2675146" y="1378050"/>
                  <a:ext cx="80502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>
                      <a:latin typeface="Helvetica" pitchFamily="2" charset="0"/>
                      <a:ea typeface="Roboto" panose="02000000000000000000" pitchFamily="2" charset="0"/>
                    </a:rPr>
                    <a:t>Fitness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1500" dirty="0">
                    <a:latin typeface="Helvetica" pitchFamily="2" charset="0"/>
                    <a:ea typeface="Roboto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B46A85-EA2C-F8F9-229A-E0172E945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146" y="1378050"/>
                  <a:ext cx="805029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3077" t="-2222"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284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277</Words>
  <Application>Microsoft Macintosh PowerPoint</Application>
  <PresentationFormat>Widescreen</PresentationFormat>
  <Paragraphs>73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2023-03-13T23:39:46Z</dcterms:created>
  <dcterms:modified xsi:type="dcterms:W3CDTF">2023-03-17T05:01:16Z</dcterms:modified>
</cp:coreProperties>
</file>