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tags/tag1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Default Extension="jpg" ContentType="image/jpeg"/>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diagrams/quickStyle1.xml" ContentType="application/vnd.openxmlformats-officedocument.drawingml.diagramStyle+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78" r:id="rId3"/>
    <p:sldId id="291" r:id="rId4"/>
    <p:sldId id="292" r:id="rId5"/>
    <p:sldId id="293" r:id="rId6"/>
    <p:sldId id="294" r:id="rId7"/>
    <p:sldId id="295" r:id="rId8"/>
    <p:sldId id="296" r:id="rId9"/>
    <p:sldId id="297" r:id="rId10"/>
    <p:sldId id="282" r:id="rId11"/>
    <p:sldId id="298" r:id="rId12"/>
    <p:sldId id="280" r:id="rId13"/>
    <p:sldId id="284" r:id="rId14"/>
    <p:sldId id="281" r:id="rId15"/>
    <p:sldId id="279" r:id="rId16"/>
    <p:sldId id="283" r:id="rId17"/>
    <p:sldId id="285" r:id="rId18"/>
    <p:sldId id="286" r:id="rId19"/>
    <p:sldId id="287" r:id="rId20"/>
    <p:sldId id="288" r:id="rId21"/>
    <p:sldId id="289" r:id="rId22"/>
    <p:sldId id="262" r:id="rId23"/>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826E72"/>
    <a:srgbClr val="0094C8"/>
    <a:srgbClr val="D7196A"/>
    <a:srgbClr val="15B0C3"/>
    <a:srgbClr val="15B0CF"/>
    <a:srgbClr val="EC6E72"/>
    <a:srgbClr val="E3DE00"/>
    <a:srgbClr val="B9B600"/>
    <a:srgbClr val="B6B914"/>
    <a:srgbClr val="92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071" autoAdjust="0"/>
    <p:restoredTop sz="75047" autoAdjust="0"/>
  </p:normalViewPr>
  <p:slideViewPr>
    <p:cSldViewPr snapToGrid="0" snapToObjects="1">
      <p:cViewPr varScale="1">
        <p:scale>
          <a:sx n="73" d="100"/>
          <a:sy n="73" d="100"/>
        </p:scale>
        <p:origin x="-1398"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2.jpg"/><Relationship Id="rId1"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51810E-81A0-408C-9975-287E9646565E}" type="doc">
      <dgm:prSet loTypeId="urn:microsoft.com/office/officeart/2008/layout/HexagonCluster" loCatId="picture" qsTypeId="urn:microsoft.com/office/officeart/2005/8/quickstyle/simple1" qsCatId="simple" csTypeId="urn:microsoft.com/office/officeart/2005/8/colors/accent1_2" csCatId="accent1" phldr="1"/>
      <dgm:spPr/>
      <dgm:t>
        <a:bodyPr/>
        <a:lstStyle/>
        <a:p>
          <a:endParaRPr lang="en-IN"/>
        </a:p>
      </dgm:t>
    </dgm:pt>
    <dgm:pt modelId="{A59F21D3-2C7C-4D57-B778-0716FA98F7DC}">
      <dgm:prSet phldrT="[Text]"/>
      <dgm:spPr/>
      <dgm:t>
        <a:bodyPr/>
        <a:lstStyle/>
        <a:p>
          <a:r>
            <a:rPr lang="en-IN" dirty="0" smtClean="0"/>
            <a:t>Ionic Framework</a:t>
          </a:r>
          <a:endParaRPr lang="en-IN" dirty="0"/>
        </a:p>
      </dgm:t>
    </dgm:pt>
    <dgm:pt modelId="{03B40916-D01E-402D-8ADF-D53740D07389}" type="parTrans" cxnId="{CBAA8E5B-7D83-47DD-9376-AB76DBFB9BC8}">
      <dgm:prSet/>
      <dgm:spPr/>
      <dgm:t>
        <a:bodyPr/>
        <a:lstStyle/>
        <a:p>
          <a:endParaRPr lang="en-IN"/>
        </a:p>
      </dgm:t>
    </dgm:pt>
    <dgm:pt modelId="{2E8B7C86-A8D2-4E1F-BFC1-F66FEB84A8A7}" type="sibTrans" cxnId="{CBAA8E5B-7D83-47DD-9376-AB76DBFB9BC8}">
      <dgm:prSet/>
      <dgm:spPr>
        <a:blipFill>
          <a:blip xmlns:r="http://schemas.openxmlformats.org/officeDocument/2006/relationships" r:embed="rId1">
            <a:extLst>
              <a:ext uri="{28A0092B-C50C-407E-A947-70E740481C1C}">
                <a14:useLocalDpi xmlns="" xmlns:a14="http://schemas.microsoft.com/office/drawing/2010/main" val="0"/>
              </a:ext>
            </a:extLst>
          </a:blip>
          <a:srcRect/>
          <a:stretch>
            <a:fillRect l="-42000" r="-42000"/>
          </a:stretch>
        </a:blipFill>
      </dgm:spPr>
      <dgm:t>
        <a:bodyPr/>
        <a:lstStyle/>
        <a:p>
          <a:endParaRPr lang="en-IN"/>
        </a:p>
      </dgm:t>
    </dgm:pt>
    <dgm:pt modelId="{F18FE321-4DE3-42F3-8637-2E2A6A5B3BBE}">
      <dgm:prSet phldrT="[Text]"/>
      <dgm:spPr/>
      <dgm:t>
        <a:bodyPr/>
        <a:lstStyle/>
        <a:p>
          <a:r>
            <a:rPr lang="en-IN" dirty="0" smtClean="0"/>
            <a:t>Mobile App Development</a:t>
          </a:r>
          <a:endParaRPr lang="en-IN" dirty="0"/>
        </a:p>
      </dgm:t>
    </dgm:pt>
    <dgm:pt modelId="{4CCB5C61-EBBF-44FB-8D49-DBB2D2A6D236}" type="parTrans" cxnId="{942C24BC-D4FE-42AA-99A2-DD03416F0361}">
      <dgm:prSet/>
      <dgm:spPr/>
      <dgm:t>
        <a:bodyPr/>
        <a:lstStyle/>
        <a:p>
          <a:endParaRPr lang="en-IN"/>
        </a:p>
      </dgm:t>
    </dgm:pt>
    <dgm:pt modelId="{3F2DBF7C-B232-4B57-98E2-17BA9A91E259}" type="sibTrans" cxnId="{942C24BC-D4FE-42AA-99A2-DD03416F0361}">
      <dgm:prSet/>
      <dgm:spPr>
        <a:blipFill>
          <a:blip xmlns:r="http://schemas.openxmlformats.org/officeDocument/2006/relationships" r:embed="rId2">
            <a:extLst>
              <a:ext uri="{28A0092B-C50C-407E-A947-70E740481C1C}">
                <a14:useLocalDpi xmlns="" xmlns:a14="http://schemas.microsoft.com/office/drawing/2010/main" val="0"/>
              </a:ext>
            </a:extLst>
          </a:blip>
          <a:srcRect/>
          <a:stretch>
            <a:fillRect l="-11000" r="-11000"/>
          </a:stretch>
        </a:blipFill>
      </dgm:spPr>
      <dgm:t>
        <a:bodyPr/>
        <a:lstStyle/>
        <a:p>
          <a:endParaRPr lang="en-IN"/>
        </a:p>
      </dgm:t>
    </dgm:pt>
    <dgm:pt modelId="{6B48687A-E86E-4546-9B36-2D01D77C61F0}">
      <dgm:prSet phldrT="[Text]"/>
      <dgm:spPr/>
      <dgm:t>
        <a:bodyPr/>
        <a:lstStyle/>
        <a:p>
          <a:r>
            <a:rPr lang="en-IN" dirty="0" smtClean="0"/>
            <a:t>Hybrid App</a:t>
          </a:r>
          <a:endParaRPr lang="en-IN" dirty="0"/>
        </a:p>
      </dgm:t>
    </dgm:pt>
    <dgm:pt modelId="{9E485D9E-1954-4531-854B-F6C87B6A0965}" type="sibTrans" cxnId="{5CD4688B-8009-41DB-880D-37EFE384498C}">
      <dgm:prSet/>
      <dgm:spPr>
        <a:blipFill>
          <a:blip xmlns:r="http://schemas.openxmlformats.org/officeDocument/2006/relationships" r:embed="rId3" cstate="print">
            <a:extLst>
              <a:ext uri="{28A0092B-C50C-407E-A947-70E740481C1C}">
                <a14:useLocalDpi xmlns="" xmlns:a14="http://schemas.microsoft.com/office/drawing/2010/main" val="0"/>
              </a:ext>
            </a:extLst>
          </a:blip>
          <a:srcRect/>
          <a:stretch>
            <a:fillRect t="-1000" b="-1000"/>
          </a:stretch>
        </a:blipFill>
      </dgm:spPr>
      <dgm:t>
        <a:bodyPr/>
        <a:lstStyle/>
        <a:p>
          <a:endParaRPr lang="en-IN"/>
        </a:p>
      </dgm:t>
    </dgm:pt>
    <dgm:pt modelId="{3231EBFD-8394-4883-9737-8780DA637E53}" type="parTrans" cxnId="{5CD4688B-8009-41DB-880D-37EFE384498C}">
      <dgm:prSet/>
      <dgm:spPr/>
      <dgm:t>
        <a:bodyPr/>
        <a:lstStyle/>
        <a:p>
          <a:endParaRPr lang="en-IN"/>
        </a:p>
      </dgm:t>
    </dgm:pt>
    <dgm:pt modelId="{99F483B5-A47C-4269-8ABD-5F81EEF285B9}" type="pres">
      <dgm:prSet presAssocID="{CF51810E-81A0-408C-9975-287E9646565E}" presName="Name0" presStyleCnt="0">
        <dgm:presLayoutVars>
          <dgm:chMax val="21"/>
          <dgm:chPref val="21"/>
        </dgm:presLayoutVars>
      </dgm:prSet>
      <dgm:spPr/>
      <dgm:t>
        <a:bodyPr/>
        <a:lstStyle/>
        <a:p>
          <a:endParaRPr lang="en-IN"/>
        </a:p>
      </dgm:t>
    </dgm:pt>
    <dgm:pt modelId="{5F5CD253-F405-4452-BC66-CD40844925B3}" type="pres">
      <dgm:prSet presAssocID="{F18FE321-4DE3-42F3-8637-2E2A6A5B3BBE}" presName="text1" presStyleCnt="0"/>
      <dgm:spPr/>
    </dgm:pt>
    <dgm:pt modelId="{15CEC4AA-2D75-47CB-A88D-B8973575F530}" type="pres">
      <dgm:prSet presAssocID="{F18FE321-4DE3-42F3-8637-2E2A6A5B3BBE}" presName="textRepeatNode" presStyleLbl="alignNode1" presStyleIdx="0" presStyleCnt="3">
        <dgm:presLayoutVars>
          <dgm:chMax val="0"/>
          <dgm:chPref val="0"/>
          <dgm:bulletEnabled val="1"/>
        </dgm:presLayoutVars>
      </dgm:prSet>
      <dgm:spPr/>
      <dgm:t>
        <a:bodyPr/>
        <a:lstStyle/>
        <a:p>
          <a:endParaRPr lang="en-IN"/>
        </a:p>
      </dgm:t>
    </dgm:pt>
    <dgm:pt modelId="{791DA510-9CC7-48A9-9A63-9E3D949FDA8C}" type="pres">
      <dgm:prSet presAssocID="{F18FE321-4DE3-42F3-8637-2E2A6A5B3BBE}" presName="textaccent1" presStyleCnt="0"/>
      <dgm:spPr/>
    </dgm:pt>
    <dgm:pt modelId="{F28AE95F-D38C-43B9-910F-D7FE0A7324E0}" type="pres">
      <dgm:prSet presAssocID="{F18FE321-4DE3-42F3-8637-2E2A6A5B3BBE}" presName="accentRepeatNode" presStyleLbl="solidAlignAcc1" presStyleIdx="0" presStyleCnt="6"/>
      <dgm:spPr/>
    </dgm:pt>
    <dgm:pt modelId="{6D62B47D-23F8-44D0-A068-F83A3331D425}" type="pres">
      <dgm:prSet presAssocID="{3F2DBF7C-B232-4B57-98E2-17BA9A91E259}" presName="image1" presStyleCnt="0"/>
      <dgm:spPr/>
    </dgm:pt>
    <dgm:pt modelId="{60B7D69B-55E5-4858-B129-C9D84FD960E8}" type="pres">
      <dgm:prSet presAssocID="{3F2DBF7C-B232-4B57-98E2-17BA9A91E259}" presName="imageRepeatNode" presStyleLbl="alignAcc1" presStyleIdx="0" presStyleCnt="3"/>
      <dgm:spPr/>
      <dgm:t>
        <a:bodyPr/>
        <a:lstStyle/>
        <a:p>
          <a:endParaRPr lang="en-IN"/>
        </a:p>
      </dgm:t>
    </dgm:pt>
    <dgm:pt modelId="{5A3A1BA4-1C48-4D83-A330-E690E350B076}" type="pres">
      <dgm:prSet presAssocID="{3F2DBF7C-B232-4B57-98E2-17BA9A91E259}" presName="imageaccent1" presStyleCnt="0"/>
      <dgm:spPr/>
    </dgm:pt>
    <dgm:pt modelId="{3E7C130F-6D5A-4A2A-B4F9-20ED3E23CF2A}" type="pres">
      <dgm:prSet presAssocID="{3F2DBF7C-B232-4B57-98E2-17BA9A91E259}" presName="accentRepeatNode" presStyleLbl="solidAlignAcc1" presStyleIdx="1" presStyleCnt="6"/>
      <dgm:spPr/>
    </dgm:pt>
    <dgm:pt modelId="{DC0E419F-AA98-4D44-8879-4C0D3093B266}" type="pres">
      <dgm:prSet presAssocID="{A59F21D3-2C7C-4D57-B778-0716FA98F7DC}" presName="text2" presStyleCnt="0"/>
      <dgm:spPr/>
    </dgm:pt>
    <dgm:pt modelId="{5F4EF9F6-4AD8-4A8A-B2B0-B7506BC50049}" type="pres">
      <dgm:prSet presAssocID="{A59F21D3-2C7C-4D57-B778-0716FA98F7DC}" presName="textRepeatNode" presStyleLbl="alignNode1" presStyleIdx="1" presStyleCnt="3">
        <dgm:presLayoutVars>
          <dgm:chMax val="0"/>
          <dgm:chPref val="0"/>
          <dgm:bulletEnabled val="1"/>
        </dgm:presLayoutVars>
      </dgm:prSet>
      <dgm:spPr/>
      <dgm:t>
        <a:bodyPr/>
        <a:lstStyle/>
        <a:p>
          <a:endParaRPr lang="en-IN"/>
        </a:p>
      </dgm:t>
    </dgm:pt>
    <dgm:pt modelId="{DDE5DFDF-76A9-4858-B4A9-07CD3CB0ED68}" type="pres">
      <dgm:prSet presAssocID="{A59F21D3-2C7C-4D57-B778-0716FA98F7DC}" presName="textaccent2" presStyleCnt="0"/>
      <dgm:spPr/>
    </dgm:pt>
    <dgm:pt modelId="{F8FA57B0-5803-464B-8056-E2A73F5E4D81}" type="pres">
      <dgm:prSet presAssocID="{A59F21D3-2C7C-4D57-B778-0716FA98F7DC}" presName="accentRepeatNode" presStyleLbl="solidAlignAcc1" presStyleIdx="2" presStyleCnt="6"/>
      <dgm:spPr/>
    </dgm:pt>
    <dgm:pt modelId="{7F465EAE-043D-4E64-B30F-ABCCC3CFE877}" type="pres">
      <dgm:prSet presAssocID="{2E8B7C86-A8D2-4E1F-BFC1-F66FEB84A8A7}" presName="image2" presStyleCnt="0"/>
      <dgm:spPr/>
    </dgm:pt>
    <dgm:pt modelId="{C212CC31-25CA-4F73-9DDA-B22C49A7C230}" type="pres">
      <dgm:prSet presAssocID="{2E8B7C86-A8D2-4E1F-BFC1-F66FEB84A8A7}" presName="imageRepeatNode" presStyleLbl="alignAcc1" presStyleIdx="1" presStyleCnt="3" custLinFactNeighborX="-85356" custLinFactNeighborY="71992"/>
      <dgm:spPr/>
      <dgm:t>
        <a:bodyPr/>
        <a:lstStyle/>
        <a:p>
          <a:endParaRPr lang="en-IN"/>
        </a:p>
      </dgm:t>
    </dgm:pt>
    <dgm:pt modelId="{336D90F5-F7A7-4AED-BBBF-EA6C0907F19A}" type="pres">
      <dgm:prSet presAssocID="{2E8B7C86-A8D2-4E1F-BFC1-F66FEB84A8A7}" presName="imageaccent2" presStyleCnt="0"/>
      <dgm:spPr/>
    </dgm:pt>
    <dgm:pt modelId="{CCB53A3E-A66D-4C2C-8D47-1EF09B58CE43}" type="pres">
      <dgm:prSet presAssocID="{2E8B7C86-A8D2-4E1F-BFC1-F66FEB84A8A7}" presName="accentRepeatNode" presStyleLbl="solidAlignAcc1" presStyleIdx="3" presStyleCnt="6" custLinFactX="-87953" custLinFactY="18950" custLinFactNeighborX="-100000" custLinFactNeighborY="100000"/>
      <dgm:spPr/>
    </dgm:pt>
    <dgm:pt modelId="{B8DF0738-682C-416B-A786-53F39B07CA6B}" type="pres">
      <dgm:prSet presAssocID="{6B48687A-E86E-4546-9B36-2D01D77C61F0}" presName="text3" presStyleCnt="0"/>
      <dgm:spPr/>
    </dgm:pt>
    <dgm:pt modelId="{1B006DFC-90F8-47B2-B516-05FC6F713972}" type="pres">
      <dgm:prSet presAssocID="{6B48687A-E86E-4546-9B36-2D01D77C61F0}" presName="textRepeatNode" presStyleLbl="alignNode1" presStyleIdx="2" presStyleCnt="3">
        <dgm:presLayoutVars>
          <dgm:chMax val="0"/>
          <dgm:chPref val="0"/>
          <dgm:bulletEnabled val="1"/>
        </dgm:presLayoutVars>
      </dgm:prSet>
      <dgm:spPr/>
      <dgm:t>
        <a:bodyPr/>
        <a:lstStyle/>
        <a:p>
          <a:endParaRPr lang="en-IN"/>
        </a:p>
      </dgm:t>
    </dgm:pt>
    <dgm:pt modelId="{A82A374A-49E5-4BE0-9DB2-FDC3D10F4EFD}" type="pres">
      <dgm:prSet presAssocID="{6B48687A-E86E-4546-9B36-2D01D77C61F0}" presName="textaccent3" presStyleCnt="0"/>
      <dgm:spPr/>
    </dgm:pt>
    <dgm:pt modelId="{7FA03A84-55C6-4926-A08C-30AA9B1FFFD9}" type="pres">
      <dgm:prSet presAssocID="{6B48687A-E86E-4546-9B36-2D01D77C61F0}" presName="accentRepeatNode" presStyleLbl="solidAlignAcc1" presStyleIdx="4" presStyleCnt="6"/>
      <dgm:spPr/>
    </dgm:pt>
    <dgm:pt modelId="{93C015E1-6EBB-41B8-BC35-C45C4D454D8D}" type="pres">
      <dgm:prSet presAssocID="{9E485D9E-1954-4531-854B-F6C87B6A0965}" presName="image3" presStyleCnt="0"/>
      <dgm:spPr/>
    </dgm:pt>
    <dgm:pt modelId="{09429DB8-80DF-44D9-8657-7AFFE47A3217}" type="pres">
      <dgm:prSet presAssocID="{9E485D9E-1954-4531-854B-F6C87B6A0965}" presName="imageRepeatNode" presStyleLbl="alignAcc1" presStyleIdx="2" presStyleCnt="3"/>
      <dgm:spPr/>
      <dgm:t>
        <a:bodyPr/>
        <a:lstStyle/>
        <a:p>
          <a:endParaRPr lang="en-IN"/>
        </a:p>
      </dgm:t>
    </dgm:pt>
    <dgm:pt modelId="{AEAA1C16-3FDD-4F7F-9A1D-68B0EDA7C1DC}" type="pres">
      <dgm:prSet presAssocID="{9E485D9E-1954-4531-854B-F6C87B6A0965}" presName="imageaccent3" presStyleCnt="0"/>
      <dgm:spPr/>
    </dgm:pt>
    <dgm:pt modelId="{50C41713-52E0-48AA-A2FC-BE77DA4F4B19}" type="pres">
      <dgm:prSet presAssocID="{9E485D9E-1954-4531-854B-F6C87B6A0965}" presName="accentRepeatNode" presStyleLbl="solidAlignAcc1" presStyleIdx="5" presStyleCnt="6"/>
      <dgm:spPr/>
    </dgm:pt>
  </dgm:ptLst>
  <dgm:cxnLst>
    <dgm:cxn modelId="{8BC9DA16-5DD8-4952-BE24-CC07A8E70065}" type="presOf" srcId="{2E8B7C86-A8D2-4E1F-BFC1-F66FEB84A8A7}" destId="{C212CC31-25CA-4F73-9DDA-B22C49A7C230}" srcOrd="0" destOrd="0" presId="urn:microsoft.com/office/officeart/2008/layout/HexagonCluster"/>
    <dgm:cxn modelId="{78B97EB5-24C4-4787-BA94-FF402DF0288A}" type="presOf" srcId="{9E485D9E-1954-4531-854B-F6C87B6A0965}" destId="{09429DB8-80DF-44D9-8657-7AFFE47A3217}" srcOrd="0" destOrd="0" presId="urn:microsoft.com/office/officeart/2008/layout/HexagonCluster"/>
    <dgm:cxn modelId="{A98C9117-7172-4485-87C8-973BD178A984}" type="presOf" srcId="{CF51810E-81A0-408C-9975-287E9646565E}" destId="{99F483B5-A47C-4269-8ABD-5F81EEF285B9}" srcOrd="0" destOrd="0" presId="urn:microsoft.com/office/officeart/2008/layout/HexagonCluster"/>
    <dgm:cxn modelId="{7FE00FC4-85A9-4B06-84E6-183D4C736A72}" type="presOf" srcId="{6B48687A-E86E-4546-9B36-2D01D77C61F0}" destId="{1B006DFC-90F8-47B2-B516-05FC6F713972}" srcOrd="0" destOrd="0" presId="urn:microsoft.com/office/officeart/2008/layout/HexagonCluster"/>
    <dgm:cxn modelId="{6712D4BD-E3F2-4380-80A5-458E9AA80684}" type="presOf" srcId="{A59F21D3-2C7C-4D57-B778-0716FA98F7DC}" destId="{5F4EF9F6-4AD8-4A8A-B2B0-B7506BC50049}" srcOrd="0" destOrd="0" presId="urn:microsoft.com/office/officeart/2008/layout/HexagonCluster"/>
    <dgm:cxn modelId="{942C24BC-D4FE-42AA-99A2-DD03416F0361}" srcId="{CF51810E-81A0-408C-9975-287E9646565E}" destId="{F18FE321-4DE3-42F3-8637-2E2A6A5B3BBE}" srcOrd="0" destOrd="0" parTransId="{4CCB5C61-EBBF-44FB-8D49-DBB2D2A6D236}" sibTransId="{3F2DBF7C-B232-4B57-98E2-17BA9A91E259}"/>
    <dgm:cxn modelId="{184C10F6-2AE4-4618-81EC-A462846F65C1}" type="presOf" srcId="{3F2DBF7C-B232-4B57-98E2-17BA9A91E259}" destId="{60B7D69B-55E5-4858-B129-C9D84FD960E8}" srcOrd="0" destOrd="0" presId="urn:microsoft.com/office/officeart/2008/layout/HexagonCluster"/>
    <dgm:cxn modelId="{CBAA8E5B-7D83-47DD-9376-AB76DBFB9BC8}" srcId="{CF51810E-81A0-408C-9975-287E9646565E}" destId="{A59F21D3-2C7C-4D57-B778-0716FA98F7DC}" srcOrd="1" destOrd="0" parTransId="{03B40916-D01E-402D-8ADF-D53740D07389}" sibTransId="{2E8B7C86-A8D2-4E1F-BFC1-F66FEB84A8A7}"/>
    <dgm:cxn modelId="{5CD4688B-8009-41DB-880D-37EFE384498C}" srcId="{CF51810E-81A0-408C-9975-287E9646565E}" destId="{6B48687A-E86E-4546-9B36-2D01D77C61F0}" srcOrd="2" destOrd="0" parTransId="{3231EBFD-8394-4883-9737-8780DA637E53}" sibTransId="{9E485D9E-1954-4531-854B-F6C87B6A0965}"/>
    <dgm:cxn modelId="{D56C9A20-B845-4FA9-A914-97AAA12C9944}" type="presOf" srcId="{F18FE321-4DE3-42F3-8637-2E2A6A5B3BBE}" destId="{15CEC4AA-2D75-47CB-A88D-B8973575F530}" srcOrd="0" destOrd="0" presId="urn:microsoft.com/office/officeart/2008/layout/HexagonCluster"/>
    <dgm:cxn modelId="{830BFAE6-F152-4231-8062-07B73D7E47BF}" type="presParOf" srcId="{99F483B5-A47C-4269-8ABD-5F81EEF285B9}" destId="{5F5CD253-F405-4452-BC66-CD40844925B3}" srcOrd="0" destOrd="0" presId="urn:microsoft.com/office/officeart/2008/layout/HexagonCluster"/>
    <dgm:cxn modelId="{9920907C-DF00-4743-82CC-3C0A6A3F7103}" type="presParOf" srcId="{5F5CD253-F405-4452-BC66-CD40844925B3}" destId="{15CEC4AA-2D75-47CB-A88D-B8973575F530}" srcOrd="0" destOrd="0" presId="urn:microsoft.com/office/officeart/2008/layout/HexagonCluster"/>
    <dgm:cxn modelId="{5672E5C3-4703-4522-B7DB-7185D42D1C8D}" type="presParOf" srcId="{99F483B5-A47C-4269-8ABD-5F81EEF285B9}" destId="{791DA510-9CC7-48A9-9A63-9E3D949FDA8C}" srcOrd="1" destOrd="0" presId="urn:microsoft.com/office/officeart/2008/layout/HexagonCluster"/>
    <dgm:cxn modelId="{08AA3EEA-6F98-42A3-9027-9F4754615F33}" type="presParOf" srcId="{791DA510-9CC7-48A9-9A63-9E3D949FDA8C}" destId="{F28AE95F-D38C-43B9-910F-D7FE0A7324E0}" srcOrd="0" destOrd="0" presId="urn:microsoft.com/office/officeart/2008/layout/HexagonCluster"/>
    <dgm:cxn modelId="{1E44C582-F18E-4395-93E2-51A661C740C3}" type="presParOf" srcId="{99F483B5-A47C-4269-8ABD-5F81EEF285B9}" destId="{6D62B47D-23F8-44D0-A068-F83A3331D425}" srcOrd="2" destOrd="0" presId="urn:microsoft.com/office/officeart/2008/layout/HexagonCluster"/>
    <dgm:cxn modelId="{04C8F02F-E8D1-4133-8E7E-3DCB16054D31}" type="presParOf" srcId="{6D62B47D-23F8-44D0-A068-F83A3331D425}" destId="{60B7D69B-55E5-4858-B129-C9D84FD960E8}" srcOrd="0" destOrd="0" presId="urn:microsoft.com/office/officeart/2008/layout/HexagonCluster"/>
    <dgm:cxn modelId="{CF4739AC-06B1-43F6-8D16-3E478E72148C}" type="presParOf" srcId="{99F483B5-A47C-4269-8ABD-5F81EEF285B9}" destId="{5A3A1BA4-1C48-4D83-A330-E690E350B076}" srcOrd="3" destOrd="0" presId="urn:microsoft.com/office/officeart/2008/layout/HexagonCluster"/>
    <dgm:cxn modelId="{8A85492F-7F53-46F1-BD16-38B7A9E66C3E}" type="presParOf" srcId="{5A3A1BA4-1C48-4D83-A330-E690E350B076}" destId="{3E7C130F-6D5A-4A2A-B4F9-20ED3E23CF2A}" srcOrd="0" destOrd="0" presId="urn:microsoft.com/office/officeart/2008/layout/HexagonCluster"/>
    <dgm:cxn modelId="{36F16103-454E-4F54-8425-2ED970849D6E}" type="presParOf" srcId="{99F483B5-A47C-4269-8ABD-5F81EEF285B9}" destId="{DC0E419F-AA98-4D44-8879-4C0D3093B266}" srcOrd="4" destOrd="0" presId="urn:microsoft.com/office/officeart/2008/layout/HexagonCluster"/>
    <dgm:cxn modelId="{CD7D3715-15AF-49EF-920E-2F18D64BFB8D}" type="presParOf" srcId="{DC0E419F-AA98-4D44-8879-4C0D3093B266}" destId="{5F4EF9F6-4AD8-4A8A-B2B0-B7506BC50049}" srcOrd="0" destOrd="0" presId="urn:microsoft.com/office/officeart/2008/layout/HexagonCluster"/>
    <dgm:cxn modelId="{7B4ADF32-8E1C-4040-9B5C-003A06A77133}" type="presParOf" srcId="{99F483B5-A47C-4269-8ABD-5F81EEF285B9}" destId="{DDE5DFDF-76A9-4858-B4A9-07CD3CB0ED68}" srcOrd="5" destOrd="0" presId="urn:microsoft.com/office/officeart/2008/layout/HexagonCluster"/>
    <dgm:cxn modelId="{8C679397-BF94-41BA-BFD9-12CA7D32948E}" type="presParOf" srcId="{DDE5DFDF-76A9-4858-B4A9-07CD3CB0ED68}" destId="{F8FA57B0-5803-464B-8056-E2A73F5E4D81}" srcOrd="0" destOrd="0" presId="urn:microsoft.com/office/officeart/2008/layout/HexagonCluster"/>
    <dgm:cxn modelId="{E7F04A15-D0D5-48C9-8C95-A066AD7A982E}" type="presParOf" srcId="{99F483B5-A47C-4269-8ABD-5F81EEF285B9}" destId="{7F465EAE-043D-4E64-B30F-ABCCC3CFE877}" srcOrd="6" destOrd="0" presId="urn:microsoft.com/office/officeart/2008/layout/HexagonCluster"/>
    <dgm:cxn modelId="{90DA38BA-DCA2-407D-AE9E-FE8BBFC64051}" type="presParOf" srcId="{7F465EAE-043D-4E64-B30F-ABCCC3CFE877}" destId="{C212CC31-25CA-4F73-9DDA-B22C49A7C230}" srcOrd="0" destOrd="0" presId="urn:microsoft.com/office/officeart/2008/layout/HexagonCluster"/>
    <dgm:cxn modelId="{88E199A1-2029-4A52-9C52-097E4C711774}" type="presParOf" srcId="{99F483B5-A47C-4269-8ABD-5F81EEF285B9}" destId="{336D90F5-F7A7-4AED-BBBF-EA6C0907F19A}" srcOrd="7" destOrd="0" presId="urn:microsoft.com/office/officeart/2008/layout/HexagonCluster"/>
    <dgm:cxn modelId="{E71426A6-F1E3-4B71-9C43-F21F9D01CA58}" type="presParOf" srcId="{336D90F5-F7A7-4AED-BBBF-EA6C0907F19A}" destId="{CCB53A3E-A66D-4C2C-8D47-1EF09B58CE43}" srcOrd="0" destOrd="0" presId="urn:microsoft.com/office/officeart/2008/layout/HexagonCluster"/>
    <dgm:cxn modelId="{6256C648-9C48-43A6-8F61-0F44C7266771}" type="presParOf" srcId="{99F483B5-A47C-4269-8ABD-5F81EEF285B9}" destId="{B8DF0738-682C-416B-A786-53F39B07CA6B}" srcOrd="8" destOrd="0" presId="urn:microsoft.com/office/officeart/2008/layout/HexagonCluster"/>
    <dgm:cxn modelId="{8B98AD32-1647-4120-8C0E-217C6603F8F7}" type="presParOf" srcId="{B8DF0738-682C-416B-A786-53F39B07CA6B}" destId="{1B006DFC-90F8-47B2-B516-05FC6F713972}" srcOrd="0" destOrd="0" presId="urn:microsoft.com/office/officeart/2008/layout/HexagonCluster"/>
    <dgm:cxn modelId="{41ACA7E3-F6D6-483B-9681-2210DA20FC6A}" type="presParOf" srcId="{99F483B5-A47C-4269-8ABD-5F81EEF285B9}" destId="{A82A374A-49E5-4BE0-9DB2-FDC3D10F4EFD}" srcOrd="9" destOrd="0" presId="urn:microsoft.com/office/officeart/2008/layout/HexagonCluster"/>
    <dgm:cxn modelId="{4B2DF200-1A4F-4364-9AF3-CC7F469E4A63}" type="presParOf" srcId="{A82A374A-49E5-4BE0-9DB2-FDC3D10F4EFD}" destId="{7FA03A84-55C6-4926-A08C-30AA9B1FFFD9}" srcOrd="0" destOrd="0" presId="urn:microsoft.com/office/officeart/2008/layout/HexagonCluster"/>
    <dgm:cxn modelId="{6BE7F5E4-6235-4894-BCA3-A54AB6BC5128}" type="presParOf" srcId="{99F483B5-A47C-4269-8ABD-5F81EEF285B9}" destId="{93C015E1-6EBB-41B8-BC35-C45C4D454D8D}" srcOrd="10" destOrd="0" presId="urn:microsoft.com/office/officeart/2008/layout/HexagonCluster"/>
    <dgm:cxn modelId="{B53A53A9-D65E-4EB3-BD13-F883FAB3567E}" type="presParOf" srcId="{93C015E1-6EBB-41B8-BC35-C45C4D454D8D}" destId="{09429DB8-80DF-44D9-8657-7AFFE47A3217}" srcOrd="0" destOrd="0" presId="urn:microsoft.com/office/officeart/2008/layout/HexagonCluster"/>
    <dgm:cxn modelId="{38628EA4-6522-41E7-969E-5C8CE86111D4}" type="presParOf" srcId="{99F483B5-A47C-4269-8ABD-5F81EEF285B9}" destId="{AEAA1C16-3FDD-4F7F-9A1D-68B0EDA7C1DC}" srcOrd="11" destOrd="0" presId="urn:microsoft.com/office/officeart/2008/layout/HexagonCluster"/>
    <dgm:cxn modelId="{65D4A64E-318F-4BB9-ABD4-32BDF5F74EC7}" type="presParOf" srcId="{AEAA1C16-3FDD-4F7F-9A1D-68B0EDA7C1DC}" destId="{50C41713-52E0-48AA-A2FC-BE77DA4F4B19}" srcOrd="0" destOrd="0" presId="urn:microsoft.com/office/officeart/2008/layout/HexagonCluster"/>
  </dgm:cxnLst>
  <dgm:bg/>
  <dgm:whole/>
  <dgm:extLst>
    <a:ext uri="http://schemas.microsoft.com/office/drawing/2008/diagram">
      <dsp:dataModelExt xmlns=""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EC4AA-2D75-47CB-A88D-B8973575F530}">
      <dsp:nvSpPr>
        <dsp:cNvPr id="0" name=""/>
        <dsp:cNvSpPr/>
      </dsp:nvSpPr>
      <dsp:spPr>
        <a:xfrm>
          <a:off x="1650900" y="3693057"/>
          <a:ext cx="1931320" cy="1665134"/>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smtClean="0"/>
            <a:t>Mobile App Development</a:t>
          </a:r>
          <a:endParaRPr lang="en-IN" sz="1900" kern="1200" dirty="0"/>
        </a:p>
      </dsp:txBody>
      <dsp:txXfrm>
        <a:off x="1950605" y="3951454"/>
        <a:ext cx="1331911" cy="1148340"/>
      </dsp:txXfrm>
    </dsp:sp>
    <dsp:sp modelId="{F28AE95F-D38C-43B9-910F-D7FE0A7324E0}">
      <dsp:nvSpPr>
        <dsp:cNvPr id="0" name=""/>
        <dsp:cNvSpPr/>
      </dsp:nvSpPr>
      <dsp:spPr>
        <a:xfrm>
          <a:off x="1701073" y="4428180"/>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B7D69B-55E5-4858-B129-C9D84FD960E8}">
      <dsp:nvSpPr>
        <dsp:cNvPr id="0" name=""/>
        <dsp:cNvSpPr/>
      </dsp:nvSpPr>
      <dsp:spPr>
        <a:xfrm>
          <a:off x="0" y="2798680"/>
          <a:ext cx="1931320" cy="1665134"/>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7C130F-6D5A-4A2A-B4F9-20ED3E23CF2A}">
      <dsp:nvSpPr>
        <dsp:cNvPr id="0" name=""/>
        <dsp:cNvSpPr/>
      </dsp:nvSpPr>
      <dsp:spPr>
        <a:xfrm>
          <a:off x="1314809" y="4243850"/>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EF9F6-4AD8-4A8A-B2B0-B7506BC50049}">
      <dsp:nvSpPr>
        <dsp:cNvPr id="0" name=""/>
        <dsp:cNvSpPr/>
      </dsp:nvSpPr>
      <dsp:spPr>
        <a:xfrm>
          <a:off x="3296302" y="2778883"/>
          <a:ext cx="1931320" cy="1665134"/>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smtClean="0"/>
            <a:t>Ionic Framework</a:t>
          </a:r>
          <a:endParaRPr lang="en-IN" sz="1900" kern="1200" dirty="0"/>
        </a:p>
      </dsp:txBody>
      <dsp:txXfrm>
        <a:off x="3596007" y="3037280"/>
        <a:ext cx="1331911" cy="1148340"/>
      </dsp:txXfrm>
    </dsp:sp>
    <dsp:sp modelId="{F8FA57B0-5803-464B-8056-E2A73F5E4D81}">
      <dsp:nvSpPr>
        <dsp:cNvPr id="0" name=""/>
        <dsp:cNvSpPr/>
      </dsp:nvSpPr>
      <dsp:spPr>
        <a:xfrm>
          <a:off x="4616610" y="4222293"/>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12CC31-25CA-4F73-9DDA-B22C49A7C230}">
      <dsp:nvSpPr>
        <dsp:cNvPr id="0" name=""/>
        <dsp:cNvSpPr/>
      </dsp:nvSpPr>
      <dsp:spPr>
        <a:xfrm>
          <a:off x="3293207" y="4651951"/>
          <a:ext cx="1931320" cy="1665134"/>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2000" r="-42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B53A3E-A66D-4C2C-8D47-1EF09B58CE43}">
      <dsp:nvSpPr>
        <dsp:cNvPr id="0" name=""/>
        <dsp:cNvSpPr/>
      </dsp:nvSpPr>
      <dsp:spPr>
        <a:xfrm>
          <a:off x="4566873" y="4660001"/>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006DFC-90F8-47B2-B516-05FC6F713972}">
      <dsp:nvSpPr>
        <dsp:cNvPr id="0" name=""/>
        <dsp:cNvSpPr/>
      </dsp:nvSpPr>
      <dsp:spPr>
        <a:xfrm>
          <a:off x="1650900" y="1868668"/>
          <a:ext cx="1931320" cy="1665134"/>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smtClean="0"/>
            <a:t>Hybrid App</a:t>
          </a:r>
          <a:endParaRPr lang="en-IN" sz="1900" kern="1200" dirty="0"/>
        </a:p>
      </dsp:txBody>
      <dsp:txXfrm>
        <a:off x="1950605" y="2127065"/>
        <a:ext cx="1331911" cy="1148340"/>
      </dsp:txXfrm>
    </dsp:sp>
    <dsp:sp modelId="{7FA03A84-55C6-4926-A08C-30AA9B1FFFD9}">
      <dsp:nvSpPr>
        <dsp:cNvPr id="0" name=""/>
        <dsp:cNvSpPr/>
      </dsp:nvSpPr>
      <dsp:spPr>
        <a:xfrm>
          <a:off x="2960211" y="1904742"/>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429DB8-80DF-44D9-8657-7AFFE47A3217}">
      <dsp:nvSpPr>
        <dsp:cNvPr id="0" name=""/>
        <dsp:cNvSpPr/>
      </dsp:nvSpPr>
      <dsp:spPr>
        <a:xfrm>
          <a:off x="3296302" y="958893"/>
          <a:ext cx="1931320" cy="1665134"/>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C41713-52E0-48AA-A2FC-BE77DA4F4B19}">
      <dsp:nvSpPr>
        <dsp:cNvPr id="0" name=""/>
        <dsp:cNvSpPr/>
      </dsp:nvSpPr>
      <dsp:spPr>
        <a:xfrm>
          <a:off x="3353348" y="1690056"/>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9D33F-2AA3-4838-AAA7-A6748EC4FF9E}" type="datetimeFigureOut">
              <a:rPr lang="en-US" smtClean="0"/>
              <a:pPr/>
              <a:t>3/26/2015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F078DE-0EAB-43EC-B0D5-FB8279C2ECBF}" type="slidenum">
              <a:rPr lang="en-US" smtClean="0"/>
              <a:pPr/>
              <a:t>‹#›</a:t>
            </a:fld>
            <a:endParaRPr lang="en-US" dirty="0"/>
          </a:p>
        </p:txBody>
      </p:sp>
    </p:spTree>
    <p:extLst>
      <p:ext uri="{BB962C8B-B14F-4D97-AF65-F5344CB8AC3E}">
        <p14:creationId xmlns="" xmlns:p14="http://schemas.microsoft.com/office/powerpoint/2010/main" val="4179249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a:t>
            </a:r>
            <a:r>
              <a:rPr lang="en-US" baseline="0" dirty="0" smtClean="0"/>
              <a:t> examples such as Angry Birds, </a:t>
            </a:r>
            <a:r>
              <a:rPr lang="en-US" baseline="0" dirty="0" err="1" smtClean="0"/>
              <a:t>Retrica</a:t>
            </a:r>
            <a:r>
              <a:rPr lang="en-US" baseline="0" dirty="0" smtClean="0"/>
              <a:t>(camera app).</a:t>
            </a:r>
          </a:p>
        </p:txBody>
      </p:sp>
      <p:sp>
        <p:nvSpPr>
          <p:cNvPr id="4" name="Slide Number Placeholder 3"/>
          <p:cNvSpPr>
            <a:spLocks noGrp="1"/>
          </p:cNvSpPr>
          <p:nvPr>
            <p:ph type="sldNum" sz="quarter" idx="10"/>
          </p:nvPr>
        </p:nvSpPr>
        <p:spPr/>
        <p:txBody>
          <a:bodyPr/>
          <a:lstStyle/>
          <a:p>
            <a:fld id="{36F078DE-0EAB-43EC-B0D5-FB8279C2ECBF}"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a:t>
            </a:r>
            <a:r>
              <a:rPr lang="en-US" baseline="0" dirty="0" smtClean="0"/>
              <a:t> examples such as Google docs, </a:t>
            </a:r>
            <a:r>
              <a:rPr lang="en-US" baseline="0" dirty="0" err="1" smtClean="0"/>
              <a:t>icloud</a:t>
            </a:r>
            <a:r>
              <a:rPr lang="en-US" baseline="0" smtClean="0"/>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6F078DE-0EAB-43EC-B0D5-FB8279C2ECBF}"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kern="1200" baseline="0" dirty="0" smtClean="0">
                <a:solidFill>
                  <a:schemeClr val="tx1"/>
                </a:solidFill>
                <a:latin typeface="+mn-lt"/>
                <a:ea typeface="+mn-ea"/>
                <a:cs typeface="+mn-cs"/>
              </a:rPr>
              <a:t>The native portion of the application uses the operating system APIs to create an embedded HTML rendering engine that serves as a bridge between the browser and the device APIs.</a:t>
            </a:r>
          </a:p>
          <a:p>
            <a:pPr>
              <a:buFont typeface="Arial" pitchFamily="34" charset="0"/>
              <a:buChar char="•"/>
            </a:pPr>
            <a:r>
              <a:rPr lang="en-US" sz="1200" kern="1200" baseline="0" dirty="0" smtClean="0">
                <a:solidFill>
                  <a:schemeClr val="tx1"/>
                </a:solidFill>
                <a:latin typeface="+mn-lt"/>
                <a:ea typeface="+mn-ea"/>
                <a:cs typeface="+mn-cs"/>
              </a:rPr>
              <a:t>This bridge enables the hybrid app to take full advantage of all the features that modern devices have to offer.</a:t>
            </a:r>
            <a:endParaRPr lang="en-US" dirty="0"/>
          </a:p>
        </p:txBody>
      </p:sp>
      <p:sp>
        <p:nvSpPr>
          <p:cNvPr id="4" name="Slide Number Placeholder 3"/>
          <p:cNvSpPr>
            <a:spLocks noGrp="1"/>
          </p:cNvSpPr>
          <p:nvPr>
            <p:ph type="sldNum" sz="quarter" idx="10"/>
          </p:nvPr>
        </p:nvSpPr>
        <p:spPr/>
        <p:txBody>
          <a:bodyPr/>
          <a:lstStyle/>
          <a:p>
            <a:fld id="{36F078DE-0EAB-43EC-B0D5-FB8279C2ECBF}"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You can remove this slide if you need. But we will strongly appreciate that you help us to spread the voice and let your colleagues and audience to download our free templates.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Here are a free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Prepare your presentations: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SlideHunter.com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download free templates for your presentations.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Share online: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SlideOnline.com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upload presentations for free.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21</a:t>
            </a:fld>
            <a:endParaRPr lang="en-US" dirty="0">
              <a:solidFill>
                <a:prstClr val="black"/>
              </a:solidFill>
            </a:endParaRPr>
          </a:p>
        </p:txBody>
      </p:sp>
    </p:spTree>
    <p:extLst>
      <p:ext uri="{BB962C8B-B14F-4D97-AF65-F5344CB8AC3E}">
        <p14:creationId xmlns=""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 xmlns:p14="http://schemas.microsoft.com/office/powerpoint/2010/main" val="17481472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 xmlns:p14="http://schemas.microsoft.com/office/powerpoint/2010/main" val="2099908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942224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316633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842402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15358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291774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48"/>
            <a:ext cx="8229600" cy="792162"/>
          </a:xfrm>
        </p:spPr>
        <p:txBody>
          <a:bodyPr>
            <a:normAutofit/>
          </a:bodyPr>
          <a:lstStyle>
            <a:lvl1pPr algn="l">
              <a:defRPr sz="40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4215519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84794720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70214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 xmlns:p14="http://schemas.microsoft.com/office/powerpoint/2010/main" val="3694300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990522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761824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05667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0D01C1-04BE-4996-AB3B-C87F51C2A1D7}"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0D01C1-04BE-4996-AB3B-C87F51C2A1D7}" type="datetimeFigureOut">
              <a:rPr lang="en-US" smtClean="0"/>
              <a:pPr/>
              <a:t>3/26/2015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 xmlns:p14="http://schemas.microsoft.com/office/powerpoint/2010/main" val="1521777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0D01C1-04BE-4996-AB3B-C87F51C2A1D7}" type="datetimeFigureOut">
              <a:rPr lang="en-US" smtClean="0"/>
              <a:pPr/>
              <a:t>3/26/2015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lvl1pPr algn="l">
              <a:defRPr sz="4000">
                <a:solidFill>
                  <a:schemeClr val="tx1">
                    <a:lumMod val="75000"/>
                    <a:lumOff val="25000"/>
                  </a:schemeClr>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0D01C1-04BE-4996-AB3B-C87F51C2A1D7}" type="datetimeFigureOut">
              <a:rPr lang="en-US" smtClean="0"/>
              <a:pPr/>
              <a:t>3/26/2015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 xmlns:p14="http://schemas.microsoft.com/office/powerpoint/2010/main" val="42828818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D01C1-04BE-4996-AB3B-C87F51C2A1D7}" type="datetimeFigureOut">
              <a:rPr lang="en-US" smtClean="0"/>
              <a:pPr/>
              <a:t>3/26/2015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D01C1-04BE-4996-AB3B-C87F51C2A1D7}" type="datetimeFigureOut">
              <a:rPr lang="en-US" smtClean="0"/>
              <a:pPr/>
              <a:t>3/26/2015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D01C1-04BE-4996-AB3B-C87F51C2A1D7}" type="datetimeFigureOut">
              <a:rPr lang="en-US" smtClean="0"/>
              <a:pPr/>
              <a:t>3/26/2015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D01C1-04BE-4996-AB3B-C87F51C2A1D7}" type="datetimeFigureOut">
              <a:rPr lang="en-US" smtClean="0"/>
              <a:pPr/>
              <a:t>3/26/2015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90F8C-3D0D-4DB1-B2BD-1525EA5CE111}" type="slidenum">
              <a:rPr lang="en-US" smtClean="0"/>
              <a:pPr/>
              <a:t>‹#›</a:t>
            </a:fld>
            <a:endParaRPr lang="en-US" dirty="0"/>
          </a:p>
        </p:txBody>
      </p:sp>
    </p:spTree>
    <p:extLst>
      <p:ext uri="{BB962C8B-B14F-4D97-AF65-F5344CB8AC3E}">
        <p14:creationId xmlns=""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494084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6.xml"/><Relationship Id="rId7" Type="http://schemas.openxmlformats.org/officeDocument/2006/relationships/diagramQuickStyle" Target="../diagrams/quickStyle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diagramLayout" Target="../diagrams/layout1.xml"/><Relationship Id="rId5" Type="http://schemas.openxmlformats.org/officeDocument/2006/relationships/diagramData" Target="../diagrams/data1.xml"/><Relationship Id="rId10" Type="http://schemas.microsoft.com/office/2007/relationships/diagramDrawing" Target="../diagrams/drawing1.x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2.jpeg"/><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3.jpeg"/><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4.jpeg"/><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5.png"/><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6.png"/><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7.png"/><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8.png"/><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0.jpeg"/><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 xmlns:p14="http://schemas.microsoft.com/office/powerpoint/2010/main" val="2309026592"/>
              </p:ext>
            </p:extLst>
          </p:nvPr>
        </p:nvGraphicFramePr>
        <p:xfrm>
          <a:off x="1588" y="1588"/>
          <a:ext cx="1587" cy="1587"/>
        </p:xfrm>
        <a:graphic>
          <a:graphicData uri="http://schemas.openxmlformats.org/presentationml/2006/ole">
            <p:oleObj spid="_x0000_s11306" name="think-cell Slide" r:id="rId4" imgW="360" imgH="360" progId="">
              <p:embed/>
            </p:oleObj>
          </a:graphicData>
        </a:graphic>
      </p:graphicFrame>
      <p:sp>
        <p:nvSpPr>
          <p:cNvPr id="2" name="Title 1"/>
          <p:cNvSpPr>
            <a:spLocks noGrp="1"/>
          </p:cNvSpPr>
          <p:nvPr>
            <p:ph type="title"/>
          </p:nvPr>
        </p:nvSpPr>
        <p:spPr>
          <a:xfrm>
            <a:off x="895728" y="927463"/>
            <a:ext cx="5203065" cy="2009104"/>
          </a:xfrm>
        </p:spPr>
        <p:txBody>
          <a:bodyPr>
            <a:normAutofit/>
          </a:bodyPr>
          <a:lstStyle/>
          <a:p>
            <a:r>
              <a:rPr lang="en-IN" sz="4400" b="1" dirty="0" smtClean="0">
                <a:solidFill>
                  <a:schemeClr val="tx2">
                    <a:lumMod val="75000"/>
                  </a:schemeClr>
                </a:solidFill>
                <a:latin typeface="AR JULIAN" panose="02000000000000000000" pitchFamily="2" charset="0"/>
              </a:rPr>
              <a:t>Hybrid Application </a:t>
            </a:r>
            <a:br>
              <a:rPr lang="en-IN" sz="4400" b="1" dirty="0" smtClean="0">
                <a:solidFill>
                  <a:schemeClr val="tx2">
                    <a:lumMod val="75000"/>
                  </a:schemeClr>
                </a:solidFill>
                <a:latin typeface="AR JULIAN" panose="02000000000000000000" pitchFamily="2" charset="0"/>
              </a:rPr>
            </a:br>
            <a:r>
              <a:rPr lang="en-IN" sz="4400" b="1" dirty="0" smtClean="0">
                <a:solidFill>
                  <a:schemeClr val="tx2">
                    <a:lumMod val="75000"/>
                  </a:schemeClr>
                </a:solidFill>
                <a:latin typeface="AR JULIAN" panose="02000000000000000000" pitchFamily="2" charset="0"/>
              </a:rPr>
              <a:t>   Development</a:t>
            </a:r>
            <a:endParaRPr lang="en-IN" sz="4400" b="1" dirty="0">
              <a:solidFill>
                <a:schemeClr val="tx2">
                  <a:lumMod val="75000"/>
                </a:schemeClr>
              </a:solidFill>
              <a:latin typeface="AR JULIAN" panose="02000000000000000000" pitchFamily="2" charset="0"/>
            </a:endParaRPr>
          </a:p>
        </p:txBody>
      </p:sp>
      <p:graphicFrame>
        <p:nvGraphicFramePr>
          <p:cNvPr id="4" name="Diagram 3"/>
          <p:cNvGraphicFramePr/>
          <p:nvPr>
            <p:extLst>
              <p:ext uri="{D42A27DB-BD31-4B8C-83A1-F6EECF244321}">
                <p14:modId xmlns="" xmlns:p14="http://schemas.microsoft.com/office/powerpoint/2010/main" val="1156136858"/>
              </p:ext>
            </p:extLst>
          </p:nvPr>
        </p:nvGraphicFramePr>
        <p:xfrm>
          <a:off x="3668332" y="540914"/>
          <a:ext cx="6873025" cy="63170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TextBox 4"/>
          <p:cNvSpPr txBox="1"/>
          <p:nvPr/>
        </p:nvSpPr>
        <p:spPr>
          <a:xfrm>
            <a:off x="193183" y="4624251"/>
            <a:ext cx="3304078" cy="923330"/>
          </a:xfrm>
          <a:prstGeom prst="rect">
            <a:avLst/>
          </a:prstGeom>
          <a:noFill/>
        </p:spPr>
        <p:txBody>
          <a:bodyPr wrap="square" rtlCol="0">
            <a:spAutoFit/>
          </a:bodyPr>
          <a:lstStyle/>
          <a:p>
            <a:r>
              <a:rPr lang="en-IN" b="1" dirty="0" smtClean="0">
                <a:solidFill>
                  <a:schemeClr val="tx2">
                    <a:lumMod val="50000"/>
                  </a:schemeClr>
                </a:solidFill>
                <a:latin typeface="Adobe Caslon Pro" panose="0205050205050A020403" pitchFamily="18" charset="0"/>
              </a:rPr>
              <a:t>Team members:</a:t>
            </a:r>
          </a:p>
          <a:p>
            <a:r>
              <a:rPr lang="en-IN" b="1" dirty="0" smtClean="0">
                <a:solidFill>
                  <a:schemeClr val="tx2">
                    <a:lumMod val="50000"/>
                  </a:schemeClr>
                </a:solidFill>
                <a:latin typeface="Adobe Caslon Pro" panose="0205050205050A020403" pitchFamily="18" charset="0"/>
              </a:rPr>
              <a:t>Prathamesh Bagwe</a:t>
            </a:r>
            <a:r>
              <a:rPr lang="en-IN" b="1" dirty="0">
                <a:solidFill>
                  <a:schemeClr val="tx2">
                    <a:lumMod val="50000"/>
                  </a:schemeClr>
                </a:solidFill>
                <a:latin typeface="Adobe Caslon Pro" panose="0205050205050A020403" pitchFamily="18" charset="0"/>
              </a:rPr>
              <a:t> </a:t>
            </a:r>
            <a:r>
              <a:rPr lang="en-IN" b="1" dirty="0" smtClean="0">
                <a:solidFill>
                  <a:schemeClr val="tx2">
                    <a:lumMod val="50000"/>
                  </a:schemeClr>
                </a:solidFill>
                <a:latin typeface="Adobe Caslon Pro" panose="0205050205050A020403" pitchFamily="18" charset="0"/>
              </a:rPr>
              <a:t> TE IT-1</a:t>
            </a:r>
          </a:p>
          <a:p>
            <a:r>
              <a:rPr lang="en-IN" b="1" dirty="0" smtClean="0">
                <a:solidFill>
                  <a:schemeClr val="tx2">
                    <a:lumMod val="50000"/>
                  </a:schemeClr>
                </a:solidFill>
                <a:latin typeface="Adobe Caslon Pro" panose="0205050205050A020403" pitchFamily="18" charset="0"/>
              </a:rPr>
              <a:t>Sanket Devlekar     </a:t>
            </a:r>
            <a:r>
              <a:rPr lang="en-IN" b="1" dirty="0" smtClean="0">
                <a:solidFill>
                  <a:schemeClr val="tx2">
                    <a:lumMod val="50000"/>
                  </a:schemeClr>
                </a:solidFill>
                <a:latin typeface="Adobe Caslon Pro" panose="0205050205050A020403" pitchFamily="18" charset="0"/>
              </a:rPr>
              <a:t>TE </a:t>
            </a:r>
            <a:r>
              <a:rPr lang="en-IN" b="1" dirty="0" smtClean="0">
                <a:solidFill>
                  <a:schemeClr val="tx2">
                    <a:lumMod val="50000"/>
                  </a:schemeClr>
                </a:solidFill>
                <a:latin typeface="Adobe Caslon Pro" panose="0205050205050A020403" pitchFamily="18" charset="0"/>
              </a:rPr>
              <a:t>IT-1</a:t>
            </a:r>
            <a:endParaRPr lang="en-IN" b="1" dirty="0">
              <a:solidFill>
                <a:schemeClr val="tx2">
                  <a:lumMod val="50000"/>
                </a:schemeClr>
              </a:solidFill>
              <a:latin typeface="Adobe Caslon Pro" panose="0205050205050A020403" pitchFamily="18" charset="0"/>
            </a:endParaRPr>
          </a:p>
        </p:txBody>
      </p:sp>
    </p:spTree>
    <p:extLst>
      <p:ext uri="{BB962C8B-B14F-4D97-AF65-F5344CB8AC3E}">
        <p14:creationId xmlns="" xmlns:p14="http://schemas.microsoft.com/office/powerpoint/2010/main" val="674741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a:stretch>
            <a:fillRect/>
          </a:stretch>
        </p:blipFill>
        <p:spPr bwMode="auto">
          <a:xfrm>
            <a:off x="8272" y="0"/>
            <a:ext cx="9135728"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 xmlns:p14="http://schemas.microsoft.com/office/powerpoint/2010/main" val="2309026592"/>
              </p:ext>
            </p:extLst>
          </p:nvPr>
        </p:nvGraphicFramePr>
        <p:xfrm>
          <a:off x="1588" y="1588"/>
          <a:ext cx="1587" cy="1587"/>
        </p:xfrm>
        <a:graphic>
          <a:graphicData uri="http://schemas.openxmlformats.org/presentationml/2006/ole">
            <p:oleObj spid="_x0000_s18435" name="think-cell Slide" r:id="rId4" imgW="360" imgH="360" progId="">
              <p:embed/>
            </p:oleObj>
          </a:graphicData>
        </a:graphic>
      </p:graphicFrame>
      <p:sp>
        <p:nvSpPr>
          <p:cNvPr id="3" name="Title 2"/>
          <p:cNvSpPr>
            <a:spLocks noGrp="1"/>
          </p:cNvSpPr>
          <p:nvPr>
            <p:ph type="title"/>
          </p:nvPr>
        </p:nvSpPr>
        <p:spPr/>
        <p:txBody>
          <a:bodyPr/>
          <a:lstStyle/>
          <a:p>
            <a:endParaRPr lang="en-IN"/>
          </a:p>
        </p:txBody>
      </p:sp>
      <p:pic>
        <p:nvPicPr>
          <p:cNvPr id="5" name="Picture 4"/>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 y="3175"/>
            <a:ext cx="9168599" cy="6854825"/>
          </a:xfrm>
          <a:prstGeom prst="rect">
            <a:avLst/>
          </a:prstGeom>
          <a:solidFill>
            <a:schemeClr val="accent1"/>
          </a:solidFill>
        </p:spPr>
      </p:pic>
    </p:spTree>
    <p:extLst>
      <p:ext uri="{BB962C8B-B14F-4D97-AF65-F5344CB8AC3E}">
        <p14:creationId xmlns="" xmlns:p14="http://schemas.microsoft.com/office/powerpoint/2010/main" val="1259694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 xmlns:p14="http://schemas.microsoft.com/office/powerpoint/2010/main" val="2309026592"/>
              </p:ext>
            </p:extLst>
          </p:nvPr>
        </p:nvGraphicFramePr>
        <p:xfrm>
          <a:off x="1588" y="1588"/>
          <a:ext cx="1587" cy="1587"/>
        </p:xfrm>
        <a:graphic>
          <a:graphicData uri="http://schemas.openxmlformats.org/presentationml/2006/ole">
            <p:oleObj spid="_x0000_s22532" name="think-cell Slide" r:id="rId4" imgW="360" imgH="360" progId="">
              <p:embed/>
            </p:oleObj>
          </a:graphicData>
        </a:graphic>
      </p:graphicFrame>
      <p:sp>
        <p:nvSpPr>
          <p:cNvPr id="3" name="Title 2"/>
          <p:cNvSpPr>
            <a:spLocks noGrp="1"/>
          </p:cNvSpPr>
          <p:nvPr>
            <p:ph type="title"/>
          </p:nvPr>
        </p:nvSpPr>
        <p:spPr>
          <a:xfrm>
            <a:off x="457200" y="1086006"/>
            <a:ext cx="8229600" cy="715962"/>
          </a:xfrm>
        </p:spPr>
        <p:txBody>
          <a:bodyPr>
            <a:normAutofit fontScale="90000"/>
          </a:bodyPr>
          <a:lstStyle/>
          <a:p>
            <a:pPr algn="ctr"/>
            <a:r>
              <a:rPr lang="en-IN" dirty="0" smtClean="0"/>
              <a:t/>
            </a:r>
            <a:br>
              <a:rPr lang="en-IN" dirty="0" smtClean="0"/>
            </a:br>
            <a:r>
              <a:rPr lang="en-IN" dirty="0" smtClean="0"/>
              <a:t>Hybrid </a:t>
            </a:r>
            <a:r>
              <a:rPr lang="en-IN" dirty="0" smtClean="0"/>
              <a:t>App Features</a:t>
            </a:r>
            <a:r>
              <a:rPr lang="en-IN" dirty="0"/>
              <a:t/>
            </a:r>
            <a:br>
              <a:rPr lang="en-IN" dirty="0"/>
            </a:br>
            <a:endParaRPr lang="en-IN" dirty="0"/>
          </a:p>
        </p:txBody>
      </p:sp>
      <p:sp>
        <p:nvSpPr>
          <p:cNvPr id="2" name="TextBox 1"/>
          <p:cNvSpPr txBox="1"/>
          <p:nvPr/>
        </p:nvSpPr>
        <p:spPr>
          <a:xfrm>
            <a:off x="1107583" y="2304244"/>
            <a:ext cx="7482625" cy="2677656"/>
          </a:xfrm>
          <a:prstGeom prst="rect">
            <a:avLst/>
          </a:prstGeom>
          <a:noFill/>
        </p:spPr>
        <p:txBody>
          <a:bodyPr wrap="square" rtlCol="0">
            <a:spAutoFit/>
          </a:bodyPr>
          <a:lstStyle/>
          <a:p>
            <a:endParaRPr lang="en-IN" sz="2800" dirty="0"/>
          </a:p>
          <a:p>
            <a:pPr marL="514350" indent="-514350">
              <a:buFont typeface="Wingdings" panose="05000000000000000000" pitchFamily="2" charset="2"/>
              <a:buChar char="v"/>
            </a:pPr>
            <a:endParaRPr lang="en-IN" sz="2800" dirty="0"/>
          </a:p>
          <a:p>
            <a:pPr marL="457200" indent="-457200">
              <a:buFont typeface="Arial" panose="020B0604020202020204" pitchFamily="34" charset="0"/>
              <a:buChar char="•"/>
            </a:pPr>
            <a:r>
              <a:rPr lang="en-IN" sz="2800" dirty="0" smtClean="0"/>
              <a:t> </a:t>
            </a:r>
            <a:r>
              <a:rPr lang="en-IN" sz="2800" dirty="0"/>
              <a:t>Platform independent (</a:t>
            </a:r>
            <a:r>
              <a:rPr lang="en-IN" sz="2800" dirty="0" err="1"/>
              <a:t>iOS</a:t>
            </a:r>
            <a:r>
              <a:rPr lang="en-IN" sz="2800" dirty="0"/>
              <a:t>, Android etc.)</a:t>
            </a:r>
          </a:p>
          <a:p>
            <a:pPr marL="457200" indent="-457200">
              <a:buFont typeface="Arial" panose="020B0604020202020204" pitchFamily="34" charset="0"/>
              <a:buChar char="•"/>
            </a:pPr>
            <a:r>
              <a:rPr lang="en-IN" sz="2800" dirty="0" smtClean="0"/>
              <a:t> </a:t>
            </a:r>
            <a:r>
              <a:rPr lang="en-IN" sz="2800" dirty="0"/>
              <a:t>HTML5, CSS3 &amp; JS</a:t>
            </a:r>
          </a:p>
          <a:p>
            <a:pPr marL="457200" indent="-457200">
              <a:buFont typeface="Arial" panose="020B0604020202020204" pitchFamily="34" charset="0"/>
              <a:buChar char="•"/>
            </a:pPr>
            <a:r>
              <a:rPr lang="en-IN" sz="2800" dirty="0" smtClean="0"/>
              <a:t> </a:t>
            </a:r>
            <a:r>
              <a:rPr lang="en-IN" sz="2800" dirty="0"/>
              <a:t>Quick development</a:t>
            </a:r>
          </a:p>
          <a:p>
            <a:pPr marL="457200" indent="-457200">
              <a:buFont typeface="Arial" panose="020B0604020202020204" pitchFamily="34" charset="0"/>
              <a:buChar char="•"/>
            </a:pPr>
            <a:r>
              <a:rPr lang="en-IN" sz="2800" dirty="0" smtClean="0"/>
              <a:t> </a:t>
            </a:r>
            <a:r>
              <a:rPr lang="en-IN" sz="2800" dirty="0"/>
              <a:t>Direct access to native APIs with Cordova</a:t>
            </a:r>
          </a:p>
        </p:txBody>
      </p:sp>
      <p:sp>
        <p:nvSpPr>
          <p:cNvPr id="4" name="TextBox 3"/>
          <p:cNvSpPr txBox="1"/>
          <p:nvPr/>
        </p:nvSpPr>
        <p:spPr>
          <a:xfrm>
            <a:off x="746975" y="2421228"/>
            <a:ext cx="2468817" cy="800219"/>
          </a:xfrm>
          <a:prstGeom prst="rect">
            <a:avLst/>
          </a:prstGeom>
          <a:noFill/>
        </p:spPr>
        <p:txBody>
          <a:bodyPr wrap="none" rtlCol="0">
            <a:spAutoFit/>
          </a:bodyPr>
          <a:lstStyle/>
          <a:p>
            <a:pPr marL="457200" indent="-457200">
              <a:buFont typeface="Wingdings" panose="05000000000000000000" pitchFamily="2" charset="2"/>
              <a:buChar char="q"/>
            </a:pPr>
            <a:r>
              <a:rPr lang="en-IN" sz="2800" b="1" dirty="0"/>
              <a:t>Hybrid Apps</a:t>
            </a:r>
          </a:p>
          <a:p>
            <a:endParaRPr lang="en-IN" dirty="0"/>
          </a:p>
        </p:txBody>
      </p:sp>
    </p:spTree>
    <p:extLst>
      <p:ext uri="{BB962C8B-B14F-4D97-AF65-F5344CB8AC3E}">
        <p14:creationId xmlns="" xmlns:p14="http://schemas.microsoft.com/office/powerpoint/2010/main" val="1808973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 xmlns:p14="http://schemas.microsoft.com/office/powerpoint/2010/main" val="2309026592"/>
              </p:ext>
            </p:extLst>
          </p:nvPr>
        </p:nvGraphicFramePr>
        <p:xfrm>
          <a:off x="1588" y="1588"/>
          <a:ext cx="1587" cy="1587"/>
        </p:xfrm>
        <a:graphic>
          <a:graphicData uri="http://schemas.openxmlformats.org/presentationml/2006/ole">
            <p:oleObj spid="_x0000_s20483" name="think-cell Slide" r:id="rId4" imgW="360" imgH="360" progId="">
              <p:embed/>
            </p:oleObj>
          </a:graphicData>
        </a:graphic>
      </p:graphicFrame>
      <p:sp>
        <p:nvSpPr>
          <p:cNvPr id="3" name="Title 2"/>
          <p:cNvSpPr>
            <a:spLocks noGrp="1"/>
          </p:cNvSpPr>
          <p:nvPr>
            <p:ph type="title"/>
          </p:nvPr>
        </p:nvSpPr>
        <p:spPr/>
        <p:txBody>
          <a:bodyPr/>
          <a:lstStyle/>
          <a:p>
            <a:endParaRPr lang="en-IN"/>
          </a:p>
        </p:txBody>
      </p:sp>
      <p:pic>
        <p:nvPicPr>
          <p:cNvPr id="2" name="Picture 1"/>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6590" y="3175"/>
            <a:ext cx="9161425" cy="6854825"/>
          </a:xfrm>
          <a:prstGeom prst="rect">
            <a:avLst/>
          </a:prstGeom>
        </p:spPr>
      </p:pic>
    </p:spTree>
    <p:extLst>
      <p:ext uri="{BB962C8B-B14F-4D97-AF65-F5344CB8AC3E}">
        <p14:creationId xmlns="" xmlns:p14="http://schemas.microsoft.com/office/powerpoint/2010/main" val="2312492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 xmlns:p14="http://schemas.microsoft.com/office/powerpoint/2010/main" val="2309026592"/>
              </p:ext>
            </p:extLst>
          </p:nvPr>
        </p:nvGraphicFramePr>
        <p:xfrm>
          <a:off x="1588" y="1588"/>
          <a:ext cx="1587" cy="1587"/>
        </p:xfrm>
        <a:graphic>
          <a:graphicData uri="http://schemas.openxmlformats.org/presentationml/2006/ole">
            <p:oleObj spid="_x0000_s17417" name="think-cell Slide" r:id="rId4" imgW="360" imgH="360" progId="">
              <p:embed/>
            </p:oleObj>
          </a:graphicData>
        </a:graphic>
      </p:graphicFrame>
      <p:sp>
        <p:nvSpPr>
          <p:cNvPr id="2" name="Title 1"/>
          <p:cNvSpPr>
            <a:spLocks noGrp="1"/>
          </p:cNvSpPr>
          <p:nvPr>
            <p:ph type="title"/>
          </p:nvPr>
        </p:nvSpPr>
        <p:spPr>
          <a:xfrm>
            <a:off x="457200" y="1069769"/>
            <a:ext cx="8229600" cy="1222858"/>
          </a:xfrm>
          <a:solidFill>
            <a:schemeClr val="accent2">
              <a:lumMod val="40000"/>
              <a:lumOff val="60000"/>
            </a:schemeClr>
          </a:solidFill>
        </p:spPr>
        <p:txBody>
          <a:bodyPr/>
          <a:lstStyle/>
          <a:p>
            <a:pPr algn="ctr"/>
            <a:r>
              <a:rPr lang="en-IN" dirty="0" smtClean="0">
                <a:solidFill>
                  <a:schemeClr val="accent4">
                    <a:lumMod val="50000"/>
                  </a:schemeClr>
                </a:solidFill>
              </a:rPr>
              <a:t>Cordova , Angular JS and Ionic</a:t>
            </a:r>
            <a:endParaRPr lang="en-IN" dirty="0">
              <a:solidFill>
                <a:schemeClr val="accent4">
                  <a:lumMod val="50000"/>
                </a:schemeClr>
              </a:solidFill>
            </a:endParaRPr>
          </a:p>
        </p:txBody>
      </p:sp>
      <p:pic>
        <p:nvPicPr>
          <p:cNvPr id="4" name="Picture 3"/>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547687" y="3614323"/>
            <a:ext cx="8048625" cy="1590675"/>
          </a:xfrm>
          <a:prstGeom prst="rect">
            <a:avLst/>
          </a:prstGeom>
        </p:spPr>
      </p:pic>
    </p:spTree>
    <p:extLst>
      <p:ext uri="{BB962C8B-B14F-4D97-AF65-F5344CB8AC3E}">
        <p14:creationId xmlns="" xmlns:p14="http://schemas.microsoft.com/office/powerpoint/2010/main" val="401255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 xmlns:p14="http://schemas.microsoft.com/office/powerpoint/2010/main" val="2309026592"/>
              </p:ext>
            </p:extLst>
          </p:nvPr>
        </p:nvGraphicFramePr>
        <p:xfrm>
          <a:off x="1588" y="1588"/>
          <a:ext cx="1587" cy="1587"/>
        </p:xfrm>
        <a:graphic>
          <a:graphicData uri="http://schemas.openxmlformats.org/presentationml/2006/ole">
            <p:oleObj spid="_x0000_s21508" name="think-cell Slide" r:id="rId4" imgW="360" imgH="360" progId="">
              <p:embed/>
            </p:oleObj>
          </a:graphicData>
        </a:graphic>
      </p:graphicFrame>
      <p:sp>
        <p:nvSpPr>
          <p:cNvPr id="3" name="Title 2"/>
          <p:cNvSpPr>
            <a:spLocks noGrp="1"/>
          </p:cNvSpPr>
          <p:nvPr>
            <p:ph type="title"/>
          </p:nvPr>
        </p:nvSpPr>
        <p:spPr/>
        <p:txBody>
          <a:bodyPr/>
          <a:lstStyle/>
          <a:p>
            <a:endParaRPr lang="en-IN" dirty="0"/>
          </a:p>
        </p:txBody>
      </p:sp>
      <p:pic>
        <p:nvPicPr>
          <p:cNvPr id="4" name="Picture 3"/>
          <p:cNvPicPr>
            <a:picLocks noChangeAspect="1"/>
          </p:cNvPicPr>
          <p:nvPr/>
        </p:nvPicPr>
        <p:blipFill>
          <a:blip r:embed="rId5"/>
          <a:stretch>
            <a:fillRect/>
          </a:stretch>
        </p:blipFill>
        <p:spPr>
          <a:xfrm>
            <a:off x="-23866" y="3175"/>
            <a:ext cx="9167866" cy="6854825"/>
          </a:xfrm>
          <a:prstGeom prst="rect">
            <a:avLst/>
          </a:prstGeom>
        </p:spPr>
      </p:pic>
    </p:spTree>
    <p:extLst>
      <p:ext uri="{BB962C8B-B14F-4D97-AF65-F5344CB8AC3E}">
        <p14:creationId xmlns="" xmlns:p14="http://schemas.microsoft.com/office/powerpoint/2010/main" val="859079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 xmlns:p14="http://schemas.microsoft.com/office/powerpoint/2010/main" val="2309026592"/>
              </p:ext>
            </p:extLst>
          </p:nvPr>
        </p:nvGraphicFramePr>
        <p:xfrm>
          <a:off x="1588" y="1588"/>
          <a:ext cx="1587" cy="1587"/>
        </p:xfrm>
        <a:graphic>
          <a:graphicData uri="http://schemas.openxmlformats.org/presentationml/2006/ole">
            <p:oleObj spid="_x0000_s23555" name="think-cell Slide" r:id="rId4" imgW="360" imgH="360" progId="">
              <p:embed/>
            </p:oleObj>
          </a:graphicData>
        </a:graphic>
      </p:graphicFrame>
      <p:sp>
        <p:nvSpPr>
          <p:cNvPr id="3" name="Title 2"/>
          <p:cNvSpPr>
            <a:spLocks noGrp="1"/>
          </p:cNvSpPr>
          <p:nvPr>
            <p:ph type="title"/>
          </p:nvPr>
        </p:nvSpPr>
        <p:spPr/>
        <p:txBody>
          <a:bodyPr/>
          <a:lstStyle/>
          <a:p>
            <a:endParaRPr lang="en-IN"/>
          </a:p>
        </p:txBody>
      </p:sp>
      <p:pic>
        <p:nvPicPr>
          <p:cNvPr id="2" name="Picture 1"/>
          <p:cNvPicPr>
            <a:picLocks noChangeAspect="1"/>
          </p:cNvPicPr>
          <p:nvPr/>
        </p:nvPicPr>
        <p:blipFill rotWithShape="1">
          <a:blip r:embed="rId5"/>
          <a:srcRect l="12584" r="12782"/>
          <a:stretch/>
        </p:blipFill>
        <p:spPr>
          <a:xfrm>
            <a:off x="-296215" y="-228600"/>
            <a:ext cx="9710671" cy="7315200"/>
          </a:xfrm>
          <a:prstGeom prst="rect">
            <a:avLst/>
          </a:prstGeom>
        </p:spPr>
      </p:pic>
    </p:spTree>
    <p:extLst>
      <p:ext uri="{BB962C8B-B14F-4D97-AF65-F5344CB8AC3E}">
        <p14:creationId xmlns="" xmlns:p14="http://schemas.microsoft.com/office/powerpoint/2010/main" val="3597121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 xmlns:p14="http://schemas.microsoft.com/office/powerpoint/2010/main" val="2309026592"/>
              </p:ext>
            </p:extLst>
          </p:nvPr>
        </p:nvGraphicFramePr>
        <p:xfrm>
          <a:off x="1588" y="1588"/>
          <a:ext cx="1587" cy="1587"/>
        </p:xfrm>
        <a:graphic>
          <a:graphicData uri="http://schemas.openxmlformats.org/presentationml/2006/ole">
            <p:oleObj spid="_x0000_s24578" name="think-cell Slide" r:id="rId4" imgW="360" imgH="360" progId="">
              <p:embed/>
            </p:oleObj>
          </a:graphicData>
        </a:graphic>
      </p:graphicFrame>
      <p:sp>
        <p:nvSpPr>
          <p:cNvPr id="3" name="Title 2"/>
          <p:cNvSpPr>
            <a:spLocks noGrp="1"/>
          </p:cNvSpPr>
          <p:nvPr>
            <p:ph type="title"/>
          </p:nvPr>
        </p:nvSpPr>
        <p:spPr/>
        <p:txBody>
          <a:bodyPr/>
          <a:lstStyle/>
          <a:p>
            <a:endParaRPr lang="en-IN"/>
          </a:p>
        </p:txBody>
      </p:sp>
      <p:pic>
        <p:nvPicPr>
          <p:cNvPr id="2" name="Picture 1"/>
          <p:cNvPicPr>
            <a:picLocks noChangeAspect="1"/>
          </p:cNvPicPr>
          <p:nvPr/>
        </p:nvPicPr>
        <p:blipFill rotWithShape="1">
          <a:blip r:embed="rId5"/>
          <a:srcRect l="12881" r="13277"/>
          <a:stretch/>
        </p:blipFill>
        <p:spPr>
          <a:xfrm>
            <a:off x="-257577" y="-215721"/>
            <a:ext cx="9607639" cy="7315200"/>
          </a:xfrm>
          <a:prstGeom prst="rect">
            <a:avLst/>
          </a:prstGeom>
        </p:spPr>
      </p:pic>
    </p:spTree>
    <p:extLst>
      <p:ext uri="{BB962C8B-B14F-4D97-AF65-F5344CB8AC3E}">
        <p14:creationId xmlns="" xmlns:p14="http://schemas.microsoft.com/office/powerpoint/2010/main" val="3926871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 xmlns:p14="http://schemas.microsoft.com/office/powerpoint/2010/main" val="2309026592"/>
              </p:ext>
            </p:extLst>
          </p:nvPr>
        </p:nvGraphicFramePr>
        <p:xfrm>
          <a:off x="1588" y="1588"/>
          <a:ext cx="1587" cy="1587"/>
        </p:xfrm>
        <a:graphic>
          <a:graphicData uri="http://schemas.openxmlformats.org/presentationml/2006/ole">
            <p:oleObj spid="_x0000_s25602" name="think-cell Slide" r:id="rId4" imgW="360" imgH="360" progId="">
              <p:embed/>
            </p:oleObj>
          </a:graphicData>
        </a:graphic>
      </p:graphicFrame>
      <p:sp>
        <p:nvSpPr>
          <p:cNvPr id="3" name="Title 2"/>
          <p:cNvSpPr>
            <a:spLocks noGrp="1"/>
          </p:cNvSpPr>
          <p:nvPr>
            <p:ph type="title"/>
          </p:nvPr>
        </p:nvSpPr>
        <p:spPr/>
        <p:txBody>
          <a:bodyPr/>
          <a:lstStyle/>
          <a:p>
            <a:endParaRPr lang="en-IN"/>
          </a:p>
        </p:txBody>
      </p:sp>
      <p:pic>
        <p:nvPicPr>
          <p:cNvPr id="2" name="Picture 1"/>
          <p:cNvPicPr>
            <a:picLocks noChangeAspect="1"/>
          </p:cNvPicPr>
          <p:nvPr/>
        </p:nvPicPr>
        <p:blipFill rotWithShape="1">
          <a:blip r:embed="rId5"/>
          <a:srcRect l="12882" r="12782"/>
          <a:stretch/>
        </p:blipFill>
        <p:spPr>
          <a:xfrm>
            <a:off x="-257577" y="-228600"/>
            <a:ext cx="9672033" cy="7315200"/>
          </a:xfrm>
          <a:prstGeom prst="rect">
            <a:avLst/>
          </a:prstGeom>
        </p:spPr>
      </p:pic>
    </p:spTree>
    <p:extLst>
      <p:ext uri="{BB962C8B-B14F-4D97-AF65-F5344CB8AC3E}">
        <p14:creationId xmlns="" xmlns:p14="http://schemas.microsoft.com/office/powerpoint/2010/main" val="1585240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rotWithShape="1">
          <a:blip r:embed="rId2"/>
          <a:srcRect l="13178" r="12881"/>
          <a:stretch/>
        </p:blipFill>
        <p:spPr>
          <a:xfrm>
            <a:off x="-218941" y="-215721"/>
            <a:ext cx="9620518" cy="7315200"/>
          </a:xfrm>
          <a:prstGeom prst="rect">
            <a:avLst/>
          </a:prstGeom>
        </p:spPr>
      </p:pic>
    </p:spTree>
    <p:extLst>
      <p:ext uri="{BB962C8B-B14F-4D97-AF65-F5344CB8AC3E}">
        <p14:creationId xmlns="" xmlns:p14="http://schemas.microsoft.com/office/powerpoint/2010/main" val="2574509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xmlns="" val="2309026592"/>
              </p:ext>
            </p:extLst>
          </p:nvPr>
        </p:nvGraphicFramePr>
        <p:xfrm>
          <a:off x="1588" y="1588"/>
          <a:ext cx="1587" cy="1587"/>
        </p:xfrm>
        <a:graphic>
          <a:graphicData uri="http://schemas.openxmlformats.org/presentationml/2006/ole">
            <p:oleObj spid="_x0000_s48130" name="think-cell Slide" r:id="rId5" imgW="360" imgH="360" progId="">
              <p:embed/>
            </p:oleObj>
          </a:graphicData>
        </a:graphic>
      </p:graphicFrame>
      <p:sp>
        <p:nvSpPr>
          <p:cNvPr id="2" name="Title 1"/>
          <p:cNvSpPr>
            <a:spLocks noGrp="1"/>
          </p:cNvSpPr>
          <p:nvPr>
            <p:ph type="title"/>
          </p:nvPr>
        </p:nvSpPr>
        <p:spPr/>
        <p:txBody>
          <a:bodyPr/>
          <a:lstStyle/>
          <a:p>
            <a:pPr algn="ctr"/>
            <a:r>
              <a:rPr lang="en-IN" dirty="0" smtClean="0"/>
              <a:t>Native Applications</a:t>
            </a:r>
            <a:endParaRPr lang="en-IN" dirty="0"/>
          </a:p>
        </p:txBody>
      </p:sp>
      <p:pic>
        <p:nvPicPr>
          <p:cNvPr id="17413" name="Picture 5"/>
          <p:cNvPicPr>
            <a:picLocks noChangeAspect="1" noChangeArrowheads="1"/>
          </p:cNvPicPr>
          <p:nvPr/>
        </p:nvPicPr>
        <p:blipFill>
          <a:blip r:embed="rId6"/>
          <a:srcRect/>
          <a:stretch>
            <a:fillRect/>
          </a:stretch>
        </p:blipFill>
        <p:spPr bwMode="auto">
          <a:xfrm>
            <a:off x="5419453" y="1766888"/>
            <a:ext cx="3086100" cy="3324225"/>
          </a:xfrm>
          <a:prstGeom prst="rect">
            <a:avLst/>
          </a:prstGeom>
          <a:noFill/>
          <a:ln w="9525">
            <a:noFill/>
            <a:miter lim="800000"/>
            <a:headEnd/>
            <a:tailEnd/>
          </a:ln>
          <a:effectLst/>
        </p:spPr>
      </p:pic>
      <p:sp>
        <p:nvSpPr>
          <p:cNvPr id="6" name="TextBox 5"/>
          <p:cNvSpPr txBox="1"/>
          <p:nvPr/>
        </p:nvSpPr>
        <p:spPr>
          <a:xfrm>
            <a:off x="457200" y="1593669"/>
            <a:ext cx="4676503" cy="4708981"/>
          </a:xfrm>
          <a:prstGeom prst="rect">
            <a:avLst/>
          </a:prstGeom>
          <a:noFill/>
        </p:spPr>
        <p:txBody>
          <a:bodyPr wrap="square" rtlCol="0">
            <a:spAutoFit/>
          </a:bodyPr>
          <a:lstStyle/>
          <a:p>
            <a:pPr>
              <a:buFont typeface="Arial" pitchFamily="34" charset="0"/>
              <a:buChar char="•"/>
            </a:pPr>
            <a:r>
              <a:rPr lang="en-US" sz="2000" dirty="0" smtClean="0"/>
              <a:t>Downloaded directly to the device and           stored locally.</a:t>
            </a:r>
          </a:p>
          <a:p>
            <a:pPr>
              <a:buFont typeface="Arial" pitchFamily="34" charset="0"/>
              <a:buChar char="•"/>
            </a:pPr>
            <a:endParaRPr lang="en-US" sz="2000" dirty="0" smtClean="0"/>
          </a:p>
          <a:p>
            <a:pPr>
              <a:buFont typeface="Arial" pitchFamily="34" charset="0"/>
              <a:buChar char="•"/>
            </a:pPr>
            <a:r>
              <a:rPr lang="en-US" sz="2000" dirty="0" smtClean="0"/>
              <a:t>Interfaces directly with the mobile OS.</a:t>
            </a:r>
          </a:p>
          <a:p>
            <a:pPr>
              <a:buFont typeface="Arial" pitchFamily="34" charset="0"/>
              <a:buChar char="•"/>
            </a:pPr>
            <a:endParaRPr lang="en-US" sz="2000" dirty="0" smtClean="0"/>
          </a:p>
          <a:p>
            <a:pPr>
              <a:buFont typeface="Arial" pitchFamily="34" charset="0"/>
              <a:buChar char="•"/>
            </a:pPr>
            <a:r>
              <a:rPr lang="en-US" sz="2000" dirty="0" smtClean="0"/>
              <a:t>It can access all the API’s that are made available by the OS.</a:t>
            </a:r>
          </a:p>
          <a:p>
            <a:pPr>
              <a:buFont typeface="Arial" pitchFamily="34" charset="0"/>
              <a:buChar char="•"/>
            </a:pPr>
            <a:endParaRPr lang="en-US" sz="2000" dirty="0" smtClean="0"/>
          </a:p>
          <a:p>
            <a:pPr>
              <a:buFont typeface="Arial" pitchFamily="34" charset="0"/>
              <a:buChar char="•"/>
            </a:pPr>
            <a:r>
              <a:rPr lang="en-US" sz="2000" dirty="0" smtClean="0"/>
              <a:t>Developer writes source code and includes images, audio files and puts in into a binary executable file.</a:t>
            </a:r>
          </a:p>
          <a:p>
            <a:pPr>
              <a:buFont typeface="Arial" pitchFamily="34" charset="0"/>
              <a:buChar char="•"/>
            </a:pPr>
            <a:endParaRPr lang="en-US" sz="2000" dirty="0" smtClean="0"/>
          </a:p>
          <a:p>
            <a:pPr>
              <a:buFont typeface="Arial" pitchFamily="34" charset="0"/>
              <a:buChar char="•"/>
            </a:pPr>
            <a:r>
              <a:rPr lang="en-US" sz="2000" dirty="0" smtClean="0"/>
              <a:t>These tools are included in the Software Development Kit(SDK).</a:t>
            </a:r>
          </a:p>
          <a:p>
            <a:pPr>
              <a:buFont typeface="Arial" pitchFamily="34" charset="0"/>
              <a:buChar char="•"/>
            </a:pPr>
            <a:endParaRPr lang="en-US" sz="2000" dirty="0"/>
          </a:p>
        </p:txBody>
      </p:sp>
    </p:spTree>
    <p:extLst>
      <p:ext uri="{BB962C8B-B14F-4D97-AF65-F5344CB8AC3E}">
        <p14:creationId xmlns:p14="http://schemas.microsoft.com/office/powerpoint/2010/main" xmlns="" val="401255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rotWithShape="1">
          <a:blip r:embed="rId2"/>
          <a:srcRect l="12980" r="13178"/>
          <a:stretch/>
        </p:blipFill>
        <p:spPr>
          <a:xfrm>
            <a:off x="-244699" y="-228600"/>
            <a:ext cx="9607640" cy="7315200"/>
          </a:xfrm>
          <a:prstGeom prst="rect">
            <a:avLst/>
          </a:prstGeom>
        </p:spPr>
      </p:pic>
    </p:spTree>
    <p:extLst>
      <p:ext uri="{BB962C8B-B14F-4D97-AF65-F5344CB8AC3E}">
        <p14:creationId xmlns="" xmlns:p14="http://schemas.microsoft.com/office/powerpoint/2010/main" val="1241941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 y="0"/>
            <a:ext cx="9144000" cy="68579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accent3">
                    <a:lumMod val="20000"/>
                    <a:lumOff val="80000"/>
                  </a:schemeClr>
                </a:solidFill>
                <a:latin typeface="Adobe Garamond Pro Bold" panose="02020702060506020403" pitchFamily="18" charset="0"/>
              </a:rPr>
              <a:t>Thank you!</a:t>
            </a:r>
          </a:p>
        </p:txBody>
      </p:sp>
    </p:spTree>
    <p:extLst>
      <p:ext uri="{BB962C8B-B14F-4D97-AF65-F5344CB8AC3E}">
        <p14:creationId xmlns="" xmlns:p14="http://schemas.microsoft.com/office/powerpoint/2010/main" val="2839680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Application Programming Interface(API)</a:t>
            </a:r>
            <a:endParaRPr lang="en-US" sz="3600" dirty="0"/>
          </a:p>
        </p:txBody>
      </p:sp>
      <p:sp>
        <p:nvSpPr>
          <p:cNvPr id="3" name="TextBox 2"/>
          <p:cNvSpPr txBox="1"/>
          <p:nvPr/>
        </p:nvSpPr>
        <p:spPr>
          <a:xfrm>
            <a:off x="678426" y="1474839"/>
            <a:ext cx="7551174" cy="4401205"/>
          </a:xfrm>
          <a:prstGeom prst="rect">
            <a:avLst/>
          </a:prstGeom>
          <a:noFill/>
        </p:spPr>
        <p:txBody>
          <a:bodyPr wrap="square" rtlCol="0">
            <a:spAutoFit/>
          </a:bodyPr>
          <a:lstStyle/>
          <a:p>
            <a:pPr>
              <a:buFont typeface="Arial" pitchFamily="34" charset="0"/>
              <a:buChar char="•"/>
            </a:pPr>
            <a:r>
              <a:rPr lang="en-US" sz="2000" dirty="0" smtClean="0"/>
              <a:t>It is a set of routines, protocols, and tools for building software applications.</a:t>
            </a:r>
          </a:p>
          <a:p>
            <a:pPr>
              <a:buFont typeface="Arial" pitchFamily="34" charset="0"/>
              <a:buChar char="•"/>
            </a:pPr>
            <a:endParaRPr lang="en-US" sz="2000" dirty="0" smtClean="0"/>
          </a:p>
          <a:p>
            <a:r>
              <a:rPr lang="en-US" sz="2000" b="1" dirty="0" smtClean="0"/>
              <a:t>Low-level APIs</a:t>
            </a:r>
          </a:p>
          <a:p>
            <a:pPr>
              <a:buFont typeface="Arial" pitchFamily="34" charset="0"/>
              <a:buChar char="•"/>
            </a:pPr>
            <a:r>
              <a:rPr lang="en-US" sz="2000" dirty="0" smtClean="0"/>
              <a:t>The app can interact directly with the touch screen or keyboard, render graphics, connect to networks, process audio received from the</a:t>
            </a:r>
          </a:p>
          <a:p>
            <a:r>
              <a:rPr lang="en-US" sz="2000" dirty="0" smtClean="0"/>
              <a:t>microphone, play sounds through the speaker or headphones, or</a:t>
            </a:r>
          </a:p>
          <a:p>
            <a:r>
              <a:rPr lang="en-US" sz="2000" dirty="0" smtClean="0"/>
              <a:t>receive images and videos from the camera.</a:t>
            </a:r>
          </a:p>
          <a:p>
            <a:endParaRPr lang="en-US" sz="2000" dirty="0" smtClean="0"/>
          </a:p>
          <a:p>
            <a:r>
              <a:rPr lang="en-US" sz="2000" b="1" dirty="0" smtClean="0"/>
              <a:t>High-level APIs</a:t>
            </a:r>
          </a:p>
          <a:p>
            <a:pPr>
              <a:buFont typeface="Arial" pitchFamily="34" charset="0"/>
              <a:buChar char="•"/>
            </a:pPr>
            <a:r>
              <a:rPr lang="en-US" sz="2000" dirty="0" smtClean="0"/>
              <a:t>Browsing the web, managing the calendar, contacts, photo album and, of course, the ability to make phone calls or send and receive text</a:t>
            </a:r>
          </a:p>
          <a:p>
            <a:r>
              <a:rPr lang="en-US" sz="2000" dirty="0" smtClean="0"/>
              <a:t>messages.</a:t>
            </a:r>
            <a:endParaRPr lang="en-US" sz="2000" b="1" dirty="0" smtClean="0"/>
          </a:p>
          <a:p>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APIs for various platforms</a:t>
            </a:r>
            <a:endParaRPr lang="en-US" dirty="0"/>
          </a:p>
        </p:txBody>
      </p:sp>
      <p:pic>
        <p:nvPicPr>
          <p:cNvPr id="39938" name="Picture 2"/>
          <p:cNvPicPr>
            <a:picLocks noChangeAspect="1" noChangeArrowheads="1"/>
          </p:cNvPicPr>
          <p:nvPr/>
        </p:nvPicPr>
        <p:blipFill>
          <a:blip r:embed="rId2"/>
          <a:srcRect/>
          <a:stretch>
            <a:fillRect/>
          </a:stretch>
        </p:blipFill>
        <p:spPr bwMode="auto">
          <a:xfrm>
            <a:off x="0" y="1371600"/>
            <a:ext cx="9144000" cy="46309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Applications</a:t>
            </a:r>
            <a:endParaRPr lang="en-US" dirty="0"/>
          </a:p>
        </p:txBody>
      </p:sp>
      <p:pic>
        <p:nvPicPr>
          <p:cNvPr id="38914" name="Picture 2"/>
          <p:cNvPicPr>
            <a:picLocks noChangeAspect="1" noChangeArrowheads="1"/>
          </p:cNvPicPr>
          <p:nvPr/>
        </p:nvPicPr>
        <p:blipFill>
          <a:blip r:embed="rId3"/>
          <a:srcRect/>
          <a:stretch>
            <a:fillRect/>
          </a:stretch>
        </p:blipFill>
        <p:spPr bwMode="auto">
          <a:xfrm>
            <a:off x="5489666" y="1769337"/>
            <a:ext cx="2971800" cy="3267075"/>
          </a:xfrm>
          <a:prstGeom prst="rect">
            <a:avLst/>
          </a:prstGeom>
          <a:noFill/>
          <a:ln w="9525">
            <a:noFill/>
            <a:miter lim="800000"/>
            <a:headEnd/>
            <a:tailEnd/>
          </a:ln>
          <a:effectLst/>
        </p:spPr>
      </p:pic>
      <p:sp>
        <p:nvSpPr>
          <p:cNvPr id="6" name="TextBox 5"/>
          <p:cNvSpPr txBox="1"/>
          <p:nvPr/>
        </p:nvSpPr>
        <p:spPr>
          <a:xfrm>
            <a:off x="250723" y="1445342"/>
            <a:ext cx="5029200" cy="4401205"/>
          </a:xfrm>
          <a:prstGeom prst="rect">
            <a:avLst/>
          </a:prstGeom>
          <a:noFill/>
        </p:spPr>
        <p:txBody>
          <a:bodyPr wrap="square" rtlCol="0">
            <a:spAutoFit/>
          </a:bodyPr>
          <a:lstStyle/>
          <a:p>
            <a:pPr>
              <a:buFont typeface="Arial" pitchFamily="34" charset="0"/>
              <a:buChar char="•"/>
            </a:pPr>
            <a:r>
              <a:rPr lang="en-US" sz="2000" dirty="0" smtClean="0"/>
              <a:t>A web application or web app is any software that runs in a web browser.</a:t>
            </a:r>
          </a:p>
          <a:p>
            <a:pPr>
              <a:buFont typeface="Arial" pitchFamily="34" charset="0"/>
              <a:buChar char="•"/>
            </a:pPr>
            <a:endParaRPr lang="en-US" sz="2000" dirty="0" smtClean="0"/>
          </a:p>
          <a:p>
            <a:pPr>
              <a:buFont typeface="Arial" pitchFamily="34" charset="0"/>
              <a:buChar char="•"/>
            </a:pPr>
            <a:r>
              <a:rPr lang="en-US" sz="2000" dirty="0" smtClean="0"/>
              <a:t>It is created in a browser-supported programming language such as the combination of JavaScript, HTML and CSS.</a:t>
            </a:r>
          </a:p>
          <a:p>
            <a:pPr>
              <a:buFont typeface="Arial" pitchFamily="34" charset="0"/>
              <a:buChar char="•"/>
            </a:pPr>
            <a:endParaRPr lang="en-US" sz="2000" dirty="0" smtClean="0"/>
          </a:p>
          <a:p>
            <a:pPr>
              <a:buFont typeface="Arial" pitchFamily="34" charset="0"/>
              <a:buChar char="•"/>
            </a:pPr>
            <a:r>
              <a:rPr lang="en-US" sz="2000" dirty="0" smtClean="0"/>
              <a:t>HTML5 provides access to rich media, </a:t>
            </a:r>
            <a:r>
              <a:rPr lang="en-US" sz="2000" dirty="0" err="1" smtClean="0"/>
              <a:t>geolocation</a:t>
            </a:r>
            <a:r>
              <a:rPr lang="en-US" sz="2000" dirty="0" smtClean="0"/>
              <a:t> services and offline availability.</a:t>
            </a:r>
          </a:p>
          <a:p>
            <a:pPr>
              <a:buFont typeface="Arial" pitchFamily="34" charset="0"/>
              <a:buChar char="•"/>
            </a:pPr>
            <a:endParaRPr lang="en-US" sz="2000" dirty="0" smtClean="0"/>
          </a:p>
          <a:p>
            <a:pPr>
              <a:buFont typeface="Arial" pitchFamily="34" charset="0"/>
              <a:buChar char="•"/>
            </a:pPr>
            <a:r>
              <a:rPr lang="en-US" sz="2000" dirty="0" smtClean="0"/>
              <a:t>To help developers build the client-side UI, a</a:t>
            </a:r>
          </a:p>
          <a:p>
            <a:r>
              <a:rPr lang="en-US" sz="2000" dirty="0" smtClean="0"/>
              <a:t>growing number of JavaScript toolkits have been created, such as </a:t>
            </a:r>
            <a:r>
              <a:rPr lang="en-US" sz="2000" dirty="0" err="1" smtClean="0"/>
              <a:t>dojox.mobile</a:t>
            </a:r>
            <a:r>
              <a:rPr lang="en-US" sz="2000" dirty="0" smtClean="0"/>
              <a:t>,</a:t>
            </a:r>
          </a:p>
          <a:p>
            <a:r>
              <a:rPr lang="en-US" sz="2000" dirty="0" err="1" smtClean="0"/>
              <a:t>Sencha</a:t>
            </a:r>
            <a:r>
              <a:rPr lang="en-US" sz="2000" dirty="0" smtClean="0"/>
              <a:t> Touch and </a:t>
            </a:r>
            <a:r>
              <a:rPr lang="en-US" sz="2000" dirty="0" err="1" smtClean="0"/>
              <a:t>jQuery</a:t>
            </a:r>
            <a:r>
              <a:rPr lang="en-US" sz="2000" dirty="0" smtClean="0"/>
              <a:t> Mobile.</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Hybrid Applications</a:t>
            </a:r>
            <a:endParaRPr lang="en-US" dirty="0"/>
          </a:p>
        </p:txBody>
      </p:sp>
      <p:pic>
        <p:nvPicPr>
          <p:cNvPr id="38914" name="Picture 2" descr="C:\Users\Prathamesh Bagwe\Desktop\Colg ppt\post5.jpg"/>
          <p:cNvPicPr>
            <a:picLocks noChangeAspect="1" noChangeArrowheads="1"/>
          </p:cNvPicPr>
          <p:nvPr/>
        </p:nvPicPr>
        <p:blipFill>
          <a:blip r:embed="rId2"/>
          <a:srcRect/>
          <a:stretch>
            <a:fillRect/>
          </a:stretch>
        </p:blipFill>
        <p:spPr bwMode="auto">
          <a:xfrm>
            <a:off x="1714500" y="1862138"/>
            <a:ext cx="5715000" cy="31337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endParaRPr lang="en-US" dirty="0"/>
          </a:p>
        </p:txBody>
      </p:sp>
      <p:sp>
        <p:nvSpPr>
          <p:cNvPr id="3" name="TextBox 2"/>
          <p:cNvSpPr txBox="1"/>
          <p:nvPr/>
        </p:nvSpPr>
        <p:spPr>
          <a:xfrm>
            <a:off x="457200" y="1519084"/>
            <a:ext cx="8229600" cy="4093428"/>
          </a:xfrm>
          <a:prstGeom prst="rect">
            <a:avLst/>
          </a:prstGeom>
          <a:noFill/>
        </p:spPr>
        <p:txBody>
          <a:bodyPr wrap="square" rtlCol="0">
            <a:spAutoFit/>
          </a:bodyPr>
          <a:lstStyle/>
          <a:p>
            <a:pPr>
              <a:buFont typeface="Arial" pitchFamily="34" charset="0"/>
              <a:buChar char="•"/>
            </a:pPr>
            <a:r>
              <a:rPr lang="en-US" sz="2000" dirty="0" smtClean="0"/>
              <a:t>The hybrid approach combines native development with web</a:t>
            </a:r>
          </a:p>
          <a:p>
            <a:r>
              <a:rPr lang="en-US" sz="2000" dirty="0" smtClean="0"/>
              <a:t>technology.</a:t>
            </a:r>
          </a:p>
          <a:p>
            <a:pPr>
              <a:buFont typeface="Arial" pitchFamily="34" charset="0"/>
              <a:buChar char="•"/>
            </a:pPr>
            <a:endParaRPr lang="en-US" sz="2000" dirty="0" smtClean="0"/>
          </a:p>
          <a:p>
            <a:pPr>
              <a:buFont typeface="Arial" pitchFamily="34" charset="0"/>
              <a:buChar char="•"/>
            </a:pPr>
            <a:r>
              <a:rPr lang="en-US" sz="2000" dirty="0" smtClean="0"/>
              <a:t>Developers write significant portions of their application in cross-platform web technologies, while maintaining direct access to native APIs when required.</a:t>
            </a:r>
          </a:p>
          <a:p>
            <a:pPr>
              <a:buFont typeface="Arial" pitchFamily="34" charset="0"/>
              <a:buChar char="•"/>
            </a:pPr>
            <a:endParaRPr lang="en-US" sz="2000" dirty="0" smtClean="0"/>
          </a:p>
          <a:p>
            <a:pPr>
              <a:buFont typeface="Arial" pitchFamily="34" charset="0"/>
              <a:buChar char="•"/>
            </a:pPr>
            <a:r>
              <a:rPr lang="en-US" sz="2000" dirty="0" smtClean="0"/>
              <a:t>The native portion of the app can be developed independently, whereas the web portion of the app can be either a web page that resides</a:t>
            </a:r>
          </a:p>
          <a:p>
            <a:r>
              <a:rPr lang="en-US" sz="2000" dirty="0" smtClean="0"/>
              <a:t>on a server.</a:t>
            </a:r>
          </a:p>
          <a:p>
            <a:endParaRPr lang="en-US" sz="2000" dirty="0" smtClean="0"/>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 of Hybrid Apps</a:t>
            </a:r>
            <a:endParaRPr lang="en-US" dirty="0"/>
          </a:p>
        </p:txBody>
      </p:sp>
      <p:pic>
        <p:nvPicPr>
          <p:cNvPr id="49153" name="Picture 1" descr="G:\cpmd_hybridapps.png"/>
          <p:cNvPicPr>
            <a:picLocks noChangeAspect="1" noChangeArrowheads="1"/>
          </p:cNvPicPr>
          <p:nvPr/>
        </p:nvPicPr>
        <p:blipFill>
          <a:blip r:embed="rId2"/>
          <a:srcRect/>
          <a:stretch>
            <a:fillRect/>
          </a:stretch>
        </p:blipFill>
        <p:spPr bwMode="auto">
          <a:xfrm>
            <a:off x="423863" y="1336221"/>
            <a:ext cx="8296275" cy="48387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 xmlns:p14="http://schemas.microsoft.com/office/powerpoint/2010/main" val="2309026592"/>
              </p:ext>
            </p:extLst>
          </p:nvPr>
        </p:nvGraphicFramePr>
        <p:xfrm>
          <a:off x="1588" y="1588"/>
          <a:ext cx="1587" cy="1587"/>
        </p:xfrm>
        <a:graphic>
          <a:graphicData uri="http://schemas.openxmlformats.org/presentationml/2006/ole">
            <p:oleObj spid="_x0000_s19459" name="think-cell Slide" r:id="rId4" imgW="360" imgH="360" progId="">
              <p:embed/>
            </p:oleObj>
          </a:graphicData>
        </a:graphic>
      </p:graphicFrame>
      <p:sp>
        <p:nvSpPr>
          <p:cNvPr id="3" name="Title 2"/>
          <p:cNvSpPr>
            <a:spLocks noGrp="1"/>
          </p:cNvSpPr>
          <p:nvPr>
            <p:ph type="title"/>
          </p:nvPr>
        </p:nvSpPr>
        <p:spPr/>
        <p:txBody>
          <a:bodyPr/>
          <a:lstStyle/>
          <a:p>
            <a:endParaRPr lang="en-IN"/>
          </a:p>
        </p:txBody>
      </p:sp>
      <p:pic>
        <p:nvPicPr>
          <p:cNvPr id="2" name="Picture 1"/>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0" y="0"/>
            <a:ext cx="9142205" cy="6857999"/>
          </a:xfrm>
          <a:prstGeom prst="rect">
            <a:avLst/>
          </a:prstGeom>
        </p:spPr>
      </p:pic>
    </p:spTree>
    <p:extLst>
      <p:ext uri="{BB962C8B-B14F-4D97-AF65-F5344CB8AC3E}">
        <p14:creationId xmlns="" xmlns:p14="http://schemas.microsoft.com/office/powerpoint/2010/main" val="4142170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ISPRING_RESOURCE_PATHS_HASH_2" val="67c1b76df0553056cf5dedd5e937f4419fce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140-converging-arrows-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alpha val="46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1140-converging-arrows-powerpoint-template</Template>
  <TotalTime>1530</TotalTime>
  <Words>506</Words>
  <Application>Microsoft Office PowerPoint</Application>
  <PresentationFormat>On-screen Show (4:3)</PresentationFormat>
  <Paragraphs>72</Paragraphs>
  <Slides>21</Slides>
  <Notes>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4" baseType="lpstr">
      <vt:lpstr>1140-converging-arrows-powerpoint-template</vt:lpstr>
      <vt:lpstr>1_Office Theme</vt:lpstr>
      <vt:lpstr>think-cell Slide</vt:lpstr>
      <vt:lpstr>Hybrid Application     Development</vt:lpstr>
      <vt:lpstr>Native Applications</vt:lpstr>
      <vt:lpstr>Application Programming Interface(API)</vt:lpstr>
      <vt:lpstr>APIs for various platforms</vt:lpstr>
      <vt:lpstr>Web Applications</vt:lpstr>
      <vt:lpstr>Hybrid Applications</vt:lpstr>
      <vt:lpstr>Overview</vt:lpstr>
      <vt:lpstr>Architecture of Hybrid Apps</vt:lpstr>
      <vt:lpstr>Slide 9</vt:lpstr>
      <vt:lpstr>Slide 10</vt:lpstr>
      <vt:lpstr>Slide 11</vt:lpstr>
      <vt:lpstr> Hybrid App Features </vt:lpstr>
      <vt:lpstr>Slide 13</vt:lpstr>
      <vt:lpstr>Cordova , Angular JS and Ionic</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Converging Arrows Template</dc:title>
  <dc:creator>SlideHunter</dc:creator>
  <cp:lastModifiedBy>Student</cp:lastModifiedBy>
  <cp:revision>151</cp:revision>
  <dcterms:created xsi:type="dcterms:W3CDTF">2013-07-28T22:59:31Z</dcterms:created>
  <dcterms:modified xsi:type="dcterms:W3CDTF">2015-03-26T11:16:29Z</dcterms:modified>
</cp:coreProperties>
</file>