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ontserrat Classic" charset="1" panose="00000500000000000000"/>
      <p:regular r:id="rId18"/>
    </p:embeddedFont>
    <p:embeddedFont>
      <p:font typeface="Montserrat Medium" charset="1" panose="00000600000000000000"/>
      <p:regular r:id="rId19"/>
    </p:embeddedFont>
    <p:embeddedFont>
      <p:font typeface="League Spartan"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377066" y="4536395"/>
            <a:ext cx="8202695" cy="1184932"/>
          </a:xfrm>
          <a:prstGeom prst="rect">
            <a:avLst/>
          </a:prstGeom>
        </p:spPr>
        <p:txBody>
          <a:bodyPr anchor="t" rtlCol="false" tIns="0" lIns="0" bIns="0" rIns="0">
            <a:spAutoFit/>
          </a:bodyPr>
          <a:lstStyle/>
          <a:p>
            <a:pPr algn="ctr">
              <a:lnSpc>
                <a:spcPts val="8126"/>
              </a:lnSpc>
            </a:pPr>
            <a:r>
              <a:rPr lang="en-US" sz="10692">
                <a:solidFill>
                  <a:srgbClr val="101010"/>
                </a:solidFill>
                <a:latin typeface="Montserrat Classic"/>
                <a:ea typeface="Montserrat Classic"/>
                <a:cs typeface="Montserrat Classic"/>
                <a:sym typeface="Montserrat Classic"/>
              </a:rPr>
              <a:t>Sales</a:t>
            </a:r>
          </a:p>
        </p:txBody>
      </p:sp>
      <p:sp>
        <p:nvSpPr>
          <p:cNvPr name="TextBox 3" id="3"/>
          <p:cNvSpPr txBox="true"/>
          <p:nvPr/>
        </p:nvSpPr>
        <p:spPr>
          <a:xfrm rot="0">
            <a:off x="3689294" y="6140427"/>
            <a:ext cx="9966029" cy="2117565"/>
          </a:xfrm>
          <a:prstGeom prst="rect">
            <a:avLst/>
          </a:prstGeom>
        </p:spPr>
        <p:txBody>
          <a:bodyPr anchor="t" rtlCol="false" tIns="0" lIns="0" bIns="0" rIns="0">
            <a:spAutoFit/>
          </a:bodyPr>
          <a:lstStyle/>
          <a:p>
            <a:pPr algn="ctr">
              <a:lnSpc>
                <a:spcPts val="7748"/>
              </a:lnSpc>
            </a:pPr>
            <a:r>
              <a:rPr lang="en-US" sz="10195">
                <a:solidFill>
                  <a:srgbClr val="101010"/>
                </a:solidFill>
                <a:latin typeface="Montserrat Classic"/>
                <a:ea typeface="Montserrat Classic"/>
                <a:cs typeface="Montserrat Classic"/>
                <a:sym typeface="Montserrat Classic"/>
              </a:rPr>
              <a:t>Analysis</a:t>
            </a:r>
          </a:p>
          <a:p>
            <a:pPr algn="ctr">
              <a:lnSpc>
                <a:spcPts val="7748"/>
              </a:lnSpc>
            </a:pPr>
          </a:p>
        </p:txBody>
      </p:sp>
      <p:sp>
        <p:nvSpPr>
          <p:cNvPr name="Freeform 4" id="4"/>
          <p:cNvSpPr/>
          <p:nvPr/>
        </p:nvSpPr>
        <p:spPr>
          <a:xfrm flipH="false" flipV="false" rot="-10800000">
            <a:off x="14001679" y="6228281"/>
            <a:ext cx="4286321" cy="4209908"/>
          </a:xfrm>
          <a:custGeom>
            <a:avLst/>
            <a:gdLst/>
            <a:ahLst/>
            <a:cxnLst/>
            <a:rect r="r" b="b" t="t" l="l"/>
            <a:pathLst>
              <a:path h="4209908" w="4286321">
                <a:moveTo>
                  <a:pt x="0" y="0"/>
                </a:moveTo>
                <a:lnTo>
                  <a:pt x="4286321" y="0"/>
                </a:lnTo>
                <a:lnTo>
                  <a:pt x="4286321" y="4209908"/>
                </a:lnTo>
                <a:lnTo>
                  <a:pt x="0" y="4209908"/>
                </a:lnTo>
                <a:lnTo>
                  <a:pt x="0" y="0"/>
                </a:lnTo>
                <a:close/>
              </a:path>
            </a:pathLst>
          </a:custGeom>
          <a:blipFill>
            <a:blip r:embed="rId2">
              <a:extLst>
                <a:ext uri="{96DAC541-7B7A-43D3-8B79-37D633B846F1}">
                  <asvg:svgBlip xmlns:asvg="http://schemas.microsoft.com/office/drawing/2016/SVG/main" r:embed="rId3"/>
                </a:ext>
              </a:extLst>
            </a:blip>
            <a:stretch>
              <a:fillRect l="-96434" t="0" r="0" b="0"/>
            </a:stretch>
          </a:blipFill>
        </p:spPr>
      </p:sp>
      <p:sp>
        <p:nvSpPr>
          <p:cNvPr name="Freeform 5" id="5"/>
          <p:cNvSpPr/>
          <p:nvPr/>
        </p:nvSpPr>
        <p:spPr>
          <a:xfrm flipH="false" flipV="false" rot="0">
            <a:off x="0" y="0"/>
            <a:ext cx="4286321" cy="4209908"/>
          </a:xfrm>
          <a:custGeom>
            <a:avLst/>
            <a:gdLst/>
            <a:ahLst/>
            <a:cxnLst/>
            <a:rect r="r" b="b" t="t" l="l"/>
            <a:pathLst>
              <a:path h="4209908" w="4286321">
                <a:moveTo>
                  <a:pt x="0" y="0"/>
                </a:moveTo>
                <a:lnTo>
                  <a:pt x="4286321" y="0"/>
                </a:lnTo>
                <a:lnTo>
                  <a:pt x="4286321" y="4209908"/>
                </a:lnTo>
                <a:lnTo>
                  <a:pt x="0" y="4209908"/>
                </a:lnTo>
                <a:lnTo>
                  <a:pt x="0" y="0"/>
                </a:lnTo>
                <a:close/>
              </a:path>
            </a:pathLst>
          </a:custGeom>
          <a:blipFill>
            <a:blip r:embed="rId4">
              <a:extLst>
                <a:ext uri="{96DAC541-7B7A-43D3-8B79-37D633B846F1}">
                  <asvg:svgBlip xmlns:asvg="http://schemas.microsoft.com/office/drawing/2016/SVG/main" r:embed="rId5"/>
                </a:ext>
              </a:extLst>
            </a:blip>
            <a:stretch>
              <a:fillRect l="-96434" t="0" r="0" b="0"/>
            </a:stretch>
          </a:blipFill>
        </p:spPr>
      </p:sp>
      <p:sp>
        <p:nvSpPr>
          <p:cNvPr name="Freeform 6" id="6"/>
          <p:cNvSpPr/>
          <p:nvPr/>
        </p:nvSpPr>
        <p:spPr>
          <a:xfrm flipH="false" flipV="false" rot="0">
            <a:off x="6314482" y="2624603"/>
            <a:ext cx="4510476" cy="1992127"/>
          </a:xfrm>
          <a:custGeom>
            <a:avLst/>
            <a:gdLst/>
            <a:ahLst/>
            <a:cxnLst/>
            <a:rect r="r" b="b" t="t" l="l"/>
            <a:pathLst>
              <a:path h="1992127" w="4510476">
                <a:moveTo>
                  <a:pt x="0" y="0"/>
                </a:moveTo>
                <a:lnTo>
                  <a:pt x="4510476" y="0"/>
                </a:lnTo>
                <a:lnTo>
                  <a:pt x="4510476" y="1992127"/>
                </a:lnTo>
                <a:lnTo>
                  <a:pt x="0" y="1992127"/>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8738367" cy="5893980"/>
          </a:xfrm>
          <a:custGeom>
            <a:avLst/>
            <a:gdLst/>
            <a:ahLst/>
            <a:cxnLst/>
            <a:rect r="r" b="b" t="t" l="l"/>
            <a:pathLst>
              <a:path h="5893980" w="8738367">
                <a:moveTo>
                  <a:pt x="0" y="0"/>
                </a:moveTo>
                <a:lnTo>
                  <a:pt x="8738367" y="0"/>
                </a:lnTo>
                <a:lnTo>
                  <a:pt x="8738367" y="5893980"/>
                </a:lnTo>
                <a:lnTo>
                  <a:pt x="0" y="5893980"/>
                </a:lnTo>
                <a:lnTo>
                  <a:pt x="0" y="0"/>
                </a:lnTo>
                <a:close/>
              </a:path>
            </a:pathLst>
          </a:custGeom>
          <a:blipFill>
            <a:blip r:embed="rId2"/>
            <a:stretch>
              <a:fillRect l="0" t="0" r="0" b="0"/>
            </a:stretch>
          </a:blipFill>
        </p:spPr>
      </p:sp>
      <p:sp>
        <p:nvSpPr>
          <p:cNvPr name="Freeform 3" id="3"/>
          <p:cNvSpPr/>
          <p:nvPr/>
        </p:nvSpPr>
        <p:spPr>
          <a:xfrm flipH="false" flipV="false" rot="0">
            <a:off x="8738367" y="4130242"/>
            <a:ext cx="9549633" cy="6156758"/>
          </a:xfrm>
          <a:custGeom>
            <a:avLst/>
            <a:gdLst/>
            <a:ahLst/>
            <a:cxnLst/>
            <a:rect r="r" b="b" t="t" l="l"/>
            <a:pathLst>
              <a:path h="6156758" w="9549633">
                <a:moveTo>
                  <a:pt x="0" y="0"/>
                </a:moveTo>
                <a:lnTo>
                  <a:pt x="9549633" y="0"/>
                </a:lnTo>
                <a:lnTo>
                  <a:pt x="9549633" y="6156758"/>
                </a:lnTo>
                <a:lnTo>
                  <a:pt x="0" y="6156758"/>
                </a:lnTo>
                <a:lnTo>
                  <a:pt x="0" y="0"/>
                </a:lnTo>
                <a:close/>
              </a:path>
            </a:pathLst>
          </a:custGeom>
          <a:blipFill>
            <a:blip r:embed="rId3"/>
            <a:stretch>
              <a:fillRect l="0" t="-455" r="0" b="-455"/>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331712" y="6921513"/>
            <a:ext cx="4286321" cy="4209908"/>
          </a:xfrm>
          <a:custGeom>
            <a:avLst/>
            <a:gdLst/>
            <a:ahLst/>
            <a:cxnLst/>
            <a:rect r="r" b="b" t="t" l="l"/>
            <a:pathLst>
              <a:path h="4209908" w="4286321">
                <a:moveTo>
                  <a:pt x="0" y="0"/>
                </a:moveTo>
                <a:lnTo>
                  <a:pt x="4286321" y="0"/>
                </a:lnTo>
                <a:lnTo>
                  <a:pt x="4286321" y="4209908"/>
                </a:lnTo>
                <a:lnTo>
                  <a:pt x="0" y="4209908"/>
                </a:lnTo>
                <a:lnTo>
                  <a:pt x="0" y="0"/>
                </a:lnTo>
                <a:close/>
              </a:path>
            </a:pathLst>
          </a:custGeom>
          <a:blipFill>
            <a:blip r:embed="rId2">
              <a:extLst>
                <a:ext uri="{96DAC541-7B7A-43D3-8B79-37D633B846F1}">
                  <asvg:svgBlip xmlns:asvg="http://schemas.microsoft.com/office/drawing/2016/SVG/main" r:embed="rId3"/>
                </a:ext>
              </a:extLst>
            </a:blip>
            <a:stretch>
              <a:fillRect l="-96434" t="0" r="0" b="0"/>
            </a:stretch>
          </a:blipFill>
        </p:spPr>
      </p:sp>
      <p:sp>
        <p:nvSpPr>
          <p:cNvPr name="TextBox 3" id="3"/>
          <p:cNvSpPr txBox="true"/>
          <p:nvPr/>
        </p:nvSpPr>
        <p:spPr>
          <a:xfrm rot="0">
            <a:off x="0" y="-104775"/>
            <a:ext cx="9426364" cy="953135"/>
          </a:xfrm>
          <a:prstGeom prst="rect">
            <a:avLst/>
          </a:prstGeom>
        </p:spPr>
        <p:txBody>
          <a:bodyPr anchor="t" rtlCol="false" tIns="0" lIns="0" bIns="0" rIns="0">
            <a:spAutoFit/>
          </a:bodyPr>
          <a:lstStyle/>
          <a:p>
            <a:pPr algn="l">
              <a:lnSpc>
                <a:spcPts val="7840"/>
              </a:lnSpc>
            </a:pPr>
            <a:r>
              <a:rPr lang="en-US" sz="5600">
                <a:solidFill>
                  <a:srgbClr val="101010"/>
                </a:solidFill>
                <a:latin typeface="Montserrat Medium"/>
                <a:ea typeface="Montserrat Medium"/>
                <a:cs typeface="Montserrat Medium"/>
                <a:sym typeface="Montserrat Medium"/>
              </a:rPr>
              <a:t>MONTH-YEARLY TREND :</a:t>
            </a:r>
          </a:p>
        </p:txBody>
      </p:sp>
      <p:sp>
        <p:nvSpPr>
          <p:cNvPr name="Freeform 4" id="4"/>
          <p:cNvSpPr/>
          <p:nvPr/>
        </p:nvSpPr>
        <p:spPr>
          <a:xfrm flipH="false" flipV="false" rot="5400000">
            <a:off x="14039886" y="-167395"/>
            <a:ext cx="4286321" cy="4209908"/>
          </a:xfrm>
          <a:custGeom>
            <a:avLst/>
            <a:gdLst/>
            <a:ahLst/>
            <a:cxnLst/>
            <a:rect r="r" b="b" t="t" l="l"/>
            <a:pathLst>
              <a:path h="4209908" w="4286321">
                <a:moveTo>
                  <a:pt x="0" y="0"/>
                </a:moveTo>
                <a:lnTo>
                  <a:pt x="4286320" y="0"/>
                </a:lnTo>
                <a:lnTo>
                  <a:pt x="4286320" y="4209908"/>
                </a:lnTo>
                <a:lnTo>
                  <a:pt x="0" y="4209908"/>
                </a:lnTo>
                <a:lnTo>
                  <a:pt x="0" y="0"/>
                </a:lnTo>
                <a:close/>
              </a:path>
            </a:pathLst>
          </a:custGeom>
          <a:blipFill>
            <a:blip r:embed="rId4">
              <a:extLst>
                <a:ext uri="{96DAC541-7B7A-43D3-8B79-37D633B846F1}">
                  <asvg:svgBlip xmlns:asvg="http://schemas.microsoft.com/office/drawing/2016/SVG/main" r:embed="rId5"/>
                </a:ext>
              </a:extLst>
            </a:blip>
            <a:stretch>
              <a:fillRect l="-96434" t="0" r="0" b="0"/>
            </a:stretch>
          </a:blipFill>
        </p:spPr>
      </p:sp>
      <p:sp>
        <p:nvSpPr>
          <p:cNvPr name="TextBox 5" id="5"/>
          <p:cNvSpPr txBox="true"/>
          <p:nvPr/>
        </p:nvSpPr>
        <p:spPr>
          <a:xfrm rot="0">
            <a:off x="191949" y="1101226"/>
            <a:ext cx="10382571" cy="4442460"/>
          </a:xfrm>
          <a:prstGeom prst="rect">
            <a:avLst/>
          </a:prstGeom>
        </p:spPr>
        <p:txBody>
          <a:bodyPr anchor="t" rtlCol="false" tIns="0" lIns="0" bIns="0" rIns="0">
            <a:spAutoFit/>
          </a:bodyPr>
          <a:lstStyle/>
          <a:p>
            <a:pPr algn="l">
              <a:lnSpc>
                <a:spcPts val="2940"/>
              </a:lnSpc>
            </a:pPr>
            <a:r>
              <a:rPr lang="en-US" sz="2100">
                <a:solidFill>
                  <a:srgbClr val="101010"/>
                </a:solidFill>
                <a:latin typeface="Montserrat Classic"/>
                <a:ea typeface="Montserrat Classic"/>
                <a:cs typeface="Montserrat Classic"/>
                <a:sym typeface="Montserrat Classic"/>
              </a:rPr>
              <a:t>Highest sales and profit in december 2016</a:t>
            </a:r>
          </a:p>
          <a:p>
            <a:pPr algn="l">
              <a:lnSpc>
                <a:spcPts val="2940"/>
              </a:lnSpc>
            </a:pPr>
          </a:p>
          <a:p>
            <a:pPr algn="l">
              <a:lnSpc>
                <a:spcPts val="2940"/>
              </a:lnSpc>
            </a:pPr>
            <a:r>
              <a:rPr lang="en-US" sz="2100">
                <a:solidFill>
                  <a:srgbClr val="101010"/>
                </a:solidFill>
                <a:latin typeface="Montserrat Classic"/>
                <a:ea typeface="Montserrat Classic"/>
                <a:cs typeface="Montserrat Classic"/>
                <a:sym typeface="Montserrat Classic"/>
              </a:rPr>
              <a:t>Second highest is in august 2013.</a:t>
            </a:r>
          </a:p>
          <a:p>
            <a:pPr algn="l">
              <a:lnSpc>
                <a:spcPts val="2940"/>
              </a:lnSpc>
            </a:pPr>
          </a:p>
          <a:p>
            <a:pPr algn="l">
              <a:lnSpc>
                <a:spcPts val="2940"/>
              </a:lnSpc>
            </a:pPr>
            <a:r>
              <a:rPr lang="en-US" sz="2100">
                <a:solidFill>
                  <a:srgbClr val="101010"/>
                </a:solidFill>
                <a:latin typeface="Montserrat Classic"/>
                <a:ea typeface="Montserrat Classic"/>
                <a:cs typeface="Montserrat Classic"/>
                <a:sym typeface="Montserrat Classic"/>
              </a:rPr>
              <a:t>Maximum Units sold in december 2016.</a:t>
            </a:r>
          </a:p>
          <a:p>
            <a:pPr algn="l">
              <a:lnSpc>
                <a:spcPts val="2940"/>
              </a:lnSpc>
            </a:pPr>
          </a:p>
          <a:p>
            <a:pPr algn="l">
              <a:lnSpc>
                <a:spcPts val="2940"/>
              </a:lnSpc>
            </a:pPr>
            <a:r>
              <a:rPr lang="en-US" sz="2100">
                <a:solidFill>
                  <a:srgbClr val="101010"/>
                </a:solidFill>
                <a:latin typeface="Montserrat Classic"/>
                <a:ea typeface="Montserrat Classic"/>
                <a:cs typeface="Montserrat Classic"/>
                <a:sym typeface="Montserrat Classic"/>
              </a:rPr>
              <a:t>Minimum units sold in October 2014.</a:t>
            </a:r>
          </a:p>
          <a:p>
            <a:pPr algn="l">
              <a:lnSpc>
                <a:spcPts val="2940"/>
              </a:lnSpc>
            </a:pPr>
          </a:p>
          <a:p>
            <a:pPr algn="l">
              <a:lnSpc>
                <a:spcPts val="2940"/>
              </a:lnSpc>
            </a:pPr>
            <a:r>
              <a:rPr lang="en-US" sz="2100">
                <a:solidFill>
                  <a:srgbClr val="101010"/>
                </a:solidFill>
                <a:latin typeface="Montserrat Classic"/>
                <a:ea typeface="Montserrat Classic"/>
                <a:cs typeface="Montserrat Classic"/>
                <a:sym typeface="Montserrat Classic"/>
              </a:rPr>
              <a:t>Maximum profit is from Sub-Saharan Africa,Asia.</a:t>
            </a:r>
          </a:p>
          <a:p>
            <a:pPr algn="l">
              <a:lnSpc>
                <a:spcPts val="2940"/>
              </a:lnSpc>
            </a:pPr>
          </a:p>
          <a:p>
            <a:pPr algn="l">
              <a:lnSpc>
                <a:spcPts val="2940"/>
              </a:lnSpc>
            </a:pPr>
            <a:r>
              <a:rPr lang="en-US" sz="2100">
                <a:solidFill>
                  <a:srgbClr val="101010"/>
                </a:solidFill>
                <a:latin typeface="Montserrat Classic"/>
                <a:ea typeface="Montserrat Classic"/>
                <a:cs typeface="Montserrat Classic"/>
                <a:sym typeface="Montserrat Classic"/>
              </a:rPr>
              <a:t>Maximum Sales from Sub-Saharan Africa,Asia.</a:t>
            </a:r>
          </a:p>
          <a:p>
            <a:pPr algn="l">
              <a:lnSpc>
                <a:spcPts val="294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3620735" y="3448717"/>
            <a:ext cx="11046531" cy="2957322"/>
          </a:xfrm>
          <a:prstGeom prst="rect">
            <a:avLst/>
          </a:prstGeom>
        </p:spPr>
        <p:txBody>
          <a:bodyPr anchor="t" rtlCol="false" tIns="0" lIns="0" bIns="0" rIns="0">
            <a:spAutoFit/>
          </a:bodyPr>
          <a:lstStyle/>
          <a:p>
            <a:pPr algn="ctr">
              <a:lnSpc>
                <a:spcPts val="10944"/>
              </a:lnSpc>
            </a:pPr>
            <a:r>
              <a:rPr lang="en-US" sz="14400">
                <a:solidFill>
                  <a:srgbClr val="101010"/>
                </a:solidFill>
                <a:latin typeface="Montserrat Medium"/>
                <a:ea typeface="Montserrat Medium"/>
                <a:cs typeface="Montserrat Medium"/>
                <a:sym typeface="Montserrat Medium"/>
              </a:rPr>
              <a:t>THANK YOU</a:t>
            </a:r>
          </a:p>
        </p:txBody>
      </p:sp>
      <p:sp>
        <p:nvSpPr>
          <p:cNvPr name="Freeform 3" id="3"/>
          <p:cNvSpPr/>
          <p:nvPr/>
        </p:nvSpPr>
        <p:spPr>
          <a:xfrm flipH="false" flipV="false" rot="-10800000">
            <a:off x="14001679" y="6228281"/>
            <a:ext cx="4286321" cy="4209908"/>
          </a:xfrm>
          <a:custGeom>
            <a:avLst/>
            <a:gdLst/>
            <a:ahLst/>
            <a:cxnLst/>
            <a:rect r="r" b="b" t="t" l="l"/>
            <a:pathLst>
              <a:path h="4209908" w="4286321">
                <a:moveTo>
                  <a:pt x="0" y="0"/>
                </a:moveTo>
                <a:lnTo>
                  <a:pt x="4286321" y="0"/>
                </a:lnTo>
                <a:lnTo>
                  <a:pt x="4286321" y="4209908"/>
                </a:lnTo>
                <a:lnTo>
                  <a:pt x="0" y="4209908"/>
                </a:lnTo>
                <a:lnTo>
                  <a:pt x="0" y="0"/>
                </a:lnTo>
                <a:close/>
              </a:path>
            </a:pathLst>
          </a:custGeom>
          <a:blipFill>
            <a:blip r:embed="rId2">
              <a:extLst>
                <a:ext uri="{96DAC541-7B7A-43D3-8B79-37D633B846F1}">
                  <asvg:svgBlip xmlns:asvg="http://schemas.microsoft.com/office/drawing/2016/SVG/main" r:embed="rId3"/>
                </a:ext>
              </a:extLst>
            </a:blip>
            <a:stretch>
              <a:fillRect l="-96434" t="0" r="0" b="0"/>
            </a:stretch>
          </a:blipFill>
        </p:spPr>
      </p:sp>
      <p:sp>
        <p:nvSpPr>
          <p:cNvPr name="Freeform 4" id="4"/>
          <p:cNvSpPr/>
          <p:nvPr/>
        </p:nvSpPr>
        <p:spPr>
          <a:xfrm flipH="false" flipV="false" rot="0">
            <a:off x="0" y="0"/>
            <a:ext cx="4286321" cy="4209908"/>
          </a:xfrm>
          <a:custGeom>
            <a:avLst/>
            <a:gdLst/>
            <a:ahLst/>
            <a:cxnLst/>
            <a:rect r="r" b="b" t="t" l="l"/>
            <a:pathLst>
              <a:path h="4209908" w="4286321">
                <a:moveTo>
                  <a:pt x="0" y="0"/>
                </a:moveTo>
                <a:lnTo>
                  <a:pt x="4286321" y="0"/>
                </a:lnTo>
                <a:lnTo>
                  <a:pt x="4286321" y="4209908"/>
                </a:lnTo>
                <a:lnTo>
                  <a:pt x="0" y="4209908"/>
                </a:lnTo>
                <a:lnTo>
                  <a:pt x="0" y="0"/>
                </a:lnTo>
                <a:close/>
              </a:path>
            </a:pathLst>
          </a:custGeom>
          <a:blipFill>
            <a:blip r:embed="rId4">
              <a:extLst>
                <a:ext uri="{96DAC541-7B7A-43D3-8B79-37D633B846F1}">
                  <asvg:svgBlip xmlns:asvg="http://schemas.microsoft.com/office/drawing/2016/SVG/main" r:embed="rId5"/>
                </a:ext>
              </a:extLst>
            </a:blip>
            <a:stretch>
              <a:fillRect l="-96434" t="0" r="0" b="0"/>
            </a:stretch>
          </a:blipFill>
        </p:spPr>
      </p:sp>
      <p:sp>
        <p:nvSpPr>
          <p:cNvPr name="Freeform 5" id="5"/>
          <p:cNvSpPr/>
          <p:nvPr/>
        </p:nvSpPr>
        <p:spPr>
          <a:xfrm flipH="false" flipV="false" rot="0">
            <a:off x="4286321" y="5288739"/>
            <a:ext cx="9992697" cy="2447649"/>
          </a:xfrm>
          <a:custGeom>
            <a:avLst/>
            <a:gdLst/>
            <a:ahLst/>
            <a:cxnLst/>
            <a:rect r="r" b="b" t="t" l="l"/>
            <a:pathLst>
              <a:path h="2447649" w="9992697">
                <a:moveTo>
                  <a:pt x="0" y="0"/>
                </a:moveTo>
                <a:lnTo>
                  <a:pt x="9992697" y="0"/>
                </a:lnTo>
                <a:lnTo>
                  <a:pt x="9992697" y="2447649"/>
                </a:lnTo>
                <a:lnTo>
                  <a:pt x="0" y="2447649"/>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9484352" y="2126809"/>
            <a:ext cx="6949585" cy="6949557"/>
            <a:chOff x="0" y="0"/>
            <a:chExt cx="6350000" cy="6349975"/>
          </a:xfrm>
        </p:grpSpPr>
        <p:sp>
          <p:nvSpPr>
            <p:cNvPr name="Freeform 3" id="3"/>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49905" t="0" r="0" b="0"/>
              </a:stretch>
            </a:blipFill>
          </p:spPr>
        </p:sp>
      </p:grpSp>
      <p:sp>
        <p:nvSpPr>
          <p:cNvPr name="Freeform 4" id="4"/>
          <p:cNvSpPr/>
          <p:nvPr/>
        </p:nvSpPr>
        <p:spPr>
          <a:xfrm flipH="false" flipV="false" rot="-10800000">
            <a:off x="12976177" y="1210634"/>
            <a:ext cx="4035331" cy="4209908"/>
          </a:xfrm>
          <a:custGeom>
            <a:avLst/>
            <a:gdLst/>
            <a:ahLst/>
            <a:cxnLst/>
            <a:rect r="r" b="b" t="t" l="l"/>
            <a:pathLst>
              <a:path h="4209908" w="4035331">
                <a:moveTo>
                  <a:pt x="0" y="0"/>
                </a:moveTo>
                <a:lnTo>
                  <a:pt x="4035331" y="0"/>
                </a:lnTo>
                <a:lnTo>
                  <a:pt x="4035331" y="4209908"/>
                </a:lnTo>
                <a:lnTo>
                  <a:pt x="0" y="4209908"/>
                </a:lnTo>
                <a:lnTo>
                  <a:pt x="0" y="0"/>
                </a:lnTo>
                <a:close/>
              </a:path>
            </a:pathLst>
          </a:custGeom>
          <a:blipFill>
            <a:blip r:embed="rId3">
              <a:extLst>
                <a:ext uri="{96DAC541-7B7A-43D3-8B79-37D633B846F1}">
                  <asvg:svgBlip xmlns:asvg="http://schemas.microsoft.com/office/drawing/2016/SVG/main" r:embed="rId4"/>
                </a:ext>
              </a:extLst>
            </a:blip>
            <a:stretch>
              <a:fillRect l="0" t="0" r="-108652" b="0"/>
            </a:stretch>
          </a:blipFill>
        </p:spPr>
      </p:sp>
      <p:sp>
        <p:nvSpPr>
          <p:cNvPr name="TextBox 5" id="5"/>
          <p:cNvSpPr txBox="true"/>
          <p:nvPr/>
        </p:nvSpPr>
        <p:spPr>
          <a:xfrm rot="0">
            <a:off x="1028700" y="4549052"/>
            <a:ext cx="7188740" cy="4813935"/>
          </a:xfrm>
          <a:prstGeom prst="rect">
            <a:avLst/>
          </a:prstGeom>
        </p:spPr>
        <p:txBody>
          <a:bodyPr anchor="t" rtlCol="false" tIns="0" lIns="0" bIns="0" rIns="0">
            <a:spAutoFit/>
          </a:bodyPr>
          <a:lstStyle/>
          <a:p>
            <a:pPr algn="l">
              <a:lnSpc>
                <a:spcPts val="2940"/>
              </a:lnSpc>
            </a:pPr>
            <a:r>
              <a:rPr lang="en-US" sz="2100">
                <a:solidFill>
                  <a:srgbClr val="101010"/>
                </a:solidFill>
                <a:latin typeface="Montserrat Classic"/>
                <a:ea typeface="Montserrat Classic"/>
                <a:cs typeface="Montserrat Classic"/>
                <a:sym typeface="Montserrat Classic"/>
              </a:rPr>
              <a:t>Sales management has gained importance to meet increasing competition and the need for improved methods of distribution to reduce cost and to increase profits. Sales management today is the most important function in a commercial and business enterprise. </a:t>
            </a:r>
          </a:p>
          <a:p>
            <a:pPr algn="l">
              <a:lnSpc>
                <a:spcPts val="2940"/>
              </a:lnSpc>
            </a:pPr>
            <a:r>
              <a:rPr lang="en-US" sz="2100">
                <a:solidFill>
                  <a:srgbClr val="101010"/>
                </a:solidFill>
                <a:latin typeface="Montserrat Classic"/>
                <a:ea typeface="Montserrat Classic"/>
                <a:cs typeface="Montserrat Classic"/>
                <a:sym typeface="Montserrat Classic"/>
              </a:rPr>
              <a:t>Do ETL: Extract-Transform-Load some Amazon dataset and find for me Sales-trend -&gt; month-wise, year-wise, yearly_month-wise </a:t>
            </a:r>
          </a:p>
          <a:p>
            <a:pPr algn="l">
              <a:lnSpc>
                <a:spcPts val="2940"/>
              </a:lnSpc>
            </a:pPr>
            <a:r>
              <a:rPr lang="en-US" sz="2100">
                <a:solidFill>
                  <a:srgbClr val="101010"/>
                </a:solidFill>
                <a:latin typeface="Montserrat Classic"/>
                <a:ea typeface="Montserrat Classic"/>
                <a:cs typeface="Montserrat Classic"/>
                <a:sym typeface="Montserrat Classic"/>
              </a:rPr>
              <a:t>Find key metrics and factors and show the meaningful relationships between attributes. Do your own research and come up with your findings. </a:t>
            </a:r>
          </a:p>
          <a:p>
            <a:pPr algn="l">
              <a:lnSpc>
                <a:spcPts val="2940"/>
              </a:lnSpc>
            </a:pPr>
          </a:p>
        </p:txBody>
      </p:sp>
      <p:sp>
        <p:nvSpPr>
          <p:cNvPr name="TextBox 6" id="6"/>
          <p:cNvSpPr txBox="true"/>
          <p:nvPr/>
        </p:nvSpPr>
        <p:spPr>
          <a:xfrm rot="0">
            <a:off x="1028700" y="3310058"/>
            <a:ext cx="7569803" cy="953135"/>
          </a:xfrm>
          <a:prstGeom prst="rect">
            <a:avLst/>
          </a:prstGeom>
        </p:spPr>
        <p:txBody>
          <a:bodyPr anchor="t" rtlCol="false" tIns="0" lIns="0" bIns="0" rIns="0">
            <a:spAutoFit/>
          </a:bodyPr>
          <a:lstStyle/>
          <a:p>
            <a:pPr algn="l">
              <a:lnSpc>
                <a:spcPts val="7840"/>
              </a:lnSpc>
            </a:pPr>
            <a:r>
              <a:rPr lang="en-US" sz="5600">
                <a:solidFill>
                  <a:srgbClr val="101010"/>
                </a:solidFill>
                <a:latin typeface="Montserrat Medium"/>
                <a:ea typeface="Montserrat Medium"/>
                <a:cs typeface="Montserrat Medium"/>
                <a:sym typeface="Montserrat Medium"/>
              </a:rPr>
              <a:t>Problem Statement: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9178646" y="245851"/>
            <a:ext cx="9394192" cy="9394192"/>
          </a:xfrm>
          <a:prstGeom prst="rect">
            <a:avLst/>
          </a:prstGeom>
        </p:spPr>
      </p:pic>
      <p:sp>
        <p:nvSpPr>
          <p:cNvPr name="Freeform 3" id="3"/>
          <p:cNvSpPr/>
          <p:nvPr/>
        </p:nvSpPr>
        <p:spPr>
          <a:xfrm flipH="false" flipV="false" rot="0">
            <a:off x="11620503" y="3946883"/>
            <a:ext cx="4510476" cy="1992127"/>
          </a:xfrm>
          <a:custGeom>
            <a:avLst/>
            <a:gdLst/>
            <a:ahLst/>
            <a:cxnLst/>
            <a:rect r="r" b="b" t="t" l="l"/>
            <a:pathLst>
              <a:path h="1992127" w="4510476">
                <a:moveTo>
                  <a:pt x="0" y="0"/>
                </a:moveTo>
                <a:lnTo>
                  <a:pt x="4510476" y="0"/>
                </a:lnTo>
                <a:lnTo>
                  <a:pt x="4510476" y="1992127"/>
                </a:lnTo>
                <a:lnTo>
                  <a:pt x="0" y="1992127"/>
                </a:lnTo>
                <a:lnTo>
                  <a:pt x="0" y="0"/>
                </a:lnTo>
                <a:close/>
              </a:path>
            </a:pathLst>
          </a:custGeom>
          <a:blipFill>
            <a:blip r:embed="rId3"/>
            <a:stretch>
              <a:fillRect l="0" t="0" r="0" b="0"/>
            </a:stretch>
          </a:blipFill>
        </p:spPr>
      </p:sp>
      <p:sp>
        <p:nvSpPr>
          <p:cNvPr name="TextBox 4" id="4"/>
          <p:cNvSpPr txBox="true"/>
          <p:nvPr/>
        </p:nvSpPr>
        <p:spPr>
          <a:xfrm rot="0">
            <a:off x="1028700" y="2561903"/>
            <a:ext cx="6867281" cy="1842135"/>
          </a:xfrm>
          <a:prstGeom prst="rect">
            <a:avLst/>
          </a:prstGeom>
        </p:spPr>
        <p:txBody>
          <a:bodyPr anchor="t" rtlCol="false" tIns="0" lIns="0" bIns="0" rIns="0">
            <a:spAutoFit/>
          </a:bodyPr>
          <a:lstStyle/>
          <a:p>
            <a:pPr algn="l">
              <a:lnSpc>
                <a:spcPts val="2940"/>
              </a:lnSpc>
            </a:pPr>
            <a:r>
              <a:rPr lang="en-US" sz="2100">
                <a:solidFill>
                  <a:srgbClr val="101010"/>
                </a:solidFill>
                <a:latin typeface="Montserrat Classic"/>
                <a:ea typeface="Montserrat Classic"/>
                <a:cs typeface="Montserrat Classic"/>
                <a:sym typeface="Montserrat Classic"/>
              </a:rPr>
              <a:t>"This analysis provides an in-depth look at Amazon's sales performance across different regions and countries. We will explore total sales, units sold, and total profit to identify top-performing areas."</a:t>
            </a:r>
          </a:p>
        </p:txBody>
      </p:sp>
      <p:sp>
        <p:nvSpPr>
          <p:cNvPr name="TextBox 5" id="5"/>
          <p:cNvSpPr txBox="true"/>
          <p:nvPr/>
        </p:nvSpPr>
        <p:spPr>
          <a:xfrm rot="0">
            <a:off x="1028700" y="5105400"/>
            <a:ext cx="4300489" cy="1423606"/>
          </a:xfrm>
          <a:prstGeom prst="rect">
            <a:avLst/>
          </a:prstGeom>
        </p:spPr>
        <p:txBody>
          <a:bodyPr anchor="t" rtlCol="false" tIns="0" lIns="0" bIns="0" rIns="0">
            <a:spAutoFit/>
          </a:bodyPr>
          <a:lstStyle/>
          <a:p>
            <a:pPr algn="l">
              <a:lnSpc>
                <a:spcPts val="5685"/>
              </a:lnSpc>
            </a:pPr>
            <a:r>
              <a:rPr lang="en-US" sz="4373">
                <a:solidFill>
                  <a:srgbClr val="000000"/>
                </a:solidFill>
                <a:latin typeface="League Spartan"/>
                <a:ea typeface="League Spartan"/>
                <a:cs typeface="League Spartan"/>
                <a:sym typeface="League Spartan"/>
              </a:rPr>
              <a:t>Objectives:</a:t>
            </a:r>
          </a:p>
          <a:p>
            <a:pPr algn="l">
              <a:lnSpc>
                <a:spcPts val="5685"/>
              </a:lnSpc>
            </a:pPr>
          </a:p>
        </p:txBody>
      </p:sp>
      <p:sp>
        <p:nvSpPr>
          <p:cNvPr name="TextBox 6" id="6"/>
          <p:cNvSpPr txBox="true"/>
          <p:nvPr/>
        </p:nvSpPr>
        <p:spPr>
          <a:xfrm rot="0">
            <a:off x="1028700" y="5900910"/>
            <a:ext cx="7810779" cy="2585085"/>
          </a:xfrm>
          <a:prstGeom prst="rect">
            <a:avLst/>
          </a:prstGeom>
        </p:spPr>
        <p:txBody>
          <a:bodyPr anchor="t" rtlCol="false" tIns="0" lIns="0" bIns="0" rIns="0">
            <a:spAutoFit/>
          </a:bodyPr>
          <a:lstStyle/>
          <a:p>
            <a:pPr algn="l">
              <a:lnSpc>
                <a:spcPts val="2940"/>
              </a:lnSpc>
            </a:pPr>
          </a:p>
          <a:p>
            <a:pPr algn="l">
              <a:lnSpc>
                <a:spcPts val="2940"/>
              </a:lnSpc>
            </a:pPr>
            <a:r>
              <a:rPr lang="en-US" sz="2100">
                <a:solidFill>
                  <a:srgbClr val="101010"/>
                </a:solidFill>
                <a:latin typeface="Montserrat Classic"/>
                <a:ea typeface="Montserrat Classic"/>
                <a:cs typeface="Montserrat Classic"/>
                <a:sym typeface="Montserrat Classic"/>
              </a:rPr>
              <a:t>•Understand the factors of sales as per cost,profit and revenue </a:t>
            </a:r>
          </a:p>
          <a:p>
            <a:pPr algn="l">
              <a:lnSpc>
                <a:spcPts val="2940"/>
              </a:lnSpc>
            </a:pPr>
            <a:r>
              <a:rPr lang="en-US" sz="2100">
                <a:solidFill>
                  <a:srgbClr val="101010"/>
                </a:solidFill>
                <a:latin typeface="Montserrat Classic"/>
                <a:ea typeface="Montserrat Classic"/>
                <a:cs typeface="Montserrat Classic"/>
                <a:sym typeface="Montserrat Classic"/>
              </a:rPr>
              <a:t>•Identify trends and patterns for yearly,monthly and yealy-monthly.</a:t>
            </a:r>
          </a:p>
          <a:p>
            <a:pPr algn="l">
              <a:lnSpc>
                <a:spcPts val="2940"/>
              </a:lnSpc>
            </a:pPr>
            <a:r>
              <a:rPr lang="en-US" sz="2100">
                <a:solidFill>
                  <a:srgbClr val="101010"/>
                </a:solidFill>
                <a:latin typeface="Montserrat Classic"/>
                <a:ea typeface="Montserrat Classic"/>
                <a:cs typeface="Montserrat Classic"/>
                <a:sym typeface="Montserrat Classic"/>
              </a:rPr>
              <a:t>•finds the key insights from the data regarding sales.</a:t>
            </a:r>
          </a:p>
          <a:p>
            <a:pPr algn="l">
              <a:lnSpc>
                <a:spcPts val="29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9144000" cy="10287000"/>
          </a:xfrm>
          <a:custGeom>
            <a:avLst/>
            <a:gdLst/>
            <a:ahLst/>
            <a:cxnLst/>
            <a:rect r="r" b="b" t="t" l="l"/>
            <a:pathLst>
              <a:path h="10287000" w="9144000">
                <a:moveTo>
                  <a:pt x="0" y="0"/>
                </a:moveTo>
                <a:lnTo>
                  <a:pt x="9144000" y="0"/>
                </a:lnTo>
                <a:lnTo>
                  <a:pt x="9144000" y="10287000"/>
                </a:lnTo>
                <a:lnTo>
                  <a:pt x="0" y="10287000"/>
                </a:lnTo>
                <a:lnTo>
                  <a:pt x="0" y="0"/>
                </a:lnTo>
                <a:close/>
              </a:path>
            </a:pathLst>
          </a:custGeom>
          <a:blipFill>
            <a:blip r:embed="rId2"/>
            <a:stretch>
              <a:fillRect l="0" t="-3748" r="0" b="-3748"/>
            </a:stretch>
          </a:blipFill>
        </p:spPr>
      </p:sp>
      <p:sp>
        <p:nvSpPr>
          <p:cNvPr name="Freeform 3" id="3"/>
          <p:cNvSpPr/>
          <p:nvPr/>
        </p:nvSpPr>
        <p:spPr>
          <a:xfrm flipH="false" flipV="false" rot="0">
            <a:off x="9600824" y="0"/>
            <a:ext cx="8687176" cy="10287000"/>
          </a:xfrm>
          <a:custGeom>
            <a:avLst/>
            <a:gdLst/>
            <a:ahLst/>
            <a:cxnLst/>
            <a:rect r="r" b="b" t="t" l="l"/>
            <a:pathLst>
              <a:path h="10287000" w="8687176">
                <a:moveTo>
                  <a:pt x="0" y="0"/>
                </a:moveTo>
                <a:lnTo>
                  <a:pt x="8687176" y="0"/>
                </a:lnTo>
                <a:lnTo>
                  <a:pt x="8687176" y="10287000"/>
                </a:lnTo>
                <a:lnTo>
                  <a:pt x="0" y="10287000"/>
                </a:lnTo>
                <a:lnTo>
                  <a:pt x="0" y="0"/>
                </a:lnTo>
                <a:close/>
              </a:path>
            </a:pathLst>
          </a:custGeom>
          <a:blipFill>
            <a:blip r:embed="rId3"/>
            <a:stretch>
              <a:fillRect l="-790" t="0" r="-790" b="-2582"/>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9900775" cy="10362031"/>
          </a:xfrm>
          <a:custGeom>
            <a:avLst/>
            <a:gdLst/>
            <a:ahLst/>
            <a:cxnLst/>
            <a:rect r="r" b="b" t="t" l="l"/>
            <a:pathLst>
              <a:path h="10362031" w="9900775">
                <a:moveTo>
                  <a:pt x="0" y="0"/>
                </a:moveTo>
                <a:lnTo>
                  <a:pt x="9900775" y="0"/>
                </a:lnTo>
                <a:lnTo>
                  <a:pt x="9900775" y="10362031"/>
                </a:lnTo>
                <a:lnTo>
                  <a:pt x="0" y="10362031"/>
                </a:lnTo>
                <a:lnTo>
                  <a:pt x="0" y="0"/>
                </a:lnTo>
                <a:close/>
              </a:path>
            </a:pathLst>
          </a:custGeom>
          <a:blipFill>
            <a:blip r:embed="rId2"/>
            <a:stretch>
              <a:fillRect l="0" t="0" r="0" b="0"/>
            </a:stretch>
          </a:blipFill>
        </p:spPr>
      </p:sp>
      <p:sp>
        <p:nvSpPr>
          <p:cNvPr name="Freeform 3" id="3"/>
          <p:cNvSpPr/>
          <p:nvPr/>
        </p:nvSpPr>
        <p:spPr>
          <a:xfrm flipH="false" flipV="false" rot="0">
            <a:off x="9900775" y="0"/>
            <a:ext cx="8387225" cy="4823701"/>
          </a:xfrm>
          <a:custGeom>
            <a:avLst/>
            <a:gdLst/>
            <a:ahLst/>
            <a:cxnLst/>
            <a:rect r="r" b="b" t="t" l="l"/>
            <a:pathLst>
              <a:path h="4823701" w="8387225">
                <a:moveTo>
                  <a:pt x="0" y="0"/>
                </a:moveTo>
                <a:lnTo>
                  <a:pt x="8387225" y="0"/>
                </a:lnTo>
                <a:lnTo>
                  <a:pt x="8387225" y="4823701"/>
                </a:lnTo>
                <a:lnTo>
                  <a:pt x="0" y="4823701"/>
                </a:lnTo>
                <a:lnTo>
                  <a:pt x="0" y="0"/>
                </a:lnTo>
                <a:close/>
              </a:path>
            </a:pathLst>
          </a:custGeom>
          <a:blipFill>
            <a:blip r:embed="rId3"/>
            <a:stretch>
              <a:fillRect l="-2801" t="0" r="-2801"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4001679" y="6228281"/>
            <a:ext cx="4286321" cy="4209908"/>
          </a:xfrm>
          <a:custGeom>
            <a:avLst/>
            <a:gdLst/>
            <a:ahLst/>
            <a:cxnLst/>
            <a:rect r="r" b="b" t="t" l="l"/>
            <a:pathLst>
              <a:path h="4209908" w="4286321">
                <a:moveTo>
                  <a:pt x="0" y="0"/>
                </a:moveTo>
                <a:lnTo>
                  <a:pt x="4286321" y="0"/>
                </a:lnTo>
                <a:lnTo>
                  <a:pt x="4286321" y="4209908"/>
                </a:lnTo>
                <a:lnTo>
                  <a:pt x="0" y="4209908"/>
                </a:lnTo>
                <a:lnTo>
                  <a:pt x="0" y="0"/>
                </a:lnTo>
                <a:close/>
              </a:path>
            </a:pathLst>
          </a:custGeom>
          <a:blipFill>
            <a:blip r:embed="rId2">
              <a:extLst>
                <a:ext uri="{96DAC541-7B7A-43D3-8B79-37D633B846F1}">
                  <asvg:svgBlip xmlns:asvg="http://schemas.microsoft.com/office/drawing/2016/SVG/main" r:embed="rId3"/>
                </a:ext>
              </a:extLst>
            </a:blip>
            <a:stretch>
              <a:fillRect l="-96434" t="0" r="0" b="0"/>
            </a:stretch>
          </a:blipFill>
        </p:spPr>
      </p:sp>
      <p:sp>
        <p:nvSpPr>
          <p:cNvPr name="TextBox 3" id="3"/>
          <p:cNvSpPr txBox="true"/>
          <p:nvPr/>
        </p:nvSpPr>
        <p:spPr>
          <a:xfrm rot="0">
            <a:off x="206944" y="75565"/>
            <a:ext cx="7569803" cy="953135"/>
          </a:xfrm>
          <a:prstGeom prst="rect">
            <a:avLst/>
          </a:prstGeom>
        </p:spPr>
        <p:txBody>
          <a:bodyPr anchor="t" rtlCol="false" tIns="0" lIns="0" bIns="0" rIns="0">
            <a:spAutoFit/>
          </a:bodyPr>
          <a:lstStyle/>
          <a:p>
            <a:pPr algn="l">
              <a:lnSpc>
                <a:spcPts val="7840"/>
              </a:lnSpc>
            </a:pPr>
            <a:r>
              <a:rPr lang="en-US" sz="5600">
                <a:solidFill>
                  <a:srgbClr val="101010"/>
                </a:solidFill>
                <a:latin typeface="Montserrat Medium"/>
                <a:ea typeface="Montserrat Medium"/>
                <a:cs typeface="Montserrat Medium"/>
                <a:sym typeface="Montserrat Medium"/>
              </a:rPr>
              <a:t>MONTHLY TRENDS :</a:t>
            </a:r>
          </a:p>
        </p:txBody>
      </p:sp>
      <p:sp>
        <p:nvSpPr>
          <p:cNvPr name="Freeform 4" id="4"/>
          <p:cNvSpPr/>
          <p:nvPr/>
        </p:nvSpPr>
        <p:spPr>
          <a:xfrm flipH="false" flipV="false" rot="-5400000">
            <a:off x="-1114460" y="7517548"/>
            <a:ext cx="4286321" cy="4209908"/>
          </a:xfrm>
          <a:custGeom>
            <a:avLst/>
            <a:gdLst/>
            <a:ahLst/>
            <a:cxnLst/>
            <a:rect r="r" b="b" t="t" l="l"/>
            <a:pathLst>
              <a:path h="4209908" w="4286321">
                <a:moveTo>
                  <a:pt x="0" y="0"/>
                </a:moveTo>
                <a:lnTo>
                  <a:pt x="4286320" y="0"/>
                </a:lnTo>
                <a:lnTo>
                  <a:pt x="4286320" y="4209908"/>
                </a:lnTo>
                <a:lnTo>
                  <a:pt x="0" y="4209908"/>
                </a:lnTo>
                <a:lnTo>
                  <a:pt x="0" y="0"/>
                </a:lnTo>
                <a:close/>
              </a:path>
            </a:pathLst>
          </a:custGeom>
          <a:blipFill>
            <a:blip r:embed="rId4">
              <a:extLst>
                <a:ext uri="{96DAC541-7B7A-43D3-8B79-37D633B846F1}">
                  <asvg:svgBlip xmlns:asvg="http://schemas.microsoft.com/office/drawing/2016/SVG/main" r:embed="rId5"/>
                </a:ext>
              </a:extLst>
            </a:blip>
            <a:stretch>
              <a:fillRect l="-96434" t="0" r="0" b="0"/>
            </a:stretch>
          </a:blipFill>
        </p:spPr>
      </p:sp>
      <p:sp>
        <p:nvSpPr>
          <p:cNvPr name="TextBox 5" id="5"/>
          <p:cNvSpPr txBox="true"/>
          <p:nvPr/>
        </p:nvSpPr>
        <p:spPr>
          <a:xfrm rot="0">
            <a:off x="206944" y="1329269"/>
            <a:ext cx="12972979" cy="2585085"/>
          </a:xfrm>
          <a:prstGeom prst="rect">
            <a:avLst/>
          </a:prstGeom>
        </p:spPr>
        <p:txBody>
          <a:bodyPr anchor="t" rtlCol="false" tIns="0" lIns="0" bIns="0" rIns="0">
            <a:spAutoFit/>
          </a:bodyPr>
          <a:lstStyle/>
          <a:p>
            <a:pPr algn="l">
              <a:lnSpc>
                <a:spcPts val="2940"/>
              </a:lnSpc>
            </a:pPr>
            <a:r>
              <a:rPr lang="en-US" sz="2100">
                <a:solidFill>
                  <a:srgbClr val="101010"/>
                </a:solidFill>
                <a:latin typeface="Montserrat Classic"/>
                <a:ea typeface="Montserrat Classic"/>
                <a:cs typeface="Montserrat Classic"/>
                <a:sym typeface="Montserrat Classic"/>
              </a:rPr>
              <a:t>February has Household products it is alomost 32% of total Items Sold in that</a:t>
            </a:r>
          </a:p>
          <a:p>
            <a:pPr algn="l">
              <a:lnSpc>
                <a:spcPts val="2940"/>
              </a:lnSpc>
            </a:pPr>
            <a:r>
              <a:rPr lang="en-US" sz="2100">
                <a:solidFill>
                  <a:srgbClr val="101010"/>
                </a:solidFill>
                <a:latin typeface="Montserrat Classic"/>
                <a:ea typeface="Montserrat Classic"/>
                <a:cs typeface="Montserrat Classic"/>
                <a:sym typeface="Montserrat Classic"/>
              </a:rPr>
              <a:t>Month</a:t>
            </a:r>
          </a:p>
          <a:p>
            <a:pPr algn="l">
              <a:lnSpc>
                <a:spcPts val="2940"/>
              </a:lnSpc>
            </a:pPr>
          </a:p>
          <a:p>
            <a:pPr algn="l">
              <a:lnSpc>
                <a:spcPts val="2940"/>
              </a:lnSpc>
            </a:pPr>
            <a:r>
              <a:rPr lang="en-US" sz="2100">
                <a:solidFill>
                  <a:srgbClr val="101010"/>
                </a:solidFill>
                <a:latin typeface="Montserrat Classic"/>
                <a:ea typeface="Montserrat Classic"/>
                <a:cs typeface="Montserrat Classic"/>
                <a:sym typeface="Montserrat Classic"/>
              </a:rPr>
              <a:t>November has Office Supplies it is almost 30% pf Total Items Sold in that Month</a:t>
            </a:r>
          </a:p>
          <a:p>
            <a:pPr algn="l">
              <a:lnSpc>
                <a:spcPts val="2940"/>
              </a:lnSpc>
            </a:pPr>
          </a:p>
          <a:p>
            <a:pPr algn="l">
              <a:lnSpc>
                <a:spcPts val="2940"/>
              </a:lnSpc>
            </a:pPr>
            <a:r>
              <a:rPr lang="en-US" sz="2100">
                <a:solidFill>
                  <a:srgbClr val="101010"/>
                </a:solidFill>
                <a:latin typeface="Montserrat Classic"/>
                <a:ea typeface="Montserrat Classic"/>
                <a:cs typeface="Montserrat Classic"/>
                <a:sym typeface="Montserrat Classic"/>
              </a:rPr>
              <a:t>December has Cosmestics it is almost 63% of Total Items Sold in that Month</a:t>
            </a:r>
          </a:p>
          <a:p>
            <a:pPr algn="l">
              <a:lnSpc>
                <a:spcPts val="29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2703" y="0"/>
            <a:ext cx="11580223" cy="10287000"/>
          </a:xfrm>
          <a:custGeom>
            <a:avLst/>
            <a:gdLst/>
            <a:ahLst/>
            <a:cxnLst/>
            <a:rect r="r" b="b" t="t" l="l"/>
            <a:pathLst>
              <a:path h="10287000" w="11580223">
                <a:moveTo>
                  <a:pt x="0" y="0"/>
                </a:moveTo>
                <a:lnTo>
                  <a:pt x="11580223" y="0"/>
                </a:lnTo>
                <a:lnTo>
                  <a:pt x="11580223"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9003895" y="0"/>
            <a:ext cx="9284105" cy="10287000"/>
          </a:xfrm>
          <a:custGeom>
            <a:avLst/>
            <a:gdLst/>
            <a:ahLst/>
            <a:cxnLst/>
            <a:rect r="r" b="b" t="t" l="l"/>
            <a:pathLst>
              <a:path h="10287000" w="9284105">
                <a:moveTo>
                  <a:pt x="0" y="0"/>
                </a:moveTo>
                <a:lnTo>
                  <a:pt x="9284105" y="0"/>
                </a:lnTo>
                <a:lnTo>
                  <a:pt x="9284105" y="10287000"/>
                </a:lnTo>
                <a:lnTo>
                  <a:pt x="0" y="10287000"/>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039886" y="38206"/>
            <a:ext cx="4286321" cy="4209908"/>
          </a:xfrm>
          <a:custGeom>
            <a:avLst/>
            <a:gdLst/>
            <a:ahLst/>
            <a:cxnLst/>
            <a:rect r="r" b="b" t="t" l="l"/>
            <a:pathLst>
              <a:path h="4209908" w="4286321">
                <a:moveTo>
                  <a:pt x="0" y="0"/>
                </a:moveTo>
                <a:lnTo>
                  <a:pt x="4286320" y="0"/>
                </a:lnTo>
                <a:lnTo>
                  <a:pt x="4286320" y="4209908"/>
                </a:lnTo>
                <a:lnTo>
                  <a:pt x="0" y="4209908"/>
                </a:lnTo>
                <a:lnTo>
                  <a:pt x="0" y="0"/>
                </a:lnTo>
                <a:close/>
              </a:path>
            </a:pathLst>
          </a:custGeom>
          <a:blipFill>
            <a:blip r:embed="rId2">
              <a:extLst>
                <a:ext uri="{96DAC541-7B7A-43D3-8B79-37D633B846F1}">
                  <asvg:svgBlip xmlns:asvg="http://schemas.microsoft.com/office/drawing/2016/SVG/main" r:embed="rId3"/>
                </a:ext>
              </a:extLst>
            </a:blip>
            <a:stretch>
              <a:fillRect l="-96434" t="0" r="0" b="0"/>
            </a:stretch>
          </a:blipFill>
        </p:spPr>
      </p:sp>
      <p:sp>
        <p:nvSpPr>
          <p:cNvPr name="Freeform 3" id="3"/>
          <p:cNvSpPr/>
          <p:nvPr/>
        </p:nvSpPr>
        <p:spPr>
          <a:xfrm flipH="false" flipV="false" rot="-5400000">
            <a:off x="-764453" y="7153346"/>
            <a:ext cx="4286321" cy="4209908"/>
          </a:xfrm>
          <a:custGeom>
            <a:avLst/>
            <a:gdLst/>
            <a:ahLst/>
            <a:cxnLst/>
            <a:rect r="r" b="b" t="t" l="l"/>
            <a:pathLst>
              <a:path h="4209908" w="4286321">
                <a:moveTo>
                  <a:pt x="0" y="0"/>
                </a:moveTo>
                <a:lnTo>
                  <a:pt x="4286321" y="0"/>
                </a:lnTo>
                <a:lnTo>
                  <a:pt x="4286321" y="4209908"/>
                </a:lnTo>
                <a:lnTo>
                  <a:pt x="0" y="4209908"/>
                </a:lnTo>
                <a:lnTo>
                  <a:pt x="0" y="0"/>
                </a:lnTo>
                <a:close/>
              </a:path>
            </a:pathLst>
          </a:custGeom>
          <a:blipFill>
            <a:blip r:embed="rId4">
              <a:extLst>
                <a:ext uri="{96DAC541-7B7A-43D3-8B79-37D633B846F1}">
                  <asvg:svgBlip xmlns:asvg="http://schemas.microsoft.com/office/drawing/2016/SVG/main" r:embed="rId5"/>
                </a:ext>
              </a:extLst>
            </a:blip>
            <a:stretch>
              <a:fillRect l="-96434" t="0" r="0" b="0"/>
            </a:stretch>
          </a:blipFill>
        </p:spPr>
      </p:sp>
      <p:sp>
        <p:nvSpPr>
          <p:cNvPr name="TextBox 4" id="4"/>
          <p:cNvSpPr txBox="true"/>
          <p:nvPr/>
        </p:nvSpPr>
        <p:spPr>
          <a:xfrm rot="0">
            <a:off x="206944" y="1179507"/>
            <a:ext cx="14491353" cy="6299835"/>
          </a:xfrm>
          <a:prstGeom prst="rect">
            <a:avLst/>
          </a:prstGeom>
        </p:spPr>
        <p:txBody>
          <a:bodyPr anchor="t" rtlCol="false" tIns="0" lIns="0" bIns="0" rIns="0">
            <a:spAutoFit/>
          </a:bodyPr>
          <a:lstStyle/>
          <a:p>
            <a:pPr algn="l">
              <a:lnSpc>
                <a:spcPts val="2940"/>
              </a:lnSpc>
            </a:pPr>
            <a:r>
              <a:rPr lang="en-US" sz="2100">
                <a:solidFill>
                  <a:srgbClr val="101010"/>
                </a:solidFill>
                <a:latin typeface="Montserrat Classic"/>
                <a:ea typeface="Montserrat Classic"/>
                <a:cs typeface="Montserrat Classic"/>
                <a:sym typeface="Montserrat Classic"/>
              </a:rPr>
              <a:t>YEARLY ITEMS SOLD</a:t>
            </a:r>
          </a:p>
          <a:p>
            <a:pPr algn="l">
              <a:lnSpc>
                <a:spcPts val="2940"/>
              </a:lnSpc>
            </a:pPr>
          </a:p>
          <a:p>
            <a:pPr algn="l">
              <a:lnSpc>
                <a:spcPts val="2940"/>
              </a:lnSpc>
            </a:pPr>
            <a:r>
              <a:rPr lang="en-US" sz="2100">
                <a:solidFill>
                  <a:srgbClr val="101010"/>
                </a:solidFill>
                <a:latin typeface="Montserrat Classic"/>
                <a:ea typeface="Montserrat Classic"/>
                <a:cs typeface="Montserrat Classic"/>
                <a:sym typeface="Montserrat Classic"/>
              </a:rPr>
              <a:t>YEAR 2012:</a:t>
            </a:r>
          </a:p>
          <a:p>
            <a:pPr algn="l">
              <a:lnSpc>
                <a:spcPts val="2940"/>
              </a:lnSpc>
            </a:pPr>
            <a:r>
              <a:rPr lang="en-US" sz="2100">
                <a:solidFill>
                  <a:srgbClr val="101010"/>
                </a:solidFill>
                <a:latin typeface="Montserrat Classic"/>
                <a:ea typeface="Montserrat Classic"/>
                <a:cs typeface="Montserrat Classic"/>
                <a:sym typeface="Montserrat Classic"/>
              </a:rPr>
              <a:t>Most sales from office supplies items with household items.</a:t>
            </a:r>
          </a:p>
          <a:p>
            <a:pPr algn="l">
              <a:lnSpc>
                <a:spcPts val="2940"/>
              </a:lnSpc>
            </a:pPr>
            <a:r>
              <a:rPr lang="en-US" sz="2100">
                <a:solidFill>
                  <a:srgbClr val="101010"/>
                </a:solidFill>
                <a:latin typeface="Montserrat Classic"/>
                <a:ea typeface="Montserrat Classic"/>
                <a:cs typeface="Montserrat Classic"/>
                <a:sym typeface="Montserrat Classic"/>
              </a:rPr>
              <a:t>Most units sold are Office items.</a:t>
            </a:r>
          </a:p>
          <a:p>
            <a:pPr algn="l">
              <a:lnSpc>
                <a:spcPts val="2940"/>
              </a:lnSpc>
            </a:pPr>
            <a:r>
              <a:rPr lang="en-US" sz="2100">
                <a:solidFill>
                  <a:srgbClr val="101010"/>
                </a:solidFill>
                <a:latin typeface="Montserrat Classic"/>
                <a:ea typeface="Montserrat Classic"/>
                <a:cs typeface="Montserrat Classic"/>
                <a:sym typeface="Montserrat Classic"/>
              </a:rPr>
              <a:t>Most profitable items are office supplies and household</a:t>
            </a:r>
          </a:p>
          <a:p>
            <a:pPr algn="l">
              <a:lnSpc>
                <a:spcPts val="2940"/>
              </a:lnSpc>
            </a:pPr>
          </a:p>
          <a:p>
            <a:pPr algn="l">
              <a:lnSpc>
                <a:spcPts val="2940"/>
              </a:lnSpc>
            </a:pPr>
            <a:r>
              <a:rPr lang="en-US" sz="2100">
                <a:solidFill>
                  <a:srgbClr val="101010"/>
                </a:solidFill>
                <a:latin typeface="Montserrat Classic"/>
                <a:ea typeface="Montserrat Classic"/>
                <a:cs typeface="Montserrat Classic"/>
                <a:sym typeface="Montserrat Classic"/>
              </a:rPr>
              <a:t>Y</a:t>
            </a:r>
            <a:r>
              <a:rPr lang="en-US" sz="2100">
                <a:solidFill>
                  <a:srgbClr val="101010"/>
                </a:solidFill>
                <a:latin typeface="Montserrat Classic"/>
                <a:ea typeface="Montserrat Classic"/>
                <a:cs typeface="Montserrat Classic"/>
                <a:sym typeface="Montserrat Classic"/>
              </a:rPr>
              <a:t>EAR 2013:</a:t>
            </a:r>
          </a:p>
          <a:p>
            <a:pPr algn="l">
              <a:lnSpc>
                <a:spcPts val="2940"/>
              </a:lnSpc>
            </a:pPr>
            <a:r>
              <a:rPr lang="en-US" sz="2100">
                <a:solidFill>
                  <a:srgbClr val="101010"/>
                </a:solidFill>
                <a:latin typeface="Montserrat Classic"/>
                <a:ea typeface="Montserrat Classic"/>
                <a:cs typeface="Montserrat Classic"/>
                <a:sym typeface="Montserrat Classic"/>
              </a:rPr>
              <a:t>Most Sales from cosmestics items and office supplies.</a:t>
            </a:r>
          </a:p>
          <a:p>
            <a:pPr algn="l">
              <a:lnSpc>
                <a:spcPts val="2940"/>
              </a:lnSpc>
            </a:pPr>
            <a:r>
              <a:rPr lang="en-US" sz="2100">
                <a:solidFill>
                  <a:srgbClr val="101010"/>
                </a:solidFill>
                <a:latin typeface="Montserrat Classic"/>
                <a:ea typeface="Montserrat Classic"/>
                <a:cs typeface="Montserrat Classic"/>
                <a:sym typeface="Montserrat Classic"/>
              </a:rPr>
              <a:t>Most units sold are cosmestics and fruits.</a:t>
            </a:r>
          </a:p>
          <a:p>
            <a:pPr algn="l">
              <a:lnSpc>
                <a:spcPts val="2940"/>
              </a:lnSpc>
            </a:pPr>
            <a:r>
              <a:rPr lang="en-US" sz="2100">
                <a:solidFill>
                  <a:srgbClr val="101010"/>
                </a:solidFill>
                <a:latin typeface="Montserrat Classic"/>
                <a:ea typeface="Montserrat Classic"/>
                <a:cs typeface="Montserrat Classic"/>
                <a:sym typeface="Montserrat Classic"/>
              </a:rPr>
              <a:t>Most profitable items are cosmestics and office supplies.</a:t>
            </a:r>
          </a:p>
          <a:p>
            <a:pPr algn="l">
              <a:lnSpc>
                <a:spcPts val="2940"/>
              </a:lnSpc>
            </a:pPr>
          </a:p>
          <a:p>
            <a:pPr algn="l">
              <a:lnSpc>
                <a:spcPts val="2940"/>
              </a:lnSpc>
            </a:pPr>
            <a:r>
              <a:rPr lang="en-US" sz="2100">
                <a:solidFill>
                  <a:srgbClr val="101010"/>
                </a:solidFill>
                <a:latin typeface="Montserrat Classic"/>
                <a:ea typeface="Montserrat Classic"/>
                <a:cs typeface="Montserrat Classic"/>
                <a:sym typeface="Montserrat Classic"/>
              </a:rPr>
              <a:t>YEAR 2011:</a:t>
            </a:r>
          </a:p>
          <a:p>
            <a:pPr algn="l">
              <a:lnSpc>
                <a:spcPts val="2940"/>
              </a:lnSpc>
            </a:pPr>
            <a:r>
              <a:rPr lang="en-US" sz="2100">
                <a:solidFill>
                  <a:srgbClr val="101010"/>
                </a:solidFill>
                <a:latin typeface="Montserrat Classic"/>
                <a:ea typeface="Montserrat Classic"/>
                <a:cs typeface="Montserrat Classic"/>
                <a:sym typeface="Montserrat Classic"/>
              </a:rPr>
              <a:t>Most sales from House hold items and office supplies</a:t>
            </a:r>
          </a:p>
          <a:p>
            <a:pPr algn="l">
              <a:lnSpc>
                <a:spcPts val="2940"/>
              </a:lnSpc>
            </a:pPr>
            <a:r>
              <a:rPr lang="en-US" sz="2100">
                <a:solidFill>
                  <a:srgbClr val="101010"/>
                </a:solidFill>
                <a:latin typeface="Montserrat Classic"/>
                <a:ea typeface="Montserrat Classic"/>
                <a:cs typeface="Montserrat Classic"/>
                <a:sym typeface="Montserrat Classic"/>
              </a:rPr>
              <a:t>Most units sold are Beverages and fruits.</a:t>
            </a:r>
          </a:p>
          <a:p>
            <a:pPr algn="l">
              <a:lnSpc>
                <a:spcPts val="2940"/>
              </a:lnSpc>
            </a:pPr>
            <a:r>
              <a:rPr lang="en-US" sz="2100">
                <a:solidFill>
                  <a:srgbClr val="101010"/>
                </a:solidFill>
                <a:latin typeface="Montserrat Classic"/>
                <a:ea typeface="Montserrat Classic"/>
                <a:cs typeface="Montserrat Classic"/>
                <a:sym typeface="Montserrat Classic"/>
              </a:rPr>
              <a:t>Most profitable items are Household.</a:t>
            </a:r>
          </a:p>
          <a:p>
            <a:pPr algn="l">
              <a:lnSpc>
                <a:spcPts val="2940"/>
              </a:lnSpc>
            </a:pPr>
          </a:p>
        </p:txBody>
      </p:sp>
      <p:sp>
        <p:nvSpPr>
          <p:cNvPr name="TextBox 5" id="5"/>
          <p:cNvSpPr txBox="true"/>
          <p:nvPr/>
        </p:nvSpPr>
        <p:spPr>
          <a:xfrm rot="0">
            <a:off x="206944" y="75565"/>
            <a:ext cx="7569803" cy="953135"/>
          </a:xfrm>
          <a:prstGeom prst="rect">
            <a:avLst/>
          </a:prstGeom>
        </p:spPr>
        <p:txBody>
          <a:bodyPr anchor="t" rtlCol="false" tIns="0" lIns="0" bIns="0" rIns="0">
            <a:spAutoFit/>
          </a:bodyPr>
          <a:lstStyle/>
          <a:p>
            <a:pPr algn="l">
              <a:lnSpc>
                <a:spcPts val="7840"/>
              </a:lnSpc>
            </a:pPr>
            <a:r>
              <a:rPr lang="en-US" sz="5600">
                <a:solidFill>
                  <a:srgbClr val="101010"/>
                </a:solidFill>
                <a:latin typeface="Montserrat Medium"/>
                <a:ea typeface="Montserrat Medium"/>
                <a:cs typeface="Montserrat Medium"/>
                <a:sym typeface="Montserrat Medium"/>
              </a:rPr>
              <a:t>YEARLY TRENDS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126580" cy="9375684"/>
          </a:xfrm>
          <a:custGeom>
            <a:avLst/>
            <a:gdLst/>
            <a:ahLst/>
            <a:cxnLst/>
            <a:rect r="r" b="b" t="t" l="l"/>
            <a:pathLst>
              <a:path h="9375684" w="10126580">
                <a:moveTo>
                  <a:pt x="0" y="0"/>
                </a:moveTo>
                <a:lnTo>
                  <a:pt x="10126580" y="0"/>
                </a:lnTo>
                <a:lnTo>
                  <a:pt x="10126580" y="9375684"/>
                </a:lnTo>
                <a:lnTo>
                  <a:pt x="0" y="9375684"/>
                </a:lnTo>
                <a:lnTo>
                  <a:pt x="0" y="0"/>
                </a:lnTo>
                <a:close/>
              </a:path>
            </a:pathLst>
          </a:custGeom>
          <a:blipFill>
            <a:blip r:embed="rId2"/>
            <a:stretch>
              <a:fillRect l="0" t="0" r="-289" b="0"/>
            </a:stretch>
          </a:blipFill>
        </p:spPr>
      </p:sp>
      <p:sp>
        <p:nvSpPr>
          <p:cNvPr name="Freeform 3" id="3"/>
          <p:cNvSpPr/>
          <p:nvPr/>
        </p:nvSpPr>
        <p:spPr>
          <a:xfrm flipH="false" flipV="false" rot="0">
            <a:off x="10233284" y="0"/>
            <a:ext cx="8054716" cy="6520384"/>
          </a:xfrm>
          <a:custGeom>
            <a:avLst/>
            <a:gdLst/>
            <a:ahLst/>
            <a:cxnLst/>
            <a:rect r="r" b="b" t="t" l="l"/>
            <a:pathLst>
              <a:path h="6520384" w="8054716">
                <a:moveTo>
                  <a:pt x="0" y="0"/>
                </a:moveTo>
                <a:lnTo>
                  <a:pt x="8054716" y="0"/>
                </a:lnTo>
                <a:lnTo>
                  <a:pt x="8054716" y="6520384"/>
                </a:lnTo>
                <a:lnTo>
                  <a:pt x="0" y="6520384"/>
                </a:lnTo>
                <a:lnTo>
                  <a:pt x="0" y="0"/>
                </a:lnTo>
                <a:close/>
              </a:path>
            </a:pathLst>
          </a:custGeom>
          <a:blipFill>
            <a:blip r:embed="rId3"/>
            <a:stretch>
              <a:fillRect l="0" t="0" r="0" b="-554"/>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DAGMgUL0OV4</dc:identifier>
  <dcterms:modified xsi:type="dcterms:W3CDTF">2011-08-01T06:04:30Z</dcterms:modified>
  <cp:revision>1</cp:revision>
  <dc:title>EMPLOYEE ATTRI</dc:title>
</cp:coreProperties>
</file>