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sldIdLst>
    <p:sldId id="256" r:id="rId2"/>
    <p:sldId id="296" r:id="rId3"/>
    <p:sldId id="295" r:id="rId4"/>
    <p:sldId id="257" r:id="rId5"/>
    <p:sldId id="297" r:id="rId6"/>
    <p:sldId id="298" r:id="rId7"/>
    <p:sldId id="300" r:id="rId8"/>
    <p:sldId id="311" r:id="rId9"/>
    <p:sldId id="259" r:id="rId10"/>
    <p:sldId id="261" r:id="rId11"/>
    <p:sldId id="303" r:id="rId12"/>
    <p:sldId id="308" r:id="rId13"/>
    <p:sldId id="309" r:id="rId14"/>
    <p:sldId id="310" r:id="rId15"/>
    <p:sldId id="302" r:id="rId16"/>
    <p:sldId id="312" r:id="rId17"/>
    <p:sldId id="277" r:id="rId18"/>
    <p:sldId id="263" r:id="rId19"/>
    <p:sldId id="304" r:id="rId20"/>
    <p:sldId id="299" r:id="rId21"/>
    <p:sldId id="305" r:id="rId22"/>
    <p:sldId id="306" r:id="rId23"/>
    <p:sldId id="281" r:id="rId24"/>
    <p:sldId id="282" r:id="rId25"/>
    <p:sldId id="301" r:id="rId26"/>
    <p:sldId id="278" r:id="rId27"/>
  </p:sldIdLst>
  <p:sldSz cx="9144000" cy="5143500" type="screen16x9"/>
  <p:notesSz cx="6858000" cy="9144000"/>
  <p:embeddedFontLst>
    <p:embeddedFont>
      <p:font typeface="PT Serif" charset="0"/>
      <p:regular r:id="rId29"/>
      <p:bold r:id="rId30"/>
      <p:italic r:id="rId31"/>
      <p:boldItalic r:id="rId32"/>
    </p:embeddedFont>
    <p:embeddedFont>
      <p:font typeface="Montserrat"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BA2FB41-3A72-488D-972B-508668618F0C}">
  <a:tblStyle styleId="{BBA2FB41-3A72-488D-972B-508668618F0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A00EC83-FA01-4025-84D4-2AC182D7480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93" d="100"/>
          <a:sy n="93" d="100"/>
        </p:scale>
        <p:origin x="-726" y="-96"/>
      </p:cViewPr>
      <p:guideLst>
        <p:guide orient="horz" pos="1620"/>
        <p:guide pos="2880"/>
      </p:guideLst>
    </p:cSldViewPr>
  </p:slideViewPr>
  <p:outlineViewPr>
    <p:cViewPr>
      <p:scale>
        <a:sx n="33" d="100"/>
        <a:sy n="33" d="100"/>
      </p:scale>
      <p:origin x="0" y="7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654440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da33a12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da33a12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bda33a122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bda33a122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bda33a122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bda33a122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34275" y="1839413"/>
            <a:ext cx="78888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cxnSp>
        <p:nvCxnSpPr>
          <p:cNvPr id="11" name="Google Shape;11;p2"/>
          <p:cNvCxnSpPr/>
          <p:nvPr/>
        </p:nvCxnSpPr>
        <p:spPr>
          <a:xfrm rot="10800000">
            <a:off x="2588100" y="3488719"/>
            <a:ext cx="3967800" cy="0"/>
          </a:xfrm>
          <a:prstGeom prst="straightConnector1">
            <a:avLst/>
          </a:prstGeom>
          <a:noFill/>
          <a:ln w="9525" cap="flat" cmpd="sng">
            <a:solidFill>
              <a:schemeClr val="lt1"/>
            </a:solidFill>
            <a:prstDash val="solid"/>
            <a:round/>
            <a:headEnd type="oval"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2600500" y="2040544"/>
            <a:ext cx="5857800" cy="1159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36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00400" y="3182963"/>
            <a:ext cx="5857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i="1">
                <a:solidFill>
                  <a:schemeClr val="accent1"/>
                </a:solidFill>
              </a:defRPr>
            </a:lvl1pPr>
            <a:lvl2pPr lvl="1" rtl="0">
              <a:spcBef>
                <a:spcPts val="0"/>
              </a:spcBef>
              <a:spcAft>
                <a:spcPts val="0"/>
              </a:spcAft>
              <a:buClr>
                <a:schemeClr val="accent1"/>
              </a:buClr>
              <a:buSzPts val="2400"/>
              <a:buNone/>
              <a:defRPr i="1">
                <a:solidFill>
                  <a:schemeClr val="accent1"/>
                </a:solidFill>
              </a:defRPr>
            </a:lvl2pPr>
            <a:lvl3pPr lvl="2" rtl="0">
              <a:spcBef>
                <a:spcPts val="0"/>
              </a:spcBef>
              <a:spcAft>
                <a:spcPts val="0"/>
              </a:spcAft>
              <a:buClr>
                <a:schemeClr val="accent1"/>
              </a:buClr>
              <a:buSzPts val="2400"/>
              <a:buNone/>
              <a:defRPr i="1">
                <a:solidFill>
                  <a:schemeClr val="accent1"/>
                </a:solidFill>
              </a:defRPr>
            </a:lvl3pPr>
            <a:lvl4pPr lvl="3" rtl="0">
              <a:spcBef>
                <a:spcPts val="0"/>
              </a:spcBef>
              <a:spcAft>
                <a:spcPts val="0"/>
              </a:spcAft>
              <a:buClr>
                <a:schemeClr val="accent1"/>
              </a:buClr>
              <a:buSzPts val="2400"/>
              <a:buNone/>
              <a:defRPr sz="2400" i="1">
                <a:solidFill>
                  <a:schemeClr val="accent1"/>
                </a:solidFill>
              </a:defRPr>
            </a:lvl4pPr>
            <a:lvl5pPr lvl="4" rtl="0">
              <a:spcBef>
                <a:spcPts val="0"/>
              </a:spcBef>
              <a:spcAft>
                <a:spcPts val="0"/>
              </a:spcAft>
              <a:buClr>
                <a:schemeClr val="accent1"/>
              </a:buClr>
              <a:buSzPts val="2400"/>
              <a:buNone/>
              <a:defRPr sz="2400" i="1">
                <a:solidFill>
                  <a:schemeClr val="accent1"/>
                </a:solidFill>
              </a:defRPr>
            </a:lvl5pPr>
            <a:lvl6pPr lvl="5" rtl="0">
              <a:spcBef>
                <a:spcPts val="0"/>
              </a:spcBef>
              <a:spcAft>
                <a:spcPts val="0"/>
              </a:spcAft>
              <a:buClr>
                <a:schemeClr val="accent1"/>
              </a:buClr>
              <a:buSzPts val="2400"/>
              <a:buNone/>
              <a:defRPr sz="2400" i="1">
                <a:solidFill>
                  <a:schemeClr val="accent1"/>
                </a:solidFill>
              </a:defRPr>
            </a:lvl6pPr>
            <a:lvl7pPr lvl="6" rtl="0">
              <a:spcBef>
                <a:spcPts val="0"/>
              </a:spcBef>
              <a:spcAft>
                <a:spcPts val="0"/>
              </a:spcAft>
              <a:buClr>
                <a:schemeClr val="accent1"/>
              </a:buClr>
              <a:buSzPts val="2400"/>
              <a:buNone/>
              <a:defRPr sz="2400" i="1">
                <a:solidFill>
                  <a:schemeClr val="accent1"/>
                </a:solidFill>
              </a:defRPr>
            </a:lvl7pPr>
            <a:lvl8pPr lvl="7" rtl="0">
              <a:spcBef>
                <a:spcPts val="0"/>
              </a:spcBef>
              <a:spcAft>
                <a:spcPts val="0"/>
              </a:spcAft>
              <a:buClr>
                <a:schemeClr val="accent1"/>
              </a:buClr>
              <a:buSzPts val="2400"/>
              <a:buNone/>
              <a:defRPr sz="2400" i="1">
                <a:solidFill>
                  <a:schemeClr val="accent1"/>
                </a:solidFill>
              </a:defRPr>
            </a:lvl8pPr>
            <a:lvl9pPr lvl="8" rtl="0">
              <a:spcBef>
                <a:spcPts val="0"/>
              </a:spcBef>
              <a:spcAft>
                <a:spcPts val="0"/>
              </a:spcAft>
              <a:buClr>
                <a:schemeClr val="accent1"/>
              </a:buClr>
              <a:buSzPts val="2400"/>
              <a:buNone/>
              <a:defRPr sz="2400" i="1">
                <a:solidFill>
                  <a:schemeClr val="accent1"/>
                </a:solidFill>
              </a:defRPr>
            </a:lvl9pPr>
          </a:lstStyle>
          <a:p>
            <a:endParaRPr/>
          </a:p>
        </p:txBody>
      </p:sp>
      <p:cxnSp>
        <p:nvCxnSpPr>
          <p:cNvPr id="15" name="Google Shape;15;p3"/>
          <p:cNvCxnSpPr/>
          <p:nvPr/>
        </p:nvCxnSpPr>
        <p:spPr>
          <a:xfrm rot="10800000">
            <a:off x="-15990" y="2933511"/>
            <a:ext cx="2476800" cy="0"/>
          </a:xfrm>
          <a:prstGeom prst="straightConnector1">
            <a:avLst/>
          </a:prstGeom>
          <a:noFill/>
          <a:ln w="9525" cap="flat" cmpd="sng">
            <a:solidFill>
              <a:schemeClr val="dk2"/>
            </a:solidFill>
            <a:prstDash val="solid"/>
            <a:round/>
            <a:headEnd type="oval"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3" name="Google Shape;23;p5"/>
          <p:cNvSpPr txBox="1">
            <a:spLocks noGrp="1"/>
          </p:cNvSpPr>
          <p:nvPr>
            <p:ph type="body" idx="1"/>
          </p:nvPr>
        </p:nvSpPr>
        <p:spPr>
          <a:xfrm>
            <a:off x="617100" y="1269863"/>
            <a:ext cx="7909800" cy="3215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cxnSp>
        <p:nvCxnSpPr>
          <p:cNvPr id="24" name="Google Shape;24;p5"/>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25" name="Google Shape;25;p5"/>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26" name="Google Shape;26;p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txBox="1">
            <a:spLocks noGrp="1"/>
          </p:cNvSpPr>
          <p:nvPr>
            <p:ph type="body" idx="1"/>
          </p:nvPr>
        </p:nvSpPr>
        <p:spPr>
          <a:xfrm>
            <a:off x="626350" y="1346063"/>
            <a:ext cx="3644400" cy="3204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9" name="Google Shape;29;p6"/>
          <p:cNvSpPr txBox="1">
            <a:spLocks noGrp="1"/>
          </p:cNvSpPr>
          <p:nvPr>
            <p:ph type="body" idx="2"/>
          </p:nvPr>
        </p:nvSpPr>
        <p:spPr>
          <a:xfrm>
            <a:off x="4870698" y="1346063"/>
            <a:ext cx="3644400" cy="3204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cxnSp>
        <p:nvCxnSpPr>
          <p:cNvPr id="31" name="Google Shape;31;p6"/>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32" name="Google Shape;32;p6"/>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33" name="Google Shape;33;p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cxnSp>
        <p:nvCxnSpPr>
          <p:cNvPr id="44" name="Google Shape;44;p8"/>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45" name="Google Shape;45;p8"/>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46" name="Google Shape;46;p8"/>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30350" y="206000"/>
            <a:ext cx="4283400" cy="85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17100" y="1269863"/>
            <a:ext cx="7909800" cy="3215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600"/>
              </a:spcBef>
              <a:spcAft>
                <a:spcPts val="0"/>
              </a:spcAft>
              <a:buClr>
                <a:schemeClr val="accent3"/>
              </a:buClr>
              <a:buSzPts val="2400"/>
              <a:buFont typeface="PT Serif"/>
              <a:buChar char="○"/>
              <a:defRPr sz="2400">
                <a:solidFill>
                  <a:schemeClr val="dk1"/>
                </a:solidFill>
                <a:latin typeface="PT Serif"/>
                <a:ea typeface="PT Serif"/>
                <a:cs typeface="PT Serif"/>
                <a:sym typeface="PT Serif"/>
              </a:defRPr>
            </a:lvl1pPr>
            <a:lvl2pPr marL="914400" lvl="1" indent="-381000">
              <a:lnSpc>
                <a:spcPct val="115000"/>
              </a:lnSpc>
              <a:spcBef>
                <a:spcPts val="0"/>
              </a:spcBef>
              <a:spcAft>
                <a:spcPts val="0"/>
              </a:spcAft>
              <a:buClr>
                <a:schemeClr val="accent3"/>
              </a:buClr>
              <a:buSzPts val="2400"/>
              <a:buFont typeface="PT Serif"/>
              <a:buChar char="□"/>
              <a:defRPr sz="2400">
                <a:solidFill>
                  <a:schemeClr val="dk1"/>
                </a:solidFill>
                <a:latin typeface="PT Serif"/>
                <a:ea typeface="PT Serif"/>
                <a:cs typeface="PT Serif"/>
                <a:sym typeface="PT Serif"/>
              </a:defRPr>
            </a:lvl2pPr>
            <a:lvl3pPr marL="1371600" lvl="2" indent="-381000">
              <a:lnSpc>
                <a:spcPct val="115000"/>
              </a:lnSpc>
              <a:spcBef>
                <a:spcPts val="0"/>
              </a:spcBef>
              <a:spcAft>
                <a:spcPts val="0"/>
              </a:spcAft>
              <a:buClr>
                <a:schemeClr val="accent3"/>
              </a:buClr>
              <a:buSzPts val="2400"/>
              <a:buFont typeface="PT Serif"/>
              <a:buChar char="○"/>
              <a:defRPr sz="2400">
                <a:solidFill>
                  <a:schemeClr val="dk1"/>
                </a:solidFill>
                <a:latin typeface="PT Serif"/>
                <a:ea typeface="PT Serif"/>
                <a:cs typeface="PT Serif"/>
                <a:sym typeface="PT Serif"/>
              </a:defRPr>
            </a:lvl3pPr>
            <a:lvl4pPr marL="1828800" lvl="3"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4pPr>
            <a:lvl5pPr marL="2286000" lvl="4"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5pPr>
            <a:lvl6pPr marL="2743200" lvl="5"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6pPr>
            <a:lvl7pPr marL="3200400" lvl="6"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7pPr>
            <a:lvl8pPr marL="3657600" lvl="7"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8pPr>
            <a:lvl9pPr marL="4114800" lvl="8"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9pPr>
          </a:lstStyle>
          <a:p>
            <a:endParaRPr/>
          </a:p>
        </p:txBody>
      </p:sp>
      <p:sp>
        <p:nvSpPr>
          <p:cNvPr id="8" name="Google Shape;8;p1"/>
          <p:cNvSpPr txBox="1">
            <a:spLocks noGrp="1"/>
          </p:cNvSpPr>
          <p:nvPr>
            <p:ph type="sldNum" idx="12"/>
          </p:nvPr>
        </p:nvSpPr>
        <p:spPr>
          <a:xfrm>
            <a:off x="4297650" y="4749851"/>
            <a:ext cx="548700" cy="393600"/>
          </a:xfrm>
          <a:prstGeom prst="rect">
            <a:avLst/>
          </a:prstGeom>
          <a:noFill/>
          <a:ln>
            <a:noFill/>
          </a:ln>
        </p:spPr>
        <p:txBody>
          <a:bodyPr spcFirstLastPara="1" wrap="square" lIns="91425" tIns="91425" rIns="91425" bIns="91425" anchor="t" anchorCtr="0">
            <a:noAutofit/>
          </a:bodyPr>
          <a:lstStyle>
            <a:lvl1pPr lvl="0" algn="ctr">
              <a:buNone/>
              <a:defRPr sz="1300">
                <a:solidFill>
                  <a:schemeClr val="accent1"/>
                </a:solidFill>
                <a:latin typeface="PT Serif"/>
                <a:ea typeface="PT Serif"/>
                <a:cs typeface="PT Serif"/>
                <a:sym typeface="PT Serif"/>
              </a:defRPr>
            </a:lvl1pPr>
            <a:lvl2pPr lvl="1" algn="ctr">
              <a:buNone/>
              <a:defRPr sz="1300">
                <a:solidFill>
                  <a:schemeClr val="accent1"/>
                </a:solidFill>
                <a:latin typeface="PT Serif"/>
                <a:ea typeface="PT Serif"/>
                <a:cs typeface="PT Serif"/>
                <a:sym typeface="PT Serif"/>
              </a:defRPr>
            </a:lvl2pPr>
            <a:lvl3pPr lvl="2" algn="ctr">
              <a:buNone/>
              <a:defRPr sz="1300">
                <a:solidFill>
                  <a:schemeClr val="accent1"/>
                </a:solidFill>
                <a:latin typeface="PT Serif"/>
                <a:ea typeface="PT Serif"/>
                <a:cs typeface="PT Serif"/>
                <a:sym typeface="PT Serif"/>
              </a:defRPr>
            </a:lvl3pPr>
            <a:lvl4pPr lvl="3" algn="ctr">
              <a:buNone/>
              <a:defRPr sz="1300">
                <a:solidFill>
                  <a:schemeClr val="accent1"/>
                </a:solidFill>
                <a:latin typeface="PT Serif"/>
                <a:ea typeface="PT Serif"/>
                <a:cs typeface="PT Serif"/>
                <a:sym typeface="PT Serif"/>
              </a:defRPr>
            </a:lvl4pPr>
            <a:lvl5pPr lvl="4" algn="ctr">
              <a:buNone/>
              <a:defRPr sz="1300">
                <a:solidFill>
                  <a:schemeClr val="accent1"/>
                </a:solidFill>
                <a:latin typeface="PT Serif"/>
                <a:ea typeface="PT Serif"/>
                <a:cs typeface="PT Serif"/>
                <a:sym typeface="PT Serif"/>
              </a:defRPr>
            </a:lvl5pPr>
            <a:lvl6pPr lvl="5" algn="ctr">
              <a:buNone/>
              <a:defRPr sz="1300">
                <a:solidFill>
                  <a:schemeClr val="accent1"/>
                </a:solidFill>
                <a:latin typeface="PT Serif"/>
                <a:ea typeface="PT Serif"/>
                <a:cs typeface="PT Serif"/>
                <a:sym typeface="PT Serif"/>
              </a:defRPr>
            </a:lvl6pPr>
            <a:lvl7pPr lvl="6" algn="ctr">
              <a:buNone/>
              <a:defRPr sz="1300">
                <a:solidFill>
                  <a:schemeClr val="accent1"/>
                </a:solidFill>
                <a:latin typeface="PT Serif"/>
                <a:ea typeface="PT Serif"/>
                <a:cs typeface="PT Serif"/>
                <a:sym typeface="PT Serif"/>
              </a:defRPr>
            </a:lvl7pPr>
            <a:lvl8pPr lvl="7" algn="ctr">
              <a:buNone/>
              <a:defRPr sz="1300">
                <a:solidFill>
                  <a:schemeClr val="accent1"/>
                </a:solidFill>
                <a:latin typeface="PT Serif"/>
                <a:ea typeface="PT Serif"/>
                <a:cs typeface="PT Serif"/>
                <a:sym typeface="PT Serif"/>
              </a:defRPr>
            </a:lvl8pPr>
            <a:lvl9pPr lvl="8" algn="ctr">
              <a:buNone/>
              <a:defRPr sz="1300">
                <a:solidFill>
                  <a:schemeClr val="accent1"/>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1"/>
          <p:cNvSpPr txBox="1">
            <a:spLocks noGrp="1"/>
          </p:cNvSpPr>
          <p:nvPr>
            <p:ph type="ctrTitle"/>
          </p:nvPr>
        </p:nvSpPr>
        <p:spPr>
          <a:xfrm>
            <a:off x="611560" y="1131590"/>
            <a:ext cx="7888800" cy="2592288"/>
          </a:xfrm>
          <a:prstGeom prst="rect">
            <a:avLst/>
          </a:prstGeom>
        </p:spPr>
        <p:txBody>
          <a:bodyPr spcFirstLastPara="1" wrap="square" lIns="91425" tIns="91425" rIns="91425" bIns="91425" anchor="ctr" anchorCtr="0">
            <a:noAutofit/>
          </a:bodyPr>
          <a:lstStyle/>
          <a:p>
            <a:pPr lvl="0"/>
            <a:r>
              <a:rPr lang="en-US" sz="2800" dirty="0" smtClean="0">
                <a:latin typeface="PT Serif" charset="0"/>
              </a:rPr>
              <a:t>Name: </a:t>
            </a:r>
            <a:r>
              <a:rPr lang="en-US" sz="2800" dirty="0" err="1" smtClean="0">
                <a:latin typeface="PT Serif" charset="0"/>
              </a:rPr>
              <a:t>Sanket</a:t>
            </a:r>
            <a:r>
              <a:rPr lang="en-US" sz="2800" dirty="0" smtClean="0">
                <a:latin typeface="PT Serif" charset="0"/>
              </a:rPr>
              <a:t> </a:t>
            </a:r>
            <a:r>
              <a:rPr lang="en-US" sz="2800" dirty="0" err="1" smtClean="0">
                <a:latin typeface="PT Serif" charset="0"/>
              </a:rPr>
              <a:t>Saboo</a:t>
            </a:r>
            <a:r>
              <a:rPr lang="en-US" sz="2800" dirty="0" smtClean="0">
                <a:latin typeface="PT Serif" charset="0"/>
              </a:rPr>
              <a:t/>
            </a:r>
            <a:br>
              <a:rPr lang="en-US" sz="2800" dirty="0" smtClean="0">
                <a:latin typeface="PT Serif" charset="0"/>
              </a:rPr>
            </a:br>
            <a:r>
              <a:rPr lang="en-US" sz="2800" dirty="0" smtClean="0">
                <a:latin typeface="PT Serif" charset="0"/>
              </a:rPr>
              <a:t>Roll No: 1911112</a:t>
            </a:r>
            <a:br>
              <a:rPr lang="en-US" sz="2800" dirty="0" smtClean="0">
                <a:latin typeface="PT Serif" charset="0"/>
              </a:rPr>
            </a:br>
            <a:r>
              <a:rPr lang="en-US" sz="2800" dirty="0" smtClean="0">
                <a:latin typeface="PT Serif" charset="0"/>
              </a:rPr>
              <a:t>Batch: B3</a:t>
            </a:r>
            <a:endParaRPr sz="2800" dirty="0">
              <a:latin typeface="PT Serif"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lvl="0"/>
            <a:r>
              <a:rPr lang="en" dirty="0">
                <a:latin typeface="PT Serif" charset="0"/>
              </a:rPr>
              <a:t>Architecture</a:t>
            </a:r>
            <a:endParaRPr dirty="0">
              <a:latin typeface="PT Serif" charset="0"/>
            </a:endParaRPr>
          </a:p>
        </p:txBody>
      </p:sp>
      <p:sp>
        <p:nvSpPr>
          <p:cNvPr id="95" name="Google Shape;95;p1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dirty="0"/>
          </a:p>
        </p:txBody>
      </p:sp>
      <p:sp>
        <p:nvSpPr>
          <p:cNvPr id="2" name="Rectangle 1"/>
          <p:cNvSpPr/>
          <p:nvPr/>
        </p:nvSpPr>
        <p:spPr>
          <a:xfrm>
            <a:off x="971600" y="771550"/>
            <a:ext cx="7200800" cy="4259179"/>
          </a:xfrm>
          <a:prstGeom prst="rect">
            <a:avLst/>
          </a:prstGeom>
        </p:spPr>
        <p:txBody>
          <a:bodyPr wrap="square">
            <a:spAutoFit/>
          </a:bodyPr>
          <a:lstStyle/>
          <a:p>
            <a:pPr marL="285750" indent="-285750">
              <a:lnSpc>
                <a:spcPct val="150000"/>
              </a:lnSpc>
              <a:buFont typeface="Courier New" pitchFamily="49" charset="0"/>
              <a:buChar char="o"/>
            </a:pPr>
            <a:r>
              <a:rPr lang="en-US" dirty="0">
                <a:latin typeface="PT Serif" charset="0"/>
              </a:rPr>
              <a:t>The automated attendance management system has a very simple and easy to implement the architecture. </a:t>
            </a:r>
            <a:r>
              <a:rPr lang="en-US" dirty="0" smtClean="0">
                <a:latin typeface="PT Serif" charset="0"/>
              </a:rPr>
              <a:t>The </a:t>
            </a:r>
            <a:r>
              <a:rPr lang="en-US" dirty="0">
                <a:latin typeface="PT Serif" charset="0"/>
              </a:rPr>
              <a:t>system consists of two databases, a student database, and an attendance database. The student database is for storing the details of the student in a particular class. </a:t>
            </a:r>
            <a:endParaRPr lang="en-US" dirty="0" smtClean="0">
              <a:latin typeface="PT Serif" charset="0"/>
            </a:endParaRPr>
          </a:p>
          <a:p>
            <a:pPr marL="285750" indent="-285750">
              <a:lnSpc>
                <a:spcPct val="150000"/>
              </a:lnSpc>
              <a:buFont typeface="Courier New" pitchFamily="49" charset="0"/>
              <a:buChar char="o"/>
            </a:pPr>
            <a:r>
              <a:rPr lang="en-US" dirty="0" smtClean="0">
                <a:latin typeface="PT Serif" charset="0"/>
              </a:rPr>
              <a:t>On </a:t>
            </a:r>
            <a:r>
              <a:rPr lang="en-US" dirty="0">
                <a:latin typeface="PT Serif" charset="0"/>
              </a:rPr>
              <a:t>the other hand, the attendance database, as the name suggests, is for marking and maintaining the attendance records of students attending a particular lecture. For the accomplishment of marking attendance, this system will have a high-definition camera installed outside the classroom</a:t>
            </a:r>
            <a:r>
              <a:rPr lang="en-US" dirty="0" smtClean="0">
                <a:latin typeface="PT Serif" charset="0"/>
              </a:rPr>
              <a:t>.</a:t>
            </a:r>
          </a:p>
          <a:p>
            <a:pPr marL="285750" indent="-285750">
              <a:lnSpc>
                <a:spcPct val="150000"/>
              </a:lnSpc>
              <a:buFont typeface="Courier New" pitchFamily="49" charset="0"/>
              <a:buChar char="o"/>
            </a:pPr>
            <a:r>
              <a:rPr lang="en-US" dirty="0" smtClean="0">
                <a:latin typeface="PT Serif" charset="0"/>
              </a:rPr>
              <a:t>Students </a:t>
            </a:r>
            <a:r>
              <a:rPr lang="en-US" dirty="0">
                <a:latin typeface="PT Serif" charset="0"/>
              </a:rPr>
              <a:t>will avail the access to enter the classroom, by scanning their faces in that camera. Another camera will be installed inside the classroom in such a way that every student in the class will be visible to the lens of the camera. </a:t>
            </a:r>
            <a:endParaRPr lang="en-US" dirty="0" smtClean="0">
              <a:latin typeface="PT Serif" charset="0"/>
            </a:endParaRPr>
          </a:p>
          <a:p>
            <a:pPr marL="285750" indent="-285750">
              <a:lnSpc>
                <a:spcPct val="150000"/>
              </a:lnSpc>
              <a:buFont typeface="Courier New" pitchFamily="49" charset="0"/>
              <a:buChar char="o"/>
            </a:pPr>
            <a:r>
              <a:rPr lang="en-US" dirty="0" smtClean="0">
                <a:latin typeface="PT Serif" charset="0"/>
              </a:rPr>
              <a:t>Facial </a:t>
            </a:r>
            <a:r>
              <a:rPr lang="en-US" dirty="0">
                <a:latin typeface="PT Serif" charset="0"/>
              </a:rPr>
              <a:t>detection and recognition algorithms will be applied to both the cameras to analyze the faces and mark their attendance accordingly.</a:t>
            </a:r>
            <a:endParaRPr lang="en-IN" dirty="0">
              <a:latin typeface="PT Serif"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lvl="0"/>
            <a:r>
              <a:rPr lang="en" dirty="0" smtClean="0">
                <a:latin typeface="PT Serif" charset="0"/>
              </a:rPr>
              <a:t>Methodology</a:t>
            </a:r>
            <a:endParaRPr dirty="0">
              <a:latin typeface="PT Serif" charset="0"/>
            </a:endParaRPr>
          </a:p>
        </p:txBody>
      </p:sp>
      <p:sp>
        <p:nvSpPr>
          <p:cNvPr id="95" name="Google Shape;95;p1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2" name="Rectangle 1"/>
          <p:cNvSpPr/>
          <p:nvPr/>
        </p:nvSpPr>
        <p:spPr>
          <a:xfrm>
            <a:off x="1586849" y="1275606"/>
            <a:ext cx="5814392" cy="2677656"/>
          </a:xfrm>
          <a:prstGeom prst="rect">
            <a:avLst/>
          </a:prstGeom>
        </p:spPr>
        <p:txBody>
          <a:bodyPr wrap="square">
            <a:spAutoFit/>
          </a:bodyPr>
          <a:lstStyle/>
          <a:p>
            <a:pPr>
              <a:lnSpc>
                <a:spcPct val="150000"/>
              </a:lnSpc>
            </a:pPr>
            <a:r>
              <a:rPr lang="en-US" dirty="0">
                <a:latin typeface="PT Serif" charset="0"/>
              </a:rPr>
              <a:t>To develop the smart attendance management system, some steps are required to be followed for accomplishing this task successfully. </a:t>
            </a:r>
            <a:endParaRPr lang="en-US" dirty="0" smtClean="0">
              <a:latin typeface="PT Serif" charset="0"/>
            </a:endParaRPr>
          </a:p>
          <a:p>
            <a:pPr>
              <a:lnSpc>
                <a:spcPct val="150000"/>
              </a:lnSpc>
            </a:pPr>
            <a:r>
              <a:rPr lang="en-US" dirty="0" smtClean="0">
                <a:latin typeface="PT Serif" charset="0"/>
              </a:rPr>
              <a:t>The </a:t>
            </a:r>
            <a:r>
              <a:rPr lang="en-US" dirty="0">
                <a:latin typeface="PT Serif" charset="0"/>
              </a:rPr>
              <a:t>steps can be defined in the following ways</a:t>
            </a:r>
            <a:r>
              <a:rPr lang="en-US" dirty="0" smtClean="0">
                <a:latin typeface="PT Serif" charset="0"/>
              </a:rPr>
              <a:t>:</a:t>
            </a:r>
          </a:p>
          <a:p>
            <a:pPr marL="342900" lvl="4" indent="-342900">
              <a:lnSpc>
                <a:spcPct val="150000"/>
              </a:lnSpc>
              <a:buFont typeface="+mj-lt"/>
              <a:buAutoNum type="arabicPeriod"/>
            </a:pPr>
            <a:r>
              <a:rPr lang="en-US" dirty="0" smtClean="0">
                <a:latin typeface="PT Serif" charset="0"/>
              </a:rPr>
              <a:t>Enrollment</a:t>
            </a:r>
          </a:p>
          <a:p>
            <a:pPr marL="342900" lvl="4" indent="-342900">
              <a:lnSpc>
                <a:spcPct val="150000"/>
              </a:lnSpc>
              <a:buFont typeface="+mj-lt"/>
              <a:buAutoNum type="arabicPeriod"/>
            </a:pPr>
            <a:r>
              <a:rPr lang="en-US" dirty="0" smtClean="0">
                <a:latin typeface="PT Serif" charset="0"/>
              </a:rPr>
              <a:t>Face </a:t>
            </a:r>
            <a:r>
              <a:rPr lang="en-US" dirty="0">
                <a:latin typeface="PT Serif" charset="0"/>
              </a:rPr>
              <a:t>Detection </a:t>
            </a:r>
            <a:endParaRPr lang="en-US" dirty="0" smtClean="0">
              <a:latin typeface="PT Serif" charset="0"/>
            </a:endParaRPr>
          </a:p>
          <a:p>
            <a:pPr marL="342900" lvl="4" indent="-342900">
              <a:lnSpc>
                <a:spcPct val="150000"/>
              </a:lnSpc>
              <a:buFont typeface="+mj-lt"/>
              <a:buAutoNum type="arabicPeriod"/>
            </a:pPr>
            <a:r>
              <a:rPr lang="en-US" dirty="0" smtClean="0">
                <a:latin typeface="PT Serif" charset="0"/>
              </a:rPr>
              <a:t>Face </a:t>
            </a:r>
            <a:r>
              <a:rPr lang="en-US" dirty="0">
                <a:latin typeface="PT Serif" charset="0"/>
              </a:rPr>
              <a:t>Recognition </a:t>
            </a:r>
            <a:endParaRPr lang="en-US" dirty="0" smtClean="0">
              <a:latin typeface="PT Serif" charset="0"/>
            </a:endParaRPr>
          </a:p>
          <a:p>
            <a:pPr marL="342900" lvl="4" indent="-342900">
              <a:lnSpc>
                <a:spcPct val="150000"/>
              </a:lnSpc>
              <a:buFont typeface="+mj-lt"/>
              <a:buAutoNum type="arabicPeriod"/>
            </a:pPr>
            <a:r>
              <a:rPr lang="en-US" dirty="0" smtClean="0">
                <a:latin typeface="PT Serif" charset="0"/>
              </a:rPr>
              <a:t>Confirmation </a:t>
            </a:r>
            <a:r>
              <a:rPr lang="en-US" dirty="0">
                <a:latin typeface="PT Serif" charset="0"/>
              </a:rPr>
              <a:t>by the class camera </a:t>
            </a:r>
            <a:endParaRPr lang="en-US" dirty="0" smtClean="0">
              <a:latin typeface="PT Serif" charset="0"/>
            </a:endParaRPr>
          </a:p>
          <a:p>
            <a:pPr marL="342900" lvl="4" indent="-342900">
              <a:lnSpc>
                <a:spcPct val="150000"/>
              </a:lnSpc>
              <a:buFont typeface="+mj-lt"/>
              <a:buAutoNum type="arabicPeriod"/>
            </a:pPr>
            <a:r>
              <a:rPr lang="en-US" dirty="0" smtClean="0">
                <a:latin typeface="PT Serif" charset="0"/>
              </a:rPr>
              <a:t>Attendance </a:t>
            </a:r>
            <a:r>
              <a:rPr lang="en-US" dirty="0">
                <a:latin typeface="PT Serif" charset="0"/>
              </a:rPr>
              <a:t>Marking</a:t>
            </a:r>
            <a:endParaRPr lang="en-IN" dirty="0">
              <a:latin typeface="PT Serif" charset="0"/>
            </a:endParaRPr>
          </a:p>
        </p:txBody>
      </p:sp>
    </p:spTree>
    <p:extLst>
      <p:ext uri="{BB962C8B-B14F-4D97-AF65-F5344CB8AC3E}">
        <p14:creationId xmlns:p14="http://schemas.microsoft.com/office/powerpoint/2010/main" val="1675112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lvl="0"/>
            <a:r>
              <a:rPr lang="en" dirty="0" smtClean="0">
                <a:latin typeface="PT Serif" charset="0"/>
              </a:rPr>
              <a:t>Methodology</a:t>
            </a:r>
            <a:endParaRPr dirty="0">
              <a:latin typeface="PT Serif" charset="0"/>
            </a:endParaRPr>
          </a:p>
        </p:txBody>
      </p:sp>
      <p:sp>
        <p:nvSpPr>
          <p:cNvPr id="95" name="Google Shape;95;p1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2" name="Rectangle 1"/>
          <p:cNvSpPr/>
          <p:nvPr/>
        </p:nvSpPr>
        <p:spPr>
          <a:xfrm>
            <a:off x="824477" y="699542"/>
            <a:ext cx="7344816" cy="4293483"/>
          </a:xfrm>
          <a:prstGeom prst="rect">
            <a:avLst/>
          </a:prstGeom>
        </p:spPr>
        <p:txBody>
          <a:bodyPr wrap="square">
            <a:spAutoFit/>
          </a:bodyPr>
          <a:lstStyle/>
          <a:p>
            <a:pPr>
              <a:lnSpc>
                <a:spcPct val="150000"/>
              </a:lnSpc>
            </a:pPr>
            <a:r>
              <a:rPr lang="en-US" b="1" dirty="0" smtClean="0">
                <a:latin typeface="PT Serif" charset="0"/>
              </a:rPr>
              <a:t>1.Enrollment</a:t>
            </a:r>
            <a:r>
              <a:rPr lang="en-US" dirty="0" smtClean="0">
                <a:latin typeface="PT Serif" charset="0"/>
              </a:rPr>
              <a:t>: </a:t>
            </a:r>
          </a:p>
          <a:p>
            <a:pPr>
              <a:lnSpc>
                <a:spcPct val="150000"/>
              </a:lnSpc>
            </a:pPr>
            <a:r>
              <a:rPr lang="en-US" dirty="0" smtClean="0">
                <a:latin typeface="PT Serif" charset="0"/>
              </a:rPr>
              <a:t>In </a:t>
            </a:r>
            <a:r>
              <a:rPr lang="en-US" dirty="0">
                <a:latin typeface="PT Serif" charset="0"/>
              </a:rPr>
              <a:t>this step, the student is enrolled in the student database. General information </a:t>
            </a:r>
            <a:r>
              <a:rPr lang="en-US" dirty="0" smtClean="0">
                <a:latin typeface="PT Serif" charset="0"/>
              </a:rPr>
              <a:t>like </a:t>
            </a:r>
            <a:r>
              <a:rPr lang="en-US" dirty="0">
                <a:latin typeface="PT Serif" charset="0"/>
              </a:rPr>
              <a:t>Name, Enrolment Number, Class, and Section is stored in the database. Along with all this information, pictures of the student's face appearing in the camera window are also stored in the student database. With the help of all the images stored in the student database, facial recognition can be performed for all the students are coming to attend a lecture. </a:t>
            </a:r>
            <a:endParaRPr lang="en-US" dirty="0" smtClean="0">
              <a:latin typeface="PT Serif" charset="0"/>
            </a:endParaRPr>
          </a:p>
          <a:p>
            <a:pPr>
              <a:lnSpc>
                <a:spcPct val="150000"/>
              </a:lnSpc>
            </a:pPr>
            <a:r>
              <a:rPr lang="en-US" b="1" dirty="0" smtClean="0">
                <a:latin typeface="PT Serif" charset="0"/>
              </a:rPr>
              <a:t>2.Face Detection:</a:t>
            </a:r>
          </a:p>
          <a:p>
            <a:pPr>
              <a:lnSpc>
                <a:spcPct val="150000"/>
              </a:lnSpc>
            </a:pPr>
            <a:r>
              <a:rPr lang="en-US" dirty="0" smtClean="0">
                <a:latin typeface="PT Serif" charset="0"/>
              </a:rPr>
              <a:t> </a:t>
            </a:r>
            <a:r>
              <a:rPr lang="en-US" dirty="0">
                <a:latin typeface="PT Serif" charset="0"/>
              </a:rPr>
              <a:t>For detecting the faces, we will be referring to the above mentioned 68 landmarks present on a person’s face. Based on these landmarks of the face, the Viola and Jones </a:t>
            </a:r>
            <a:r>
              <a:rPr lang="en-US" dirty="0" smtClean="0">
                <a:latin typeface="PT Serif" charset="0"/>
              </a:rPr>
              <a:t>algorithm will </a:t>
            </a:r>
            <a:r>
              <a:rPr lang="en-US" dirty="0">
                <a:latin typeface="PT Serif" charset="0"/>
              </a:rPr>
              <a:t>be used for face bounding box detection and constrained Local Model-based face tracking and face landmark identification algorithm. </a:t>
            </a:r>
            <a:r>
              <a:rPr lang="en-US" dirty="0" smtClean="0">
                <a:latin typeface="PT Serif" charset="0"/>
              </a:rPr>
              <a:t>Once </a:t>
            </a:r>
            <a:r>
              <a:rPr lang="en-US" dirty="0">
                <a:latin typeface="PT Serif" charset="0"/>
              </a:rPr>
              <a:t>the detection part is successfully completed, we will be moving on to the next phase. The next phase in this system is Face Recognition</a:t>
            </a:r>
            <a:endParaRPr lang="en-IN" dirty="0">
              <a:latin typeface="PT Serif" charset="0"/>
            </a:endParaRPr>
          </a:p>
        </p:txBody>
      </p:sp>
    </p:spTree>
    <p:extLst>
      <p:ext uri="{BB962C8B-B14F-4D97-AF65-F5344CB8AC3E}">
        <p14:creationId xmlns:p14="http://schemas.microsoft.com/office/powerpoint/2010/main" val="4118213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lvl="0"/>
            <a:r>
              <a:rPr lang="en" dirty="0" smtClean="0">
                <a:latin typeface="PT Serif" charset="0"/>
              </a:rPr>
              <a:t>Methodology</a:t>
            </a:r>
            <a:endParaRPr dirty="0">
              <a:latin typeface="PT Serif" charset="0"/>
            </a:endParaRPr>
          </a:p>
        </p:txBody>
      </p:sp>
      <p:sp>
        <p:nvSpPr>
          <p:cNvPr id="95" name="Google Shape;95;p1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2" name="Rectangle 1"/>
          <p:cNvSpPr/>
          <p:nvPr/>
        </p:nvSpPr>
        <p:spPr>
          <a:xfrm>
            <a:off x="824477" y="627534"/>
            <a:ext cx="7344816" cy="2354491"/>
          </a:xfrm>
          <a:prstGeom prst="rect">
            <a:avLst/>
          </a:prstGeom>
        </p:spPr>
        <p:txBody>
          <a:bodyPr wrap="square">
            <a:spAutoFit/>
          </a:bodyPr>
          <a:lstStyle/>
          <a:p>
            <a:pPr>
              <a:lnSpc>
                <a:spcPct val="150000"/>
              </a:lnSpc>
            </a:pPr>
            <a:r>
              <a:rPr lang="en-US" b="1" dirty="0" smtClean="0">
                <a:latin typeface="PT Serif" charset="0"/>
              </a:rPr>
              <a:t>3.Face Recognition:</a:t>
            </a:r>
          </a:p>
          <a:p>
            <a:pPr>
              <a:lnSpc>
                <a:spcPct val="150000"/>
              </a:lnSpc>
            </a:pPr>
            <a:r>
              <a:rPr lang="en-US" dirty="0" smtClean="0">
                <a:latin typeface="PT Serif" charset="0"/>
              </a:rPr>
              <a:t>To </a:t>
            </a:r>
            <a:r>
              <a:rPr lang="en-US" dirty="0">
                <a:latin typeface="PT Serif" charset="0"/>
              </a:rPr>
              <a:t>implement the facial recognition in this model, we will make use of the </a:t>
            </a:r>
            <a:r>
              <a:rPr lang="en-US" dirty="0" smtClean="0">
                <a:latin typeface="PT Serif" charset="0"/>
              </a:rPr>
              <a:t>face recognition libraries. The </a:t>
            </a:r>
            <a:r>
              <a:rPr lang="en-US" dirty="0">
                <a:latin typeface="PT Serif" charset="0"/>
              </a:rPr>
              <a:t>students, appearing on the camera present outside the class, will have their face recognized in order to get access to enter the classroom. If the student's face is present in the respective database, then he is allowed the access to enter the class, else if his face image is not present in the database then the system will ask the student to </a:t>
            </a:r>
            <a:r>
              <a:rPr lang="en-US" dirty="0" smtClean="0">
                <a:latin typeface="PT Serif" charset="0"/>
              </a:rPr>
              <a:t>enroll </a:t>
            </a:r>
            <a:r>
              <a:rPr lang="en-US" dirty="0">
                <a:latin typeface="PT Serif" charset="0"/>
              </a:rPr>
              <a:t>himself in the student database before gaining access in the classroom. </a:t>
            </a:r>
            <a:endParaRPr lang="en-IN" dirty="0">
              <a:latin typeface="PT Serif" charset="0"/>
            </a:endParaRPr>
          </a:p>
        </p:txBody>
      </p:sp>
    </p:spTree>
    <p:extLst>
      <p:ext uri="{BB962C8B-B14F-4D97-AF65-F5344CB8AC3E}">
        <p14:creationId xmlns:p14="http://schemas.microsoft.com/office/powerpoint/2010/main" val="1098507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lvl="0"/>
            <a:r>
              <a:rPr lang="en" dirty="0" smtClean="0">
                <a:latin typeface="PT Serif" charset="0"/>
              </a:rPr>
              <a:t>Methodology</a:t>
            </a:r>
            <a:endParaRPr dirty="0">
              <a:latin typeface="PT Serif" charset="0"/>
            </a:endParaRPr>
          </a:p>
        </p:txBody>
      </p:sp>
      <p:sp>
        <p:nvSpPr>
          <p:cNvPr id="95" name="Google Shape;95;p1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2" name="Rectangle 1"/>
          <p:cNvSpPr/>
          <p:nvPr/>
        </p:nvSpPr>
        <p:spPr>
          <a:xfrm>
            <a:off x="826468" y="843558"/>
            <a:ext cx="7344816" cy="3323987"/>
          </a:xfrm>
          <a:prstGeom prst="rect">
            <a:avLst/>
          </a:prstGeom>
        </p:spPr>
        <p:txBody>
          <a:bodyPr wrap="square">
            <a:spAutoFit/>
          </a:bodyPr>
          <a:lstStyle/>
          <a:p>
            <a:pPr>
              <a:lnSpc>
                <a:spcPct val="150000"/>
              </a:lnSpc>
            </a:pPr>
            <a:r>
              <a:rPr lang="en-US" b="1" dirty="0" smtClean="0">
                <a:latin typeface="PT Serif" charset="0"/>
              </a:rPr>
              <a:t>4.Confirmation </a:t>
            </a:r>
            <a:r>
              <a:rPr lang="en-US" b="1" dirty="0">
                <a:latin typeface="PT Serif" charset="0"/>
              </a:rPr>
              <a:t>by the classroom </a:t>
            </a:r>
            <a:r>
              <a:rPr lang="en-US" b="1" dirty="0" smtClean="0">
                <a:latin typeface="PT Serif" charset="0"/>
              </a:rPr>
              <a:t>camera</a:t>
            </a:r>
            <a:r>
              <a:rPr lang="en-US" dirty="0" smtClean="0">
                <a:latin typeface="PT Serif" charset="0"/>
              </a:rPr>
              <a:t>:</a:t>
            </a:r>
          </a:p>
          <a:p>
            <a:pPr>
              <a:lnSpc>
                <a:spcPct val="150000"/>
              </a:lnSpc>
            </a:pPr>
            <a:r>
              <a:rPr lang="en-US" dirty="0" smtClean="0">
                <a:latin typeface="PT Serif" charset="0"/>
              </a:rPr>
              <a:t> </a:t>
            </a:r>
            <a:r>
              <a:rPr lang="en-US" dirty="0">
                <a:latin typeface="PT Serif" charset="0"/>
              </a:rPr>
              <a:t>After the face of a student is recognized successfully and the student is allowed access to the classroom, in order to confirm that the student is present in the class for the lecture, a second camera installed inside the classroom will be set up in such a way that all the students are visible. This will help in cancelling out the proxies. </a:t>
            </a:r>
            <a:endParaRPr lang="en-US" dirty="0" smtClean="0">
              <a:latin typeface="PT Serif" charset="0"/>
            </a:endParaRPr>
          </a:p>
          <a:p>
            <a:pPr>
              <a:lnSpc>
                <a:spcPct val="150000"/>
              </a:lnSpc>
            </a:pPr>
            <a:r>
              <a:rPr lang="en-US" b="1" dirty="0" smtClean="0">
                <a:latin typeface="PT Serif" charset="0"/>
              </a:rPr>
              <a:t>5.Attendance Marking</a:t>
            </a:r>
            <a:r>
              <a:rPr lang="en-US" dirty="0" smtClean="0">
                <a:latin typeface="PT Serif" charset="0"/>
              </a:rPr>
              <a:t>:</a:t>
            </a:r>
          </a:p>
          <a:p>
            <a:pPr>
              <a:lnSpc>
                <a:spcPct val="150000"/>
              </a:lnSpc>
            </a:pPr>
            <a:r>
              <a:rPr lang="en-US" dirty="0" smtClean="0">
                <a:latin typeface="PT Serif" charset="0"/>
              </a:rPr>
              <a:t>At </a:t>
            </a:r>
            <a:r>
              <a:rPr lang="en-US" dirty="0">
                <a:latin typeface="PT Serif" charset="0"/>
              </a:rPr>
              <a:t>the end of the lectures, the camera inside the classroom will be used to provide the list of students present in the classroom. With the help of this, attendance for that lecture will be marked in the attendance database.</a:t>
            </a:r>
            <a:endParaRPr lang="en-IN" dirty="0">
              <a:latin typeface="PT Serif" charset="0"/>
            </a:endParaRPr>
          </a:p>
          <a:p>
            <a:pPr>
              <a:lnSpc>
                <a:spcPct val="150000"/>
              </a:lnSpc>
            </a:pPr>
            <a:endParaRPr lang="en-IN" dirty="0">
              <a:latin typeface="PT Serif" charset="0"/>
            </a:endParaRPr>
          </a:p>
        </p:txBody>
      </p:sp>
    </p:spTree>
    <p:extLst>
      <p:ext uri="{BB962C8B-B14F-4D97-AF65-F5344CB8AC3E}">
        <p14:creationId xmlns:p14="http://schemas.microsoft.com/office/powerpoint/2010/main" val="4048421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lvl="0"/>
            <a:r>
              <a:rPr lang="en" dirty="0" smtClean="0">
                <a:latin typeface="PT Serif" charset="0"/>
              </a:rPr>
              <a:t>Algorithm</a:t>
            </a:r>
            <a:endParaRPr dirty="0">
              <a:latin typeface="PT Serif" charset="0"/>
            </a:endParaRPr>
          </a:p>
        </p:txBody>
      </p:sp>
      <p:sp>
        <p:nvSpPr>
          <p:cNvPr id="95" name="Google Shape;95;p1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2" name="Rectangle 1"/>
          <p:cNvSpPr/>
          <p:nvPr/>
        </p:nvSpPr>
        <p:spPr>
          <a:xfrm>
            <a:off x="539552" y="699542"/>
            <a:ext cx="8136904" cy="4253537"/>
          </a:xfrm>
          <a:prstGeom prst="rect">
            <a:avLst/>
          </a:prstGeom>
        </p:spPr>
        <p:txBody>
          <a:bodyPr wrap="square">
            <a:spAutoFit/>
          </a:bodyPr>
          <a:lstStyle/>
          <a:p>
            <a:pPr>
              <a:lnSpc>
                <a:spcPct val="150000"/>
              </a:lnSpc>
            </a:pPr>
            <a:r>
              <a:rPr lang="en-US" dirty="0"/>
              <a:t>INPUTS: Faces of students at Entrance, Inside Classroom. </a:t>
            </a:r>
            <a:endParaRPr lang="en-US" dirty="0" smtClean="0"/>
          </a:p>
          <a:p>
            <a:pPr>
              <a:lnSpc>
                <a:spcPct val="150000"/>
              </a:lnSpc>
            </a:pPr>
            <a:r>
              <a:rPr lang="en-US" dirty="0" smtClean="0"/>
              <a:t>OUTPUT</a:t>
            </a:r>
            <a:r>
              <a:rPr lang="en-US" dirty="0"/>
              <a:t>: Automatic Marking of the attendance. </a:t>
            </a:r>
            <a:endParaRPr lang="en-US" dirty="0" smtClean="0"/>
          </a:p>
          <a:p>
            <a:pPr>
              <a:lnSpc>
                <a:spcPct val="150000"/>
              </a:lnSpc>
            </a:pPr>
            <a:r>
              <a:rPr lang="en-US" dirty="0" smtClean="0"/>
              <a:t>PROBLEM </a:t>
            </a:r>
            <a:r>
              <a:rPr lang="en-US" dirty="0"/>
              <a:t>DESCRIPTION: Recognition of faces and marking attendance accordingly. </a:t>
            </a:r>
            <a:endParaRPr lang="en-US" dirty="0" smtClean="0"/>
          </a:p>
          <a:p>
            <a:pPr>
              <a:lnSpc>
                <a:spcPct val="150000"/>
              </a:lnSpc>
            </a:pPr>
            <a:r>
              <a:rPr lang="en-US" dirty="0" smtClean="0"/>
              <a:t>Step </a:t>
            </a:r>
            <a:r>
              <a:rPr lang="en-US" dirty="0"/>
              <a:t>I: Commence </a:t>
            </a:r>
            <a:endParaRPr lang="en-US" dirty="0" smtClean="0"/>
          </a:p>
          <a:p>
            <a:pPr>
              <a:lnSpc>
                <a:spcPct val="150000"/>
              </a:lnSpc>
            </a:pPr>
            <a:r>
              <a:rPr lang="en-US" dirty="0" smtClean="0"/>
              <a:t>Step </a:t>
            </a:r>
            <a:r>
              <a:rPr lang="en-US" dirty="0"/>
              <a:t>II: Enrolment of students’ details in the student database. </a:t>
            </a:r>
            <a:endParaRPr lang="en-US" dirty="0" smtClean="0"/>
          </a:p>
          <a:p>
            <a:pPr>
              <a:lnSpc>
                <a:spcPct val="150000"/>
              </a:lnSpc>
            </a:pPr>
            <a:r>
              <a:rPr lang="en-US" dirty="0" smtClean="0"/>
              <a:t>Step </a:t>
            </a:r>
            <a:r>
              <a:rPr lang="en-US" dirty="0"/>
              <a:t>III: Setup a camera outside the classroom. Students’ face will appear in the camera. </a:t>
            </a:r>
            <a:endParaRPr lang="en-US" dirty="0" smtClean="0"/>
          </a:p>
          <a:p>
            <a:pPr>
              <a:lnSpc>
                <a:spcPct val="150000"/>
              </a:lnSpc>
            </a:pPr>
            <a:r>
              <a:rPr lang="en-US" dirty="0" smtClean="0"/>
              <a:t>Step </a:t>
            </a:r>
            <a:r>
              <a:rPr lang="en-US" dirty="0"/>
              <a:t>IV: Face Detection </a:t>
            </a:r>
            <a:endParaRPr lang="en-US" dirty="0" smtClean="0"/>
          </a:p>
          <a:p>
            <a:pPr>
              <a:lnSpc>
                <a:spcPct val="150000"/>
              </a:lnSpc>
            </a:pPr>
            <a:r>
              <a:rPr lang="en-US" dirty="0" smtClean="0"/>
              <a:t>Step </a:t>
            </a:r>
            <a:r>
              <a:rPr lang="en-US" dirty="0"/>
              <a:t>V: Face Recognition by comparing the students’ face with images in the student database. </a:t>
            </a:r>
            <a:endParaRPr lang="en-US" dirty="0" smtClean="0"/>
          </a:p>
          <a:p>
            <a:pPr>
              <a:lnSpc>
                <a:spcPct val="150000"/>
              </a:lnSpc>
            </a:pPr>
            <a:r>
              <a:rPr lang="en-US" dirty="0" smtClean="0"/>
              <a:t>Step </a:t>
            </a:r>
            <a:r>
              <a:rPr lang="en-US" dirty="0"/>
              <a:t>VI: IF: student is present in database. Grant access to the classroom ELSE: Go back to Step 2. Step VII: Camera installed in the class is used to check the presence of the student in the class. IF: Faces recognized in step 6 are present, Mark them present. ELSE: Mark absent. </a:t>
            </a:r>
            <a:endParaRPr lang="en-US" dirty="0" smtClean="0"/>
          </a:p>
          <a:p>
            <a:pPr>
              <a:lnSpc>
                <a:spcPct val="150000"/>
              </a:lnSpc>
            </a:pPr>
            <a:r>
              <a:rPr lang="en-US" dirty="0" smtClean="0"/>
              <a:t>Step </a:t>
            </a:r>
            <a:r>
              <a:rPr lang="en-US" dirty="0"/>
              <a:t>VIII: Mark the attendance in the attendance database. </a:t>
            </a:r>
            <a:endParaRPr lang="en-US" dirty="0" smtClean="0"/>
          </a:p>
          <a:p>
            <a:pPr>
              <a:lnSpc>
                <a:spcPct val="150000"/>
              </a:lnSpc>
            </a:pPr>
            <a:r>
              <a:rPr lang="en-US" dirty="0" smtClean="0"/>
              <a:t>Step </a:t>
            </a:r>
            <a:r>
              <a:rPr lang="en-US" dirty="0"/>
              <a:t>IX: End</a:t>
            </a:r>
            <a:endParaRPr lang="en-IN" dirty="0"/>
          </a:p>
        </p:txBody>
      </p:sp>
    </p:spTree>
    <p:extLst>
      <p:ext uri="{BB962C8B-B14F-4D97-AF65-F5344CB8AC3E}">
        <p14:creationId xmlns:p14="http://schemas.microsoft.com/office/powerpoint/2010/main" val="1966499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lvl="0"/>
            <a:r>
              <a:rPr lang="en" dirty="0" smtClean="0">
                <a:latin typeface="PT Serif" charset="0"/>
              </a:rPr>
              <a:t>Flow Diagram</a:t>
            </a:r>
            <a:endParaRPr dirty="0">
              <a:latin typeface="PT Serif" charset="0"/>
            </a:endParaRPr>
          </a:p>
        </p:txBody>
      </p:sp>
      <p:sp>
        <p:nvSpPr>
          <p:cNvPr id="95" name="Google Shape;95;p1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762378"/>
            <a:ext cx="3125515" cy="4133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1010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24"/>
        <p:cNvGrpSpPr/>
        <p:nvPr/>
      </p:nvGrpSpPr>
      <p:grpSpPr>
        <a:xfrm>
          <a:off x="0" y="0"/>
          <a:ext cx="0" cy="0"/>
          <a:chOff x="0" y="0"/>
          <a:chExt cx="0" cy="0"/>
        </a:xfrm>
      </p:grpSpPr>
      <p:sp>
        <p:nvSpPr>
          <p:cNvPr id="325" name="Google Shape;325;p32"/>
          <p:cNvSpPr/>
          <p:nvPr/>
        </p:nvSpPr>
        <p:spPr>
          <a:xfrm>
            <a:off x="2567300" y="272250"/>
            <a:ext cx="4025834"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2726330" y="431653"/>
            <a:ext cx="36948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lt1"/>
                </a:solidFill>
                <a:latin typeface="PT Serif"/>
                <a:ea typeface="PT Serif"/>
                <a:cs typeface="PT Serif"/>
                <a:sym typeface="PT Serif"/>
              </a:rPr>
              <a:t>Place your screenshot </a:t>
            </a:r>
            <a:r>
              <a:rPr lang="en" sz="1000" dirty="0" smtClean="0">
                <a:solidFill>
                  <a:schemeClr val="lt1"/>
                </a:solidFill>
                <a:latin typeface="PT Serif"/>
                <a:ea typeface="PT Serif"/>
                <a:cs typeface="PT Serif"/>
                <a:sym typeface="PT Serif"/>
              </a:rPr>
              <a:t>here</a:t>
            </a:r>
            <a:endParaRPr sz="1000" dirty="0">
              <a:solidFill>
                <a:schemeClr val="lt1"/>
              </a:solidFill>
              <a:latin typeface="PT Serif"/>
              <a:ea typeface="PT Serif"/>
              <a:cs typeface="PT Serif"/>
              <a:sym typeface="PT Serif"/>
            </a:endParaRPr>
          </a:p>
        </p:txBody>
      </p:sp>
      <p:sp>
        <p:nvSpPr>
          <p:cNvPr id="327" name="Google Shape;327;p32"/>
          <p:cNvSpPr txBox="1">
            <a:spLocks noGrp="1"/>
          </p:cNvSpPr>
          <p:nvPr>
            <p:ph type="body" idx="4294967295"/>
          </p:nvPr>
        </p:nvSpPr>
        <p:spPr>
          <a:xfrm>
            <a:off x="632300" y="3635719"/>
            <a:ext cx="7895700" cy="1058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800" b="1" dirty="0" smtClean="0">
                <a:solidFill>
                  <a:srgbClr val="FFFFFF"/>
                </a:solidFill>
                <a:latin typeface="PT Serif" charset="0"/>
                <a:ea typeface="Montserrat"/>
                <a:cs typeface="Montserrat"/>
                <a:sym typeface="Montserrat"/>
              </a:rPr>
              <a:t>Implementation Strategy</a:t>
            </a:r>
            <a:endParaRPr sz="2800" b="1" dirty="0" smtClean="0">
              <a:solidFill>
                <a:srgbClr val="FFFFFF"/>
              </a:solidFill>
              <a:latin typeface="PT Serif" charset="0"/>
              <a:ea typeface="Montserrat"/>
              <a:cs typeface="Montserrat"/>
              <a:sym typeface="Montserrat"/>
            </a:endParaRPr>
          </a:p>
          <a:p>
            <a:pPr marL="0" lvl="0" indent="0" algn="ctr" rtl="0">
              <a:spcBef>
                <a:spcPts val="600"/>
              </a:spcBef>
              <a:spcAft>
                <a:spcPts val="0"/>
              </a:spcAft>
              <a:buNone/>
            </a:pPr>
            <a:endParaRPr sz="1400" dirty="0">
              <a:solidFill>
                <a:srgbClr val="FFFFFF"/>
              </a:solidFill>
            </a:endParaRPr>
          </a:p>
        </p:txBody>
      </p:sp>
      <p:cxnSp>
        <p:nvCxnSpPr>
          <p:cNvPr id="328" name="Google Shape;328;p32"/>
          <p:cNvCxnSpPr/>
          <p:nvPr/>
        </p:nvCxnSpPr>
        <p:spPr>
          <a:xfrm rot="10800000">
            <a:off x="-25" y="3522638"/>
            <a:ext cx="4547700" cy="0"/>
          </a:xfrm>
          <a:prstGeom prst="straightConnector1">
            <a:avLst/>
          </a:prstGeom>
          <a:noFill/>
          <a:ln w="9525" cap="flat" cmpd="sng">
            <a:solidFill>
              <a:schemeClr val="accent6"/>
            </a:solidFill>
            <a:prstDash val="solid"/>
            <a:round/>
            <a:headEnd type="oval" w="med" len="med"/>
            <a:tailEnd type="none" w="med" len="med"/>
          </a:ln>
        </p:spPr>
      </p:cxnSp>
      <p:sp>
        <p:nvSpPr>
          <p:cNvPr id="329" name="Google Shape;329;p3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chemeClr val="lt1"/>
                </a:solidFill>
              </a:rPr>
              <a:t>17</a:t>
            </a:fld>
            <a:endParaRPr>
              <a:solidFill>
                <a:schemeClr val="lt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330" y="431653"/>
            <a:ext cx="3694800" cy="2273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T Serif" charset="0"/>
              </a:rPr>
              <a:t>Implementation Strategy</a:t>
            </a:r>
            <a:endParaRPr lang="en-IN" dirty="0">
              <a:latin typeface="PT Serif" charset="0"/>
            </a:endParaRPr>
          </a:p>
        </p:txBody>
      </p:sp>
      <p:sp>
        <p:nvSpPr>
          <p:cNvPr id="3" name="Rectangle 2"/>
          <p:cNvSpPr/>
          <p:nvPr/>
        </p:nvSpPr>
        <p:spPr>
          <a:xfrm>
            <a:off x="541931" y="843558"/>
            <a:ext cx="7920880" cy="3631763"/>
          </a:xfrm>
          <a:prstGeom prst="rect">
            <a:avLst/>
          </a:prstGeom>
        </p:spPr>
        <p:txBody>
          <a:bodyPr wrap="square">
            <a:spAutoFit/>
          </a:bodyPr>
          <a:lstStyle/>
          <a:p>
            <a:pPr marL="285750" lvl="0" indent="-285750">
              <a:lnSpc>
                <a:spcPct val="150000"/>
              </a:lnSpc>
              <a:spcBef>
                <a:spcPts val="600"/>
              </a:spcBef>
              <a:buFont typeface="Courier New" pitchFamily="49" charset="0"/>
              <a:buChar char="o"/>
            </a:pPr>
            <a:r>
              <a:rPr lang="en-US" dirty="0" smtClean="0">
                <a:latin typeface="PT Serif" charset="0"/>
              </a:rPr>
              <a:t>Firstly I would make a folder named Images where I’ll store images of all the students as name.jpg/</a:t>
            </a:r>
            <a:r>
              <a:rPr lang="en-US" dirty="0" err="1" smtClean="0">
                <a:latin typeface="PT Serif" charset="0"/>
              </a:rPr>
              <a:t>png</a:t>
            </a:r>
            <a:r>
              <a:rPr lang="en-US" dirty="0">
                <a:latin typeface="PT Serif" charset="0"/>
              </a:rPr>
              <a:t> </a:t>
            </a:r>
            <a:r>
              <a:rPr lang="en-US" dirty="0" smtClean="0">
                <a:latin typeface="PT Serif" charset="0"/>
              </a:rPr>
              <a:t>etc.</a:t>
            </a:r>
          </a:p>
          <a:p>
            <a:pPr marL="285750" lvl="0" indent="-285750">
              <a:lnSpc>
                <a:spcPct val="150000"/>
              </a:lnSpc>
              <a:spcBef>
                <a:spcPts val="600"/>
              </a:spcBef>
              <a:buFont typeface="Courier New" pitchFamily="49" charset="0"/>
              <a:buChar char="o"/>
            </a:pPr>
            <a:r>
              <a:rPr lang="en-US" dirty="0" smtClean="0">
                <a:latin typeface="PT Serif" charset="0"/>
              </a:rPr>
              <a:t>Using face recognition package we would get all the necessary information regarding encoders, locations and we would also be able to compare the image from video feed with our images.</a:t>
            </a:r>
          </a:p>
          <a:p>
            <a:pPr marL="285750" lvl="0" indent="-285750">
              <a:lnSpc>
                <a:spcPct val="150000"/>
              </a:lnSpc>
              <a:spcBef>
                <a:spcPts val="600"/>
              </a:spcBef>
              <a:buFont typeface="Courier New" pitchFamily="49" charset="0"/>
              <a:buChar char="o"/>
            </a:pPr>
            <a:r>
              <a:rPr lang="en-US" dirty="0" smtClean="0">
                <a:latin typeface="PT Serif" charset="0"/>
              </a:rPr>
              <a:t>Now let’s append the name of all the students present in the live video feed into database and also into a </a:t>
            </a:r>
            <a:r>
              <a:rPr lang="en-US" dirty="0" err="1" smtClean="0">
                <a:latin typeface="PT Serif" charset="0"/>
              </a:rPr>
              <a:t>csv</a:t>
            </a:r>
            <a:r>
              <a:rPr lang="en-US" dirty="0" smtClean="0">
                <a:latin typeface="PT Serif" charset="0"/>
              </a:rPr>
              <a:t> file.</a:t>
            </a:r>
          </a:p>
          <a:p>
            <a:pPr marL="285750" lvl="0" indent="-285750">
              <a:lnSpc>
                <a:spcPct val="150000"/>
              </a:lnSpc>
              <a:spcBef>
                <a:spcPts val="600"/>
              </a:spcBef>
              <a:buFont typeface="Courier New" pitchFamily="49" charset="0"/>
              <a:buChar char="o"/>
            </a:pPr>
            <a:r>
              <a:rPr lang="en-US" dirty="0" smtClean="0">
                <a:latin typeface="PT Serif" charset="0"/>
              </a:rPr>
              <a:t>I would either use </a:t>
            </a:r>
            <a:r>
              <a:rPr lang="en-US" dirty="0" err="1" smtClean="0">
                <a:latin typeface="PT Serif" charset="0"/>
              </a:rPr>
              <a:t>pymysql</a:t>
            </a:r>
            <a:r>
              <a:rPr lang="en-US" dirty="0" smtClean="0">
                <a:latin typeface="PT Serif" charset="0"/>
              </a:rPr>
              <a:t> or </a:t>
            </a:r>
            <a:r>
              <a:rPr lang="en-US" dirty="0" err="1" smtClean="0">
                <a:latin typeface="PT Serif" charset="0"/>
              </a:rPr>
              <a:t>mysql.connector</a:t>
            </a:r>
            <a:r>
              <a:rPr lang="en-US" dirty="0" smtClean="0">
                <a:latin typeface="PT Serif" charset="0"/>
              </a:rPr>
              <a:t> packages in the code to link the results to database.</a:t>
            </a:r>
          </a:p>
          <a:p>
            <a:pPr marL="285750" lvl="0" indent="-285750">
              <a:lnSpc>
                <a:spcPct val="150000"/>
              </a:lnSpc>
              <a:spcBef>
                <a:spcPts val="600"/>
              </a:spcBef>
              <a:buFont typeface="Courier New" pitchFamily="49" charset="0"/>
              <a:buChar char="o"/>
            </a:pPr>
            <a:r>
              <a:rPr lang="en-US" dirty="0" smtClean="0">
                <a:latin typeface="PT Serif" charset="0"/>
              </a:rPr>
              <a:t>The result will consist of Name, Time, Date.</a:t>
            </a:r>
            <a:endParaRPr lang="en-US" dirty="0">
              <a:latin typeface="PT Serif"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555776" y="2139702"/>
            <a:ext cx="5857800" cy="1159800"/>
          </a:xfrm>
          <a:prstGeom prst="rect">
            <a:avLst/>
          </a:prstGeom>
        </p:spPr>
        <p:txBody>
          <a:bodyPr spcFirstLastPara="1" wrap="square" lIns="91425" tIns="91425" rIns="91425" bIns="91425" anchor="b" anchorCtr="0">
            <a:noAutofit/>
          </a:bodyPr>
          <a:lstStyle/>
          <a:p>
            <a:pPr lvl="0"/>
            <a:r>
              <a:rPr lang="en-US" dirty="0" smtClean="0">
                <a:latin typeface="PT Serif" charset="0"/>
              </a:rPr>
              <a:t>Conclusion</a:t>
            </a:r>
            <a:endParaRPr dirty="0">
              <a:latin typeface="PT Serif" charset="0"/>
            </a:endParaRPr>
          </a:p>
        </p:txBody>
      </p:sp>
    </p:spTree>
    <p:extLst>
      <p:ext uri="{BB962C8B-B14F-4D97-AF65-F5344CB8AC3E}">
        <p14:creationId xmlns:p14="http://schemas.microsoft.com/office/powerpoint/2010/main" val="870589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1"/>
          <p:cNvSpPr txBox="1">
            <a:spLocks noGrp="1"/>
          </p:cNvSpPr>
          <p:nvPr>
            <p:ph type="ctrTitle"/>
          </p:nvPr>
        </p:nvSpPr>
        <p:spPr>
          <a:xfrm>
            <a:off x="683568" y="1275606"/>
            <a:ext cx="7888800" cy="1944216"/>
          </a:xfrm>
          <a:prstGeom prst="rect">
            <a:avLst/>
          </a:prstGeom>
        </p:spPr>
        <p:txBody>
          <a:bodyPr spcFirstLastPara="1" wrap="square" lIns="91425" tIns="91425" rIns="91425" bIns="91425" anchor="ctr" anchorCtr="0">
            <a:noAutofit/>
          </a:bodyPr>
          <a:lstStyle/>
          <a:p>
            <a:pPr lvl="0"/>
            <a:r>
              <a:rPr lang="en-US" sz="3200" dirty="0">
                <a:latin typeface="PT Serif" charset="0"/>
              </a:rPr>
              <a:t>Real-Time Smart Attendance System using Face Recognition Techniques</a:t>
            </a:r>
            <a:endParaRPr sz="3200" dirty="0">
              <a:latin typeface="PT Serif" charset="0"/>
            </a:endParaRPr>
          </a:p>
        </p:txBody>
      </p:sp>
      <p:sp>
        <p:nvSpPr>
          <p:cNvPr id="2" name="Rectangle 1"/>
          <p:cNvSpPr/>
          <p:nvPr/>
        </p:nvSpPr>
        <p:spPr>
          <a:xfrm>
            <a:off x="4283968" y="3723878"/>
            <a:ext cx="3988592" cy="1061829"/>
          </a:xfrm>
          <a:prstGeom prst="rect">
            <a:avLst/>
          </a:prstGeom>
        </p:spPr>
        <p:txBody>
          <a:bodyPr wrap="none">
            <a:spAutoFit/>
          </a:bodyPr>
          <a:lstStyle/>
          <a:p>
            <a:pPr>
              <a:lnSpc>
                <a:spcPct val="150000"/>
              </a:lnSpc>
            </a:pPr>
            <a:r>
              <a:rPr lang="en" u="sng" dirty="0" smtClean="0">
                <a:solidFill>
                  <a:schemeClr val="bg1"/>
                </a:solidFill>
                <a:latin typeface="PT Serif" charset="0"/>
              </a:rPr>
              <a:t>Authors:</a:t>
            </a:r>
          </a:p>
          <a:p>
            <a:pPr>
              <a:lnSpc>
                <a:spcPct val="150000"/>
              </a:lnSpc>
            </a:pPr>
            <a:r>
              <a:rPr lang="en-IN" dirty="0" err="1" smtClean="0">
                <a:solidFill>
                  <a:schemeClr val="bg1"/>
                </a:solidFill>
              </a:rPr>
              <a:t>Shreyak</a:t>
            </a:r>
            <a:r>
              <a:rPr lang="en-IN" dirty="0" smtClean="0">
                <a:solidFill>
                  <a:schemeClr val="bg1"/>
                </a:solidFill>
              </a:rPr>
              <a:t> </a:t>
            </a:r>
            <a:r>
              <a:rPr lang="en-IN" dirty="0" err="1" smtClean="0">
                <a:solidFill>
                  <a:schemeClr val="bg1"/>
                </a:solidFill>
              </a:rPr>
              <a:t>Sawhney</a:t>
            </a:r>
            <a:r>
              <a:rPr lang="en-IN" dirty="0" smtClean="0">
                <a:solidFill>
                  <a:schemeClr val="bg1"/>
                </a:solidFill>
              </a:rPr>
              <a:t>, </a:t>
            </a:r>
            <a:r>
              <a:rPr lang="en-IN" dirty="0">
                <a:solidFill>
                  <a:schemeClr val="bg1"/>
                </a:solidFill>
              </a:rPr>
              <a:t>Karan </a:t>
            </a:r>
            <a:r>
              <a:rPr lang="en-IN" dirty="0" err="1" smtClean="0">
                <a:solidFill>
                  <a:schemeClr val="bg1"/>
                </a:solidFill>
              </a:rPr>
              <a:t>Kacker</a:t>
            </a:r>
            <a:r>
              <a:rPr lang="en-IN" dirty="0" smtClean="0">
                <a:solidFill>
                  <a:schemeClr val="bg1"/>
                </a:solidFill>
              </a:rPr>
              <a:t> ,</a:t>
            </a:r>
            <a:r>
              <a:rPr lang="en-IN" dirty="0" err="1" smtClean="0">
                <a:solidFill>
                  <a:schemeClr val="bg1"/>
                </a:solidFill>
              </a:rPr>
              <a:t>Samyak</a:t>
            </a:r>
            <a:r>
              <a:rPr lang="en-IN" dirty="0" smtClean="0">
                <a:solidFill>
                  <a:schemeClr val="bg1"/>
                </a:solidFill>
              </a:rPr>
              <a:t> Jain,</a:t>
            </a:r>
          </a:p>
          <a:p>
            <a:pPr>
              <a:lnSpc>
                <a:spcPct val="150000"/>
              </a:lnSpc>
            </a:pPr>
            <a:r>
              <a:rPr lang="en-IN" dirty="0" err="1" smtClean="0">
                <a:solidFill>
                  <a:schemeClr val="bg1"/>
                </a:solidFill>
              </a:rPr>
              <a:t>Shailendra</a:t>
            </a:r>
            <a:r>
              <a:rPr lang="en-IN" dirty="0" smtClean="0">
                <a:solidFill>
                  <a:schemeClr val="bg1"/>
                </a:solidFill>
              </a:rPr>
              <a:t> Narayan Singh </a:t>
            </a:r>
            <a:r>
              <a:rPr lang="en-IN" dirty="0">
                <a:solidFill>
                  <a:schemeClr val="bg1"/>
                </a:solidFill>
              </a:rPr>
              <a:t>, </a:t>
            </a:r>
            <a:r>
              <a:rPr lang="en-IN" dirty="0" err="1">
                <a:solidFill>
                  <a:schemeClr val="bg1"/>
                </a:solidFill>
              </a:rPr>
              <a:t>Rakesh</a:t>
            </a:r>
            <a:r>
              <a:rPr lang="en-IN" dirty="0">
                <a:solidFill>
                  <a:schemeClr val="bg1"/>
                </a:solidFill>
              </a:rPr>
              <a:t> </a:t>
            </a:r>
            <a:r>
              <a:rPr lang="en-IN" dirty="0" err="1" smtClean="0">
                <a:solidFill>
                  <a:schemeClr val="bg1"/>
                </a:solidFill>
              </a:rPr>
              <a:t>Garg</a:t>
            </a:r>
            <a:r>
              <a:rPr lang="en-IN" dirty="0" smtClean="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13265627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2329725" y="113175"/>
            <a:ext cx="4489500" cy="857400"/>
          </a:xfrm>
          <a:prstGeom prst="rect">
            <a:avLst/>
          </a:prstGeom>
        </p:spPr>
        <p:txBody>
          <a:bodyPr spcFirstLastPara="1" wrap="square" lIns="91425" tIns="91425" rIns="91425" bIns="91425" anchor="ctr" anchorCtr="0">
            <a:noAutofit/>
          </a:bodyPr>
          <a:lstStyle/>
          <a:p>
            <a:pPr lvl="0"/>
            <a:r>
              <a:rPr lang="en" sz="2400" dirty="0" smtClean="0">
                <a:latin typeface="PT Serif" charset="0"/>
              </a:rPr>
              <a:t>Conclusion</a:t>
            </a:r>
            <a:endParaRPr sz="2400" dirty="0"/>
          </a:p>
        </p:txBody>
      </p:sp>
      <p:sp>
        <p:nvSpPr>
          <p:cNvPr id="64" name="Google Shape;64;p12"/>
          <p:cNvSpPr txBox="1"/>
          <p:nvPr/>
        </p:nvSpPr>
        <p:spPr>
          <a:xfrm>
            <a:off x="907798" y="915566"/>
            <a:ext cx="6984776" cy="3866890"/>
          </a:xfrm>
          <a:prstGeom prst="rect">
            <a:avLst/>
          </a:prstGeom>
          <a:noFill/>
          <a:ln>
            <a:noFill/>
          </a:ln>
        </p:spPr>
        <p:txBody>
          <a:bodyPr spcFirstLastPara="1" wrap="square" lIns="91425" tIns="91425" rIns="91425" bIns="91425" anchor="t" anchorCtr="0">
            <a:noAutofit/>
          </a:bodyPr>
          <a:lstStyle/>
          <a:p>
            <a:pPr marL="285750" lvl="0" indent="-285750">
              <a:lnSpc>
                <a:spcPct val="150000"/>
              </a:lnSpc>
              <a:spcBef>
                <a:spcPts val="600"/>
              </a:spcBef>
              <a:buFont typeface="Courier New" pitchFamily="49" charset="0"/>
              <a:buChar char="o"/>
            </a:pPr>
            <a:r>
              <a:rPr lang="en-US" dirty="0"/>
              <a:t>The proposed automated attendance system using face recognition is a great model for marking the attendance of students in a classroom. This system also assists in overcoming the chances of proxies and fake attendance. In the modern world, a large number of systems using biometrics are available. However, the facial recognition turns out to be a viable option because of its high accuracy along with minimum human intervention. </a:t>
            </a:r>
            <a:endParaRPr lang="en-US" dirty="0" smtClean="0"/>
          </a:p>
          <a:p>
            <a:pPr marL="285750" lvl="0" indent="-285750">
              <a:lnSpc>
                <a:spcPct val="150000"/>
              </a:lnSpc>
              <a:spcBef>
                <a:spcPts val="600"/>
              </a:spcBef>
              <a:buFont typeface="Courier New" pitchFamily="49" charset="0"/>
              <a:buChar char="o"/>
            </a:pPr>
            <a:r>
              <a:rPr lang="en-US" dirty="0" smtClean="0"/>
              <a:t>This </a:t>
            </a:r>
            <a:r>
              <a:rPr lang="en-US" dirty="0"/>
              <a:t>system is aimed at providing a significant level of security. Hence, a highly pro-efficient attendance system for classroom attendance needs to be developed which can perform recognition on multiple faces at one instance. Also, there is no requirement of any special hardware for its implementation. A camera, a PC and database servers are sufficient for constructing the smart attendance system</a:t>
            </a:r>
            <a:endParaRPr lang="en-US" dirty="0" smtClean="0"/>
          </a:p>
        </p:txBody>
      </p:sp>
      <p:sp>
        <p:nvSpPr>
          <p:cNvPr id="67" name="Google Shape;67;p1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491836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555776" y="2139702"/>
            <a:ext cx="5857800" cy="1159800"/>
          </a:xfrm>
          <a:prstGeom prst="rect">
            <a:avLst/>
          </a:prstGeom>
        </p:spPr>
        <p:txBody>
          <a:bodyPr spcFirstLastPara="1" wrap="square" lIns="91425" tIns="91425" rIns="91425" bIns="91425" anchor="b" anchorCtr="0">
            <a:noAutofit/>
          </a:bodyPr>
          <a:lstStyle/>
          <a:p>
            <a:pPr lvl="0"/>
            <a:r>
              <a:rPr lang="en-US" dirty="0" smtClean="0">
                <a:latin typeface="PT Serif" charset="0"/>
              </a:rPr>
              <a:t>Future Scope</a:t>
            </a:r>
            <a:endParaRPr dirty="0">
              <a:latin typeface="PT Serif" charset="0"/>
            </a:endParaRPr>
          </a:p>
        </p:txBody>
      </p:sp>
    </p:spTree>
    <p:extLst>
      <p:ext uri="{BB962C8B-B14F-4D97-AF65-F5344CB8AC3E}">
        <p14:creationId xmlns:p14="http://schemas.microsoft.com/office/powerpoint/2010/main" val="3635167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2329725" y="113175"/>
            <a:ext cx="4489500" cy="857400"/>
          </a:xfrm>
          <a:prstGeom prst="rect">
            <a:avLst/>
          </a:prstGeom>
        </p:spPr>
        <p:txBody>
          <a:bodyPr spcFirstLastPara="1" wrap="square" lIns="91425" tIns="91425" rIns="91425" bIns="91425" anchor="ctr" anchorCtr="0">
            <a:noAutofit/>
          </a:bodyPr>
          <a:lstStyle/>
          <a:p>
            <a:pPr lvl="0"/>
            <a:r>
              <a:rPr lang="en" sz="2400" dirty="0" smtClean="0">
                <a:latin typeface="PT Serif" charset="0"/>
              </a:rPr>
              <a:t>Future Scope</a:t>
            </a:r>
            <a:endParaRPr sz="2400" dirty="0"/>
          </a:p>
        </p:txBody>
      </p:sp>
      <p:sp>
        <p:nvSpPr>
          <p:cNvPr id="64" name="Google Shape;64;p12"/>
          <p:cNvSpPr txBox="1"/>
          <p:nvPr/>
        </p:nvSpPr>
        <p:spPr>
          <a:xfrm>
            <a:off x="899592" y="1081124"/>
            <a:ext cx="6984776" cy="3290825"/>
          </a:xfrm>
          <a:prstGeom prst="rect">
            <a:avLst/>
          </a:prstGeom>
          <a:noFill/>
          <a:ln>
            <a:noFill/>
          </a:ln>
        </p:spPr>
        <p:txBody>
          <a:bodyPr spcFirstLastPara="1" wrap="square" lIns="91425" tIns="91425" rIns="91425" bIns="91425" anchor="t" anchorCtr="0">
            <a:noAutofit/>
          </a:bodyPr>
          <a:lstStyle/>
          <a:p>
            <a:pPr marL="285750" lvl="0" indent="-285750">
              <a:lnSpc>
                <a:spcPct val="150000"/>
              </a:lnSpc>
              <a:spcBef>
                <a:spcPts val="600"/>
              </a:spcBef>
              <a:buFont typeface="Courier New" pitchFamily="49" charset="0"/>
              <a:buChar char="o"/>
            </a:pPr>
            <a:r>
              <a:rPr lang="en-US" dirty="0"/>
              <a:t>The proposed system here is only used for classroom attendance for students. However, this system can be improved and enhanced in a way that it can also be used in multi-national companies for maintaining the surveillance of a much larger database, filled with huge amount of entries of the employees working in a particular organization. </a:t>
            </a:r>
            <a:endParaRPr lang="en-US" dirty="0" smtClean="0"/>
          </a:p>
          <a:p>
            <a:pPr marL="285750" lvl="0" indent="-285750">
              <a:lnSpc>
                <a:spcPct val="150000"/>
              </a:lnSpc>
              <a:spcBef>
                <a:spcPts val="600"/>
              </a:spcBef>
              <a:buFont typeface="Courier New" pitchFamily="49" charset="0"/>
              <a:buChar char="o"/>
            </a:pPr>
            <a:r>
              <a:rPr lang="en-US" dirty="0" smtClean="0"/>
              <a:t>This </a:t>
            </a:r>
            <a:r>
              <a:rPr lang="en-US" dirty="0"/>
              <a:t>will be able to help in maintaining security and also the company will able to keep a track on its workers whether they are completing the desired working hours in a day or not</a:t>
            </a:r>
            <a:r>
              <a:rPr lang="en-US" dirty="0" smtClean="0"/>
              <a:t>.</a:t>
            </a:r>
          </a:p>
        </p:txBody>
      </p:sp>
      <p:sp>
        <p:nvSpPr>
          <p:cNvPr id="67" name="Google Shape;67;p1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470466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6"/>
          <p:cNvSpPr txBox="1">
            <a:spLocks noGrp="1"/>
          </p:cNvSpPr>
          <p:nvPr>
            <p:ph type="ctrTitle"/>
          </p:nvPr>
        </p:nvSpPr>
        <p:spPr>
          <a:xfrm>
            <a:off x="2600500" y="2040544"/>
            <a:ext cx="585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PT Serif" charset="0"/>
              </a:rPr>
              <a:t>Bibliography</a:t>
            </a:r>
            <a:endParaRPr dirty="0">
              <a:latin typeface="PT Serif"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IN" dirty="0"/>
          </a:p>
        </p:txBody>
      </p:sp>
      <p:sp>
        <p:nvSpPr>
          <p:cNvPr id="5" name="Rectangle 4"/>
          <p:cNvSpPr/>
          <p:nvPr/>
        </p:nvSpPr>
        <p:spPr>
          <a:xfrm>
            <a:off x="539552" y="771550"/>
            <a:ext cx="8136904" cy="4253537"/>
          </a:xfrm>
          <a:prstGeom prst="rect">
            <a:avLst/>
          </a:prstGeom>
        </p:spPr>
        <p:txBody>
          <a:bodyPr wrap="square">
            <a:spAutoFit/>
          </a:bodyPr>
          <a:lstStyle/>
          <a:p>
            <a:pPr>
              <a:lnSpc>
                <a:spcPct val="150000"/>
              </a:lnSpc>
            </a:pPr>
            <a:r>
              <a:rPr lang="en-IN" dirty="0">
                <a:latin typeface="PT Serif" charset="0"/>
              </a:rPr>
              <a:t>[1] S. Lukas, A. R. </a:t>
            </a:r>
            <a:r>
              <a:rPr lang="en-IN" dirty="0" err="1">
                <a:latin typeface="PT Serif" charset="0"/>
              </a:rPr>
              <a:t>Mitra</a:t>
            </a:r>
            <a:r>
              <a:rPr lang="en-IN" dirty="0">
                <a:latin typeface="PT Serif" charset="0"/>
              </a:rPr>
              <a:t>, R. I. </a:t>
            </a:r>
            <a:r>
              <a:rPr lang="en-IN" dirty="0" err="1">
                <a:latin typeface="PT Serif" charset="0"/>
              </a:rPr>
              <a:t>Desanti</a:t>
            </a:r>
            <a:r>
              <a:rPr lang="en-IN" dirty="0">
                <a:latin typeface="PT Serif" charset="0"/>
              </a:rPr>
              <a:t> and D. </a:t>
            </a:r>
            <a:r>
              <a:rPr lang="en-IN" dirty="0" err="1">
                <a:latin typeface="PT Serif" charset="0"/>
              </a:rPr>
              <a:t>Krisnadi</a:t>
            </a:r>
            <a:r>
              <a:rPr lang="en-IN" dirty="0">
                <a:latin typeface="PT Serif" charset="0"/>
              </a:rPr>
              <a:t>, "Student Attendance System in Classroom Using Face Recognition Technique," in ICTC 2016, </a:t>
            </a:r>
            <a:r>
              <a:rPr lang="en-IN" dirty="0" err="1">
                <a:latin typeface="PT Serif" charset="0"/>
              </a:rPr>
              <a:t>Karawaci</a:t>
            </a:r>
            <a:r>
              <a:rPr lang="en-IN" dirty="0">
                <a:latin typeface="PT Serif" charset="0"/>
              </a:rPr>
              <a:t>, 2016. </a:t>
            </a:r>
            <a:endParaRPr lang="en-IN" dirty="0" smtClean="0">
              <a:latin typeface="PT Serif" charset="0"/>
            </a:endParaRPr>
          </a:p>
          <a:p>
            <a:pPr>
              <a:lnSpc>
                <a:spcPct val="150000"/>
              </a:lnSpc>
            </a:pPr>
            <a:r>
              <a:rPr lang="en-IN" dirty="0" smtClean="0">
                <a:latin typeface="PT Serif" charset="0"/>
              </a:rPr>
              <a:t>[2</a:t>
            </a:r>
            <a:r>
              <a:rPr lang="en-IN" dirty="0">
                <a:latin typeface="PT Serif" charset="0"/>
              </a:rPr>
              <a:t>] P. </a:t>
            </a:r>
            <a:r>
              <a:rPr lang="en-IN" dirty="0" err="1">
                <a:latin typeface="PT Serif" charset="0"/>
              </a:rPr>
              <a:t>Wagh</a:t>
            </a:r>
            <a:r>
              <a:rPr lang="en-IN" dirty="0">
                <a:latin typeface="PT Serif" charset="0"/>
              </a:rPr>
              <a:t>, S. </a:t>
            </a:r>
            <a:r>
              <a:rPr lang="en-IN" dirty="0" err="1">
                <a:latin typeface="PT Serif" charset="0"/>
              </a:rPr>
              <a:t>Patil</a:t>
            </a:r>
            <a:r>
              <a:rPr lang="en-IN" dirty="0">
                <a:latin typeface="PT Serif" charset="0"/>
              </a:rPr>
              <a:t>, J. </a:t>
            </a:r>
            <a:r>
              <a:rPr lang="en-IN" dirty="0" err="1">
                <a:latin typeface="PT Serif" charset="0"/>
              </a:rPr>
              <a:t>Chaudhari</a:t>
            </a:r>
            <a:r>
              <a:rPr lang="en-IN" dirty="0">
                <a:latin typeface="PT Serif" charset="0"/>
              </a:rPr>
              <a:t> and R. </a:t>
            </a:r>
            <a:r>
              <a:rPr lang="en-IN" dirty="0" err="1">
                <a:latin typeface="PT Serif" charset="0"/>
              </a:rPr>
              <a:t>Thakare</a:t>
            </a:r>
            <a:r>
              <a:rPr lang="en-IN" dirty="0">
                <a:latin typeface="PT Serif" charset="0"/>
              </a:rPr>
              <a:t>, "Attendance System based on Face Recognition using Eigen face and PCA Algorithms," in 2015 International Conference on Green Computing and Internet of Things (</a:t>
            </a:r>
            <a:r>
              <a:rPr lang="en-IN" dirty="0" err="1">
                <a:latin typeface="PT Serif" charset="0"/>
              </a:rPr>
              <a:t>ICGCloT</a:t>
            </a:r>
            <a:r>
              <a:rPr lang="en-IN" dirty="0">
                <a:latin typeface="PT Serif" charset="0"/>
              </a:rPr>
              <a:t>), 2015. </a:t>
            </a:r>
            <a:endParaRPr lang="en-IN" dirty="0" smtClean="0">
              <a:latin typeface="PT Serif" charset="0"/>
            </a:endParaRPr>
          </a:p>
          <a:p>
            <a:pPr>
              <a:lnSpc>
                <a:spcPct val="150000"/>
              </a:lnSpc>
            </a:pPr>
            <a:r>
              <a:rPr lang="en-IN" dirty="0" smtClean="0">
                <a:latin typeface="PT Serif" charset="0"/>
              </a:rPr>
              <a:t>[</a:t>
            </a:r>
            <a:r>
              <a:rPr lang="en-IN" dirty="0">
                <a:latin typeface="PT Serif" charset="0"/>
              </a:rPr>
              <a:t>3] N. M. </a:t>
            </a:r>
            <a:r>
              <a:rPr lang="en-IN" dirty="0" err="1">
                <a:latin typeface="PT Serif" charset="0"/>
              </a:rPr>
              <a:t>Ara</a:t>
            </a:r>
            <a:r>
              <a:rPr lang="en-IN" dirty="0">
                <a:latin typeface="PT Serif" charset="0"/>
              </a:rPr>
              <a:t>, N. S. </a:t>
            </a:r>
            <a:r>
              <a:rPr lang="en-IN" dirty="0" err="1">
                <a:latin typeface="PT Serif" charset="0"/>
              </a:rPr>
              <a:t>Simul</a:t>
            </a:r>
            <a:r>
              <a:rPr lang="en-IN" dirty="0">
                <a:latin typeface="PT Serif" charset="0"/>
              </a:rPr>
              <a:t> and M. S. Islam, "Convolutional Neural Network Approach for Vision Based Student Recognition System," in 2017 20th International Conference of Computer and Information Technology (ICCIT), 22-24 December, 2017, </a:t>
            </a:r>
            <a:r>
              <a:rPr lang="en-IN" dirty="0" err="1">
                <a:latin typeface="PT Serif" charset="0"/>
              </a:rPr>
              <a:t>Sylhet</a:t>
            </a:r>
            <a:r>
              <a:rPr lang="en-IN" dirty="0">
                <a:latin typeface="PT Serif" charset="0"/>
              </a:rPr>
              <a:t>, 2017. </a:t>
            </a:r>
            <a:endParaRPr lang="en-IN" dirty="0" smtClean="0">
              <a:latin typeface="PT Serif" charset="0"/>
            </a:endParaRPr>
          </a:p>
          <a:p>
            <a:pPr>
              <a:lnSpc>
                <a:spcPct val="150000"/>
              </a:lnSpc>
            </a:pPr>
            <a:r>
              <a:rPr lang="en-IN" dirty="0" smtClean="0">
                <a:latin typeface="PT Serif" charset="0"/>
              </a:rPr>
              <a:t>[</a:t>
            </a:r>
            <a:r>
              <a:rPr lang="en-IN" dirty="0">
                <a:latin typeface="PT Serif" charset="0"/>
              </a:rPr>
              <a:t>4] N. Khan and </a:t>
            </a:r>
            <a:r>
              <a:rPr lang="en-IN" dirty="0" err="1">
                <a:latin typeface="PT Serif" charset="0"/>
              </a:rPr>
              <a:t>Balcoh</a:t>
            </a:r>
            <a:r>
              <a:rPr lang="en-IN" dirty="0">
                <a:latin typeface="PT Serif" charset="0"/>
              </a:rPr>
              <a:t>, "Algorithm for efficient attendance management: Face recognition based approach," in JCSI International Journal of Computer Science Issues 9.4, 2012. </a:t>
            </a:r>
            <a:endParaRPr lang="en-IN" dirty="0" smtClean="0">
              <a:latin typeface="PT Serif" charset="0"/>
            </a:endParaRPr>
          </a:p>
          <a:p>
            <a:pPr>
              <a:lnSpc>
                <a:spcPct val="150000"/>
              </a:lnSpc>
            </a:pPr>
            <a:r>
              <a:rPr lang="en-IN" dirty="0" smtClean="0">
                <a:latin typeface="PT Serif" charset="0"/>
              </a:rPr>
              <a:t>[</a:t>
            </a:r>
            <a:r>
              <a:rPr lang="en-IN" dirty="0">
                <a:latin typeface="PT Serif" charset="0"/>
              </a:rPr>
              <a:t>5] KAWAGUCHI and </a:t>
            </a:r>
            <a:r>
              <a:rPr lang="en-IN" dirty="0" err="1">
                <a:latin typeface="PT Serif" charset="0"/>
              </a:rPr>
              <a:t>Yohei</a:t>
            </a:r>
            <a:r>
              <a:rPr lang="en-IN" dirty="0">
                <a:latin typeface="PT Serif" charset="0"/>
              </a:rPr>
              <a:t>, "Face Recognition-based Lecture Attendance System.," in The 3rd AEARU Workshop on Network Education. 2005., 2005. </a:t>
            </a:r>
            <a:endParaRPr lang="en-IN" dirty="0" smtClean="0">
              <a:latin typeface="PT Serif" charset="0"/>
            </a:endParaRPr>
          </a:p>
          <a:p>
            <a:pPr>
              <a:lnSpc>
                <a:spcPct val="150000"/>
              </a:lnSpc>
            </a:pPr>
            <a:r>
              <a:rPr lang="en-IN" dirty="0" smtClean="0">
                <a:latin typeface="PT Serif" charset="0"/>
              </a:rPr>
              <a:t>[</a:t>
            </a:r>
            <a:r>
              <a:rPr lang="en-IN" dirty="0">
                <a:latin typeface="PT Serif" charset="0"/>
              </a:rPr>
              <a:t>6] </a:t>
            </a:r>
            <a:r>
              <a:rPr lang="en-IN" dirty="0" err="1">
                <a:latin typeface="PT Serif" charset="0"/>
              </a:rPr>
              <a:t>MuthuKalyani.K</a:t>
            </a:r>
            <a:r>
              <a:rPr lang="en-IN" dirty="0">
                <a:latin typeface="PT Serif" charset="0"/>
              </a:rPr>
              <a:t>, "Smart Application For AMS using Face Recognition," in CSEIJ 2013, </a:t>
            </a:r>
            <a:r>
              <a:rPr lang="en-IN" dirty="0" smtClean="0">
                <a:latin typeface="PT Serif" charset="0"/>
              </a:rPr>
              <a:t>2013</a:t>
            </a:r>
            <a:endParaRPr lang="en-IN" dirty="0">
              <a:latin typeface="PT Serif"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IN" dirty="0"/>
          </a:p>
        </p:txBody>
      </p:sp>
      <p:sp>
        <p:nvSpPr>
          <p:cNvPr id="5" name="Rectangle 4"/>
          <p:cNvSpPr/>
          <p:nvPr/>
        </p:nvSpPr>
        <p:spPr>
          <a:xfrm>
            <a:off x="539552" y="771550"/>
            <a:ext cx="8136904" cy="3289683"/>
          </a:xfrm>
          <a:prstGeom prst="rect">
            <a:avLst/>
          </a:prstGeom>
        </p:spPr>
        <p:txBody>
          <a:bodyPr wrap="square">
            <a:spAutoFit/>
          </a:bodyPr>
          <a:lstStyle/>
          <a:p>
            <a:pPr>
              <a:lnSpc>
                <a:spcPct val="150000"/>
              </a:lnSpc>
            </a:pPr>
            <a:r>
              <a:rPr lang="en-IN" dirty="0">
                <a:latin typeface="PT Serif" charset="0"/>
              </a:rPr>
              <a:t>[7] M. </a:t>
            </a:r>
            <a:r>
              <a:rPr lang="en-IN" dirty="0" err="1">
                <a:latin typeface="PT Serif" charset="0"/>
              </a:rPr>
              <a:t>Arsenovic</a:t>
            </a:r>
            <a:r>
              <a:rPr lang="en-IN" dirty="0">
                <a:latin typeface="PT Serif" charset="0"/>
              </a:rPr>
              <a:t>, S. </a:t>
            </a:r>
            <a:r>
              <a:rPr lang="en-IN" dirty="0" err="1">
                <a:latin typeface="PT Serif" charset="0"/>
              </a:rPr>
              <a:t>Skadojevic</a:t>
            </a:r>
            <a:r>
              <a:rPr lang="en-IN" dirty="0">
                <a:latin typeface="PT Serif" charset="0"/>
              </a:rPr>
              <a:t> and A. </a:t>
            </a:r>
            <a:r>
              <a:rPr lang="en-IN" dirty="0" err="1">
                <a:latin typeface="PT Serif" charset="0"/>
              </a:rPr>
              <a:t>Anderla</a:t>
            </a:r>
            <a:r>
              <a:rPr lang="en-IN" dirty="0">
                <a:latin typeface="PT Serif" charset="0"/>
              </a:rPr>
              <a:t>, "</a:t>
            </a:r>
            <a:r>
              <a:rPr lang="en-IN" dirty="0" err="1">
                <a:latin typeface="PT Serif" charset="0"/>
              </a:rPr>
              <a:t>FaceTime</a:t>
            </a:r>
            <a:r>
              <a:rPr lang="en-IN" dirty="0">
                <a:latin typeface="PT Serif" charset="0"/>
              </a:rPr>
              <a:t>- Deep Learning Based Face Recognition </a:t>
            </a:r>
            <a:r>
              <a:rPr lang="en-IN" dirty="0" err="1">
                <a:latin typeface="PT Serif" charset="0"/>
              </a:rPr>
              <a:t>Attendamce</a:t>
            </a:r>
            <a:r>
              <a:rPr lang="en-IN" dirty="0">
                <a:latin typeface="PT Serif" charset="0"/>
              </a:rPr>
              <a:t> system.," in IEEE 15th International Symposium on Intelligent Systems and Informatics, Serbia, 2017</a:t>
            </a:r>
            <a:r>
              <a:rPr lang="en-IN" dirty="0" smtClean="0">
                <a:latin typeface="PT Serif" charset="0"/>
              </a:rPr>
              <a:t>.</a:t>
            </a:r>
          </a:p>
          <a:p>
            <a:pPr>
              <a:lnSpc>
                <a:spcPct val="150000"/>
              </a:lnSpc>
            </a:pPr>
            <a:r>
              <a:rPr lang="en-IN" dirty="0" smtClean="0">
                <a:latin typeface="PT Serif" charset="0"/>
              </a:rPr>
              <a:t>[8</a:t>
            </a:r>
            <a:r>
              <a:rPr lang="en-IN" dirty="0">
                <a:latin typeface="PT Serif" charset="0"/>
              </a:rPr>
              <a:t>] K. </a:t>
            </a:r>
            <a:r>
              <a:rPr lang="en-IN" dirty="0" err="1">
                <a:latin typeface="PT Serif" charset="0"/>
              </a:rPr>
              <a:t>Goyal</a:t>
            </a:r>
            <a:r>
              <a:rPr lang="en-IN" dirty="0">
                <a:latin typeface="PT Serif" charset="0"/>
              </a:rPr>
              <a:t>, K. </a:t>
            </a:r>
            <a:r>
              <a:rPr lang="en-IN" dirty="0" err="1">
                <a:latin typeface="PT Serif" charset="0"/>
              </a:rPr>
              <a:t>Agarwal</a:t>
            </a:r>
            <a:r>
              <a:rPr lang="en-IN" dirty="0">
                <a:latin typeface="PT Serif" charset="0"/>
              </a:rPr>
              <a:t> and R. Kumar, "Face Detection and tracking using </a:t>
            </a:r>
            <a:r>
              <a:rPr lang="en-IN" dirty="0" err="1">
                <a:latin typeface="PT Serif" charset="0"/>
              </a:rPr>
              <a:t>OpenCV</a:t>
            </a:r>
            <a:r>
              <a:rPr lang="en-IN" dirty="0">
                <a:latin typeface="PT Serif" charset="0"/>
              </a:rPr>
              <a:t>," in International Conference on Electronics, Communication and Aerospace Technology, ICECA 2017, </a:t>
            </a:r>
            <a:r>
              <a:rPr lang="en-IN" dirty="0" smtClean="0">
                <a:latin typeface="PT Serif" charset="0"/>
              </a:rPr>
              <a:t>2017. </a:t>
            </a:r>
          </a:p>
          <a:p>
            <a:pPr>
              <a:lnSpc>
                <a:spcPct val="150000"/>
              </a:lnSpc>
            </a:pPr>
            <a:r>
              <a:rPr lang="en-IN" dirty="0" smtClean="0">
                <a:latin typeface="PT Serif" charset="0"/>
              </a:rPr>
              <a:t>[</a:t>
            </a:r>
            <a:r>
              <a:rPr lang="en-IN" dirty="0">
                <a:latin typeface="PT Serif" charset="0"/>
              </a:rPr>
              <a:t>9] Viola, M. J. Jones and Paul, "Robust real-time face detection.," in International journal of computer vision 57.2 (2004), 2004. </a:t>
            </a:r>
            <a:endParaRPr lang="en-IN" dirty="0" smtClean="0">
              <a:latin typeface="PT Serif" charset="0"/>
            </a:endParaRPr>
          </a:p>
          <a:p>
            <a:pPr>
              <a:lnSpc>
                <a:spcPct val="150000"/>
              </a:lnSpc>
            </a:pPr>
            <a:r>
              <a:rPr lang="en-IN" dirty="0" smtClean="0">
                <a:latin typeface="PT Serif" charset="0"/>
              </a:rPr>
              <a:t>[</a:t>
            </a:r>
            <a:r>
              <a:rPr lang="en-IN" dirty="0">
                <a:latin typeface="PT Serif" charset="0"/>
              </a:rPr>
              <a:t>10] A. </a:t>
            </a:r>
            <a:r>
              <a:rPr lang="en-IN" dirty="0" err="1">
                <a:latin typeface="PT Serif" charset="0"/>
              </a:rPr>
              <a:t>Jha</a:t>
            </a:r>
            <a:r>
              <a:rPr lang="en-IN" dirty="0">
                <a:latin typeface="PT Serif" charset="0"/>
              </a:rPr>
              <a:t>, ""Class Room Attendance System Using Facial Recognition System."," in International journal of Mathematical science technology and management 2(3). 2007, 2007.</a:t>
            </a:r>
          </a:p>
          <a:p>
            <a:pPr>
              <a:lnSpc>
                <a:spcPct val="150000"/>
              </a:lnSpc>
            </a:pPr>
            <a:endParaRPr lang="en-IN" dirty="0">
              <a:latin typeface="PT Serif" charset="0"/>
            </a:endParaRPr>
          </a:p>
        </p:txBody>
      </p:sp>
    </p:spTree>
    <p:extLst>
      <p:ext uri="{BB962C8B-B14F-4D97-AF65-F5344CB8AC3E}">
        <p14:creationId xmlns:p14="http://schemas.microsoft.com/office/powerpoint/2010/main" val="477302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a:spLocks noGrp="1"/>
          </p:cNvSpPr>
          <p:nvPr>
            <p:ph type="ctrTitle" idx="4294967295"/>
          </p:nvPr>
        </p:nvSpPr>
        <p:spPr>
          <a:xfrm>
            <a:off x="611560" y="1635646"/>
            <a:ext cx="7772400" cy="55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smtClean="0">
                <a:latin typeface="PT Serif" charset="0"/>
              </a:rPr>
              <a:t>THANK YOU!</a:t>
            </a:r>
            <a:endParaRPr sz="3600" dirty="0">
              <a:latin typeface="PT Serif" charset="0"/>
            </a:endParaRPr>
          </a:p>
        </p:txBody>
      </p:sp>
      <p:sp>
        <p:nvSpPr>
          <p:cNvPr id="335" name="Google Shape;335;p33"/>
          <p:cNvSpPr txBox="1">
            <a:spLocks noGrp="1"/>
          </p:cNvSpPr>
          <p:nvPr>
            <p:ph type="subTitle" idx="4294967295"/>
          </p:nvPr>
        </p:nvSpPr>
        <p:spPr>
          <a:xfrm>
            <a:off x="683568" y="2499742"/>
            <a:ext cx="7895700" cy="7848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4800" i="1" dirty="0">
                <a:solidFill>
                  <a:schemeClr val="accent1"/>
                </a:solidFill>
              </a:rPr>
              <a:t>Any questions?</a:t>
            </a:r>
            <a:endParaRPr sz="4800" i="1" dirty="0">
              <a:solidFill>
                <a:schemeClr val="accent1"/>
              </a:solidFill>
            </a:endParaRPr>
          </a:p>
        </p:txBody>
      </p:sp>
      <p:sp>
        <p:nvSpPr>
          <p:cNvPr id="337" name="Google Shape;337;p3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5776" y="2067694"/>
            <a:ext cx="5857800" cy="1159800"/>
          </a:xfrm>
        </p:spPr>
        <p:txBody>
          <a:bodyPr/>
          <a:lstStyle/>
          <a:p>
            <a:r>
              <a:rPr lang="en" dirty="0">
                <a:latin typeface="PT Serif" charset="0"/>
              </a:rPr>
              <a:t>Abstract</a:t>
            </a:r>
            <a:endParaRPr lang="en-IN" dirty="0">
              <a:latin typeface="PT Serif" charset="0"/>
            </a:endParaRPr>
          </a:p>
        </p:txBody>
      </p:sp>
    </p:spTree>
    <p:extLst>
      <p:ext uri="{BB962C8B-B14F-4D97-AF65-F5344CB8AC3E}">
        <p14:creationId xmlns:p14="http://schemas.microsoft.com/office/powerpoint/2010/main" val="123326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2329725" y="113175"/>
            <a:ext cx="4489500" cy="857400"/>
          </a:xfrm>
          <a:prstGeom prst="rect">
            <a:avLst/>
          </a:prstGeom>
        </p:spPr>
        <p:txBody>
          <a:bodyPr spcFirstLastPara="1" wrap="square" lIns="91425" tIns="91425" rIns="91425" bIns="91425" anchor="ctr" anchorCtr="0">
            <a:noAutofit/>
          </a:bodyPr>
          <a:lstStyle/>
          <a:p>
            <a:pPr lvl="0"/>
            <a:r>
              <a:rPr lang="en" dirty="0">
                <a:latin typeface="PT Serif" charset="0"/>
              </a:rPr>
              <a:t>Abstract</a:t>
            </a:r>
            <a:endParaRPr dirty="0"/>
          </a:p>
        </p:txBody>
      </p:sp>
      <p:sp>
        <p:nvSpPr>
          <p:cNvPr id="64" name="Google Shape;64;p12"/>
          <p:cNvSpPr txBox="1"/>
          <p:nvPr/>
        </p:nvSpPr>
        <p:spPr>
          <a:xfrm>
            <a:off x="899592" y="1081124"/>
            <a:ext cx="6984776" cy="3290825"/>
          </a:xfrm>
          <a:prstGeom prst="rect">
            <a:avLst/>
          </a:prstGeom>
          <a:noFill/>
          <a:ln>
            <a:noFill/>
          </a:ln>
        </p:spPr>
        <p:txBody>
          <a:bodyPr spcFirstLastPara="1" wrap="square" lIns="91425" tIns="91425" rIns="91425" bIns="91425" anchor="t" anchorCtr="0">
            <a:noAutofit/>
          </a:bodyPr>
          <a:lstStyle/>
          <a:p>
            <a:pPr marL="285750" lvl="0" indent="-285750">
              <a:spcBef>
                <a:spcPts val="600"/>
              </a:spcBef>
              <a:buFont typeface="Courier New" pitchFamily="49" charset="0"/>
              <a:buChar char="o"/>
            </a:pPr>
            <a:r>
              <a:rPr lang="en-US" dirty="0">
                <a:solidFill>
                  <a:schemeClr val="tx1"/>
                </a:solidFill>
                <a:latin typeface="PT Serif" charset="0"/>
              </a:rPr>
              <a:t>The management of the attendance can be a great burden on the teachers if it is done by hand. To resolve this problem, smart and auto attendance management system is being utilized. But authentication is an important issue in this system. The smart attendance system is generally executed with the help of biometrics. </a:t>
            </a:r>
            <a:endParaRPr lang="en-US" dirty="0" smtClean="0">
              <a:solidFill>
                <a:schemeClr val="tx1"/>
              </a:solidFill>
              <a:latin typeface="PT Serif" charset="0"/>
            </a:endParaRPr>
          </a:p>
          <a:p>
            <a:pPr marL="285750" lvl="0" indent="-285750">
              <a:spcBef>
                <a:spcPts val="600"/>
              </a:spcBef>
              <a:buFont typeface="Courier New" pitchFamily="49" charset="0"/>
              <a:buChar char="o"/>
            </a:pPr>
            <a:r>
              <a:rPr lang="en-US" dirty="0" smtClean="0">
                <a:solidFill>
                  <a:schemeClr val="tx1"/>
                </a:solidFill>
                <a:latin typeface="PT Serif" charset="0"/>
              </a:rPr>
              <a:t>Face </a:t>
            </a:r>
            <a:r>
              <a:rPr lang="en-US" dirty="0">
                <a:solidFill>
                  <a:schemeClr val="tx1"/>
                </a:solidFill>
                <a:latin typeface="PT Serif" charset="0"/>
              </a:rPr>
              <a:t>recognition is one of the biometric methods to improve this system. Being a prime feature of biometric verification, facial recognition is being used enormously in several such applications, like video monitoring and CCTV footage system, an interaction between computer &amp; humans and access systems present indoors and network security. </a:t>
            </a:r>
            <a:endParaRPr lang="en-US" dirty="0" smtClean="0">
              <a:solidFill>
                <a:schemeClr val="tx1"/>
              </a:solidFill>
              <a:latin typeface="PT Serif" charset="0"/>
            </a:endParaRPr>
          </a:p>
          <a:p>
            <a:pPr marL="285750" lvl="0" indent="-285750">
              <a:spcBef>
                <a:spcPts val="600"/>
              </a:spcBef>
              <a:buFont typeface="Courier New" pitchFamily="49" charset="0"/>
              <a:buChar char="o"/>
            </a:pPr>
            <a:r>
              <a:rPr lang="en-US" dirty="0" smtClean="0">
                <a:solidFill>
                  <a:schemeClr val="tx1"/>
                </a:solidFill>
                <a:latin typeface="PT Serif" charset="0"/>
              </a:rPr>
              <a:t>By </a:t>
            </a:r>
            <a:r>
              <a:rPr lang="en-US" dirty="0">
                <a:solidFill>
                  <a:schemeClr val="tx1"/>
                </a:solidFill>
                <a:latin typeface="PT Serif" charset="0"/>
              </a:rPr>
              <a:t>utilizing this framework, the problem of proxies and students being marked present even though they are not physically present can easily be solved. The main implementation steps used in this type of system are face detection and recognizing the detected face.</a:t>
            </a:r>
            <a:endParaRPr dirty="0">
              <a:solidFill>
                <a:schemeClr val="tx1"/>
              </a:solidFill>
              <a:latin typeface="PT Serif" charset="0"/>
              <a:ea typeface="PT Serif"/>
              <a:cs typeface="PT Serif"/>
              <a:sym typeface="PT Serif"/>
            </a:endParaRPr>
          </a:p>
        </p:txBody>
      </p:sp>
      <p:sp>
        <p:nvSpPr>
          <p:cNvPr id="67" name="Google Shape;67;p1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2329725" y="113175"/>
            <a:ext cx="4489500" cy="857400"/>
          </a:xfrm>
          <a:prstGeom prst="rect">
            <a:avLst/>
          </a:prstGeom>
        </p:spPr>
        <p:txBody>
          <a:bodyPr spcFirstLastPara="1" wrap="square" lIns="91425" tIns="91425" rIns="91425" bIns="91425" anchor="ctr" anchorCtr="0">
            <a:noAutofit/>
          </a:bodyPr>
          <a:lstStyle/>
          <a:p>
            <a:pPr lvl="0"/>
            <a:r>
              <a:rPr lang="en" dirty="0">
                <a:latin typeface="PT Serif" charset="0"/>
              </a:rPr>
              <a:t>Abstract</a:t>
            </a:r>
            <a:endParaRPr dirty="0"/>
          </a:p>
        </p:txBody>
      </p:sp>
      <p:sp>
        <p:nvSpPr>
          <p:cNvPr id="64" name="Google Shape;64;p12"/>
          <p:cNvSpPr txBox="1"/>
          <p:nvPr/>
        </p:nvSpPr>
        <p:spPr>
          <a:xfrm>
            <a:off x="899592" y="1081124"/>
            <a:ext cx="6984776" cy="3290825"/>
          </a:xfrm>
          <a:prstGeom prst="rect">
            <a:avLst/>
          </a:prstGeom>
          <a:noFill/>
          <a:ln>
            <a:noFill/>
          </a:ln>
        </p:spPr>
        <p:txBody>
          <a:bodyPr spcFirstLastPara="1" wrap="square" lIns="91425" tIns="91425" rIns="91425" bIns="91425" anchor="t" anchorCtr="0">
            <a:noAutofit/>
          </a:bodyPr>
          <a:lstStyle/>
          <a:p>
            <a:pPr marL="285750" lvl="0" indent="-285750">
              <a:spcBef>
                <a:spcPts val="600"/>
              </a:spcBef>
              <a:buFont typeface="Courier New" pitchFamily="49" charset="0"/>
              <a:buChar char="o"/>
            </a:pPr>
            <a:r>
              <a:rPr lang="en-US" dirty="0">
                <a:solidFill>
                  <a:schemeClr val="tx1"/>
                </a:solidFill>
              </a:rPr>
              <a:t>This paper proposes a model for implementing an automated attendance management system for students of a class by making use of face recognition </a:t>
            </a:r>
            <a:r>
              <a:rPr lang="en-US" dirty="0" smtClean="0">
                <a:solidFill>
                  <a:schemeClr val="tx1"/>
                </a:solidFill>
              </a:rPr>
              <a:t>technique.</a:t>
            </a:r>
          </a:p>
          <a:p>
            <a:pPr marL="285750" lvl="0" indent="-285750">
              <a:spcBef>
                <a:spcPts val="600"/>
              </a:spcBef>
              <a:buFont typeface="Courier New" pitchFamily="49" charset="0"/>
              <a:buChar char="o"/>
            </a:pPr>
            <a:r>
              <a:rPr lang="en-US" dirty="0" smtClean="0">
                <a:solidFill>
                  <a:schemeClr val="tx1"/>
                </a:solidFill>
              </a:rPr>
              <a:t>After </a:t>
            </a:r>
            <a:r>
              <a:rPr lang="en-US" dirty="0">
                <a:solidFill>
                  <a:schemeClr val="tx1"/>
                </a:solidFill>
              </a:rPr>
              <a:t>these, the connection of recognized faces ought to be conceivable by comparing with the database containing student's faces. </a:t>
            </a:r>
            <a:endParaRPr lang="en-US" dirty="0" smtClean="0">
              <a:solidFill>
                <a:schemeClr val="tx1"/>
              </a:solidFill>
            </a:endParaRPr>
          </a:p>
          <a:p>
            <a:pPr marL="285750" lvl="0" indent="-285750">
              <a:spcBef>
                <a:spcPts val="600"/>
              </a:spcBef>
              <a:buFont typeface="Courier New" pitchFamily="49" charset="0"/>
              <a:buChar char="o"/>
            </a:pPr>
            <a:r>
              <a:rPr lang="en-US" dirty="0" smtClean="0">
                <a:solidFill>
                  <a:schemeClr val="tx1"/>
                </a:solidFill>
              </a:rPr>
              <a:t>This </a:t>
            </a:r>
            <a:r>
              <a:rPr lang="en-US" dirty="0">
                <a:solidFill>
                  <a:schemeClr val="tx1"/>
                </a:solidFill>
              </a:rPr>
              <a:t>model will be a successful technique to manage the attendance and records of students.</a:t>
            </a:r>
            <a:endParaRPr dirty="0">
              <a:solidFill>
                <a:schemeClr val="tx1"/>
              </a:solidFill>
              <a:latin typeface="PT Serif" charset="0"/>
              <a:ea typeface="PT Serif"/>
              <a:cs typeface="PT Serif"/>
              <a:sym typeface="PT Serif"/>
            </a:endParaRPr>
          </a:p>
        </p:txBody>
      </p:sp>
      <p:sp>
        <p:nvSpPr>
          <p:cNvPr id="67" name="Google Shape;67;p1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166679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5776" y="2139702"/>
            <a:ext cx="5857800" cy="1159800"/>
          </a:xfrm>
        </p:spPr>
        <p:txBody>
          <a:bodyPr/>
          <a:lstStyle/>
          <a:p>
            <a:r>
              <a:rPr lang="en" dirty="0" smtClean="0">
                <a:latin typeface="PT Serif" charset="0"/>
              </a:rPr>
              <a:t>Introduction</a:t>
            </a:r>
            <a:endParaRPr lang="en-IN" dirty="0">
              <a:latin typeface="PT Serif" charset="0"/>
            </a:endParaRPr>
          </a:p>
        </p:txBody>
      </p:sp>
    </p:spTree>
    <p:extLst>
      <p:ext uri="{BB962C8B-B14F-4D97-AF65-F5344CB8AC3E}">
        <p14:creationId xmlns:p14="http://schemas.microsoft.com/office/powerpoint/2010/main" val="1494922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2329725" y="113175"/>
            <a:ext cx="4489500" cy="857400"/>
          </a:xfrm>
          <a:prstGeom prst="rect">
            <a:avLst/>
          </a:prstGeom>
        </p:spPr>
        <p:txBody>
          <a:bodyPr spcFirstLastPara="1" wrap="square" lIns="91425" tIns="91425" rIns="91425" bIns="91425" anchor="ctr" anchorCtr="0">
            <a:noAutofit/>
          </a:bodyPr>
          <a:lstStyle/>
          <a:p>
            <a:pPr lvl="0"/>
            <a:r>
              <a:rPr lang="en" dirty="0" smtClean="0">
                <a:latin typeface="PT Serif" charset="0"/>
              </a:rPr>
              <a:t>Introduction</a:t>
            </a:r>
            <a:endParaRPr dirty="0"/>
          </a:p>
        </p:txBody>
      </p:sp>
      <p:sp>
        <p:nvSpPr>
          <p:cNvPr id="64" name="Google Shape;64;p12"/>
          <p:cNvSpPr txBox="1"/>
          <p:nvPr/>
        </p:nvSpPr>
        <p:spPr>
          <a:xfrm>
            <a:off x="179512" y="699542"/>
            <a:ext cx="8568952" cy="4176464"/>
          </a:xfrm>
          <a:prstGeom prst="rect">
            <a:avLst/>
          </a:prstGeom>
          <a:noFill/>
          <a:ln>
            <a:noFill/>
          </a:ln>
        </p:spPr>
        <p:txBody>
          <a:bodyPr spcFirstLastPara="1" wrap="square" lIns="91425" tIns="91425" rIns="91425" bIns="91425" anchor="t" anchorCtr="0">
            <a:noAutofit/>
          </a:bodyPr>
          <a:lstStyle/>
          <a:p>
            <a:pPr marL="285750" lvl="0" indent="-285750">
              <a:spcBef>
                <a:spcPts val="600"/>
              </a:spcBef>
              <a:buFont typeface="Courier New" pitchFamily="49" charset="0"/>
              <a:buChar char="o"/>
            </a:pPr>
            <a:r>
              <a:rPr lang="en-US" dirty="0" smtClean="0"/>
              <a:t> </a:t>
            </a:r>
            <a:r>
              <a:rPr lang="en-US" dirty="0"/>
              <a:t>By and large, there are two kinds of student attendance framework, i.e. Manual Attendance System (MAS) and Automated Attendance System (AAS). Practically in MAS, the staff may experience difficulty in both approving and keeping up every student's record in a classroom all the </a:t>
            </a:r>
            <a:r>
              <a:rPr lang="en-US" dirty="0" smtClean="0"/>
              <a:t>time.</a:t>
            </a:r>
          </a:p>
          <a:p>
            <a:pPr marL="285750" lvl="0" indent="-285750">
              <a:spcBef>
                <a:spcPts val="600"/>
              </a:spcBef>
              <a:buFont typeface="Courier New" pitchFamily="49" charset="0"/>
              <a:buChar char="o"/>
            </a:pPr>
            <a:r>
              <a:rPr lang="en-US" dirty="0"/>
              <a:t>AAS may decrease the managerial work of its staff. Especially, for an attendance system which embraces Human Face Recognition (HFR), it normally includes the students' facial images captured at the time he/she is entering the classroom, or when everyone is seated in the classroom to mark the </a:t>
            </a:r>
            <a:r>
              <a:rPr lang="en-US" dirty="0" smtClean="0"/>
              <a:t>attendance</a:t>
            </a:r>
          </a:p>
          <a:p>
            <a:pPr marL="285750" lvl="0" indent="-285750">
              <a:spcBef>
                <a:spcPts val="600"/>
              </a:spcBef>
              <a:buFont typeface="Courier New" pitchFamily="49" charset="0"/>
              <a:buChar char="o"/>
            </a:pPr>
            <a:r>
              <a:rPr lang="en-US" dirty="0"/>
              <a:t>Generally, there are two known methodologies to deal with HFR, one is the feature-based methodology and the other is the brightness-based methodology. </a:t>
            </a:r>
            <a:endParaRPr lang="en-US" dirty="0" smtClean="0"/>
          </a:p>
          <a:p>
            <a:pPr marL="285750" lvl="0" indent="-285750">
              <a:spcBef>
                <a:spcPts val="600"/>
              </a:spcBef>
              <a:buFont typeface="Courier New" pitchFamily="49" charset="0"/>
              <a:buChar char="o"/>
            </a:pPr>
            <a:r>
              <a:rPr lang="en-US" dirty="0" smtClean="0"/>
              <a:t>The feature based </a:t>
            </a:r>
            <a:r>
              <a:rPr lang="en-US" dirty="0"/>
              <a:t>methodology utilizes key point features present on the face, called landmarks, of the face, for example, eyes, nose, mouth, edges or some other unique </a:t>
            </a:r>
            <a:r>
              <a:rPr lang="en-US" dirty="0" smtClean="0"/>
              <a:t>attributes. In </a:t>
            </a:r>
            <a:r>
              <a:rPr lang="en-US" dirty="0"/>
              <a:t>this way, out of the picture that has been extricated beforehand, just some part is covered during the calculation process. Then again, the brightness-based methodology consolidates and computes all parts of the given picture </a:t>
            </a:r>
            <a:r>
              <a:rPr lang="en-US" dirty="0" smtClean="0"/>
              <a:t>. </a:t>
            </a:r>
          </a:p>
          <a:p>
            <a:pPr marL="285750" lvl="0" indent="-285750">
              <a:spcBef>
                <a:spcPts val="600"/>
              </a:spcBef>
              <a:buFont typeface="Courier New" pitchFamily="49" charset="0"/>
              <a:buChar char="o"/>
            </a:pPr>
            <a:r>
              <a:rPr lang="en-US" dirty="0" smtClean="0"/>
              <a:t>It </a:t>
            </a:r>
            <a:r>
              <a:rPr lang="en-US" dirty="0"/>
              <a:t>is also called holistic-based or image-based methodology. Since the overall picture must be considered, the </a:t>
            </a:r>
            <a:r>
              <a:rPr lang="en-US" dirty="0" smtClean="0"/>
              <a:t>brightness based </a:t>
            </a:r>
            <a:r>
              <a:rPr lang="en-US" dirty="0"/>
              <a:t>methodology takes longer handling time and is likewise more complicated</a:t>
            </a:r>
            <a:endParaRPr lang="en-US" dirty="0" smtClean="0"/>
          </a:p>
        </p:txBody>
      </p:sp>
      <p:sp>
        <p:nvSpPr>
          <p:cNvPr id="67" name="Google Shape;67;p1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168681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2329725" y="113175"/>
            <a:ext cx="4489500" cy="857400"/>
          </a:xfrm>
          <a:prstGeom prst="rect">
            <a:avLst/>
          </a:prstGeom>
        </p:spPr>
        <p:txBody>
          <a:bodyPr spcFirstLastPara="1" wrap="square" lIns="91425" tIns="91425" rIns="91425" bIns="91425" anchor="ctr" anchorCtr="0">
            <a:noAutofit/>
          </a:bodyPr>
          <a:lstStyle/>
          <a:p>
            <a:pPr lvl="0"/>
            <a:r>
              <a:rPr lang="en" dirty="0" smtClean="0">
                <a:latin typeface="PT Serif" charset="0"/>
              </a:rPr>
              <a:t>Introduction</a:t>
            </a:r>
            <a:endParaRPr dirty="0"/>
          </a:p>
        </p:txBody>
      </p:sp>
      <p:sp>
        <p:nvSpPr>
          <p:cNvPr id="64" name="Google Shape;64;p12"/>
          <p:cNvSpPr txBox="1"/>
          <p:nvPr/>
        </p:nvSpPr>
        <p:spPr>
          <a:xfrm>
            <a:off x="4572000" y="915566"/>
            <a:ext cx="4176464" cy="3506850"/>
          </a:xfrm>
          <a:prstGeom prst="rect">
            <a:avLst/>
          </a:prstGeom>
          <a:noFill/>
          <a:ln>
            <a:noFill/>
          </a:ln>
        </p:spPr>
        <p:txBody>
          <a:bodyPr spcFirstLastPara="1" wrap="square" lIns="91425" tIns="91425" rIns="91425" bIns="91425" anchor="t" anchorCtr="0">
            <a:noAutofit/>
          </a:bodyPr>
          <a:lstStyle/>
          <a:p>
            <a:pPr marL="285750" lvl="0" indent="-285750">
              <a:spcBef>
                <a:spcPts val="600"/>
              </a:spcBef>
              <a:buFont typeface="Courier New" pitchFamily="49" charset="0"/>
              <a:buChar char="o"/>
            </a:pPr>
            <a:r>
              <a:rPr lang="en-US" dirty="0"/>
              <a:t>Firstly, to mark the attendance, the images of students' faces will be required. This image can be captured from the camera, which will be installed in the classroom at a position from where the entire classroom is visible. </a:t>
            </a:r>
            <a:endParaRPr lang="en-US" dirty="0" smtClean="0"/>
          </a:p>
          <a:p>
            <a:pPr marL="285750" lvl="0" indent="-285750">
              <a:spcBef>
                <a:spcPts val="600"/>
              </a:spcBef>
              <a:buFont typeface="Courier New" pitchFamily="49" charset="0"/>
              <a:buChar char="o"/>
            </a:pPr>
            <a:r>
              <a:rPr lang="en-US" dirty="0" smtClean="0"/>
              <a:t>This </a:t>
            </a:r>
            <a:r>
              <a:rPr lang="en-US" dirty="0"/>
              <a:t>image will be considered as an input to the system. For efficient face identification, the picture should be upgraded by utilizing some image processing methods like </a:t>
            </a:r>
            <a:r>
              <a:rPr lang="en-US" dirty="0" err="1"/>
              <a:t>grayscale</a:t>
            </a:r>
            <a:r>
              <a:rPr lang="en-US" dirty="0"/>
              <a:t> conversion and histogram equalization</a:t>
            </a:r>
            <a:r>
              <a:rPr lang="en-US" dirty="0" smtClean="0"/>
              <a:t>.</a:t>
            </a:r>
          </a:p>
          <a:p>
            <a:pPr marL="285750" lvl="0" indent="-285750">
              <a:spcBef>
                <a:spcPts val="600"/>
              </a:spcBef>
              <a:buFont typeface="Courier New" pitchFamily="49" charset="0"/>
              <a:buChar char="o"/>
            </a:pPr>
            <a:r>
              <a:rPr lang="en-US" dirty="0" smtClean="0"/>
              <a:t> </a:t>
            </a:r>
            <a:r>
              <a:rPr lang="en-US" dirty="0"/>
              <a:t>After image quality upgrade, the image will be passed to perform face detection. The face identification process is trailed by face recognition </a:t>
            </a:r>
            <a:r>
              <a:rPr lang="en-US" dirty="0" smtClean="0"/>
              <a:t>process.</a:t>
            </a:r>
          </a:p>
        </p:txBody>
      </p:sp>
      <p:sp>
        <p:nvSpPr>
          <p:cNvPr id="67" name="Google Shape;67;p1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11653"/>
            <a:ext cx="28956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488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600500" y="2040544"/>
            <a:ext cx="5857800" cy="1159800"/>
          </a:xfrm>
          <a:prstGeom prst="rect">
            <a:avLst/>
          </a:prstGeom>
        </p:spPr>
        <p:txBody>
          <a:bodyPr spcFirstLastPara="1" wrap="square" lIns="91425" tIns="91425" rIns="91425" bIns="91425" anchor="b" anchorCtr="0">
            <a:noAutofit/>
          </a:bodyPr>
          <a:lstStyle/>
          <a:p>
            <a:pPr lvl="0"/>
            <a:r>
              <a:rPr lang="en-IN" dirty="0"/>
              <a:t>PROPOSED METHODOLOGY</a:t>
            </a:r>
            <a:endParaRPr dirty="0"/>
          </a:p>
        </p:txBody>
      </p:sp>
      <p:sp>
        <p:nvSpPr>
          <p:cNvPr id="82" name="Google Shape;82;p14"/>
          <p:cNvSpPr txBox="1">
            <a:spLocks noGrp="1"/>
          </p:cNvSpPr>
          <p:nvPr>
            <p:ph type="subTitle" idx="1"/>
          </p:nvPr>
        </p:nvSpPr>
        <p:spPr>
          <a:xfrm>
            <a:off x="2600400" y="3182962"/>
            <a:ext cx="5857800" cy="10449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Consists of  Architecture, Methodology, Algorithm</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atrice template">
  <a:themeElements>
    <a:clrScheme name="Custom 347">
      <a:dk1>
        <a:srgbClr val="1D1D1B"/>
      </a:dk1>
      <a:lt1>
        <a:srgbClr val="F3EFEA"/>
      </a:lt1>
      <a:dk2>
        <a:srgbClr val="434343"/>
      </a:dk2>
      <a:lt2>
        <a:srgbClr val="FFFFFF"/>
      </a:lt2>
      <a:accent1>
        <a:srgbClr val="8F7B87"/>
      </a:accent1>
      <a:accent2>
        <a:srgbClr val="A797A1"/>
      </a:accent2>
      <a:accent3>
        <a:srgbClr val="C0B5BC"/>
      </a:accent3>
      <a:accent4>
        <a:srgbClr val="E4DDE1"/>
      </a:accent4>
      <a:accent5>
        <a:srgbClr val="EFECED"/>
      </a:accent5>
      <a:accent6>
        <a:srgbClr val="F3EFEA"/>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2133</Words>
  <Application>Microsoft Office PowerPoint</Application>
  <PresentationFormat>On-screen Show (16:9)</PresentationFormat>
  <Paragraphs>112</Paragraphs>
  <Slides>26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PT Serif</vt:lpstr>
      <vt:lpstr>Montserrat</vt:lpstr>
      <vt:lpstr>Courier New</vt:lpstr>
      <vt:lpstr>Beatrice template</vt:lpstr>
      <vt:lpstr>Name: Sanket Saboo Roll No: 1911112 Batch: B3</vt:lpstr>
      <vt:lpstr>Real-Time Smart Attendance System using Face Recognition Techniques</vt:lpstr>
      <vt:lpstr>Abstract</vt:lpstr>
      <vt:lpstr>Abstract</vt:lpstr>
      <vt:lpstr>Abstract</vt:lpstr>
      <vt:lpstr>Introduction</vt:lpstr>
      <vt:lpstr>Introduction</vt:lpstr>
      <vt:lpstr>Introduction</vt:lpstr>
      <vt:lpstr>PROPOSED METHODOLOGY</vt:lpstr>
      <vt:lpstr>Architecture</vt:lpstr>
      <vt:lpstr>Methodology</vt:lpstr>
      <vt:lpstr>Methodology</vt:lpstr>
      <vt:lpstr>Methodology</vt:lpstr>
      <vt:lpstr>Methodology</vt:lpstr>
      <vt:lpstr>Algorithm</vt:lpstr>
      <vt:lpstr>Flow Diagram</vt:lpstr>
      <vt:lpstr>PowerPoint Presentation</vt:lpstr>
      <vt:lpstr>Implementation Strategy</vt:lpstr>
      <vt:lpstr>Conclusion</vt:lpstr>
      <vt:lpstr>Conclusion</vt:lpstr>
      <vt:lpstr>Future Scope</vt:lpstr>
      <vt:lpstr>Future Scope</vt:lpstr>
      <vt:lpstr>Bibliography</vt:lpstr>
      <vt:lpstr>Bibliography</vt:lpstr>
      <vt:lpstr>Bibliography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Sanket Saboo  Roll No: 1911112 Batch: B3</dc:title>
  <dc:creator>Sanket Saboo</dc:creator>
  <cp:lastModifiedBy>Sanket Saboo</cp:lastModifiedBy>
  <cp:revision>33</cp:revision>
  <dcterms:modified xsi:type="dcterms:W3CDTF">2021-04-24T10:09:13Z</dcterms:modified>
</cp:coreProperties>
</file>