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72" r:id="rId6"/>
    <p:sldId id="262" r:id="rId7"/>
    <p:sldId id="263" r:id="rId8"/>
    <p:sldId id="264" r:id="rId9"/>
    <p:sldId id="270" r:id="rId10"/>
    <p:sldId id="269" r:id="rId11"/>
    <p:sldId id="266" r:id="rId12"/>
    <p:sldId id="271" r:id="rId13"/>
    <p:sldId id="261" r:id="rId14"/>
    <p:sldId id="267" r:id="rId15"/>
    <p:sldId id="268" r:id="rId16"/>
    <p:sldId id="25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4RKYWqYHe13bLjK5jvyKK51Sj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902" autoAdjust="0"/>
  </p:normalViewPr>
  <p:slideViewPr>
    <p:cSldViewPr snapToGrid="0">
      <p:cViewPr varScale="1">
        <p:scale>
          <a:sx n="82" d="100"/>
          <a:sy n="82" d="100"/>
        </p:scale>
        <p:origin x="4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Arial"/>
                <a:ea typeface="Arial"/>
                <a:cs typeface="Arial"/>
                <a:sym typeface="Arial"/>
              </a:rPr>
              <a:t>To change the  image on this slide, select the picture and delete it. Then click the Pictures icon in the placeholder to insert your own image.</a:t>
            </a: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54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86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6423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620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5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DED9D6"/>
          </a:solidFill>
          <a:ln>
            <a:noFill/>
          </a:ln>
        </p:spPr>
      </p:sp>
      <p:sp>
        <p:nvSpPr>
          <p:cNvPr id="22" name="Google Shape;22;p5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5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24" name="Google Shape;24;p5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5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5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28" name="Google Shape;28;p5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29;p5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0" name="Google Shape;30;p5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3396996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14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4654671" y="1600199"/>
            <a:ext cx="6430912" cy="4572001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 rot="5400000">
            <a:off x="3810000" y="-1104900"/>
            <a:ext cx="4572000" cy="9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 rot="5400000">
            <a:off x="7323931" y="2413794"/>
            <a:ext cx="5811838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 rot="5400000">
            <a:off x="2248429" y="-778404"/>
            <a:ext cx="5811838" cy="809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113" name="Google Shape;113;p16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16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ED9D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ED9D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8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48" name="Google Shape;48;p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49" name="Google Shape;49;p8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0" name="Google Shape;50;p8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51" name="Google Shape;51;p8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" name="Google Shape;52;p8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53" name="Google Shape;53;p8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8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55" name="Google Shape;55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80" y="0"/>
            <a:ext cx="1783188" cy="297180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2000"/>
              <a:buNone/>
              <a:defRPr sz="2000">
                <a:solidFill>
                  <a:srgbClr val="9693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800"/>
              <a:buNone/>
              <a:defRPr sz="1800">
                <a:solidFill>
                  <a:srgbClr val="9693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marL="3200400" lvl="6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marL="3657600" lvl="7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marL="4114800" lvl="8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1722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marL="3200400" lvl="6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marL="3657600" lvl="7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110490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3"/>
          </p:nvPr>
        </p:nvSpPr>
        <p:spPr>
          <a:xfrm>
            <a:off x="616611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4"/>
          </p:nvPr>
        </p:nvSpPr>
        <p:spPr>
          <a:xfrm>
            <a:off x="616611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384548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5641848" y="1600199"/>
            <a:ext cx="5445252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6" name="Google Shape;16;p4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4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os.io/" TargetMode="External"/><Relationship Id="rId2" Type="http://schemas.openxmlformats.org/officeDocument/2006/relationships/hyperlink" Target="http://solidity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543190" y="2292094"/>
            <a:ext cx="6103415" cy="162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569317" y="3962400"/>
            <a:ext cx="5773426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Presented by: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/>
              <a:t>Shirsath Sanket </a:t>
            </a:r>
            <a:r>
              <a:rPr lang="en-IN" dirty="0" err="1"/>
              <a:t>Dilip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TE_B_69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Guided by: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Prof.J.R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Mankar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dirty="0"/>
          </a:p>
        </p:txBody>
      </p:sp>
      <p:pic>
        <p:nvPicPr>
          <p:cNvPr id="2" name="Google Shape;124;p1" descr="C:\Users\itdept\Desktop\Revision2_NAAC_Criteria\KKW Building photo. 27-4-17.jpg">
            <a:extLst>
              <a:ext uri="{FF2B5EF4-FFF2-40B4-BE49-F238E27FC236}">
                <a16:creationId xmlns:a16="http://schemas.microsoft.com/office/drawing/2014/main" id="{A1E7957B-C7BF-0F05-772C-D008355A275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05" b="-134012"/>
          <a:stretch/>
        </p:blipFill>
        <p:spPr>
          <a:xfrm>
            <a:off x="6981825" y="1311275"/>
            <a:ext cx="5210175" cy="420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C675C-637F-4A5A-5598-DB8B29FAC6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48649" y="3267075"/>
            <a:ext cx="2676525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DFD7C8-DA41-776D-D554-49C34DD160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3943F-B003-D4C3-CC61-6F060B7D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041" y="136524"/>
            <a:ext cx="4985917" cy="6067631"/>
          </a:xfrm>
          <a:prstGeom prst="rect">
            <a:avLst/>
          </a:prstGeom>
        </p:spPr>
      </p:pic>
      <p:sp>
        <p:nvSpPr>
          <p:cNvPr id="3" name="Google Shape;132;p2">
            <a:extLst>
              <a:ext uri="{FF2B5EF4-FFF2-40B4-BE49-F238E27FC236}">
                <a16:creationId xmlns:a16="http://schemas.microsoft.com/office/drawing/2014/main" id="{99313AD6-7905-EAD1-26F7-9410E9E2F06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4" name="Google Shape;133;p2">
            <a:extLst>
              <a:ext uri="{FF2B5EF4-FFF2-40B4-BE49-F238E27FC236}">
                <a16:creationId xmlns:a16="http://schemas.microsoft.com/office/drawing/2014/main" id="{E330606B-F1B1-FB7C-3169-52F18777A68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pic>
        <p:nvPicPr>
          <p:cNvPr id="6" name="Google Shape;131;p2">
            <a:extLst>
              <a:ext uri="{FF2B5EF4-FFF2-40B4-BE49-F238E27FC236}">
                <a16:creationId xmlns:a16="http://schemas.microsoft.com/office/drawing/2014/main" id="{9C716882-6E61-E884-632D-C23686D830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74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829F1F-F1DC-F9F4-840F-E8272291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31" y="136524"/>
            <a:ext cx="9980682" cy="1036638"/>
          </a:xfrm>
        </p:spPr>
        <p:txBody>
          <a:bodyPr/>
          <a:lstStyle/>
          <a:p>
            <a:r>
              <a:rPr lang="en-US" b="1" dirty="0"/>
              <a:t>Phase 2:</a:t>
            </a:r>
            <a:r>
              <a:rPr lang="en-US" dirty="0"/>
              <a:t> Solidity AST to Solidity code generation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27DB80-B5C5-A2BF-41F6-AD3D82C93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248" y="1676640"/>
            <a:ext cx="4112152" cy="3728363"/>
          </a:xfrm>
        </p:spPr>
        <p:txBody>
          <a:bodyPr lIns="0" rIns="216000"/>
          <a:lstStyle/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Solidity code generator has a node processing method for each node in the Solidity AST. 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It generates Solidity source code from the specification of the Solidity AST.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It traverses the Solidity AST and uses a functional interface to generate Solidity source code, which is then recursively embedded in the appropriate location in the source code file. </a:t>
            </a:r>
            <a:endParaRPr lang="en-IN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28D99-019A-2FD8-4301-384B03861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63A4FF3-8C29-1176-6949-FC78B2AF284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0" r="1880"/>
          <a:stretch/>
        </p:blipFill>
        <p:spPr>
          <a:xfrm>
            <a:off x="5384886" y="1254821"/>
            <a:ext cx="6430912" cy="4572001"/>
          </a:xfrm>
        </p:spPr>
      </p:pic>
      <p:sp>
        <p:nvSpPr>
          <p:cNvPr id="14" name="Google Shape;132;p2">
            <a:extLst>
              <a:ext uri="{FF2B5EF4-FFF2-40B4-BE49-F238E27FC236}">
                <a16:creationId xmlns:a16="http://schemas.microsoft.com/office/drawing/2014/main" id="{7BA73C2E-CEF5-7423-4708-82AE6959F14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15" name="Google Shape;133;p2">
            <a:extLst>
              <a:ext uri="{FF2B5EF4-FFF2-40B4-BE49-F238E27FC236}">
                <a16:creationId xmlns:a16="http://schemas.microsoft.com/office/drawing/2014/main" id="{CDA42F27-46E7-085B-83E7-1A5CDAE66E4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pic>
        <p:nvPicPr>
          <p:cNvPr id="3" name="Google Shape;131;p2">
            <a:extLst>
              <a:ext uri="{FF2B5EF4-FFF2-40B4-BE49-F238E27FC236}">
                <a16:creationId xmlns:a16="http://schemas.microsoft.com/office/drawing/2014/main" id="{E2B141F5-3354-32D6-45FF-83706021C12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3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2">
            <a:extLst>
              <a:ext uri="{FF2B5EF4-FFF2-40B4-BE49-F238E27FC236}">
                <a16:creationId xmlns:a16="http://schemas.microsoft.com/office/drawing/2014/main" id="{480D2582-2F9A-B95B-90FC-574F9F865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0" r="1880"/>
          <a:stretch/>
        </p:blipFill>
        <p:spPr>
          <a:xfrm>
            <a:off x="1753683" y="0"/>
            <a:ext cx="9432002" cy="6705600"/>
          </a:xfrm>
          <a:prstGeom prst="rect">
            <a:avLst/>
          </a:prstGeom>
        </p:spPr>
      </p:pic>
      <p:sp>
        <p:nvSpPr>
          <p:cNvPr id="10" name="Google Shape;132;p2">
            <a:extLst>
              <a:ext uri="{FF2B5EF4-FFF2-40B4-BE49-F238E27FC236}">
                <a16:creationId xmlns:a16="http://schemas.microsoft.com/office/drawing/2014/main" id="{A4D56AD7-9C9A-9829-16CB-C26855791BA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11" name="Google Shape;133;p2">
            <a:extLst>
              <a:ext uri="{FF2B5EF4-FFF2-40B4-BE49-F238E27FC236}">
                <a16:creationId xmlns:a16="http://schemas.microsoft.com/office/drawing/2014/main" id="{DB4B533D-4C04-D49E-7F3A-0B6D3EE14D8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9B69F238-9D5A-71F8-E9F0-CFD439F2C3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273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F570-CA8E-BA1D-502D-C89B8DC7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07831-8BA5-61E4-876C-AFDCCAA0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propose the architecture of an automated source code translator from Java to Solidity. This approach performs the translation at the abstract syntax tree (AST) level.</a:t>
            </a:r>
          </a:p>
          <a:p>
            <a:r>
              <a:rPr lang="en-US" dirty="0"/>
              <a:t>We develop a working prototype of a Java-to-Solidity Translator. Additionally, this package includes a Solidity AST to Solidity code generation tool</a:t>
            </a:r>
          </a:p>
          <a:p>
            <a:r>
              <a:rPr lang="en-US" dirty="0"/>
              <a:t>We conduct extensive testing on various large-scale standard Java programs and provide statistics and analytics on Java code parsing time, AST-to-AST translation time, Solidity code generation time, and memory usage.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F4137-0E1B-C07E-8D97-C6DF2E8324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Google Shape;132;p2">
            <a:extLst>
              <a:ext uri="{FF2B5EF4-FFF2-40B4-BE49-F238E27FC236}">
                <a16:creationId xmlns:a16="http://schemas.microsoft.com/office/drawing/2014/main" id="{1A9AD6FD-ADFB-062B-7244-BEFB2F8FE35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6" name="Google Shape;133;p2">
            <a:extLst>
              <a:ext uri="{FF2B5EF4-FFF2-40B4-BE49-F238E27FC236}">
                <a16:creationId xmlns:a16="http://schemas.microsoft.com/office/drawing/2014/main" id="{16F47D5A-D8CE-6A34-6D61-CCB5E085964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pic>
        <p:nvPicPr>
          <p:cNvPr id="7" name="Google Shape;131;p2">
            <a:extLst>
              <a:ext uri="{FF2B5EF4-FFF2-40B4-BE49-F238E27FC236}">
                <a16:creationId xmlns:a16="http://schemas.microsoft.com/office/drawing/2014/main" id="{9A2B49D4-8087-8DF4-7406-A44CF47378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20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5FD5-CB2A-DFB1-2D50-E494587A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B3E28-5FF6-15C6-CC51-0A249C140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develop a working prototype for Java-to-Solidity translation, which is capable of translating either a single Java file or an entire Java codebase in a single run.</a:t>
            </a:r>
          </a:p>
          <a:p>
            <a:r>
              <a:rPr lang="en-US" dirty="0"/>
              <a:t>Our proposal can easily be extended to other programming languages or specifications by simply adding a source-specific parser module and a Solidity AST translator module in phase 1. </a:t>
            </a:r>
          </a:p>
          <a:p>
            <a:r>
              <a:rPr lang="en-US" dirty="0"/>
              <a:t>In the future, we plan to conduct safety and security analyses while generating the Solidity source code. </a:t>
            </a:r>
          </a:p>
          <a:p>
            <a:r>
              <a:rPr lang="en-US" dirty="0"/>
              <a:t>We also plan to analyze the semantic equivalence of the source language programs and the translated Solidity code.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07F9-1A3B-AF9D-99D4-71B4CEE388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5" name="Google Shape;132;p2">
            <a:extLst>
              <a:ext uri="{FF2B5EF4-FFF2-40B4-BE49-F238E27FC236}">
                <a16:creationId xmlns:a16="http://schemas.microsoft.com/office/drawing/2014/main" id="{057D1092-A92D-43E0-1CE9-83212A53DE4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6" name="Google Shape;133;p2">
            <a:extLst>
              <a:ext uri="{FF2B5EF4-FFF2-40B4-BE49-F238E27FC236}">
                <a16:creationId xmlns:a16="http://schemas.microsoft.com/office/drawing/2014/main" id="{42A2BA62-6A43-0B48-1DAB-76EC4917147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pic>
        <p:nvPicPr>
          <p:cNvPr id="7" name="Google Shape;131;p2">
            <a:extLst>
              <a:ext uri="{FF2B5EF4-FFF2-40B4-BE49-F238E27FC236}">
                <a16:creationId xmlns:a16="http://schemas.microsoft.com/office/drawing/2014/main" id="{CFB769C2-60A3-5479-3661-E2BA00BF820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7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8EE2-9EC0-68F5-BE8A-84B5632A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3E1F2-A8E6-75A4-6D3A-19F308D66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715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F. Casino, T. K. </a:t>
            </a:r>
            <a:r>
              <a:rPr lang="en-US" sz="1400" dirty="0" err="1"/>
              <a:t>Dasaklis</a:t>
            </a:r>
            <a:r>
              <a:rPr lang="en-US" sz="1400" dirty="0"/>
              <a:t> and C. </a:t>
            </a:r>
            <a:r>
              <a:rPr lang="en-US" sz="1400" dirty="0" err="1"/>
              <a:t>Patsakis</a:t>
            </a:r>
            <a:r>
              <a:rPr lang="en-US" sz="1400" dirty="0"/>
              <a:t>, "A systematic literature review of blockchain-based applications: Current status classification and open issues", Telematics and Informatics, vol. 36, pp. 55-81, 2019.</a:t>
            </a:r>
            <a:endParaRPr lang="en-IN" sz="1400" dirty="0"/>
          </a:p>
          <a:p>
            <a:pPr marL="5715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S. Nakamoto, Bitcoin: A peer-to-peer electronic cash system, 2008, [online] Available: https://bitcoin.orgibitcoin.pdf.</a:t>
            </a:r>
            <a:endParaRPr lang="en-IN" sz="1400" dirty="0"/>
          </a:p>
          <a:p>
            <a:pPr marL="5715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G. Wood, Ethereum: A secure </a:t>
            </a:r>
            <a:r>
              <a:rPr lang="en-US" sz="1400" dirty="0" err="1"/>
              <a:t>decentralised</a:t>
            </a:r>
            <a:r>
              <a:rPr lang="en-US" sz="1400" dirty="0"/>
              <a:t> </a:t>
            </a:r>
            <a:r>
              <a:rPr lang="en-US" sz="1400" dirty="0" err="1"/>
              <a:t>generalised</a:t>
            </a:r>
            <a:r>
              <a:rPr lang="en-US" sz="1400" dirty="0"/>
              <a:t> transaction ledger, 2014, [online] Available.</a:t>
            </a:r>
            <a:endParaRPr lang="en-IN" sz="1400" dirty="0"/>
          </a:p>
          <a:p>
            <a:pPr marL="5715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Solidity documentation - release 0.8.4, [online] Available: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http://solidity.readthedocs.io/</a:t>
            </a:r>
            <a:r>
              <a:rPr lang="en-US" sz="1400" dirty="0"/>
              <a:t>.</a:t>
            </a:r>
            <a:endParaRPr lang="en-IN" sz="1400" dirty="0"/>
          </a:p>
          <a:p>
            <a:pPr marL="5715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F. </a:t>
            </a:r>
            <a:r>
              <a:rPr lang="en-US" sz="1400" dirty="0" err="1"/>
              <a:t>Spoto</a:t>
            </a:r>
            <a:r>
              <a:rPr lang="en-US" sz="1400" dirty="0"/>
              <a:t>, "A java framework for smart contracts", Proceedings of the Financial Cryptography and Data Security Workshop on Trusted Smart Contracts (WTSC‘19), vol. LNCS 11599, pp. 122-137, February 18–22 2019.</a:t>
            </a:r>
            <a:endParaRPr lang="en-IN" sz="1400" dirty="0"/>
          </a:p>
          <a:p>
            <a:pPr marL="5715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 err="1"/>
              <a:t>Eosio</a:t>
            </a:r>
            <a:r>
              <a:rPr lang="en-US" sz="1400" dirty="0"/>
              <a:t> official portal, [online] Available: </a:t>
            </a: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https://eos.io/</a:t>
            </a:r>
            <a:r>
              <a:rPr lang="en-US" sz="1400" dirty="0"/>
              <a:t>.</a:t>
            </a:r>
            <a:endParaRPr lang="en-IN" sz="1400" dirty="0"/>
          </a:p>
          <a:p>
            <a:pPr marL="571500" lvl="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400" dirty="0"/>
              <a:t>E. </a:t>
            </a:r>
            <a:r>
              <a:rPr lang="en-US" sz="1400" dirty="0" err="1"/>
              <a:t>Androulaki</a:t>
            </a:r>
            <a:r>
              <a:rPr lang="en-US" sz="1400" dirty="0"/>
              <a:t> et al., "Hyperledger fabric: A distributed operating system for permissioned blockchains", Proceedings of the Thirteenth </a:t>
            </a:r>
            <a:r>
              <a:rPr lang="en-US" sz="1400" dirty="0" err="1"/>
              <a:t>EuroSys</a:t>
            </a:r>
            <a:r>
              <a:rPr lang="en-US" sz="1400" dirty="0"/>
              <a:t> Conference (EuroSys‘18), pp. 30:1-30:15, April 23–26 2018</a:t>
            </a:r>
            <a:endParaRPr lang="en-IN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D8E24-91BB-0AC3-E009-BC571F5324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132;p2">
            <a:extLst>
              <a:ext uri="{FF2B5EF4-FFF2-40B4-BE49-F238E27FC236}">
                <a16:creationId xmlns:a16="http://schemas.microsoft.com/office/drawing/2014/main" id="{B372ACA3-071C-D5C1-991E-4FDB8B767DD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6" name="Google Shape;133;p2">
            <a:extLst>
              <a:ext uri="{FF2B5EF4-FFF2-40B4-BE49-F238E27FC236}">
                <a16:creationId xmlns:a16="http://schemas.microsoft.com/office/drawing/2014/main" id="{9862D063-DE7F-B109-AA6D-DE61B68BEFC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pic>
        <p:nvPicPr>
          <p:cNvPr id="7" name="Google Shape;131;p2">
            <a:extLst>
              <a:ext uri="{FF2B5EF4-FFF2-40B4-BE49-F238E27FC236}">
                <a16:creationId xmlns:a16="http://schemas.microsoft.com/office/drawing/2014/main" id="{B9D9C5A5-F864-B199-4B06-6765CD6F54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4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THANK YOU !!</a:t>
            </a:r>
            <a:endParaRPr dirty="0"/>
          </a:p>
        </p:txBody>
      </p:sp>
      <p:sp>
        <p:nvSpPr>
          <p:cNvPr id="140" name="Google Shape;140;p3"/>
          <p:cNvSpPr txBox="1">
            <a:spLocks noGrp="1"/>
          </p:cNvSpPr>
          <p:nvPr>
            <p:ph type="subTitle" idx="1"/>
          </p:nvPr>
        </p:nvSpPr>
        <p:spPr>
          <a:xfrm>
            <a:off x="1104898" y="4062550"/>
            <a:ext cx="10096501" cy="149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dirty="0"/>
              <a:t>Name of Student: </a:t>
            </a:r>
            <a:r>
              <a:rPr lang="en-US" dirty="0"/>
              <a:t>Shirsath Sanket </a:t>
            </a:r>
            <a:r>
              <a:rPr lang="en-US" dirty="0" err="1"/>
              <a:t>Dilip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dirty="0"/>
              <a:t>Email</a:t>
            </a:r>
            <a:r>
              <a:rPr lang="en-US" dirty="0"/>
              <a:t>: sanketshirsath226@gmail.com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Department of Computer Engineering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K. K. </a:t>
            </a:r>
            <a:r>
              <a:rPr lang="en-US" dirty="0" err="1"/>
              <a:t>Wagh</a:t>
            </a:r>
            <a:r>
              <a:rPr lang="en-US" dirty="0"/>
              <a:t> Institute of Engineering Education &amp; Research, Nashik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1631" y="1352533"/>
            <a:ext cx="2228612" cy="1860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30" name="Google Shape;130;p2"/>
          <p:cNvSpPr txBox="1">
            <a:spLocks noGrp="1"/>
          </p:cNvSpPr>
          <p:nvPr>
            <p:ph type="body" idx="1"/>
          </p:nvPr>
        </p:nvSpPr>
        <p:spPr>
          <a:xfrm>
            <a:off x="1003300" y="1480455"/>
            <a:ext cx="9982200" cy="416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dirty="0"/>
              <a:t>Introduction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dirty="0"/>
              <a:t>Literature Review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dirty="0"/>
              <a:t>System Architecture /Working Model /Methodology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dirty="0"/>
              <a:t>Algorithm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dirty="0"/>
              <a:t>Applications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dirty="0"/>
              <a:t>Summary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dirty="0"/>
              <a:t>References </a:t>
            </a:r>
            <a:endParaRPr dirty="0"/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133" name="Google Shape;133;p2"/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sp>
        <p:nvSpPr>
          <p:cNvPr id="134" name="Google Shape;134;p2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A62D-2232-743A-C2F8-9E88F821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70914-0D29-5633-2F69-78BD4F563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Ethereum </a:t>
            </a:r>
          </a:p>
          <a:p>
            <a:pPr lvl="1"/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econd-largest public blockchain network</a:t>
            </a:r>
          </a:p>
          <a:p>
            <a:pPr lvl="1"/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opular blockchain for distributed applications.</a:t>
            </a:r>
          </a:p>
          <a:p>
            <a:pPr lvl="1"/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Ethereum Virtual Machine (EVM)</a:t>
            </a:r>
          </a:p>
          <a:p>
            <a:r>
              <a:rPr lang="en-IN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Solidity</a:t>
            </a:r>
          </a:p>
          <a:p>
            <a:pPr lvl="1"/>
            <a:r>
              <a:rPr lang="en-I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actively developed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Maintained language on the Ethereum blockchain</a:t>
            </a:r>
            <a:endParaRPr lang="en-IN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blockchain platforms 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mainstream languages, such as Java , C++,Golang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Proven to be unfit</a:t>
            </a:r>
          </a:p>
          <a:p>
            <a:pPr lvl="2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 of non-determinism and language vulnerabilities</a:t>
            </a:r>
          </a:p>
        </p:txBody>
      </p:sp>
      <p:sp>
        <p:nvSpPr>
          <p:cNvPr id="8" name="Google Shape;132;p2">
            <a:extLst>
              <a:ext uri="{FF2B5EF4-FFF2-40B4-BE49-F238E27FC236}">
                <a16:creationId xmlns:a16="http://schemas.microsoft.com/office/drawing/2014/main" id="{BAC6F702-94A9-6ED5-841E-3210A800DBE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9" name="Google Shape;133;p2">
            <a:extLst>
              <a:ext uri="{FF2B5EF4-FFF2-40B4-BE49-F238E27FC236}">
                <a16:creationId xmlns:a16="http://schemas.microsoft.com/office/drawing/2014/main" id="{8F0E31AB-0477-544D-B74E-21A18FFA52B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sp>
        <p:nvSpPr>
          <p:cNvPr id="10" name="Google Shape;134;p2">
            <a:extLst>
              <a:ext uri="{FF2B5EF4-FFF2-40B4-BE49-F238E27FC236}">
                <a16:creationId xmlns:a16="http://schemas.microsoft.com/office/drawing/2014/main" id="{A044F8BC-2406-54E9-2638-DF705BF9F7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30" name="Picture 6" descr="What is Ethereum? Explained With Features and Applications | Simplilearn">
            <a:extLst>
              <a:ext uri="{FF2B5EF4-FFF2-40B4-BE49-F238E27FC236}">
                <a16:creationId xmlns:a16="http://schemas.microsoft.com/office/drawing/2014/main" id="{26861D30-282C-ED93-E606-0D91D01A8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20" y="1688689"/>
            <a:ext cx="3536062" cy="198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VM (Ethereum Virtual Machine) - DecBC - Decentralization Blockchain">
            <a:extLst>
              <a:ext uri="{FF2B5EF4-FFF2-40B4-BE49-F238E27FC236}">
                <a16:creationId xmlns:a16="http://schemas.microsoft.com/office/drawing/2014/main" id="{7A225EE0-C7A2-5CC2-F478-5DC0A56E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480" y="3845856"/>
            <a:ext cx="2480702" cy="215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31;p2">
            <a:extLst>
              <a:ext uri="{FF2B5EF4-FFF2-40B4-BE49-F238E27FC236}">
                <a16:creationId xmlns:a16="http://schemas.microsoft.com/office/drawing/2014/main" id="{3D0C4383-9322-174F-CE36-0B676A28D58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097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EF58-562C-082E-7E93-769C2C76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77111-D6A7-00F2-262B-F38FE0C58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 </a:t>
            </a:r>
            <a:r>
              <a:rPr lang="en-IN" dirty="0"/>
              <a:t>:</a:t>
            </a:r>
          </a:p>
          <a:p>
            <a:pPr lvl="1"/>
            <a:r>
              <a:rPr lang="en-US" sz="1400" dirty="0"/>
              <a:t>Transitioning from existing technology to blockchain technology</a:t>
            </a:r>
            <a:endParaRPr lang="en-IN" sz="1400" dirty="0"/>
          </a:p>
          <a:p>
            <a:r>
              <a:rPr lang="en-IN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lvl="1"/>
            <a:r>
              <a:rPr lang="en-US" sz="1400" dirty="0"/>
              <a:t>Develop the blockchain solution from scratch.</a:t>
            </a:r>
          </a:p>
          <a:p>
            <a:pPr lvl="2"/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expensive due to the time and money invested.</a:t>
            </a:r>
          </a:p>
          <a:p>
            <a:pPr lvl="2"/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dedicated team of developers with domain expertise in target languages</a:t>
            </a:r>
            <a:endParaRPr lang="en-IN" sz="1600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/>
              <a:t>Migrate the existing codebase to blockchain solution.</a:t>
            </a:r>
          </a:p>
          <a:p>
            <a:pPr lvl="2" algn="just"/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Dedicated team of developers with domain expertise in both source and target languages</a:t>
            </a:r>
          </a:p>
          <a:p>
            <a:pPr lvl="2" algn="just"/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expensive and time consuming than the first</a:t>
            </a:r>
          </a:p>
          <a:p>
            <a:pPr lvl="1"/>
            <a:r>
              <a:rPr lang="en-US" sz="1400" dirty="0"/>
              <a:t>Adopt any similar off-the-shelf blockchain solution</a:t>
            </a:r>
          </a:p>
          <a:p>
            <a:pPr lvl="2" algn="just"/>
            <a:r>
              <a:rPr lang="en-US" sz="16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extensive customization and can become quite costly.</a:t>
            </a:r>
          </a:p>
        </p:txBody>
      </p:sp>
      <p:sp>
        <p:nvSpPr>
          <p:cNvPr id="8" name="Google Shape;132;p2">
            <a:extLst>
              <a:ext uri="{FF2B5EF4-FFF2-40B4-BE49-F238E27FC236}">
                <a16:creationId xmlns:a16="http://schemas.microsoft.com/office/drawing/2014/main" id="{52EA2165-4013-859F-8A06-53CDC97F68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9" name="Google Shape;133;p2">
            <a:extLst>
              <a:ext uri="{FF2B5EF4-FFF2-40B4-BE49-F238E27FC236}">
                <a16:creationId xmlns:a16="http://schemas.microsoft.com/office/drawing/2014/main" id="{DE999FF3-1B82-B5E2-3560-34B463D80A5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sp>
        <p:nvSpPr>
          <p:cNvPr id="10" name="Google Shape;134;p2">
            <a:extLst>
              <a:ext uri="{FF2B5EF4-FFF2-40B4-BE49-F238E27FC236}">
                <a16:creationId xmlns:a16="http://schemas.microsoft.com/office/drawing/2014/main" id="{7710DC30-CF20-241C-383E-BEE57E62AD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92E040E7-9ED1-81CF-6B28-1C966F41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77" y="1600199"/>
            <a:ext cx="3261009" cy="183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31;p2">
            <a:extLst>
              <a:ext uri="{FF2B5EF4-FFF2-40B4-BE49-F238E27FC236}">
                <a16:creationId xmlns:a16="http://schemas.microsoft.com/office/drawing/2014/main" id="{243D2C81-9B45-8CCF-0EAD-410E369F0C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910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0F78-FE9D-1229-3CF8-ABCB37CB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345B9-609A-9E4D-D369-CB6C338C2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EAB201F-49F8-5EBA-E44F-6EE27C640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72878"/>
              </p:ext>
            </p:extLst>
          </p:nvPr>
        </p:nvGraphicFramePr>
        <p:xfrm>
          <a:off x="1128783" y="1522097"/>
          <a:ext cx="9980682" cy="4334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94">
                  <a:extLst>
                    <a:ext uri="{9D8B030D-6E8A-4147-A177-3AD203B41FA5}">
                      <a16:colId xmlns:a16="http://schemas.microsoft.com/office/drawing/2014/main" val="1075982653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2059314703"/>
                    </a:ext>
                  </a:extLst>
                </a:gridCol>
                <a:gridCol w="3326894">
                  <a:extLst>
                    <a:ext uri="{9D8B030D-6E8A-4147-A177-3AD203B41FA5}">
                      <a16:colId xmlns:a16="http://schemas.microsoft.com/office/drawing/2014/main" val="1278270815"/>
                    </a:ext>
                  </a:extLst>
                </a:gridCol>
              </a:tblGrid>
              <a:tr h="433269"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0324"/>
                  </a:ext>
                </a:extLst>
              </a:tr>
              <a:tr h="433269">
                <a:tc>
                  <a:txBody>
                    <a:bodyPr/>
                    <a:lstStyle/>
                    <a:p>
                      <a:r>
                        <a:rPr lang="en-US" dirty="0"/>
                        <a:t>F. Casino, T. K. </a:t>
                      </a:r>
                      <a:r>
                        <a:rPr lang="en-US" dirty="0" err="1"/>
                        <a:t>Dasaklis</a:t>
                      </a:r>
                      <a:r>
                        <a:rPr lang="en-US" dirty="0"/>
                        <a:t>, and C. </a:t>
                      </a:r>
                      <a:r>
                        <a:rPr lang="en-US" dirty="0" err="1"/>
                        <a:t>Patsakis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 systematic literature review of blockchain-based applications: Current status, classification and open issues,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 work provides a systematic literature review of blockchain-based applications across multiple domains. 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576169"/>
                  </a:ext>
                </a:extLst>
              </a:tr>
              <a:tr h="433269">
                <a:tc>
                  <a:txBody>
                    <a:bodyPr/>
                    <a:lstStyle/>
                    <a:p>
                      <a:r>
                        <a:rPr lang="en-IN" dirty="0"/>
                        <a:t>S. Nakamoto. (2008)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Bitcoin: A peer-to-peer electronic cash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 work provides </a:t>
                      </a:r>
                      <a:r>
                        <a:rPr lang="en-US" dirty="0"/>
                        <a:t> purely peer-to-peer version of electronic cash would allow online payments to be sent directly from one party to another without going through a financial institution.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995920"/>
                  </a:ext>
                </a:extLst>
              </a:tr>
              <a:tr h="433269"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G. Wood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Ethereum: A secure </a:t>
                      </a:r>
                      <a:r>
                        <a:rPr lang="en-US" dirty="0" err="1"/>
                        <a:t>decentralised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generalised</a:t>
                      </a:r>
                      <a:r>
                        <a:rPr lang="en-US" dirty="0"/>
                        <a:t> transaction ledger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This work provides </a:t>
                      </a:r>
                      <a:r>
                        <a:rPr lang="en-US" dirty="0"/>
                        <a:t>blockchain paradigm when coupled with cryptographically-secured transactions has demonstrated its utility through a number of projects, not the least being Bitcoin. Each such project can be seen as a simple application on a </a:t>
                      </a:r>
                      <a:r>
                        <a:rPr lang="en-US" dirty="0" err="1"/>
                        <a:t>decentralised</a:t>
                      </a:r>
                      <a:r>
                        <a:rPr lang="en-US" dirty="0"/>
                        <a:t>, but singleton, compute resource.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455244"/>
                  </a:ext>
                </a:extLst>
              </a:tr>
            </a:tbl>
          </a:graphicData>
        </a:graphic>
      </p:graphicFrame>
      <p:pic>
        <p:nvPicPr>
          <p:cNvPr id="7" name="Google Shape;131;p2">
            <a:extLst>
              <a:ext uri="{FF2B5EF4-FFF2-40B4-BE49-F238E27FC236}">
                <a16:creationId xmlns:a16="http://schemas.microsoft.com/office/drawing/2014/main" id="{9B0401B7-BDE1-54A4-1554-015641D6CA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2;p2">
            <a:extLst>
              <a:ext uri="{FF2B5EF4-FFF2-40B4-BE49-F238E27FC236}">
                <a16:creationId xmlns:a16="http://schemas.microsoft.com/office/drawing/2014/main" id="{6F64462D-36A9-05B4-C508-ACED79B2595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9" name="Google Shape;133;p2">
            <a:extLst>
              <a:ext uri="{FF2B5EF4-FFF2-40B4-BE49-F238E27FC236}">
                <a16:creationId xmlns:a16="http://schemas.microsoft.com/office/drawing/2014/main" id="{0B79DC88-71D4-4066-B304-34BDF3E4D70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0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78E443-B297-84B8-A551-19F6F45E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286D59-4213-625D-B530-04CCDF794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7550" y="1627168"/>
            <a:ext cx="4271059" cy="4572000"/>
          </a:xfrm>
        </p:spPr>
        <p:txBody>
          <a:bodyPr/>
          <a:lstStyle/>
          <a:p>
            <a:r>
              <a:rPr lang="en-US" dirty="0"/>
              <a:t>The proposed system’s</a:t>
            </a:r>
          </a:p>
          <a:p>
            <a:r>
              <a:rPr lang="en-US" dirty="0"/>
              <a:t>architecture is depicted in</a:t>
            </a:r>
          </a:p>
          <a:p>
            <a:r>
              <a:rPr lang="en-US" dirty="0"/>
              <a:t>Figure 1, which consists of the</a:t>
            </a:r>
          </a:p>
          <a:p>
            <a:r>
              <a:rPr lang="en-US" dirty="0"/>
              <a:t>following phases: </a:t>
            </a:r>
          </a:p>
          <a:p>
            <a:endParaRPr lang="en-US" b="1" dirty="0"/>
          </a:p>
          <a:p>
            <a:r>
              <a:rPr lang="en-US" b="1" dirty="0"/>
              <a:t>Phase 1: </a:t>
            </a:r>
            <a:r>
              <a:rPr lang="en-US" dirty="0"/>
              <a:t>Source code to Solidity AST</a:t>
            </a:r>
          </a:p>
          <a:p>
            <a:r>
              <a:rPr lang="en-US" dirty="0"/>
              <a:t>generation  </a:t>
            </a:r>
          </a:p>
          <a:p>
            <a:r>
              <a:rPr lang="en-US" b="1" dirty="0"/>
              <a:t>Phase 2: </a:t>
            </a:r>
            <a:r>
              <a:rPr lang="en-US" dirty="0"/>
              <a:t>Solidity AST to Solidity code</a:t>
            </a:r>
          </a:p>
          <a:p>
            <a:r>
              <a:rPr lang="en-US" dirty="0"/>
              <a:t>generation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F781E-3637-F706-4DCD-0FBBE07445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F6228268-8A92-B1F9-1890-7CD6D450104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0" r="1880"/>
          <a:stretch/>
        </p:blipFill>
        <p:spPr>
          <a:xfrm>
            <a:off x="5208609" y="1478756"/>
            <a:ext cx="6430963" cy="4572000"/>
          </a:xfrm>
        </p:spPr>
      </p:pic>
      <p:sp>
        <p:nvSpPr>
          <p:cNvPr id="14" name="Google Shape;132;p2">
            <a:extLst>
              <a:ext uri="{FF2B5EF4-FFF2-40B4-BE49-F238E27FC236}">
                <a16:creationId xmlns:a16="http://schemas.microsoft.com/office/drawing/2014/main" id="{F1E14FD3-DBCD-77FB-88A4-D40261E69FC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15" name="Google Shape;133;p2">
            <a:extLst>
              <a:ext uri="{FF2B5EF4-FFF2-40B4-BE49-F238E27FC236}">
                <a16:creationId xmlns:a16="http://schemas.microsoft.com/office/drawing/2014/main" id="{FAA7855C-CCD0-2240-4111-D4A59636EC3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E61E61F0-E461-FF06-6BE5-86BE8E1B6B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898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12">
            <a:extLst>
              <a:ext uri="{FF2B5EF4-FFF2-40B4-BE49-F238E27FC236}">
                <a16:creationId xmlns:a16="http://schemas.microsoft.com/office/drawing/2014/main" id="{480D2582-2F9A-B95B-90FC-574F9F865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0" r="1880"/>
          <a:stretch/>
        </p:blipFill>
        <p:spPr>
          <a:xfrm>
            <a:off x="1379999" y="0"/>
            <a:ext cx="9432002" cy="6705600"/>
          </a:xfrm>
          <a:prstGeom prst="rect">
            <a:avLst/>
          </a:prstGeom>
        </p:spPr>
      </p:pic>
      <p:sp>
        <p:nvSpPr>
          <p:cNvPr id="10" name="Google Shape;132;p2">
            <a:extLst>
              <a:ext uri="{FF2B5EF4-FFF2-40B4-BE49-F238E27FC236}">
                <a16:creationId xmlns:a16="http://schemas.microsoft.com/office/drawing/2014/main" id="{A4D56AD7-9C9A-9829-16CB-C26855791BA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11" name="Google Shape;133;p2">
            <a:extLst>
              <a:ext uri="{FF2B5EF4-FFF2-40B4-BE49-F238E27FC236}">
                <a16:creationId xmlns:a16="http://schemas.microsoft.com/office/drawing/2014/main" id="{DB4B533D-4C04-D49E-7F3A-0B6D3EE14D8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1982AE23-C0FA-ABE7-0F90-174CBEBB66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180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829F1F-F1DC-F9F4-840F-E8272291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31" y="136524"/>
            <a:ext cx="9980682" cy="1036638"/>
          </a:xfrm>
        </p:spPr>
        <p:txBody>
          <a:bodyPr/>
          <a:lstStyle/>
          <a:p>
            <a:r>
              <a:rPr lang="en-US" b="1" dirty="0"/>
              <a:t>Phase 1:</a:t>
            </a:r>
            <a:r>
              <a:rPr lang="en-US" dirty="0"/>
              <a:t> Source code to Solidity AST generation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27DB80-B5C5-A2BF-41F6-AD3D82C93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792" y="1621445"/>
            <a:ext cx="4934301" cy="4572000"/>
          </a:xfrm>
        </p:spPr>
        <p:txBody>
          <a:bodyPr/>
          <a:lstStyle/>
          <a:p>
            <a:r>
              <a:rPr lang="en-US" b="1" dirty="0"/>
              <a:t>Two Functional Components:</a:t>
            </a:r>
          </a:p>
          <a:p>
            <a:r>
              <a:rPr lang="en-US" b="1" dirty="0"/>
              <a:t>	First Component 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Checks the syntactic correctness of given source program.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uses source language-specific parser and generates AST module.   </a:t>
            </a:r>
          </a:p>
          <a:p>
            <a:pPr marL="685800" lvl="1" indent="0"/>
            <a:r>
              <a:rPr lang="en-IN" sz="1600" dirty="0"/>
              <a:t>	</a:t>
            </a:r>
          </a:p>
          <a:p>
            <a:r>
              <a:rPr lang="en-US" b="1" dirty="0"/>
              <a:t>	Other Component 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Preform post-order traversal of the source code AST and generates its equivalent Solidity AST recursively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uses </a:t>
            </a:r>
            <a:r>
              <a:rPr lang="en-US" sz="1600" dirty="0"/>
              <a:t>the mapping library included in the Source AST to Solidity AST translator module</a:t>
            </a:r>
            <a:endParaRPr lang="en-IN" sz="1600" dirty="0"/>
          </a:p>
          <a:p>
            <a:pPr marL="685800" lvl="1" indent="0"/>
            <a:endParaRPr lang="en-IN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28D99-019A-2FD8-4301-384B03861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63A4FF3-8C29-1176-6949-FC78B2AF284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0" r="1880"/>
          <a:stretch/>
        </p:blipFill>
        <p:spPr>
          <a:xfrm>
            <a:off x="5846173" y="1621444"/>
            <a:ext cx="5952165" cy="4231640"/>
          </a:xfrm>
        </p:spPr>
      </p:pic>
      <p:sp>
        <p:nvSpPr>
          <p:cNvPr id="14" name="Google Shape;132;p2">
            <a:extLst>
              <a:ext uri="{FF2B5EF4-FFF2-40B4-BE49-F238E27FC236}">
                <a16:creationId xmlns:a16="http://schemas.microsoft.com/office/drawing/2014/main" id="{7BA73C2E-CEF5-7423-4708-82AE6959F14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15" name="Google Shape;133;p2">
            <a:extLst>
              <a:ext uri="{FF2B5EF4-FFF2-40B4-BE49-F238E27FC236}">
                <a16:creationId xmlns:a16="http://schemas.microsoft.com/office/drawing/2014/main" id="{CDA42F27-46E7-085B-83E7-1A5CDAE66E4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pic>
        <p:nvPicPr>
          <p:cNvPr id="3" name="Google Shape;131;p2">
            <a:extLst>
              <a:ext uri="{FF2B5EF4-FFF2-40B4-BE49-F238E27FC236}">
                <a16:creationId xmlns:a16="http://schemas.microsoft.com/office/drawing/2014/main" id="{F7C849B8-16EF-D88B-5D49-B0C2A0A1053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5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829F1F-F1DC-F9F4-840F-E8272291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31" y="136524"/>
            <a:ext cx="9980682" cy="1036638"/>
          </a:xfrm>
        </p:spPr>
        <p:txBody>
          <a:bodyPr/>
          <a:lstStyle/>
          <a:p>
            <a:r>
              <a:rPr lang="en-US" b="1" dirty="0"/>
              <a:t>Phase 1:</a:t>
            </a:r>
            <a:r>
              <a:rPr lang="en-US" dirty="0"/>
              <a:t> Source code to Solidity AST generation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27DB80-B5C5-A2BF-41F6-AD3D82C93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792" y="1621445"/>
            <a:ext cx="4934301" cy="4572000"/>
          </a:xfrm>
        </p:spPr>
        <p:txBody>
          <a:bodyPr/>
          <a:lstStyle/>
          <a:p>
            <a:r>
              <a:rPr lang="en-US" b="1" dirty="0"/>
              <a:t>Two Functional Components:</a:t>
            </a:r>
          </a:p>
          <a:p>
            <a:r>
              <a:rPr lang="en-US" b="1" dirty="0"/>
              <a:t>	First Component 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Checks the syntactic correctness of given source program.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uses source language-specific parser and generates AST module.   </a:t>
            </a:r>
          </a:p>
          <a:p>
            <a:pPr marL="685800" lvl="1" indent="0"/>
            <a:r>
              <a:rPr lang="en-IN" sz="1600" dirty="0"/>
              <a:t>	</a:t>
            </a:r>
          </a:p>
          <a:p>
            <a:r>
              <a:rPr lang="en-US" b="1" dirty="0"/>
              <a:t>	Other Component :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Preform post-order traversal of the source code AST and generates its equivalent Solidity AST recursively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It uses </a:t>
            </a:r>
            <a:r>
              <a:rPr lang="en-US" sz="1600" dirty="0"/>
              <a:t>the mapping library included in the Source AST to Solidity AST translator module</a:t>
            </a:r>
            <a:endParaRPr lang="en-IN" sz="1600" dirty="0"/>
          </a:p>
          <a:p>
            <a:pPr marL="685800" lvl="1" indent="0"/>
            <a:endParaRPr lang="en-IN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A28D99-019A-2FD8-4301-384B03861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Google Shape;132;p2">
            <a:extLst>
              <a:ext uri="{FF2B5EF4-FFF2-40B4-BE49-F238E27FC236}">
                <a16:creationId xmlns:a16="http://schemas.microsoft.com/office/drawing/2014/main" id="{7BA73C2E-CEF5-7423-4708-82AE6959F14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Framework for Migrating Java Applications to Ethereum Solidity Applications</a:t>
            </a:r>
            <a:endParaRPr dirty="0"/>
          </a:p>
        </p:txBody>
      </p:sp>
      <p:sp>
        <p:nvSpPr>
          <p:cNvPr id="15" name="Google Shape;133;p2">
            <a:extLst>
              <a:ext uri="{FF2B5EF4-FFF2-40B4-BE49-F238E27FC236}">
                <a16:creationId xmlns:a16="http://schemas.microsoft.com/office/drawing/2014/main" id="{CDA42F27-46E7-085B-83E7-1A5CDAE66E4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5024" y="6356350"/>
            <a:ext cx="2109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9/24/2022</a:t>
            </a:r>
            <a:endParaRPr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D76920F-A897-E580-0114-4EE02F90B97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-35589" r="-35589"/>
          <a:stretch/>
        </p:blipFill>
        <p:spPr>
          <a:xfrm>
            <a:off x="5416550" y="1621445"/>
            <a:ext cx="6430963" cy="4572000"/>
          </a:xfrm>
          <a:prstGeom prst="rect">
            <a:avLst/>
          </a:prstGeom>
        </p:spPr>
      </p:pic>
      <p:pic>
        <p:nvPicPr>
          <p:cNvPr id="3" name="Google Shape;131;p2">
            <a:extLst>
              <a:ext uri="{FF2B5EF4-FFF2-40B4-BE49-F238E27FC236}">
                <a16:creationId xmlns:a16="http://schemas.microsoft.com/office/drawing/2014/main" id="{1E816990-9BCB-BA91-9853-4D7C74B23AE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101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1222</Words>
  <Application>Microsoft Office PowerPoint</Application>
  <PresentationFormat>Widescreen</PresentationFormat>
  <Paragraphs>155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Noto Sans Symbols</vt:lpstr>
      <vt:lpstr>Times New Roman</vt:lpstr>
      <vt:lpstr>tf03431380_win32</vt:lpstr>
      <vt:lpstr>An Automated Framework for Migrating Java Applications to Ethereum Solidity Applications</vt:lpstr>
      <vt:lpstr>Contents</vt:lpstr>
      <vt:lpstr>Introduction </vt:lpstr>
      <vt:lpstr>Introduction</vt:lpstr>
      <vt:lpstr>Literature Review </vt:lpstr>
      <vt:lpstr>System Architecture</vt:lpstr>
      <vt:lpstr>PowerPoint Presentation</vt:lpstr>
      <vt:lpstr>Phase 1: Source code to Solidity AST generation</vt:lpstr>
      <vt:lpstr>Phase 1: Source code to Solidity AST generation</vt:lpstr>
      <vt:lpstr>PowerPoint Presentation</vt:lpstr>
      <vt:lpstr>Phase 2: Solidity AST to Solidity code generation</vt:lpstr>
      <vt:lpstr>PowerPoint Presentation</vt:lpstr>
      <vt:lpstr>Summary</vt:lpstr>
      <vt:lpstr>Conclusion</vt:lpstr>
      <vt:lpstr>References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Automated Framework for Migrating Java Applications to Ethereum Solidity Applications</dc:title>
  <dc:creator>itdept</dc:creator>
  <cp:lastModifiedBy>Sanket Shirsath</cp:lastModifiedBy>
  <cp:revision>15</cp:revision>
  <dcterms:created xsi:type="dcterms:W3CDTF">2021-02-09T13:55:32Z</dcterms:created>
  <dcterms:modified xsi:type="dcterms:W3CDTF">2022-09-16T06:47:15Z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