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70" r:id="rId9"/>
    <p:sldId id="269" r:id="rId10"/>
    <p:sldId id="266" r:id="rId11"/>
    <p:sldId id="271" r:id="rId12"/>
    <p:sldId id="261" r:id="rId13"/>
    <p:sldId id="267" r:id="rId14"/>
    <p:sldId id="268" r:id="rId15"/>
    <p:sldId id="258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g4RKYWqYHe13bLjK5jvyKK51Sj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4902" autoAdjust="0"/>
  </p:normalViewPr>
  <p:slideViewPr>
    <p:cSldViewPr snapToGrid="0">
      <p:cViewPr>
        <p:scale>
          <a:sx n="75" d="100"/>
          <a:sy n="75" d="100"/>
        </p:scale>
        <p:origin x="725" y="12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>
                <a:latin typeface="Arial"/>
                <a:ea typeface="Arial"/>
                <a:cs typeface="Arial"/>
                <a:sym typeface="Arial"/>
              </a:rPr>
              <a:t>NOTE: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latin typeface="Arial"/>
                <a:ea typeface="Arial"/>
                <a:cs typeface="Arial"/>
                <a:sym typeface="Arial"/>
              </a:rPr>
              <a:t>To change the  image on this slide, select the picture and delete it. Then click the Pictures icon in the placeholder to insert your own image.</a:t>
            </a:r>
            <a:endParaRPr/>
          </a:p>
        </p:txBody>
      </p:sp>
      <p:sp>
        <p:nvSpPr>
          <p:cNvPr id="118" name="Google Shape;11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2543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4865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6423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5620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with Picture">
  <p:cSld name="Title Slide with Pictur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" name="Google Shape;21;p5" descr="An empty placeholder to add an image. Click on the placeholder and select the image that you wish to add."/>
          <p:cNvSpPr>
            <a:spLocks noGrp="1"/>
          </p:cNvSpPr>
          <p:nvPr>
            <p:ph type="pic" idx="2"/>
          </p:nvPr>
        </p:nvSpPr>
        <p:spPr>
          <a:xfrm>
            <a:off x="6981063" y="1310656"/>
            <a:ext cx="5210937" cy="4208604"/>
          </a:xfrm>
          <a:prstGeom prst="rect">
            <a:avLst/>
          </a:prstGeom>
          <a:solidFill>
            <a:srgbClr val="DED9D6"/>
          </a:solidFill>
          <a:ln>
            <a:noFill/>
          </a:ln>
        </p:spPr>
      </p:sp>
      <p:sp>
        <p:nvSpPr>
          <p:cNvPr id="22" name="Google Shape;22;p5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" name="Google Shape;23;p5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24" name="Google Shape;24;p5"/>
            <p:cNvCxnSpPr/>
            <p:nvPr/>
          </p:nvCxnSpPr>
          <p:spPr>
            <a:xfrm>
              <a:off x="507492" y="1564644"/>
              <a:ext cx="8129016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" name="Google Shape;25;p5"/>
            <p:cNvCxnSpPr/>
            <p:nvPr/>
          </p:nvCxnSpPr>
          <p:spPr>
            <a:xfrm>
              <a:off x="507492" y="1501519"/>
              <a:ext cx="8129016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26" name="Google Shape;26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" name="Google Shape;27;p5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28" name="Google Shape;28;p5"/>
            <p:cNvCxnSpPr/>
            <p:nvPr/>
          </p:nvCxnSpPr>
          <p:spPr>
            <a:xfrm>
              <a:off x="507492" y="1564644"/>
              <a:ext cx="8129016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" name="Google Shape;29;p5"/>
            <p:cNvCxnSpPr/>
            <p:nvPr/>
          </p:nvCxnSpPr>
          <p:spPr>
            <a:xfrm>
              <a:off x="507492" y="1501519"/>
              <a:ext cx="8129016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0" name="Google Shape;30;p5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1104900" y="1600200"/>
            <a:ext cx="3396996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6" name="Google Shape;96;p14" descr="An empty placeholder to add an image. Click on the placeholder and select the image that you wish to add."/>
          <p:cNvSpPr>
            <a:spLocks noGrp="1"/>
          </p:cNvSpPr>
          <p:nvPr>
            <p:ph type="pic" idx="2"/>
          </p:nvPr>
        </p:nvSpPr>
        <p:spPr>
          <a:xfrm>
            <a:off x="4654671" y="1600199"/>
            <a:ext cx="6430912" cy="4572001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14"/>
          <p:cNvSpPr txBox="1">
            <a:spLocks noGrp="1"/>
          </p:cNvSpPr>
          <p:nvPr>
            <p:ph type="dt" idx="10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ftr" idx="11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1"/>
          </p:nvPr>
        </p:nvSpPr>
        <p:spPr>
          <a:xfrm rot="5400000">
            <a:off x="3810000" y="-1104900"/>
            <a:ext cx="4572000" cy="99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dt" idx="10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ftr" idx="11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 rot="5400000">
            <a:off x="7323931" y="2413794"/>
            <a:ext cx="5811838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body" idx="1"/>
          </p:nvPr>
        </p:nvSpPr>
        <p:spPr>
          <a:xfrm rot="5400000">
            <a:off x="2248429" y="-778404"/>
            <a:ext cx="5811838" cy="8098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dt" idx="10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ftr" idx="11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12" name="Google Shape;112;p1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113" name="Google Shape;113;p16"/>
            <p:cNvCxnSpPr/>
            <p:nvPr/>
          </p:nvCxnSpPr>
          <p:spPr>
            <a:xfrm rot="10800000">
              <a:off x="1073150" y="1219201"/>
              <a:ext cx="100584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" name="Google Shape;114;p16"/>
            <p:cNvCxnSpPr/>
            <p:nvPr/>
          </p:nvCxnSpPr>
          <p:spPr>
            <a:xfrm rot="10800000">
              <a:off x="1073150" y="1282326"/>
              <a:ext cx="100584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dt" idx="10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ftr" idx="11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" name="Google Shape;39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7"/>
          <p:cNvSpPr txBox="1"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7"/>
          <p:cNvSpPr txBox="1">
            <a:spLocks noGrp="1"/>
          </p:cNvSpPr>
          <p:nvPr>
            <p:ph type="dt" idx="10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DED9D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ftr" idx="11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DED9D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DED9D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DED9D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DED9D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DED9D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DED9D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DED9D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DED9D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DED9D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DED9D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47;p8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48" name="Google Shape;48;p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49" name="Google Shape;49;p8"/>
              <p:cNvCxnSpPr/>
              <p:nvPr/>
            </p:nvCxnSpPr>
            <p:spPr>
              <a:xfrm>
                <a:off x="507492" y="1564644"/>
                <a:ext cx="8129016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0" name="Google Shape;50;p8"/>
              <p:cNvCxnSpPr/>
              <p:nvPr/>
            </p:nvCxnSpPr>
            <p:spPr>
              <a:xfrm>
                <a:off x="507492" y="1501519"/>
                <a:ext cx="8129016" cy="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51" name="Google Shape;51;p8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2" name="Google Shape;52;p8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53" name="Google Shape;53;p8"/>
              <p:cNvCxnSpPr/>
              <p:nvPr/>
            </p:nvCxnSpPr>
            <p:spPr>
              <a:xfrm>
                <a:off x="507492" y="1564644"/>
                <a:ext cx="8129016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4" name="Google Shape;54;p8"/>
              <p:cNvCxnSpPr/>
              <p:nvPr/>
            </p:nvCxnSpPr>
            <p:spPr>
              <a:xfrm>
                <a:off x="507492" y="1501519"/>
                <a:ext cx="8129016" cy="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pic>
        <p:nvPicPr>
          <p:cNvPr id="55" name="Google Shape;55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5880" y="0"/>
            <a:ext cx="1783188" cy="2971806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69391"/>
              </a:buClr>
              <a:buSzPts val="2000"/>
              <a:buNone/>
              <a:defRPr sz="2000">
                <a:solidFill>
                  <a:srgbClr val="96939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69391"/>
              </a:buClr>
              <a:buSzPts val="1800"/>
              <a:buNone/>
              <a:defRPr sz="1800">
                <a:solidFill>
                  <a:srgbClr val="96939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69391"/>
              </a:buClr>
              <a:buSzPts val="1600"/>
              <a:buNone/>
              <a:defRPr sz="1600">
                <a:solidFill>
                  <a:srgbClr val="96939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69391"/>
              </a:buClr>
              <a:buSzPts val="1600"/>
              <a:buNone/>
              <a:defRPr sz="1600">
                <a:solidFill>
                  <a:srgbClr val="96939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69391"/>
              </a:buClr>
              <a:buSzPts val="1600"/>
              <a:buNone/>
              <a:defRPr sz="1600">
                <a:solidFill>
                  <a:srgbClr val="96939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69391"/>
              </a:buClr>
              <a:buSzPts val="1600"/>
              <a:buNone/>
              <a:defRPr sz="1600">
                <a:solidFill>
                  <a:srgbClr val="96939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69391"/>
              </a:buClr>
              <a:buSzPts val="1600"/>
              <a:buNone/>
              <a:defRPr sz="1600">
                <a:solidFill>
                  <a:srgbClr val="96939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69391"/>
              </a:buClr>
              <a:buSzPts val="1600"/>
              <a:buNone/>
              <a:defRPr sz="1600">
                <a:solidFill>
                  <a:srgbClr val="96939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1"/>
          </p:nvPr>
        </p:nvSpPr>
        <p:spPr>
          <a:xfrm>
            <a:off x="1104900" y="1600200"/>
            <a:ext cx="4914900" cy="4571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marL="2743200" lvl="5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6pPr>
            <a:lvl7pPr marL="3200400" lvl="6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7pPr>
            <a:lvl8pPr marL="3657600" lvl="7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8pPr>
            <a:lvl9pPr marL="4114800" lvl="8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6172200" y="1600200"/>
            <a:ext cx="4914900" cy="4571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marL="2743200" lvl="5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6pPr>
            <a:lvl7pPr marL="3200400" lvl="6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7pPr>
            <a:lvl8pPr marL="3657600" lvl="7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dt" idx="10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ftr" idx="11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2"/>
          </p:nvPr>
        </p:nvSpPr>
        <p:spPr>
          <a:xfrm>
            <a:off x="1104900" y="2424112"/>
            <a:ext cx="4919472" cy="3748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body" idx="3"/>
          </p:nvPr>
        </p:nvSpPr>
        <p:spPr>
          <a:xfrm>
            <a:off x="6166110" y="1600200"/>
            <a:ext cx="491947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body" idx="4"/>
          </p:nvPr>
        </p:nvSpPr>
        <p:spPr>
          <a:xfrm>
            <a:off x="6166110" y="2424112"/>
            <a:ext cx="4919472" cy="3748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dt" idx="10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ftr" idx="11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dt" idx="10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ftr" idx="11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>
            <a:spLocks noGrp="1"/>
          </p:cNvSpPr>
          <p:nvPr>
            <p:ph type="dt" idx="10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ftr" idx="11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1"/>
          </p:nvPr>
        </p:nvSpPr>
        <p:spPr>
          <a:xfrm>
            <a:off x="1104900" y="1600200"/>
            <a:ext cx="4384548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body" idx="2"/>
          </p:nvPr>
        </p:nvSpPr>
        <p:spPr>
          <a:xfrm>
            <a:off x="5641848" y="1600199"/>
            <a:ext cx="5445252" cy="457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1pPr>
            <a:lvl2pPr marL="914400" lvl="1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dt" idx="10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ftr" idx="11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" name="Google Shape;15;p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6" name="Google Shape;16;p4"/>
            <p:cNvCxnSpPr/>
            <p:nvPr/>
          </p:nvCxnSpPr>
          <p:spPr>
            <a:xfrm rot="10800000">
              <a:off x="1073150" y="1219201"/>
              <a:ext cx="100584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" name="Google Shape;17;p4"/>
            <p:cNvCxnSpPr/>
            <p:nvPr/>
          </p:nvCxnSpPr>
          <p:spPr>
            <a:xfrm rot="10800000">
              <a:off x="1073150" y="1282326"/>
              <a:ext cx="100584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os.io/" TargetMode="External"/><Relationship Id="rId2" Type="http://schemas.openxmlformats.org/officeDocument/2006/relationships/hyperlink" Target="http://solidity.readthedocs.io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"/>
          <p:cNvSpPr txBox="1">
            <a:spLocks noGrp="1"/>
          </p:cNvSpPr>
          <p:nvPr>
            <p:ph type="ctrTitle"/>
          </p:nvPr>
        </p:nvSpPr>
        <p:spPr>
          <a:xfrm>
            <a:off x="543190" y="2292094"/>
            <a:ext cx="6103415" cy="1626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Automated Framework for Migrating Java Applications to Ethereum Solidity Applications</a:t>
            </a:r>
          </a:p>
        </p:txBody>
      </p:sp>
      <p:sp>
        <p:nvSpPr>
          <p:cNvPr id="121" name="Google Shape;121;p1"/>
          <p:cNvSpPr txBox="1">
            <a:spLocks noGrp="1"/>
          </p:cNvSpPr>
          <p:nvPr>
            <p:ph type="subTitle" idx="1"/>
          </p:nvPr>
        </p:nvSpPr>
        <p:spPr>
          <a:xfrm>
            <a:off x="569317" y="3962400"/>
            <a:ext cx="5773426" cy="16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/>
              <a:t>Presented by: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dirty="0"/>
              <a:t>Shirsath Sanket </a:t>
            </a:r>
            <a:r>
              <a:rPr lang="en-IN" dirty="0" err="1"/>
              <a:t>Dilip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/>
              <a:t>TE_B_69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/>
              <a:t>Guided by: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Prof.J.R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Mankar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endParaRPr dirty="0"/>
          </a:p>
        </p:txBody>
      </p:sp>
      <p:pic>
        <p:nvPicPr>
          <p:cNvPr id="2" name="Google Shape;124;p1" descr="C:\Users\itdept\Desktop\Revision2_NAAC_Criteria\KKW Building photo. 27-4-17.jpg">
            <a:extLst>
              <a:ext uri="{FF2B5EF4-FFF2-40B4-BE49-F238E27FC236}">
                <a16:creationId xmlns:a16="http://schemas.microsoft.com/office/drawing/2014/main" id="{A1E7957B-C7BF-0F05-772C-D008355A275A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405" b="-134012"/>
          <a:stretch/>
        </p:blipFill>
        <p:spPr>
          <a:xfrm>
            <a:off x="6981825" y="1311275"/>
            <a:ext cx="5210175" cy="4208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6C675C-637F-4A5A-5598-DB8B29FAC64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48649" y="3267075"/>
            <a:ext cx="2676525" cy="2152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E829F1F-F1DC-F9F4-840F-E82722916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831" y="136524"/>
            <a:ext cx="9980682" cy="1036638"/>
          </a:xfrm>
        </p:spPr>
        <p:txBody>
          <a:bodyPr/>
          <a:lstStyle/>
          <a:p>
            <a:r>
              <a:rPr lang="en-US" b="1" dirty="0"/>
              <a:t>Phase 2:</a:t>
            </a:r>
            <a:r>
              <a:rPr lang="en-US" dirty="0"/>
              <a:t> Solidity AST to Solidity code generation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C27DB80-B5C5-A2BF-41F6-AD3D82C93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831" y="1779243"/>
            <a:ext cx="4112152" cy="4572000"/>
          </a:xfrm>
        </p:spPr>
        <p:txBody>
          <a:bodyPr lIns="0" rIns="216000"/>
          <a:lstStyle/>
          <a:p>
            <a:pPr algn="just"/>
            <a:r>
              <a:rPr lang="en-US" sz="1600" dirty="0"/>
              <a:t>	</a:t>
            </a:r>
          </a:p>
          <a:p>
            <a:pPr marL="5143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The Solidity code generator has a node processing method for each node in the Solidity AST. </a:t>
            </a:r>
          </a:p>
          <a:p>
            <a:pPr marL="5143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It generates Solidity source code from the specification of the Solidity AST.</a:t>
            </a:r>
          </a:p>
          <a:p>
            <a:pPr marL="5143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It traverses the Solidity AST and uses a functional interface to generate Solidity source code, which is then recursively embedded in the appropriate location in the source code file. </a:t>
            </a:r>
            <a:endParaRPr lang="en-IN" sz="1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A28D99-019A-2FD8-4301-384B038613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 dirty="0"/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363A4FF3-8C29-1176-6949-FC78B2AF2849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80" r="1880"/>
          <a:stretch/>
        </p:blipFill>
        <p:spPr>
          <a:xfrm>
            <a:off x="5350323" y="1600200"/>
            <a:ext cx="6430912" cy="4572001"/>
          </a:xfrm>
        </p:spPr>
      </p:pic>
      <p:sp>
        <p:nvSpPr>
          <p:cNvPr id="14" name="Google Shape;132;p2">
            <a:extLst>
              <a:ext uri="{FF2B5EF4-FFF2-40B4-BE49-F238E27FC236}">
                <a16:creationId xmlns:a16="http://schemas.microsoft.com/office/drawing/2014/main" id="{7BA73C2E-CEF5-7423-4708-82AE6959F14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Automated Framework for Migrating Java Applications to Ethereum Solidity Applications</a:t>
            </a:r>
            <a:endParaRPr dirty="0"/>
          </a:p>
        </p:txBody>
      </p:sp>
      <p:sp>
        <p:nvSpPr>
          <p:cNvPr id="15" name="Google Shape;133;p2">
            <a:extLst>
              <a:ext uri="{FF2B5EF4-FFF2-40B4-BE49-F238E27FC236}">
                <a16:creationId xmlns:a16="http://schemas.microsoft.com/office/drawing/2014/main" id="{CDA42F27-46E7-085B-83E7-1A5CDAE66E49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25024" y="6356350"/>
            <a:ext cx="2109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9/24/2022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034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12">
            <a:extLst>
              <a:ext uri="{FF2B5EF4-FFF2-40B4-BE49-F238E27FC236}">
                <a16:creationId xmlns:a16="http://schemas.microsoft.com/office/drawing/2014/main" id="{480D2582-2F9A-B95B-90FC-574F9F865F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80" r="1880"/>
          <a:stretch/>
        </p:blipFill>
        <p:spPr>
          <a:xfrm>
            <a:off x="1753683" y="0"/>
            <a:ext cx="9432002" cy="6705600"/>
          </a:xfrm>
          <a:prstGeom prst="rect">
            <a:avLst/>
          </a:prstGeom>
        </p:spPr>
      </p:pic>
      <p:sp>
        <p:nvSpPr>
          <p:cNvPr id="10" name="Google Shape;132;p2">
            <a:extLst>
              <a:ext uri="{FF2B5EF4-FFF2-40B4-BE49-F238E27FC236}">
                <a16:creationId xmlns:a16="http://schemas.microsoft.com/office/drawing/2014/main" id="{A4D56AD7-9C9A-9829-16CB-C26855791BA8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Automated Framework for Migrating Java Applications to Ethereum Solidity Applications</a:t>
            </a:r>
            <a:endParaRPr dirty="0"/>
          </a:p>
        </p:txBody>
      </p:sp>
      <p:sp>
        <p:nvSpPr>
          <p:cNvPr id="11" name="Google Shape;133;p2">
            <a:extLst>
              <a:ext uri="{FF2B5EF4-FFF2-40B4-BE49-F238E27FC236}">
                <a16:creationId xmlns:a16="http://schemas.microsoft.com/office/drawing/2014/main" id="{DB4B533D-4C04-D49E-7F3A-0B6D3EE14D82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25024" y="6356350"/>
            <a:ext cx="2109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9/24/2022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273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1F570-CA8E-BA1D-502D-C89B8DC79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07831-8BA5-61E4-876C-AFDCCAA018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propose the architecture of an automated source code translator from Java to Solidity. This approach performs the translation at the abstract syntax tree (AST) level.</a:t>
            </a:r>
          </a:p>
          <a:p>
            <a:r>
              <a:rPr lang="en-US" dirty="0"/>
              <a:t>We develop a working prototype of a Java-to-Solidity Translator. Additionally, this package includes a Solidity AST to Solidity code generation tool</a:t>
            </a:r>
          </a:p>
          <a:p>
            <a:r>
              <a:rPr lang="en-US" dirty="0"/>
              <a:t>We conduct extensive testing on various large-scale standard Java programs and provide statistics and analytics on Java code parsing time, AST-to-AST translation time, Solidity code generation time, and memory usage.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FF4137-0E1B-C07E-8D97-C6DF2E8324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Google Shape;132;p2">
            <a:extLst>
              <a:ext uri="{FF2B5EF4-FFF2-40B4-BE49-F238E27FC236}">
                <a16:creationId xmlns:a16="http://schemas.microsoft.com/office/drawing/2014/main" id="{1A9AD6FD-ADFB-062B-7244-BEFB2F8FE35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Automated Framework for Migrating Java Applications to Ethereum Solidity Applications</a:t>
            </a:r>
            <a:endParaRPr dirty="0"/>
          </a:p>
        </p:txBody>
      </p:sp>
      <p:sp>
        <p:nvSpPr>
          <p:cNvPr id="6" name="Google Shape;133;p2">
            <a:extLst>
              <a:ext uri="{FF2B5EF4-FFF2-40B4-BE49-F238E27FC236}">
                <a16:creationId xmlns:a16="http://schemas.microsoft.com/office/drawing/2014/main" id="{16F47D5A-D8CE-6A34-6D61-CCB5E085964F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25024" y="6356350"/>
            <a:ext cx="2109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9/24/2022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3202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35FD5-CB2A-DFB1-2D50-E494587A7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B3E28-5FF6-15C6-CC51-0A249C140D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develop a working prototype for Java-to-Solidity translation, which is capable of translating either a single Java file or an entire Java codebase in a single run.</a:t>
            </a:r>
          </a:p>
          <a:p>
            <a:r>
              <a:rPr lang="en-US" dirty="0"/>
              <a:t> Our proposal can easily be extended to other programming languages or specifications by simply adding a source-specific parser module and a Solidity AST translator module in phase 1. </a:t>
            </a:r>
          </a:p>
          <a:p>
            <a:r>
              <a:rPr lang="en-US" dirty="0"/>
              <a:t>In the future, we plan to conduct safety and security analyses while generating the Solidity source code. </a:t>
            </a:r>
          </a:p>
          <a:p>
            <a:r>
              <a:rPr lang="en-US" dirty="0"/>
              <a:t>We also plan to analyze the semantic equivalence of the source language programs and the translated Solidity code.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5507F9-1A3B-AF9D-99D4-71B4CEE388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70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38EE2-9EC0-68F5-BE8A-84B5632A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3E1F2-A8E6-75A4-6D3A-19F308D66A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F. Casino, T. K.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Dasaklis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C.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Patsakis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"A systematic literature review of blockchain-based applications: Current status classification and open issues", Telematics and Informatics, vol. 36, pp. 55-81, 2019.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S. Nakamoto, Bitcoin: A peer-to-peer electronic cash system, 2008, [online] Available: https://bitcoin.orgibitcoin.pdf.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G. Wood, Ethereum: A secure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decentralised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generalised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transaction ledger, 2014, [online] Available.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Solidity documentation - release 0.8.4, [online] Available: </a:t>
            </a: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http://solidity.readthedocs.io/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Spoto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"A java framework for smart contracts", Proceedings of the Financial Cryptography and Data Security Workshop on Trusted Smart Contracts (WTSC‘19), vol. LNCS 11599, pp. 122-137, February 18–22 2019.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Eosio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official portal, [online] Available: </a:t>
            </a: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https://eos.io/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Androulaki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et al., "Hyperledger fabric: A distributed operating system for permissioned blockchains", Proceedings of the Thirteenth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EuroSys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Conference (EuroSys‘18), pp. 30:1-30:15, April 23–26 2018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D8E24-91BB-0AC3-E009-BC571F5324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8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dirty="0"/>
              <a:t>THANK YOU !!</a:t>
            </a:r>
            <a:endParaRPr dirty="0"/>
          </a:p>
        </p:txBody>
      </p:sp>
      <p:sp>
        <p:nvSpPr>
          <p:cNvPr id="140" name="Google Shape;140;p3"/>
          <p:cNvSpPr txBox="1">
            <a:spLocks noGrp="1"/>
          </p:cNvSpPr>
          <p:nvPr>
            <p:ph type="subTitle" idx="1"/>
          </p:nvPr>
        </p:nvSpPr>
        <p:spPr>
          <a:xfrm>
            <a:off x="1104898" y="4062550"/>
            <a:ext cx="10096501" cy="149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/>
              <a:t>Name of Student: Shirsath Sanket </a:t>
            </a:r>
            <a:r>
              <a:rPr lang="en-US" dirty="0" err="1"/>
              <a:t>Dilip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/>
              <a:t>Email : sanketshirsath226@gmail.com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/>
              <a:t>Department of Computer Engineering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/>
              <a:t>K. K. </a:t>
            </a:r>
            <a:r>
              <a:rPr lang="en-US" dirty="0" err="1"/>
              <a:t>Wagh</a:t>
            </a:r>
            <a:r>
              <a:rPr lang="en-US" dirty="0"/>
              <a:t> Institute of Engineering Education &amp; Research, Nashik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/>
          </a:p>
        </p:txBody>
      </p:sp>
      <p:pic>
        <p:nvPicPr>
          <p:cNvPr id="141" name="Google Shape;14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91631" y="1352533"/>
            <a:ext cx="2228612" cy="1860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"/>
          <p:cNvSpPr txBox="1"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130" name="Google Shape;130;p2"/>
          <p:cNvSpPr txBox="1">
            <a:spLocks noGrp="1"/>
          </p:cNvSpPr>
          <p:nvPr>
            <p:ph type="body" idx="1"/>
          </p:nvPr>
        </p:nvSpPr>
        <p:spPr>
          <a:xfrm>
            <a:off x="1003300" y="1480455"/>
            <a:ext cx="9982200" cy="4169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dirty="0"/>
              <a:t>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</a:pPr>
            <a:r>
              <a:rPr lang="en-US" dirty="0"/>
              <a:t>Introduction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</a:pPr>
            <a:r>
              <a:rPr lang="en-US" dirty="0"/>
              <a:t>Literature Review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</a:pPr>
            <a:r>
              <a:rPr lang="en-US" dirty="0"/>
              <a:t>System Architecture /Working Model /Methodology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</a:pPr>
            <a:r>
              <a:rPr lang="en-US" dirty="0"/>
              <a:t>Algorithm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</a:pPr>
            <a:r>
              <a:rPr lang="en-US" dirty="0"/>
              <a:t>Applications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</a:pPr>
            <a:r>
              <a:rPr lang="en-US" dirty="0"/>
              <a:t>Summary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</a:pPr>
            <a:r>
              <a:rPr lang="en-US" dirty="0"/>
              <a:t>References </a:t>
            </a:r>
            <a:endParaRPr dirty="0"/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19540" y="150750"/>
            <a:ext cx="1233271" cy="1029803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"/>
          <p:cNvSpPr txBox="1">
            <a:spLocks noGrp="1"/>
          </p:cNvSpPr>
          <p:nvPr>
            <p:ph type="ftr" idx="11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Automated Framework for Migrating Java Applications to Ethereum Solidity Applications</a:t>
            </a:r>
            <a:endParaRPr dirty="0"/>
          </a:p>
        </p:txBody>
      </p:sp>
      <p:sp>
        <p:nvSpPr>
          <p:cNvPr id="133" name="Google Shape;133;p2"/>
          <p:cNvSpPr txBox="1">
            <a:spLocks noGrp="1"/>
          </p:cNvSpPr>
          <p:nvPr>
            <p:ph type="dt" idx="10"/>
          </p:nvPr>
        </p:nvSpPr>
        <p:spPr>
          <a:xfrm>
            <a:off x="825024" y="6356350"/>
            <a:ext cx="2109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9/24/2022</a:t>
            </a:r>
            <a:endParaRPr dirty="0"/>
          </a:p>
        </p:txBody>
      </p:sp>
      <p:sp>
        <p:nvSpPr>
          <p:cNvPr id="134" name="Google Shape;134;p2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3A62D-2232-743A-C2F8-9E88F8213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70914-0D29-5633-2F69-78BD4F5632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6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Ethereum </a:t>
            </a:r>
          </a:p>
          <a:p>
            <a:pPr lvl="1"/>
            <a:r>
              <a:rPr lang="en-IN" b="1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IN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econd-largest public blockchain network</a:t>
            </a:r>
          </a:p>
          <a:p>
            <a:pPr lvl="1"/>
            <a:r>
              <a:rPr lang="en-IN" b="1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IN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opular blockchain for distributed applications.</a:t>
            </a:r>
          </a:p>
          <a:p>
            <a:pPr lvl="1"/>
            <a:r>
              <a:rPr lang="en-IN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Ethereum Virtual Machine (EVM)</a:t>
            </a:r>
          </a:p>
          <a:p>
            <a:r>
              <a:rPr lang="en-IN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Solidity</a:t>
            </a:r>
          </a:p>
          <a:p>
            <a:pPr lvl="1"/>
            <a:r>
              <a:rPr lang="en-IN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actively developed</a:t>
            </a:r>
          </a:p>
          <a:p>
            <a:pPr lvl="1"/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Maintained language on the Ethereum blockchain</a:t>
            </a:r>
            <a:endParaRPr lang="en-IN" b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Few blockchain platforms </a:t>
            </a:r>
          </a:p>
          <a:p>
            <a:pPr lvl="1"/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 mainstream languages, such as Java , C++,</a:t>
            </a:r>
            <a:r>
              <a:rPr lang="en-US" b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GoLang</a:t>
            </a:r>
            <a:endParaRPr lang="en-US" b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Proven to be unfit</a:t>
            </a:r>
          </a:p>
          <a:p>
            <a:pPr lvl="2"/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Presence of non-determinism and language vulnerabilities</a:t>
            </a:r>
          </a:p>
        </p:txBody>
      </p:sp>
      <p:sp>
        <p:nvSpPr>
          <p:cNvPr id="8" name="Google Shape;132;p2">
            <a:extLst>
              <a:ext uri="{FF2B5EF4-FFF2-40B4-BE49-F238E27FC236}">
                <a16:creationId xmlns:a16="http://schemas.microsoft.com/office/drawing/2014/main" id="{BAC6F702-94A9-6ED5-841E-3210A800DBEA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Automated Framework for Migrating Java Applications to Ethereum Solidity Applications</a:t>
            </a:r>
            <a:endParaRPr dirty="0"/>
          </a:p>
        </p:txBody>
      </p:sp>
      <p:sp>
        <p:nvSpPr>
          <p:cNvPr id="9" name="Google Shape;133;p2">
            <a:extLst>
              <a:ext uri="{FF2B5EF4-FFF2-40B4-BE49-F238E27FC236}">
                <a16:creationId xmlns:a16="http://schemas.microsoft.com/office/drawing/2014/main" id="{8F0E31AB-0477-544D-B74E-21A18FFA52B0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25024" y="6356350"/>
            <a:ext cx="2109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9/24/2022</a:t>
            </a:r>
            <a:endParaRPr dirty="0"/>
          </a:p>
        </p:txBody>
      </p:sp>
      <p:sp>
        <p:nvSpPr>
          <p:cNvPr id="10" name="Google Shape;134;p2">
            <a:extLst>
              <a:ext uri="{FF2B5EF4-FFF2-40B4-BE49-F238E27FC236}">
                <a16:creationId xmlns:a16="http://schemas.microsoft.com/office/drawing/2014/main" id="{A044F8BC-2406-54E9-2638-DF705BF9F74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1030" name="Picture 6" descr="What is Ethereum? Explained With Features and Applications | Simplilearn">
            <a:extLst>
              <a:ext uri="{FF2B5EF4-FFF2-40B4-BE49-F238E27FC236}">
                <a16:creationId xmlns:a16="http://schemas.microsoft.com/office/drawing/2014/main" id="{26861D30-282C-ED93-E606-0D91D01A8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120" y="1688689"/>
            <a:ext cx="3536062" cy="1989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VM (Ethereum Virtual Machine) - DecBC - Decentralization Blockchain">
            <a:extLst>
              <a:ext uri="{FF2B5EF4-FFF2-40B4-BE49-F238E27FC236}">
                <a16:creationId xmlns:a16="http://schemas.microsoft.com/office/drawing/2014/main" id="{7A225EE0-C7A2-5CC2-F478-5DC0A56E5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480" y="3845856"/>
            <a:ext cx="2480702" cy="215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097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5EF58-562C-082E-7E93-769C2C76C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77111-D6A7-00F2-262B-F38FE0C581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 </a:t>
            </a:r>
            <a:r>
              <a:rPr lang="en-IN" dirty="0"/>
              <a:t>:</a:t>
            </a:r>
          </a:p>
          <a:p>
            <a:pPr lvl="1"/>
            <a:r>
              <a:rPr lang="en-US" sz="1400" dirty="0"/>
              <a:t>Transitioning from existing technology to blockchain technology</a:t>
            </a:r>
            <a:endParaRPr lang="en-IN" sz="1400" dirty="0"/>
          </a:p>
          <a:p>
            <a:r>
              <a:rPr lang="en-IN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pPr lvl="1"/>
            <a:r>
              <a:rPr lang="en-US" sz="1400" dirty="0"/>
              <a:t>Develop the blockchain solution from scratch.</a:t>
            </a:r>
          </a:p>
          <a:p>
            <a:pPr lvl="2"/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expensive due to the time and money invested.</a:t>
            </a:r>
          </a:p>
          <a:p>
            <a:pPr lvl="2"/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dedicated team of developers with domain expertise in target languages</a:t>
            </a:r>
            <a:endParaRPr lang="en-IN" sz="1600" b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400" dirty="0"/>
              <a:t>Migrate the existing codebase to blockchain solution.</a:t>
            </a:r>
          </a:p>
          <a:p>
            <a:pPr lvl="2" algn="just"/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Dedicated team of developers with domain expertise in both source and target languages</a:t>
            </a:r>
          </a:p>
          <a:p>
            <a:pPr lvl="2" algn="just"/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 expensive and time consuming than the first</a:t>
            </a:r>
          </a:p>
          <a:p>
            <a:pPr lvl="1"/>
            <a:r>
              <a:rPr lang="en-US" sz="1400" dirty="0"/>
              <a:t>Adopt any similar off-the-shelf blockchain solution</a:t>
            </a:r>
          </a:p>
          <a:p>
            <a:pPr lvl="2" algn="just"/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Requires extensive customization and can become quite costly.</a:t>
            </a:r>
          </a:p>
        </p:txBody>
      </p:sp>
      <p:sp>
        <p:nvSpPr>
          <p:cNvPr id="8" name="Google Shape;132;p2">
            <a:extLst>
              <a:ext uri="{FF2B5EF4-FFF2-40B4-BE49-F238E27FC236}">
                <a16:creationId xmlns:a16="http://schemas.microsoft.com/office/drawing/2014/main" id="{52EA2165-4013-859F-8A06-53CDC97F686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Automated Framework for Migrating Java Applications to Ethereum Solidity Applications</a:t>
            </a:r>
            <a:endParaRPr dirty="0"/>
          </a:p>
        </p:txBody>
      </p:sp>
      <p:sp>
        <p:nvSpPr>
          <p:cNvPr id="9" name="Google Shape;133;p2">
            <a:extLst>
              <a:ext uri="{FF2B5EF4-FFF2-40B4-BE49-F238E27FC236}">
                <a16:creationId xmlns:a16="http://schemas.microsoft.com/office/drawing/2014/main" id="{DE999FF3-1B82-B5E2-3560-34B463D80A5B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25024" y="6356350"/>
            <a:ext cx="2109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9/24/2022</a:t>
            </a:r>
            <a:endParaRPr dirty="0"/>
          </a:p>
        </p:txBody>
      </p:sp>
      <p:sp>
        <p:nvSpPr>
          <p:cNvPr id="10" name="Google Shape;134;p2">
            <a:extLst>
              <a:ext uri="{FF2B5EF4-FFF2-40B4-BE49-F238E27FC236}">
                <a16:creationId xmlns:a16="http://schemas.microsoft.com/office/drawing/2014/main" id="{7710DC30-CF20-241C-383E-BEE57E62ADD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92E040E7-9ED1-81CF-6B28-1C966F415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277" y="1600199"/>
            <a:ext cx="3261009" cy="1830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109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C78E443-B297-84B8-A551-19F6F45EF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9286D59-4213-625D-B530-04CCDF794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7550" y="1627168"/>
            <a:ext cx="4271059" cy="4572000"/>
          </a:xfrm>
        </p:spPr>
        <p:txBody>
          <a:bodyPr/>
          <a:lstStyle/>
          <a:p>
            <a:r>
              <a:rPr lang="en-US" dirty="0"/>
              <a:t>The proposed system’s</a:t>
            </a:r>
          </a:p>
          <a:p>
            <a:r>
              <a:rPr lang="en-US" dirty="0"/>
              <a:t>architecture is depicted in</a:t>
            </a:r>
          </a:p>
          <a:p>
            <a:r>
              <a:rPr lang="en-US" dirty="0"/>
              <a:t>Figure 1, which consists of the</a:t>
            </a:r>
          </a:p>
          <a:p>
            <a:r>
              <a:rPr lang="en-US" dirty="0"/>
              <a:t>following phases: </a:t>
            </a:r>
          </a:p>
          <a:p>
            <a:endParaRPr lang="en-US" b="1" dirty="0"/>
          </a:p>
          <a:p>
            <a:r>
              <a:rPr lang="en-US" b="1" dirty="0"/>
              <a:t>Phase 1: </a:t>
            </a:r>
            <a:r>
              <a:rPr lang="en-US" dirty="0"/>
              <a:t>Source code to Solidity AST</a:t>
            </a:r>
          </a:p>
          <a:p>
            <a:r>
              <a:rPr lang="en-US" dirty="0"/>
              <a:t>generation  </a:t>
            </a:r>
          </a:p>
          <a:p>
            <a:r>
              <a:rPr lang="en-US" b="1" dirty="0"/>
              <a:t>Phase 2: </a:t>
            </a:r>
            <a:r>
              <a:rPr lang="en-US" dirty="0"/>
              <a:t>Solidity AST to Solidity code</a:t>
            </a:r>
          </a:p>
          <a:p>
            <a:r>
              <a:rPr lang="en-US" dirty="0"/>
              <a:t>generation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9F781E-3637-F706-4DCD-0FBBE07445E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F6228268-8A92-B1F9-1890-7CD6D4501044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80" r="1880"/>
          <a:stretch/>
        </p:blipFill>
        <p:spPr>
          <a:xfrm>
            <a:off x="5208609" y="1478756"/>
            <a:ext cx="6430963" cy="4572000"/>
          </a:xfrm>
        </p:spPr>
      </p:pic>
      <p:sp>
        <p:nvSpPr>
          <p:cNvPr id="14" name="Google Shape;132;p2">
            <a:extLst>
              <a:ext uri="{FF2B5EF4-FFF2-40B4-BE49-F238E27FC236}">
                <a16:creationId xmlns:a16="http://schemas.microsoft.com/office/drawing/2014/main" id="{F1E14FD3-DBCD-77FB-88A4-D40261E69FC1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Automated Framework for Migrating Java Applications to Ethereum Solidity Applications</a:t>
            </a:r>
            <a:endParaRPr dirty="0"/>
          </a:p>
        </p:txBody>
      </p:sp>
      <p:sp>
        <p:nvSpPr>
          <p:cNvPr id="15" name="Google Shape;133;p2">
            <a:extLst>
              <a:ext uri="{FF2B5EF4-FFF2-40B4-BE49-F238E27FC236}">
                <a16:creationId xmlns:a16="http://schemas.microsoft.com/office/drawing/2014/main" id="{FAA7855C-CCD0-2240-4111-D4A59636EC30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25024" y="6356350"/>
            <a:ext cx="2109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9/24/2022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8981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12">
            <a:extLst>
              <a:ext uri="{FF2B5EF4-FFF2-40B4-BE49-F238E27FC236}">
                <a16:creationId xmlns:a16="http://schemas.microsoft.com/office/drawing/2014/main" id="{480D2582-2F9A-B95B-90FC-574F9F865F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80" r="1880"/>
          <a:stretch/>
        </p:blipFill>
        <p:spPr>
          <a:xfrm>
            <a:off x="1753683" y="0"/>
            <a:ext cx="9432002" cy="6705600"/>
          </a:xfrm>
          <a:prstGeom prst="rect">
            <a:avLst/>
          </a:prstGeom>
        </p:spPr>
      </p:pic>
      <p:sp>
        <p:nvSpPr>
          <p:cNvPr id="10" name="Google Shape;132;p2">
            <a:extLst>
              <a:ext uri="{FF2B5EF4-FFF2-40B4-BE49-F238E27FC236}">
                <a16:creationId xmlns:a16="http://schemas.microsoft.com/office/drawing/2014/main" id="{A4D56AD7-9C9A-9829-16CB-C26855791BA8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Automated Framework for Migrating Java Applications to Ethereum Solidity Applications</a:t>
            </a:r>
            <a:endParaRPr dirty="0"/>
          </a:p>
        </p:txBody>
      </p:sp>
      <p:sp>
        <p:nvSpPr>
          <p:cNvPr id="11" name="Google Shape;133;p2">
            <a:extLst>
              <a:ext uri="{FF2B5EF4-FFF2-40B4-BE49-F238E27FC236}">
                <a16:creationId xmlns:a16="http://schemas.microsoft.com/office/drawing/2014/main" id="{DB4B533D-4C04-D49E-7F3A-0B6D3EE14D82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25024" y="6356350"/>
            <a:ext cx="2109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9/24/2022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1807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E829F1F-F1DC-F9F4-840F-E82722916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831" y="136524"/>
            <a:ext cx="9980682" cy="1036638"/>
          </a:xfrm>
        </p:spPr>
        <p:txBody>
          <a:bodyPr/>
          <a:lstStyle/>
          <a:p>
            <a:r>
              <a:rPr lang="en-US" b="1" dirty="0"/>
              <a:t>Phase 1:</a:t>
            </a:r>
            <a:r>
              <a:rPr lang="en-US" dirty="0"/>
              <a:t> Source code to Solidity AST generation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C27DB80-B5C5-A2BF-41F6-AD3D82C93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792" y="1621445"/>
            <a:ext cx="4934301" cy="4572000"/>
          </a:xfrm>
        </p:spPr>
        <p:txBody>
          <a:bodyPr/>
          <a:lstStyle/>
          <a:p>
            <a:r>
              <a:rPr lang="en-US" b="1" dirty="0"/>
              <a:t>Two Functional Components:</a:t>
            </a:r>
          </a:p>
          <a:p>
            <a:r>
              <a:rPr lang="en-US" b="1" dirty="0"/>
              <a:t>	First Component : 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Checks the syntactic correctness of given source program.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It uses source language-specific parser and generates AST module.   </a:t>
            </a:r>
          </a:p>
          <a:p>
            <a:pPr marL="685800" lvl="1" indent="0"/>
            <a:r>
              <a:rPr lang="en-IN" sz="1600" dirty="0"/>
              <a:t>	</a:t>
            </a:r>
          </a:p>
          <a:p>
            <a:r>
              <a:rPr lang="en-US" b="1" dirty="0"/>
              <a:t>	Other Component : 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Preform post-order traversal of the source code AST and generates its equivalent Solidity AST recursively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It uses </a:t>
            </a:r>
            <a:r>
              <a:rPr lang="en-US" sz="1600" dirty="0"/>
              <a:t>the mapping library included in the Source AST to Solidity AST translator module</a:t>
            </a:r>
            <a:endParaRPr lang="en-IN" sz="1600" dirty="0"/>
          </a:p>
          <a:p>
            <a:pPr marL="685800" lvl="1" indent="0"/>
            <a:endParaRPr lang="en-IN" sz="1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A28D99-019A-2FD8-4301-384B038613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 dirty="0"/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363A4FF3-8C29-1176-6949-FC78B2AF2849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80" r="1880"/>
          <a:stretch/>
        </p:blipFill>
        <p:spPr>
          <a:xfrm>
            <a:off x="5846173" y="1621444"/>
            <a:ext cx="5952165" cy="4231640"/>
          </a:xfrm>
        </p:spPr>
      </p:pic>
      <p:sp>
        <p:nvSpPr>
          <p:cNvPr id="14" name="Google Shape;132;p2">
            <a:extLst>
              <a:ext uri="{FF2B5EF4-FFF2-40B4-BE49-F238E27FC236}">
                <a16:creationId xmlns:a16="http://schemas.microsoft.com/office/drawing/2014/main" id="{7BA73C2E-CEF5-7423-4708-82AE6959F14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Automated Framework for Migrating Java Applications to Ethereum Solidity Applications</a:t>
            </a:r>
            <a:endParaRPr dirty="0"/>
          </a:p>
        </p:txBody>
      </p:sp>
      <p:sp>
        <p:nvSpPr>
          <p:cNvPr id="15" name="Google Shape;133;p2">
            <a:extLst>
              <a:ext uri="{FF2B5EF4-FFF2-40B4-BE49-F238E27FC236}">
                <a16:creationId xmlns:a16="http://schemas.microsoft.com/office/drawing/2014/main" id="{CDA42F27-46E7-085B-83E7-1A5CDAE66E49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25024" y="6356350"/>
            <a:ext cx="2109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9/24/2022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553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E829F1F-F1DC-F9F4-840F-E82722916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831" y="136524"/>
            <a:ext cx="9980682" cy="1036638"/>
          </a:xfrm>
        </p:spPr>
        <p:txBody>
          <a:bodyPr/>
          <a:lstStyle/>
          <a:p>
            <a:r>
              <a:rPr lang="en-US" b="1" dirty="0"/>
              <a:t>Phase 1:</a:t>
            </a:r>
            <a:r>
              <a:rPr lang="en-US" dirty="0"/>
              <a:t> Source code to Solidity AST generation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C27DB80-B5C5-A2BF-41F6-AD3D82C93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792" y="1621445"/>
            <a:ext cx="4934301" cy="4572000"/>
          </a:xfrm>
        </p:spPr>
        <p:txBody>
          <a:bodyPr/>
          <a:lstStyle/>
          <a:p>
            <a:r>
              <a:rPr lang="en-US" b="1" dirty="0"/>
              <a:t>Two Functional Components:</a:t>
            </a:r>
          </a:p>
          <a:p>
            <a:r>
              <a:rPr lang="en-US" b="1" dirty="0"/>
              <a:t>	First Component : 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Checks the syntactic correctness of given source program.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It uses source language-specific parser and generates AST module.   </a:t>
            </a:r>
          </a:p>
          <a:p>
            <a:pPr marL="685800" lvl="1" indent="0"/>
            <a:r>
              <a:rPr lang="en-IN" sz="1600" dirty="0"/>
              <a:t>	</a:t>
            </a:r>
          </a:p>
          <a:p>
            <a:r>
              <a:rPr lang="en-US" b="1" dirty="0"/>
              <a:t>	Other Component : 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Preform post-order traversal of the source code AST and generates its equivalent Solidity AST recursively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It uses </a:t>
            </a:r>
            <a:r>
              <a:rPr lang="en-US" sz="1600" dirty="0"/>
              <a:t>the mapping library included in the Source AST to Solidity AST translator module</a:t>
            </a:r>
            <a:endParaRPr lang="en-IN" sz="1600" dirty="0"/>
          </a:p>
          <a:p>
            <a:pPr marL="685800" lvl="1" indent="0"/>
            <a:endParaRPr lang="en-IN" sz="1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A28D99-019A-2FD8-4301-384B038613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 dirty="0"/>
          </a:p>
        </p:txBody>
      </p:sp>
      <p:sp>
        <p:nvSpPr>
          <p:cNvPr id="14" name="Google Shape;132;p2">
            <a:extLst>
              <a:ext uri="{FF2B5EF4-FFF2-40B4-BE49-F238E27FC236}">
                <a16:creationId xmlns:a16="http://schemas.microsoft.com/office/drawing/2014/main" id="{7BA73C2E-CEF5-7423-4708-82AE6959F14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Automated Framework for Migrating Java Applications to Ethereum Solidity Applications</a:t>
            </a:r>
            <a:endParaRPr dirty="0"/>
          </a:p>
        </p:txBody>
      </p:sp>
      <p:sp>
        <p:nvSpPr>
          <p:cNvPr id="15" name="Google Shape;133;p2">
            <a:extLst>
              <a:ext uri="{FF2B5EF4-FFF2-40B4-BE49-F238E27FC236}">
                <a16:creationId xmlns:a16="http://schemas.microsoft.com/office/drawing/2014/main" id="{CDA42F27-46E7-085B-83E7-1A5CDAE66E49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25024" y="6356350"/>
            <a:ext cx="2109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9/24/2022</a:t>
            </a:r>
            <a:endParaRPr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DD76920F-A897-E580-0114-4EE02F90B975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3"/>
          <a:srcRect l="-35589" r="-35589"/>
          <a:stretch/>
        </p:blipFill>
        <p:spPr>
          <a:xfrm>
            <a:off x="5416550" y="1621445"/>
            <a:ext cx="6430963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014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DFD7C8-DA41-776D-D554-49C34DD160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A3943F-B003-D4C3-CC61-6F060B7DB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090" y="39090"/>
            <a:ext cx="5303980" cy="645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746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f03431380_win32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1285</TotalTime>
  <Words>1026</Words>
  <Application>Microsoft Office PowerPoint</Application>
  <PresentationFormat>Widescreen</PresentationFormat>
  <Paragraphs>134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Noto Sans Symbols</vt:lpstr>
      <vt:lpstr>Times New Roman</vt:lpstr>
      <vt:lpstr>tf03431380_win32</vt:lpstr>
      <vt:lpstr>An Automated Framework for Migrating Java Applications to Ethereum Solidity Applications</vt:lpstr>
      <vt:lpstr>Contents</vt:lpstr>
      <vt:lpstr>Introduction </vt:lpstr>
      <vt:lpstr>Introduction</vt:lpstr>
      <vt:lpstr>System Architecture</vt:lpstr>
      <vt:lpstr>PowerPoint Presentation</vt:lpstr>
      <vt:lpstr>Phase 1: Source code to Solidity AST generation</vt:lpstr>
      <vt:lpstr>Phase 1: Source code to Solidity AST generation</vt:lpstr>
      <vt:lpstr>PowerPoint Presentation</vt:lpstr>
      <vt:lpstr>Phase 2: Solidity AST to Solidity code generation</vt:lpstr>
      <vt:lpstr>PowerPoint Presentation</vt:lpstr>
      <vt:lpstr>Summary</vt:lpstr>
      <vt:lpstr>Conclusion</vt:lpstr>
      <vt:lpstr>References</vt:lpstr>
      <vt:lpstr>THANK YOU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Automated Framework for Migrating Java Applications to Ethereum Solidity Applications</dc:title>
  <dc:creator>itdept</dc:creator>
  <cp:lastModifiedBy>Sanket Shirsath</cp:lastModifiedBy>
  <cp:revision>7</cp:revision>
  <dcterms:created xsi:type="dcterms:W3CDTF">2021-02-09T13:55:32Z</dcterms:created>
  <dcterms:modified xsi:type="dcterms:W3CDTF">2022-09-15T20:40:25Z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