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3" r:id="rId7"/>
    <p:sldId id="264" r:id="rId8"/>
    <p:sldId id="267" r:id="rId9"/>
    <p:sldId id="266"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FFDE31-E03B-492C-AF4E-38A17568AB05}">
  <a:tblStyle styleId="{DCFFDE31-E03B-492C-AF4E-38A17568A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491beab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491beab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0491beab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0491bea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0491beab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0491beab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0491bea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0491bea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0491beab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0491beab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491beab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491beab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0491beab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0491beab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0491bea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0491beab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491beab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491beab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verfitt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en.wikipedia.org/wiki/Scikit-learn" TargetMode="External"/><Relationship Id="rId4" Type="http://schemas.openxmlformats.org/officeDocument/2006/relationships/hyperlink" Target="https://en.wikipedia.org/wiki/Test_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76675"/>
            <a:ext cx="8520600" cy="92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Data Analysis Of Google App’</a:t>
            </a:r>
            <a:r>
              <a:rPr lang="en-US" sz="3600" dirty="0"/>
              <a:t>s Rating</a:t>
            </a:r>
            <a:endParaRPr sz="3600" dirty="0"/>
          </a:p>
        </p:txBody>
      </p:sp>
      <p:sp>
        <p:nvSpPr>
          <p:cNvPr id="55" name="Google Shape;55;p13"/>
          <p:cNvSpPr txBox="1">
            <a:spLocks noGrp="1"/>
          </p:cNvSpPr>
          <p:nvPr>
            <p:ph type="subTitle" idx="1"/>
          </p:nvPr>
        </p:nvSpPr>
        <p:spPr>
          <a:xfrm>
            <a:off x="311700" y="2866375"/>
            <a:ext cx="8520600" cy="22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                                                                                     </a:t>
            </a:r>
            <a:r>
              <a:rPr lang="en-US" sz="1800" dirty="0">
                <a:solidFill>
                  <a:srgbClr val="000000"/>
                </a:solidFill>
              </a:rPr>
              <a:t>Guide: Prof. N. G. Sharma</a:t>
            </a:r>
            <a:endParaRPr lang="en" sz="1800" dirty="0">
              <a:solidFill>
                <a:srgbClr val="000000"/>
              </a:solidFill>
            </a:endParaRPr>
          </a:p>
          <a:p>
            <a:pPr marL="0" lvl="0" indent="0" algn="l" rtl="0">
              <a:spcBef>
                <a:spcPts val="0"/>
              </a:spcBef>
              <a:spcAft>
                <a:spcPts val="0"/>
              </a:spcAft>
              <a:buNone/>
            </a:pPr>
            <a:r>
              <a:rPr lang="en" sz="1800" dirty="0">
                <a:solidFill>
                  <a:srgbClr val="000000"/>
                </a:solidFill>
              </a:rPr>
              <a:t>Team members:</a:t>
            </a:r>
          </a:p>
          <a:p>
            <a:pPr marL="0" lvl="0" indent="0" algn="l" rtl="0">
              <a:spcBef>
                <a:spcPts val="0"/>
              </a:spcBef>
              <a:spcAft>
                <a:spcPts val="0"/>
              </a:spcAft>
              <a:buNone/>
            </a:pPr>
            <a:r>
              <a:rPr lang="en" sz="1800" dirty="0">
                <a:solidFill>
                  <a:srgbClr val="000000"/>
                </a:solidFill>
              </a:rPr>
              <a:t>Prathamesh Chaudhari(50)</a:t>
            </a:r>
          </a:p>
          <a:p>
            <a:pPr marL="0" lvl="0" indent="0" algn="l" rtl="0">
              <a:spcBef>
                <a:spcPts val="0"/>
              </a:spcBef>
              <a:spcAft>
                <a:spcPts val="0"/>
              </a:spcAft>
              <a:buNone/>
            </a:pPr>
            <a:r>
              <a:rPr lang="en" sz="1800" dirty="0">
                <a:solidFill>
                  <a:srgbClr val="000000"/>
                </a:solidFill>
              </a:rPr>
              <a:t>Sanket Sutar(49)</a:t>
            </a:r>
          </a:p>
          <a:p>
            <a:pPr marL="0" lvl="0" indent="0" algn="l" rtl="0">
              <a:spcBef>
                <a:spcPts val="0"/>
              </a:spcBef>
              <a:spcAft>
                <a:spcPts val="0"/>
              </a:spcAft>
              <a:buNone/>
            </a:pPr>
            <a:r>
              <a:rPr lang="en" sz="1800" dirty="0">
                <a:solidFill>
                  <a:srgbClr val="000000"/>
                </a:solidFill>
              </a:rPr>
              <a:t>Piyush Patil (51)</a:t>
            </a:r>
          </a:p>
          <a:p>
            <a:pPr marL="0" lvl="0" indent="0" algn="l" rtl="0">
              <a:spcBef>
                <a:spcPts val="0"/>
              </a:spcBef>
              <a:spcAft>
                <a:spcPts val="0"/>
              </a:spcAft>
              <a:buNone/>
            </a:pPr>
            <a:r>
              <a:rPr lang="en" sz="1800" dirty="0">
                <a:solidFill>
                  <a:srgbClr val="000000"/>
                </a:solidFill>
              </a:rPr>
              <a:t>Rupesh Deshmukh (52)</a:t>
            </a:r>
            <a:endParaRPr sz="1800" dirty="0">
              <a:solidFill>
                <a:srgbClr val="000000"/>
              </a:solidFill>
            </a:endParaRPr>
          </a:p>
        </p:txBody>
      </p:sp>
      <p:pic>
        <p:nvPicPr>
          <p:cNvPr id="56" name="Google Shape;56;p13"/>
          <p:cNvPicPr preferRelativeResize="0"/>
          <p:nvPr/>
        </p:nvPicPr>
        <p:blipFill>
          <a:blip r:embed="rId3">
            <a:alphaModFix/>
          </a:blip>
          <a:stretch>
            <a:fillRect/>
          </a:stretch>
        </p:blipFill>
        <p:spPr>
          <a:xfrm>
            <a:off x="311700" y="73117"/>
            <a:ext cx="1829499" cy="1665900"/>
          </a:xfrm>
          <a:prstGeom prst="rect">
            <a:avLst/>
          </a:prstGeom>
          <a:noFill/>
          <a:ln>
            <a:noFill/>
          </a:ln>
        </p:spPr>
      </p:pic>
      <p:pic>
        <p:nvPicPr>
          <p:cNvPr id="57" name="Google Shape;57;p13"/>
          <p:cNvPicPr preferRelativeResize="0"/>
          <p:nvPr/>
        </p:nvPicPr>
        <p:blipFill rotWithShape="1">
          <a:blip r:embed="rId4">
            <a:alphaModFix/>
          </a:blip>
          <a:srcRect t="-4300" b="-4300"/>
          <a:stretch/>
        </p:blipFill>
        <p:spPr>
          <a:xfrm>
            <a:off x="2926800" y="459125"/>
            <a:ext cx="5905500" cy="90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US" dirty="0">
                <a:solidFill>
                  <a:srgbClr val="000000"/>
                </a:solidFill>
                <a:highlight>
                  <a:srgbClr val="FFFFFF"/>
                </a:highlight>
              </a:rPr>
              <a:t>After undergoing these algorithms and process, we concluded that our hypothesis is true. Meaning you can predict the app ratings, however significant preprocessing must be done before you start the classification and regression processes. This shows that given the Size, Type, Price, Content Rating, and Genre of an app, we can predict about 91% accuracy.</a:t>
            </a:r>
            <a:endParaRPr dirty="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457200">
              <a:buNone/>
            </a:pPr>
            <a:r>
              <a:rPr lang="en-US" dirty="0"/>
              <a:t> </a:t>
            </a:r>
            <a:r>
              <a:rPr lang="en-US" dirty="0">
                <a:solidFill>
                  <a:srgbClr val="000000"/>
                </a:solidFill>
              </a:rPr>
              <a:t>The Play Store apps data has enormous potential to drive app-making businesses</a:t>
            </a:r>
            <a:r>
              <a:rPr lang="en-US" dirty="0"/>
              <a:t> </a:t>
            </a:r>
            <a:r>
              <a:rPr lang="en-US" dirty="0">
                <a:solidFill>
                  <a:srgbClr val="000000"/>
                </a:solidFill>
              </a:rPr>
              <a:t>to</a:t>
            </a:r>
            <a:r>
              <a:rPr lang="en-US" dirty="0"/>
              <a:t> </a:t>
            </a:r>
            <a:r>
              <a:rPr lang="en-US" dirty="0">
                <a:solidFill>
                  <a:srgbClr val="000000"/>
                </a:solidFill>
              </a:rPr>
              <a:t>success. Actionable insights can be drawn for developers to work on and capture the Android market.</a:t>
            </a:r>
          </a:p>
          <a:p>
            <a:pPr marL="0" indent="457200">
              <a:buNone/>
            </a:pPr>
            <a:r>
              <a:rPr lang="en-US" dirty="0">
                <a:solidFill>
                  <a:srgbClr val="000000"/>
                </a:solidFill>
              </a:rPr>
              <a:t> In this project we are going to analyze and predict google app rating with the help of machine learning algorithm.</a:t>
            </a:r>
          </a:p>
          <a:p>
            <a:pPr marL="114300" indent="0">
              <a:buNone/>
            </a:pPr>
            <a:r>
              <a:rPr lang="en-US" dirty="0">
                <a:solidFill>
                  <a:srgbClr val="000000"/>
                </a:solidFill>
              </a:rPr>
              <a:t> </a:t>
            </a:r>
            <a:endParaRPr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dirty="0">
                <a:solidFill>
                  <a:srgbClr val="000000"/>
                </a:solidFill>
              </a:rPr>
              <a:t>Predic</a:t>
            </a:r>
            <a:r>
              <a:rPr lang="en-US" dirty="0">
                <a:solidFill>
                  <a:srgbClr val="000000"/>
                </a:solidFill>
              </a:rPr>
              <a:t>ting google app rating with the help of machine learning algorithms, so that we can derive business insights which will be useful for development of the  application.</a:t>
            </a:r>
            <a:endParaRPr dirty="0">
              <a:solidFill>
                <a:srgbClr val="000000"/>
              </a:solidFill>
            </a:endParaRPr>
          </a:p>
          <a:p>
            <a:pPr marL="0" lvl="0" indent="457200" algn="l" rtl="0">
              <a:spcBef>
                <a:spcPts val="1600"/>
              </a:spcBef>
              <a:spcAft>
                <a:spcPts val="0"/>
              </a:spcAft>
              <a:buNone/>
            </a:pPr>
            <a:r>
              <a:rPr lang="en" dirty="0">
                <a:solidFill>
                  <a:srgbClr val="000000"/>
                </a:solidFill>
              </a:rPr>
              <a:t>To solve this problem we can use data visualization tools and perform data analysis on given data, to get insights as fast as possible and without much manual work. It can give accurate insights.</a:t>
            </a:r>
          </a:p>
          <a:p>
            <a:pPr marL="0" lvl="0" indent="457200" algn="l" rtl="0">
              <a:spcBef>
                <a:spcPts val="1600"/>
              </a:spcBef>
              <a:spcAft>
                <a:spcPts val="0"/>
              </a:spcAft>
              <a:buNone/>
            </a:pPr>
            <a:endParaRPr dirty="0">
              <a:solidFill>
                <a:srgbClr val="000000"/>
              </a:solidFill>
            </a:endParaRPr>
          </a:p>
          <a:p>
            <a:pPr marL="914400" lvl="0" indent="0" algn="l" rtl="0">
              <a:spcBef>
                <a:spcPts val="1600"/>
              </a:spcBef>
              <a:spcAft>
                <a:spcPts val="1600"/>
              </a:spcAft>
              <a:buNone/>
            </a:pPr>
            <a:endParaRPr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rgbClr val="000000"/>
              </a:buClr>
            </a:pPr>
            <a:r>
              <a:rPr lang="en-US" dirty="0">
                <a:solidFill>
                  <a:srgbClr val="000000"/>
                </a:solidFill>
              </a:rPr>
              <a:t>To do data pre-processing on google app’s dataset.</a:t>
            </a:r>
            <a:endParaRPr lang="en" dirty="0">
              <a:solidFill>
                <a:srgbClr val="000000"/>
              </a:solidFill>
            </a:endParaRPr>
          </a:p>
          <a:p>
            <a:pPr>
              <a:buClr>
                <a:srgbClr val="000000"/>
              </a:buClr>
            </a:pPr>
            <a:r>
              <a:rPr lang="en-US" dirty="0">
                <a:solidFill>
                  <a:srgbClr val="000000"/>
                </a:solidFill>
              </a:rPr>
              <a:t>To do data analysis and visualization.</a:t>
            </a:r>
          </a:p>
          <a:p>
            <a:pPr>
              <a:buClr>
                <a:srgbClr val="000000"/>
              </a:buClr>
            </a:pPr>
            <a:r>
              <a:rPr lang="en-US" dirty="0">
                <a:solidFill>
                  <a:srgbClr val="000000"/>
                </a:solidFill>
              </a:rPr>
              <a:t>To </a:t>
            </a:r>
            <a:r>
              <a:rPr lang="en" dirty="0">
                <a:solidFill>
                  <a:srgbClr val="000000"/>
                </a:solidFill>
              </a:rPr>
              <a:t>predic</a:t>
            </a:r>
            <a:r>
              <a:rPr lang="en-US" dirty="0">
                <a:solidFill>
                  <a:srgbClr val="000000"/>
                </a:solidFill>
              </a:rPr>
              <a:t>t google app rating with the help of KNN and Random Forrest.</a:t>
            </a: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Algorithms</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rgbClr val="000000"/>
              </a:buClr>
              <a:buSzPts val="1800"/>
              <a:buNone/>
            </a:pP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K Nearest Neighbors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Random Forest Algorithm</a:t>
            </a: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 Nearest Neighbors</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rgbClr val="000000"/>
              </a:buClr>
            </a:pPr>
            <a:r>
              <a:rPr lang="en-US" dirty="0">
                <a:solidFill>
                  <a:srgbClr val="000000"/>
                </a:solidFill>
              </a:rPr>
              <a:t>K-Nearest </a:t>
            </a:r>
            <a:r>
              <a:rPr lang="en-US" dirty="0" err="1">
                <a:solidFill>
                  <a:srgbClr val="000000"/>
                </a:solidFill>
              </a:rPr>
              <a:t>Neighbour</a:t>
            </a:r>
            <a:r>
              <a:rPr lang="en-US" dirty="0">
                <a:solidFill>
                  <a:srgbClr val="000000"/>
                </a:solidFill>
              </a:rPr>
              <a:t> is one of the simplest Machine Learning algorithms based on Supervised Learning technique.</a:t>
            </a:r>
          </a:p>
          <a:p>
            <a:pPr lvl="0">
              <a:buClr>
                <a:srgbClr val="000000"/>
              </a:buClr>
            </a:pPr>
            <a:r>
              <a:rPr lang="en-US" dirty="0">
                <a:solidFill>
                  <a:srgbClr val="000000"/>
                </a:solidFill>
              </a:rPr>
              <a:t>K-NN algorithm can be used for Regression as well as for Classification but mostly it is used for the Classification problem.</a:t>
            </a:r>
          </a:p>
          <a:p>
            <a:pPr lvl="0">
              <a:buClr>
                <a:srgbClr val="000000"/>
              </a:buClr>
            </a:pPr>
            <a:r>
              <a:rPr lang="en-US" dirty="0">
                <a:solidFill>
                  <a:srgbClr val="000000"/>
                </a:solidFill>
              </a:rPr>
              <a:t>K-NN is a non-parametric algorithm, which means it does not make any assumption on underlying data.</a:t>
            </a:r>
          </a:p>
          <a:p>
            <a:r>
              <a:rPr lang="en-US" dirty="0">
                <a:solidFill>
                  <a:srgbClr val="000000"/>
                </a:solidFill>
              </a:rPr>
              <a:t>KNN algorithm at the training phase just stores the dataset and when it gets new data, then it classifies that data into a category that is much similar to the new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Forest Algorithm</a:t>
            </a:r>
            <a:endParaRPr dirty="0"/>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rgbClr val="000000"/>
              </a:buClr>
            </a:pPr>
            <a:r>
              <a:rPr lang="en-US" dirty="0">
                <a:solidFill>
                  <a:srgbClr val="000000"/>
                </a:solidFill>
                <a:highlight>
                  <a:srgbClr val="FFFFFF"/>
                </a:highlight>
              </a:rPr>
              <a:t>Random Forest is a classifier that contains a number of decision trees on various subsets of the given dataset and takes the average to improve the predictive accuracy of that dataset.</a:t>
            </a:r>
          </a:p>
          <a:p>
            <a:pPr>
              <a:buClr>
                <a:srgbClr val="000000"/>
              </a:buClr>
            </a:pPr>
            <a:r>
              <a:rPr lang="en-US" dirty="0">
                <a:solidFill>
                  <a:srgbClr val="000000"/>
                </a:solidFill>
                <a:highlight>
                  <a:srgbClr val="FFFFFF"/>
                </a:highlight>
              </a:rPr>
              <a:t>Instead of relying on one decision tree, the random forest takes the prediction from each tree and based on the majority votes of predictions, and it predicts the final output.</a:t>
            </a:r>
            <a:endParaRPr lang="en" dirty="0">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dirty="0">
                <a:solidFill>
                  <a:srgbClr val="000000"/>
                </a:solidFill>
                <a:highlight>
                  <a:srgbClr val="FFFFFF"/>
                </a:highlight>
              </a:rPr>
              <a:t>Random decision forests correct for decision trees' habit of </a:t>
            </a:r>
            <a:r>
              <a:rPr lang="en" dirty="0">
                <a:solidFill>
                  <a:srgbClr val="000000"/>
                </a:solidFill>
                <a:highlight>
                  <a:srgbClr val="FFFFFF"/>
                </a:highlight>
                <a:uFill>
                  <a:noFill/>
                </a:uFill>
                <a:hlinkClick r:id="rId3">
                  <a:extLst>
                    <a:ext uri="{A12FA001-AC4F-418D-AE19-62706E023703}">
                      <ahyp:hlinkClr xmlns:ahyp="http://schemas.microsoft.com/office/drawing/2018/hyperlinkcolor" val="tx"/>
                    </a:ext>
                  </a:extLst>
                </a:hlinkClick>
              </a:rPr>
              <a:t>overfitting</a:t>
            </a:r>
            <a:r>
              <a:rPr lang="en" dirty="0">
                <a:solidFill>
                  <a:srgbClr val="000000"/>
                </a:solidFill>
                <a:highlight>
                  <a:srgbClr val="FFFFFF"/>
                </a:highlight>
              </a:rPr>
              <a:t> to their </a:t>
            </a:r>
            <a:r>
              <a:rPr lang="en" dirty="0">
                <a:solidFill>
                  <a:srgbClr val="000000"/>
                </a:solidFill>
                <a:highlight>
                  <a:srgbClr val="FFFFFF"/>
                </a:highlight>
                <a:uFill>
                  <a:noFill/>
                </a:uFill>
                <a:hlinkClick r:id="rId4">
                  <a:extLst>
                    <a:ext uri="{A12FA001-AC4F-418D-AE19-62706E023703}">
                      <ahyp:hlinkClr xmlns:ahyp="http://schemas.microsoft.com/office/drawing/2018/hyperlinkcolor" val="tx"/>
                    </a:ext>
                  </a:extLst>
                </a:hlinkClick>
              </a:rPr>
              <a:t>training set</a:t>
            </a:r>
            <a:r>
              <a:rPr lang="en" dirty="0">
                <a:solidFill>
                  <a:srgbClr val="000000"/>
                </a:solidFill>
                <a:highlight>
                  <a:srgbClr val="FFFFFF"/>
                </a:highlight>
              </a:rPr>
              <a:t> .</a:t>
            </a:r>
            <a:endParaRPr dirty="0">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dirty="0">
                <a:solidFill>
                  <a:srgbClr val="000000"/>
                </a:solidFill>
                <a:highlight>
                  <a:srgbClr val="FFFFFF"/>
                </a:highlight>
              </a:rPr>
              <a:t>Random forests are frequently used as "blackbox" models in businesses, as they generate reasonable predictions across a wide range of data while requiring little configuration in packages such as </a:t>
            </a:r>
            <a:r>
              <a:rPr lang="en" dirty="0">
                <a:solidFill>
                  <a:srgbClr val="000000"/>
                </a:solidFill>
                <a:highlight>
                  <a:srgbClr val="FFFFFF"/>
                </a:highlight>
                <a:uFill>
                  <a:noFill/>
                </a:uFill>
                <a:hlinkClick r:id="rId5">
                  <a:extLst>
                    <a:ext uri="{A12FA001-AC4F-418D-AE19-62706E023703}">
                      <ahyp:hlinkClr xmlns:ahyp="http://schemas.microsoft.com/office/drawing/2018/hyperlinkcolor" val="tx"/>
                    </a:ext>
                  </a:extLst>
                </a:hlinkClick>
              </a:rPr>
              <a:t>scikit-learn</a:t>
            </a:r>
            <a:r>
              <a:rPr lang="en" dirty="0">
                <a:solidFill>
                  <a:srgbClr val="000000"/>
                </a:solidFill>
                <a:highlight>
                  <a:srgbClr val="FFFFFF"/>
                </a:highlight>
              </a:rPr>
              <a:t>.</a:t>
            </a:r>
            <a:endParaRPr dirty="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81200" y="0"/>
            <a:ext cx="74257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Screenshot</a:t>
            </a:r>
            <a:endParaRPr dirty="0"/>
          </a:p>
        </p:txBody>
      </p:sp>
      <p:pic>
        <p:nvPicPr>
          <p:cNvPr id="3" name="Picture 2" descr="Graphical user interface, chart&#10;&#10;Description automatically generated">
            <a:extLst>
              <a:ext uri="{FF2B5EF4-FFF2-40B4-BE49-F238E27FC236}">
                <a16:creationId xmlns:a16="http://schemas.microsoft.com/office/drawing/2014/main" id="{053CAECE-A54F-47B9-8E60-B37970C283BA}"/>
              </a:ext>
            </a:extLst>
          </p:cNvPr>
          <p:cNvPicPr>
            <a:picLocks noChangeAspect="1"/>
          </p:cNvPicPr>
          <p:nvPr/>
        </p:nvPicPr>
        <p:blipFill>
          <a:blip r:embed="rId3"/>
          <a:stretch>
            <a:fillRect/>
          </a:stretch>
        </p:blipFill>
        <p:spPr>
          <a:xfrm>
            <a:off x="1283234" y="572700"/>
            <a:ext cx="6877210" cy="43681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Screenshot of Outputs</a:t>
            </a:r>
            <a:endParaRPr/>
          </a:p>
        </p:txBody>
      </p:sp>
      <p:pic>
        <p:nvPicPr>
          <p:cNvPr id="3" name="Picture 2" descr="Text&#10;&#10;Description automatically generated">
            <a:extLst>
              <a:ext uri="{FF2B5EF4-FFF2-40B4-BE49-F238E27FC236}">
                <a16:creationId xmlns:a16="http://schemas.microsoft.com/office/drawing/2014/main" id="{28F81245-F954-48BA-951F-B823A27BB9BA}"/>
              </a:ext>
            </a:extLst>
          </p:cNvPr>
          <p:cNvPicPr>
            <a:picLocks noChangeAspect="1"/>
          </p:cNvPicPr>
          <p:nvPr/>
        </p:nvPicPr>
        <p:blipFill>
          <a:blip r:embed="rId3"/>
          <a:stretch>
            <a:fillRect/>
          </a:stretch>
        </p:blipFill>
        <p:spPr>
          <a:xfrm>
            <a:off x="714614" y="985249"/>
            <a:ext cx="7076995" cy="201152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437</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Data Analysis Of Google App’s Rating</vt:lpstr>
      <vt:lpstr>Introduction</vt:lpstr>
      <vt:lpstr>Problem Statement</vt:lpstr>
      <vt:lpstr>Objectives</vt:lpstr>
      <vt:lpstr>Algorithms</vt:lpstr>
      <vt:lpstr>K Nearest Neighbors</vt:lpstr>
      <vt:lpstr>Random Forest Algorithm</vt:lpstr>
      <vt:lpstr>Screenshot</vt:lpstr>
      <vt:lpstr>Screenshot of Outputs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Google App’s Rating</dc:title>
  <cp:lastModifiedBy>Paurnima Sutar</cp:lastModifiedBy>
  <cp:revision>12</cp:revision>
  <dcterms:modified xsi:type="dcterms:W3CDTF">2020-12-14T20:07:58Z</dcterms:modified>
</cp:coreProperties>
</file>