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9" r:id="rId4"/>
    <p:sldId id="263" r:id="rId5"/>
    <p:sldId id="261" r:id="rId6"/>
    <p:sldId id="262" r:id="rId7"/>
    <p:sldId id="264" r:id="rId8"/>
    <p:sldId id="265" r:id="rId9"/>
    <p:sldId id="281" r:id="rId10"/>
    <p:sldId id="267" r:id="rId11"/>
    <p:sldId id="268" r:id="rId12"/>
    <p:sldId id="282" r:id="rId13"/>
    <p:sldId id="278" r:id="rId14"/>
    <p:sldId id="277" r:id="rId15"/>
    <p:sldId id="275" r:id="rId16"/>
    <p:sldId id="274" r:id="rId17"/>
    <p:sldId id="279" r:id="rId18"/>
    <p:sldId id="280" r:id="rId19"/>
  </p:sldIdLst>
  <p:sldSz cx="9144000" cy="5143500" type="screen16x9"/>
  <p:notesSz cx="6858000" cy="9144000"/>
  <p:embeddedFontLst>
    <p:embeddedFont>
      <p:font typeface="Average" panose="020B0604020202020204" charset="0"/>
      <p:regular r:id="rId21"/>
    </p:embeddedFont>
    <p:embeddedFont>
      <p:font typeface="Oswa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AB7E37-0DB3-4830-8080-F061137580EC}">
  <a:tblStyle styleId="{DBAB7E37-0DB3-4830-8080-F061137580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945100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502dbe25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502dbe25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96fff65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96fff65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96fff65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96fff65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71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782777f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782777f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279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b8277c9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b8277c9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782777f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b782777f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b782777f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b782777f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782777f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b782777f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98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b782777f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b782777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73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37a9a4f4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37a9a4f4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b782777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b782777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02dbe2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02dbe2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371f5cf7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371f5cf7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b782777f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b782777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37a9a4f4a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37a9a4f4a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37a9a4f4a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37a9a4f4a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782777f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b782777f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04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70142" y="2320855"/>
            <a:ext cx="7860083" cy="548421"/>
          </a:xfrm>
          <a:prstGeom prst="rect">
            <a:avLst/>
          </a:prstGeom>
        </p:spPr>
        <p:txBody>
          <a:bodyPr spcFirstLastPara="1" wrap="square" lIns="91425" tIns="91425" rIns="91425" bIns="91425" anchor="b" anchorCtr="0">
            <a:noAutofit/>
          </a:bodyPr>
          <a:lstStyle/>
          <a:p>
            <a:pPr marL="0" lvl="0" indent="0" algn="ctr" rtl="0">
              <a:lnSpc>
                <a:spcPct val="115000"/>
              </a:lnSpc>
              <a:spcBef>
                <a:spcPts val="2400"/>
              </a:spcBef>
              <a:spcAft>
                <a:spcPts val="0"/>
              </a:spcAft>
              <a:buNone/>
            </a:pPr>
            <a:r>
              <a:rPr lang="en" sz="2400" b="1" dirty="0">
                <a:solidFill>
                  <a:srgbClr val="666666"/>
                </a:solidFill>
                <a:latin typeface="Times New Roman"/>
                <a:ea typeface="Times New Roman"/>
                <a:cs typeface="Times New Roman"/>
                <a:sym typeface="Times New Roman"/>
              </a:rPr>
              <a:t>Marathi Docume</a:t>
            </a:r>
            <a:r>
              <a:rPr lang="en-US" sz="2400" b="1" dirty="0" err="1">
                <a:solidFill>
                  <a:srgbClr val="666666"/>
                </a:solidFill>
                <a:latin typeface="Times New Roman"/>
                <a:ea typeface="Times New Roman"/>
                <a:cs typeface="Times New Roman"/>
                <a:sym typeface="Times New Roman"/>
              </a:rPr>
              <a:t>nt</a:t>
            </a:r>
            <a:r>
              <a:rPr lang="en-US" sz="2400" b="1" dirty="0">
                <a:solidFill>
                  <a:srgbClr val="666666"/>
                </a:solidFill>
                <a:latin typeface="Times New Roman"/>
                <a:ea typeface="Times New Roman"/>
                <a:cs typeface="Times New Roman"/>
                <a:sym typeface="Times New Roman"/>
              </a:rPr>
              <a:t> Summarizer</a:t>
            </a:r>
            <a:endParaRPr sz="2400" b="1" dirty="0">
              <a:solidFill>
                <a:srgbClr val="666666"/>
              </a:solidFill>
              <a:latin typeface="Times New Roman"/>
              <a:ea typeface="Times New Roman"/>
              <a:cs typeface="Times New Roman"/>
              <a:sym typeface="Times New Roman"/>
            </a:endParaRPr>
          </a:p>
        </p:txBody>
      </p:sp>
      <p:sp>
        <p:nvSpPr>
          <p:cNvPr id="55" name="Google Shape;55;p13"/>
          <p:cNvSpPr txBox="1"/>
          <p:nvPr/>
        </p:nvSpPr>
        <p:spPr>
          <a:xfrm>
            <a:off x="5998993" y="3352997"/>
            <a:ext cx="2850646" cy="1561183"/>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rgbClr val="666666"/>
              </a:buClr>
              <a:buSzPts val="1800"/>
            </a:pPr>
            <a:r>
              <a:rPr lang="en" dirty="0">
                <a:solidFill>
                  <a:srgbClr val="666666"/>
                </a:solidFill>
                <a:latin typeface="Times New Roman" pitchFamily="18" charset="0"/>
                <a:ea typeface="Average"/>
                <a:cs typeface="Times New Roman" pitchFamily="18" charset="0"/>
                <a:sym typeface="Average"/>
              </a:rPr>
              <a:t>Pid: 13</a:t>
            </a:r>
          </a:p>
          <a:p>
            <a:pPr marL="114300" lvl="2">
              <a:buClr>
                <a:srgbClr val="666666"/>
              </a:buClr>
              <a:buSzPts val="1800"/>
            </a:pPr>
            <a:r>
              <a:rPr lang="en" sz="1600" dirty="0">
                <a:solidFill>
                  <a:srgbClr val="666666"/>
                </a:solidFill>
                <a:latin typeface="Times New Roman" pitchFamily="18" charset="0"/>
                <a:ea typeface="Average"/>
                <a:cs typeface="Times New Roman" pitchFamily="18" charset="0"/>
                <a:sym typeface="Average"/>
              </a:rPr>
              <a:t>Sanket Sutar:	</a:t>
            </a:r>
            <a:endParaRPr sz="1600" dirty="0">
              <a:solidFill>
                <a:srgbClr val="666666"/>
              </a:solidFill>
              <a:latin typeface="Times New Roman" pitchFamily="18" charset="0"/>
              <a:ea typeface="Average"/>
              <a:cs typeface="Times New Roman" pitchFamily="18" charset="0"/>
              <a:sym typeface="Average"/>
            </a:endParaRPr>
          </a:p>
          <a:p>
            <a:pPr marL="114300" lvl="2">
              <a:buClr>
                <a:srgbClr val="666666"/>
              </a:buClr>
              <a:buSzPts val="1800"/>
            </a:pPr>
            <a:r>
              <a:rPr lang="en" sz="1600" dirty="0">
                <a:solidFill>
                  <a:srgbClr val="666666"/>
                </a:solidFill>
                <a:latin typeface="Times New Roman" pitchFamily="18" charset="0"/>
                <a:ea typeface="Average"/>
                <a:cs typeface="Times New Roman" pitchFamily="18" charset="0"/>
                <a:sym typeface="Average"/>
              </a:rPr>
              <a:t>P</a:t>
            </a:r>
            <a:r>
              <a:rPr lang="en-US" sz="1600" dirty="0" err="1">
                <a:solidFill>
                  <a:srgbClr val="666666"/>
                </a:solidFill>
                <a:latin typeface="Times New Roman" pitchFamily="18" charset="0"/>
                <a:ea typeface="Average"/>
                <a:cs typeface="Times New Roman" pitchFamily="18" charset="0"/>
                <a:sym typeface="Average"/>
              </a:rPr>
              <a:t>iyush</a:t>
            </a:r>
            <a:r>
              <a:rPr lang="en-US" sz="1600" dirty="0">
                <a:solidFill>
                  <a:srgbClr val="666666"/>
                </a:solidFill>
                <a:latin typeface="Times New Roman" pitchFamily="18" charset="0"/>
                <a:ea typeface="Average"/>
                <a:cs typeface="Times New Roman" pitchFamily="18" charset="0"/>
                <a:sym typeface="Average"/>
              </a:rPr>
              <a:t> </a:t>
            </a:r>
            <a:r>
              <a:rPr lang="en-US" sz="1600" dirty="0" err="1">
                <a:solidFill>
                  <a:srgbClr val="666666"/>
                </a:solidFill>
                <a:latin typeface="Times New Roman" pitchFamily="18" charset="0"/>
                <a:ea typeface="Average"/>
                <a:cs typeface="Times New Roman" pitchFamily="18" charset="0"/>
                <a:sym typeface="Average"/>
              </a:rPr>
              <a:t>Patil</a:t>
            </a:r>
            <a:r>
              <a:rPr lang="en" sz="1600" dirty="0">
                <a:solidFill>
                  <a:srgbClr val="666666"/>
                </a:solidFill>
                <a:latin typeface="Times New Roman" pitchFamily="18" charset="0"/>
                <a:ea typeface="Average"/>
                <a:cs typeface="Times New Roman" pitchFamily="18" charset="0"/>
                <a:sym typeface="Average"/>
              </a:rPr>
              <a:t>:	</a:t>
            </a:r>
            <a:endParaRPr sz="1600" dirty="0">
              <a:solidFill>
                <a:srgbClr val="666666"/>
              </a:solidFill>
              <a:latin typeface="Times New Roman" pitchFamily="18" charset="0"/>
              <a:ea typeface="Average"/>
              <a:cs typeface="Times New Roman" pitchFamily="18" charset="0"/>
              <a:sym typeface="Average"/>
            </a:endParaRPr>
          </a:p>
          <a:p>
            <a:pPr marL="114300" lvl="2">
              <a:buClr>
                <a:srgbClr val="666666"/>
              </a:buClr>
              <a:buSzPts val="1800"/>
            </a:pPr>
            <a:r>
              <a:rPr lang="en" sz="1600" dirty="0">
                <a:solidFill>
                  <a:srgbClr val="666666"/>
                </a:solidFill>
                <a:latin typeface="Times New Roman" pitchFamily="18" charset="0"/>
                <a:ea typeface="Average"/>
                <a:cs typeface="Times New Roman" pitchFamily="18" charset="0"/>
                <a:sym typeface="Average"/>
              </a:rPr>
              <a:t>Prathamesh Chaudhari:</a:t>
            </a:r>
            <a:endParaRPr sz="1600" dirty="0">
              <a:solidFill>
                <a:srgbClr val="666666"/>
              </a:solidFill>
              <a:latin typeface="Times New Roman" pitchFamily="18" charset="0"/>
              <a:ea typeface="Average"/>
              <a:cs typeface="Times New Roman" pitchFamily="18" charset="0"/>
              <a:sym typeface="Average"/>
            </a:endParaRPr>
          </a:p>
          <a:p>
            <a:pPr marL="114300" lvl="2">
              <a:buClr>
                <a:srgbClr val="666666"/>
              </a:buClr>
              <a:buSzPts val="1800"/>
            </a:pPr>
            <a:r>
              <a:rPr lang="en" sz="1600" dirty="0">
                <a:solidFill>
                  <a:srgbClr val="666666"/>
                </a:solidFill>
                <a:latin typeface="Times New Roman" pitchFamily="18" charset="0"/>
                <a:ea typeface="Average"/>
                <a:cs typeface="Times New Roman" pitchFamily="18" charset="0"/>
                <a:sym typeface="Average"/>
              </a:rPr>
              <a:t>Rupesh Deshmukh:</a:t>
            </a:r>
            <a:r>
              <a:rPr lang="en" sz="1800" dirty="0">
                <a:solidFill>
                  <a:srgbClr val="666666"/>
                </a:solidFill>
                <a:latin typeface="Average"/>
                <a:ea typeface="Average"/>
                <a:cs typeface="Average"/>
                <a:sym typeface="Average"/>
              </a:rPr>
              <a:t>	</a:t>
            </a:r>
            <a:endParaRPr sz="1800" dirty="0">
              <a:solidFill>
                <a:srgbClr val="666666"/>
              </a:solidFill>
              <a:latin typeface="Average"/>
              <a:ea typeface="Average"/>
              <a:cs typeface="Average"/>
              <a:sym typeface="Average"/>
            </a:endParaRPr>
          </a:p>
        </p:txBody>
      </p:sp>
      <p:sp>
        <p:nvSpPr>
          <p:cNvPr id="56" name="Google Shape;56;p13"/>
          <p:cNvSpPr txBox="1"/>
          <p:nvPr/>
        </p:nvSpPr>
        <p:spPr>
          <a:xfrm>
            <a:off x="2032330" y="665783"/>
            <a:ext cx="6209400" cy="65650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66666"/>
                </a:solidFill>
                <a:latin typeface="Times New Roman"/>
                <a:ea typeface="Times New Roman"/>
                <a:cs typeface="Times New Roman"/>
                <a:sym typeface="Times New Roman"/>
              </a:rPr>
              <a:t>Savitribai Phule Pune University</a:t>
            </a:r>
            <a:endParaRPr sz="1600" b="1" dirty="0">
              <a:solidFill>
                <a:srgbClr val="666666"/>
              </a:solidFill>
              <a:latin typeface="Times New Roman"/>
              <a:ea typeface="Times New Roman"/>
              <a:cs typeface="Times New Roman"/>
              <a:sym typeface="Times New Roman"/>
            </a:endParaRPr>
          </a:p>
          <a:p>
            <a:pPr marL="0" lvl="0" indent="0" algn="ctr" rtl="0">
              <a:spcBef>
                <a:spcPts val="0"/>
              </a:spcBef>
              <a:spcAft>
                <a:spcPts val="0"/>
              </a:spcAft>
              <a:buNone/>
            </a:pPr>
            <a:r>
              <a:rPr lang="en" sz="1600" b="1" dirty="0">
                <a:solidFill>
                  <a:srgbClr val="666666"/>
                </a:solidFill>
                <a:latin typeface="Times New Roman"/>
                <a:ea typeface="Times New Roman"/>
                <a:cs typeface="Times New Roman"/>
                <a:sym typeface="Times New Roman"/>
              </a:rPr>
              <a:t>K.K.Wagh Institute of Engineering Education and Research,Nashik</a:t>
            </a:r>
          </a:p>
        </p:txBody>
      </p:sp>
      <p:sp>
        <p:nvSpPr>
          <p:cNvPr id="57" name="Google Shape;57;p13"/>
          <p:cNvSpPr txBox="1"/>
          <p:nvPr/>
        </p:nvSpPr>
        <p:spPr>
          <a:xfrm>
            <a:off x="976084" y="1980018"/>
            <a:ext cx="70026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66666"/>
                </a:solidFill>
                <a:highlight>
                  <a:srgbClr val="FFFFFF"/>
                </a:highlight>
                <a:latin typeface="Times New Roman" pitchFamily="18" charset="0"/>
                <a:cs typeface="Times New Roman" pitchFamily="18" charset="0"/>
              </a:rPr>
              <a:t>A Presentation On</a:t>
            </a:r>
            <a:r>
              <a:rPr lang="en" b="1" dirty="0">
                <a:solidFill>
                  <a:srgbClr val="666666"/>
                </a:solidFill>
                <a:highlight>
                  <a:srgbClr val="FFFFFF"/>
                </a:highlight>
                <a:latin typeface="Times New Roman" pitchFamily="18" charset="0"/>
                <a:cs typeface="Times New Roman" pitchFamily="18" charset="0"/>
              </a:rPr>
              <a:t> </a:t>
            </a:r>
            <a:endParaRPr b="1" dirty="0">
              <a:solidFill>
                <a:srgbClr val="666666"/>
              </a:solidFill>
              <a:highlight>
                <a:srgbClr val="FFFFFF"/>
              </a:highlight>
              <a:latin typeface="Times New Roman" pitchFamily="18" charset="0"/>
              <a:cs typeface="Times New Roman" pitchFamily="18" charset="0"/>
            </a:endParaRPr>
          </a:p>
          <a:p>
            <a:pPr marL="0" lvl="0" indent="0" algn="ctr" rtl="0">
              <a:spcBef>
                <a:spcPts val="0"/>
              </a:spcBef>
              <a:spcAft>
                <a:spcPts val="0"/>
              </a:spcAft>
              <a:buNone/>
            </a:pPr>
            <a:endParaRPr b="1" dirty="0">
              <a:solidFill>
                <a:srgbClr val="666666"/>
              </a:solidFill>
              <a:highlight>
                <a:srgbClr val="FFFFFF"/>
              </a:highlight>
            </a:endParaRPr>
          </a:p>
        </p:txBody>
      </p:sp>
      <p:sp>
        <p:nvSpPr>
          <p:cNvPr id="58" name="Google Shape;58;p13"/>
          <p:cNvSpPr txBox="1"/>
          <p:nvPr/>
        </p:nvSpPr>
        <p:spPr>
          <a:xfrm>
            <a:off x="347047" y="3352997"/>
            <a:ext cx="3098400" cy="86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66666"/>
                </a:solidFill>
                <a:latin typeface="Times New Roman" pitchFamily="18" charset="0"/>
                <a:cs typeface="Times New Roman" pitchFamily="18" charset="0"/>
              </a:rPr>
              <a:t>Guided By:</a:t>
            </a:r>
            <a:endParaRPr dirty="0">
              <a:solidFill>
                <a:srgbClr val="666666"/>
              </a:solidFill>
              <a:latin typeface="Times New Roman" pitchFamily="18" charset="0"/>
              <a:cs typeface="Times New Roman" pitchFamily="18" charset="0"/>
            </a:endParaRPr>
          </a:p>
          <a:p>
            <a:pPr marL="0" lvl="0" indent="0" algn="l" rtl="0">
              <a:spcBef>
                <a:spcPts val="0"/>
              </a:spcBef>
              <a:spcAft>
                <a:spcPts val="0"/>
              </a:spcAft>
              <a:buNone/>
            </a:pPr>
            <a:r>
              <a:rPr lang="en" sz="1600" dirty="0">
                <a:solidFill>
                  <a:srgbClr val="666666"/>
                </a:solidFill>
                <a:latin typeface="Times New Roman" pitchFamily="18" charset="0"/>
                <a:ea typeface="Average"/>
                <a:cs typeface="Times New Roman" pitchFamily="18" charset="0"/>
                <a:sym typeface="Average"/>
              </a:rPr>
              <a:t>Prof.</a:t>
            </a:r>
            <a:r>
              <a:rPr lang="en" sz="1600" dirty="0">
                <a:solidFill>
                  <a:srgbClr val="666666"/>
                </a:solidFill>
                <a:latin typeface="Times New Roman" pitchFamily="18" charset="0"/>
                <a:cs typeface="Times New Roman" pitchFamily="18" charset="0"/>
              </a:rPr>
              <a:t> </a:t>
            </a:r>
            <a:r>
              <a:rPr lang="en" sz="1600" dirty="0">
                <a:solidFill>
                  <a:srgbClr val="666666"/>
                </a:solidFill>
                <a:latin typeface="Times New Roman" pitchFamily="18" charset="0"/>
                <a:ea typeface="Average"/>
                <a:cs typeface="Times New Roman" pitchFamily="18" charset="0"/>
                <a:sym typeface="Average"/>
              </a:rPr>
              <a:t>Priti Vaidya</a:t>
            </a:r>
            <a:endParaRPr sz="1600" dirty="0">
              <a:solidFill>
                <a:srgbClr val="666666"/>
              </a:solidFill>
              <a:latin typeface="Times New Roman" pitchFamily="18" charset="0"/>
              <a:ea typeface="Average"/>
              <a:cs typeface="Times New Roman" pitchFamily="18" charset="0"/>
              <a:sym typeface="Average"/>
            </a:endParaRPr>
          </a:p>
        </p:txBody>
      </p:sp>
      <p:pic>
        <p:nvPicPr>
          <p:cNvPr id="59" name="Google Shape;59;p13"/>
          <p:cNvPicPr preferRelativeResize="0"/>
          <p:nvPr/>
        </p:nvPicPr>
        <p:blipFill>
          <a:blip r:embed="rId3">
            <a:alphaModFix/>
          </a:blip>
          <a:stretch>
            <a:fillRect/>
          </a:stretch>
        </p:blipFill>
        <p:spPr>
          <a:xfrm>
            <a:off x="55922" y="233490"/>
            <a:ext cx="1840325" cy="1521088"/>
          </a:xfrm>
          <a:prstGeom prst="rect">
            <a:avLst/>
          </a:prstGeom>
          <a:noFill/>
          <a:ln>
            <a:noFill/>
          </a:ln>
        </p:spPr>
      </p:pic>
      <p:sp>
        <p:nvSpPr>
          <p:cNvPr id="2" name="TextBox 1"/>
          <p:cNvSpPr txBox="1"/>
          <p:nvPr/>
        </p:nvSpPr>
        <p:spPr>
          <a:xfrm>
            <a:off x="2634572" y="1641464"/>
            <a:ext cx="3685624" cy="338554"/>
          </a:xfrm>
          <a:prstGeom prst="rect">
            <a:avLst/>
          </a:prstGeom>
          <a:noFill/>
        </p:spPr>
        <p:txBody>
          <a:bodyPr wrap="none" rtlCol="0">
            <a:spAutoFit/>
          </a:bodyPr>
          <a:lstStyle/>
          <a:p>
            <a:pPr lvl="0"/>
            <a:r>
              <a:rPr lang="en-IN" sz="1600" b="1" dirty="0">
                <a:solidFill>
                  <a:srgbClr val="666666"/>
                </a:solidFill>
                <a:latin typeface="Times New Roman"/>
                <a:ea typeface="Times New Roman"/>
                <a:cs typeface="Times New Roman"/>
                <a:sym typeface="Times New Roman"/>
              </a:rPr>
              <a:t>Department of Computer Engineering</a:t>
            </a:r>
            <a:r>
              <a:rPr lang="en-IN" sz="1600" b="1" dirty="0">
                <a:solidFill>
                  <a:schemeClr val="dk1"/>
                </a:solidFill>
                <a:latin typeface="Times New Roman"/>
                <a:ea typeface="Times New Roman"/>
                <a:cs typeface="Times New Roman"/>
                <a:sym typeface="Times New Roman"/>
              </a:rPr>
              <a:t> </a:t>
            </a:r>
            <a:r>
              <a:rPr lang="en-IN" b="1" dirty="0">
                <a:latin typeface="Times New Roman"/>
                <a:ea typeface="Times New Roman"/>
                <a:cs typeface="Times New Roman"/>
                <a:sym typeface="Times New Roman"/>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p:nvPr/>
        </p:nvSpPr>
        <p:spPr>
          <a:xfrm>
            <a:off x="311700" y="192119"/>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B</a:t>
            </a:r>
            <a:r>
              <a:rPr lang="en-IN" sz="3600" b="1" dirty="0">
                <a:solidFill>
                  <a:srgbClr val="666666"/>
                </a:solidFill>
                <a:latin typeface="Times New Roman" pitchFamily="18" charset="0"/>
                <a:ea typeface="Oswald"/>
                <a:cs typeface="Times New Roman" pitchFamily="18" charset="0"/>
                <a:sym typeface="Oswald"/>
              </a:rPr>
              <a:t>lock diagram</a:t>
            </a:r>
            <a:endParaRPr lang="en-IN" sz="3600" dirty="0">
              <a:solidFill>
                <a:srgbClr val="666666"/>
              </a:solidFill>
              <a:latin typeface="Times New Roman" pitchFamily="18" charset="0"/>
              <a:cs typeface="Times New Roman" pitchFamily="18" charset="0"/>
            </a:endParaRPr>
          </a:p>
        </p:txBody>
      </p:sp>
      <p:pic>
        <p:nvPicPr>
          <p:cNvPr id="3" name="Picture 2" descr="Graphical user interface&#10;&#10;Description automatically generated">
            <a:extLst>
              <a:ext uri="{FF2B5EF4-FFF2-40B4-BE49-F238E27FC236}">
                <a16:creationId xmlns:a16="http://schemas.microsoft.com/office/drawing/2014/main" id="{63E31AD6-F7D6-474E-88B5-7D1C88399FF8}"/>
              </a:ext>
            </a:extLst>
          </p:cNvPr>
          <p:cNvPicPr>
            <a:picLocks noChangeAspect="1"/>
          </p:cNvPicPr>
          <p:nvPr/>
        </p:nvPicPr>
        <p:blipFill>
          <a:blip r:embed="rId3"/>
          <a:stretch>
            <a:fillRect/>
          </a:stretch>
        </p:blipFill>
        <p:spPr>
          <a:xfrm>
            <a:off x="634430" y="1506072"/>
            <a:ext cx="7210969" cy="24819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body" idx="1"/>
          </p:nvPr>
        </p:nvSpPr>
        <p:spPr>
          <a:xfrm>
            <a:off x="311700" y="936525"/>
            <a:ext cx="8520600" cy="41202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600" dirty="0">
                <a:solidFill>
                  <a:srgbClr val="666666"/>
                </a:solidFill>
                <a:latin typeface="Times New Roman" pitchFamily="18" charset="0"/>
                <a:ea typeface="Average"/>
                <a:cs typeface="Times New Roman" pitchFamily="18" charset="0"/>
                <a:sym typeface="Average"/>
              </a:rPr>
              <a:t>The methodology consist of mainly six stages :</a:t>
            </a:r>
            <a:endParaRPr sz="1600" dirty="0">
              <a:solidFill>
                <a:srgbClr val="666666"/>
              </a:solidFill>
              <a:latin typeface="Times New Roman" pitchFamily="18" charset="0"/>
              <a:ea typeface="Average"/>
              <a:cs typeface="Times New Roman" pitchFamily="18" charset="0"/>
              <a:sym typeface="Average"/>
            </a:endParaRPr>
          </a:p>
          <a:p>
            <a:pPr marL="800100" algn="just">
              <a:spcBef>
                <a:spcPts val="1200"/>
              </a:spcBef>
              <a:buClr>
                <a:schemeClr val="dk1"/>
              </a:buClr>
              <a:buSzPts val="1100"/>
            </a:pPr>
            <a:r>
              <a:rPr lang="en" sz="1600" dirty="0">
                <a:solidFill>
                  <a:srgbClr val="666666"/>
                </a:solidFill>
                <a:latin typeface="Times New Roman" pitchFamily="18" charset="0"/>
                <a:ea typeface="Average"/>
                <a:cs typeface="Times New Roman" pitchFamily="18" charset="0"/>
                <a:sym typeface="Average"/>
              </a:rPr>
              <a:t>Preprocessing stage</a:t>
            </a:r>
            <a:endParaRPr sz="1600" dirty="0">
              <a:solidFill>
                <a:srgbClr val="666666"/>
              </a:solidFill>
              <a:latin typeface="Times New Roman" pitchFamily="18" charset="0"/>
              <a:ea typeface="Average"/>
              <a:cs typeface="Times New Roman" pitchFamily="18" charset="0"/>
              <a:sym typeface="Average"/>
            </a:endParaRPr>
          </a:p>
          <a:p>
            <a:pPr marL="800100" algn="just">
              <a:spcBef>
                <a:spcPts val="1200"/>
              </a:spcBef>
              <a:buClr>
                <a:schemeClr val="dk1"/>
              </a:buClr>
              <a:buSzPts val="1100"/>
            </a:pPr>
            <a:r>
              <a:rPr lang="en" sz="1600" dirty="0">
                <a:solidFill>
                  <a:srgbClr val="666666"/>
                </a:solidFill>
                <a:latin typeface="Times New Roman" pitchFamily="18" charset="0"/>
                <a:ea typeface="Average"/>
                <a:cs typeface="Times New Roman" pitchFamily="18" charset="0"/>
                <a:sym typeface="Average"/>
              </a:rPr>
              <a:t>Feature Extraction Stage</a:t>
            </a:r>
            <a:endParaRPr sz="1600" dirty="0">
              <a:solidFill>
                <a:srgbClr val="666666"/>
              </a:solidFill>
              <a:latin typeface="Times New Roman" pitchFamily="18" charset="0"/>
              <a:ea typeface="Average"/>
              <a:cs typeface="Times New Roman" pitchFamily="18" charset="0"/>
              <a:sym typeface="Average"/>
            </a:endParaRPr>
          </a:p>
          <a:p>
            <a:pPr marL="800100" algn="just">
              <a:spcBef>
                <a:spcPts val="1200"/>
              </a:spcBef>
              <a:buClr>
                <a:schemeClr val="dk1"/>
              </a:buClr>
              <a:buSzPts val="1100"/>
            </a:pPr>
            <a:r>
              <a:rPr lang="en-US" sz="1600" dirty="0">
                <a:latin typeface="Times New Roman" pitchFamily="18" charset="0"/>
                <a:cs typeface="Times New Roman" pitchFamily="18" charset="0"/>
              </a:rPr>
              <a:t>Sentence Scoring.</a:t>
            </a:r>
          </a:p>
          <a:p>
            <a:pPr marL="800100" algn="just">
              <a:spcBef>
                <a:spcPts val="1200"/>
              </a:spcBef>
              <a:buClr>
                <a:schemeClr val="dk1"/>
              </a:buClr>
              <a:buSzPts val="1100"/>
            </a:pPr>
            <a:r>
              <a:rPr lang="en-US" sz="1600" dirty="0">
                <a:latin typeface="Times New Roman" pitchFamily="18" charset="0"/>
                <a:cs typeface="Times New Roman" pitchFamily="18" charset="0"/>
              </a:rPr>
              <a:t>Graph Scoring.</a:t>
            </a:r>
          </a:p>
          <a:p>
            <a:pPr marL="800100" algn="just">
              <a:spcBef>
                <a:spcPts val="1200"/>
              </a:spcBef>
              <a:buClr>
                <a:schemeClr val="dk1"/>
              </a:buClr>
              <a:buSzPts val="1100"/>
            </a:pPr>
            <a:r>
              <a:rPr lang="en-US" sz="1600" dirty="0">
                <a:latin typeface="Times New Roman" pitchFamily="18" charset="0"/>
                <a:cs typeface="Times New Roman" pitchFamily="18" charset="0"/>
              </a:rPr>
              <a:t>Summarization.</a:t>
            </a:r>
            <a:endParaRPr sz="1600" dirty="0">
              <a:solidFill>
                <a:srgbClr val="666666"/>
              </a:solidFill>
              <a:latin typeface="Times New Roman" pitchFamily="18" charset="0"/>
              <a:ea typeface="Average"/>
              <a:cs typeface="Times New Roman" pitchFamily="18" charset="0"/>
              <a:sym typeface="Average"/>
            </a:endParaRPr>
          </a:p>
          <a:p>
            <a:pPr marL="457200" lvl="0" indent="0" algn="just" rtl="0">
              <a:lnSpc>
                <a:spcPct val="150000"/>
              </a:lnSpc>
              <a:spcBef>
                <a:spcPts val="1200"/>
              </a:spcBef>
              <a:spcAft>
                <a:spcPts val="0"/>
              </a:spcAft>
              <a:buClr>
                <a:schemeClr val="dk1"/>
              </a:buClr>
              <a:buSzPts val="1100"/>
              <a:buFont typeface="Arial"/>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1200"/>
              </a:spcAft>
              <a:buNone/>
            </a:pPr>
            <a:r>
              <a:rPr lang="en" dirty="0">
                <a:solidFill>
                  <a:srgbClr val="666666"/>
                </a:solidFill>
                <a:latin typeface="Average"/>
                <a:ea typeface="Average"/>
                <a:cs typeface="Average"/>
                <a:sym typeface="Average"/>
              </a:rPr>
              <a:t> </a:t>
            </a:r>
            <a:endParaRPr dirty="0">
              <a:solidFill>
                <a:srgbClr val="666666"/>
              </a:solidFill>
            </a:endParaRPr>
          </a:p>
        </p:txBody>
      </p:sp>
      <p:sp>
        <p:nvSpPr>
          <p:cNvPr id="131" name="Google Shape;131;p25"/>
          <p:cNvSpPr txBox="1"/>
          <p:nvPr/>
        </p:nvSpPr>
        <p:spPr>
          <a:xfrm>
            <a:off x="311700" y="123225"/>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M</a:t>
            </a:r>
            <a:r>
              <a:rPr lang="en-IN" sz="3600" b="1" dirty="0" err="1">
                <a:solidFill>
                  <a:srgbClr val="666666"/>
                </a:solidFill>
                <a:latin typeface="Times New Roman" pitchFamily="18" charset="0"/>
                <a:ea typeface="Oswald"/>
                <a:cs typeface="Times New Roman" pitchFamily="18" charset="0"/>
                <a:sym typeface="Oswald"/>
              </a:rPr>
              <a:t>ethodologies</a:t>
            </a:r>
            <a:endParaRPr lang="en-IN" sz="3600" dirty="0">
              <a:solidFill>
                <a:srgbClr val="666666"/>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body" idx="1"/>
          </p:nvPr>
        </p:nvSpPr>
        <p:spPr>
          <a:xfrm>
            <a:off x="311700" y="936525"/>
            <a:ext cx="8520600" cy="4120200"/>
          </a:xfrm>
          <a:prstGeom prst="rect">
            <a:avLst/>
          </a:prstGeom>
        </p:spPr>
        <p:txBody>
          <a:bodyPr spcFirstLastPara="1" wrap="square" lIns="91425" tIns="91425" rIns="91425" bIns="91425" anchor="t" anchorCtr="0">
            <a:noAutofit/>
          </a:bodyPr>
          <a:lstStyle/>
          <a:p>
            <a:pPr marL="0" lvl="0" indent="0" algn="just">
              <a:spcBef>
                <a:spcPts val="1200"/>
              </a:spcBef>
              <a:buClr>
                <a:schemeClr val="dk1"/>
              </a:buClr>
              <a:buSzPts val="1100"/>
              <a:buNone/>
            </a:pPr>
            <a:r>
              <a:rPr lang="en-US" sz="1600" dirty="0" err="1">
                <a:solidFill>
                  <a:srgbClr val="666666"/>
                </a:solidFill>
                <a:latin typeface="Times New Roman" pitchFamily="18" charset="0"/>
                <a:ea typeface="Average"/>
                <a:cs typeface="Times New Roman" pitchFamily="18" charset="0"/>
                <a:sym typeface="Average"/>
              </a:rPr>
              <a:t>TextRank</a:t>
            </a:r>
            <a:r>
              <a:rPr lang="en-US" sz="1600" dirty="0">
                <a:solidFill>
                  <a:srgbClr val="666666"/>
                </a:solidFill>
                <a:latin typeface="Times New Roman" pitchFamily="18" charset="0"/>
                <a:ea typeface="Average"/>
                <a:cs typeface="Times New Roman" pitchFamily="18" charset="0"/>
                <a:sym typeface="Average"/>
              </a:rPr>
              <a:t> Algorithm</a:t>
            </a:r>
            <a:r>
              <a:rPr lang="en" sz="1600" dirty="0">
                <a:solidFill>
                  <a:srgbClr val="666666"/>
                </a:solidFill>
                <a:latin typeface="Times New Roman" pitchFamily="18" charset="0"/>
                <a:ea typeface="Average"/>
                <a:cs typeface="Times New Roman" pitchFamily="18" charset="0"/>
                <a:sym typeface="Average"/>
              </a:rPr>
              <a:t>:</a:t>
            </a:r>
          </a:p>
          <a:p>
            <a:pPr marL="0" lvl="0" indent="0" algn="just">
              <a:spcBef>
                <a:spcPts val="1200"/>
              </a:spcBef>
              <a:buClr>
                <a:schemeClr val="dk1"/>
              </a:buClr>
              <a:buSzPts val="1100"/>
              <a:buNone/>
            </a:pPr>
            <a:r>
              <a:rPr lang="en" sz="1600" dirty="0">
                <a:solidFill>
                  <a:srgbClr val="666666"/>
                </a:solidFill>
                <a:latin typeface="Times New Roman" pitchFamily="18" charset="0"/>
                <a:ea typeface="Average"/>
                <a:cs typeface="Times New Roman" pitchFamily="18" charset="0"/>
                <a:sym typeface="Average"/>
              </a:rPr>
              <a:t>         </a:t>
            </a:r>
            <a:r>
              <a:rPr lang="en-US" sz="1600" dirty="0" err="1">
                <a:solidFill>
                  <a:srgbClr val="666666"/>
                </a:solidFill>
                <a:latin typeface="Times New Roman" pitchFamily="18" charset="0"/>
                <a:ea typeface="Average"/>
                <a:cs typeface="Times New Roman" pitchFamily="18" charset="0"/>
                <a:sym typeface="Average"/>
              </a:rPr>
              <a:t>TextRank</a:t>
            </a:r>
            <a:r>
              <a:rPr lang="en-US" sz="1600" dirty="0">
                <a:solidFill>
                  <a:srgbClr val="666666"/>
                </a:solidFill>
                <a:latin typeface="Times New Roman" pitchFamily="18" charset="0"/>
                <a:ea typeface="Average"/>
                <a:cs typeface="Times New Roman" pitchFamily="18" charset="0"/>
                <a:sym typeface="Average"/>
              </a:rPr>
              <a:t> is an algorithm which is similar to PageRank algorithm used by search engine.</a:t>
            </a:r>
          </a:p>
          <a:p>
            <a:pPr marL="0" lvl="0" indent="0" algn="just">
              <a:spcBef>
                <a:spcPts val="1200"/>
              </a:spcBef>
              <a:buClr>
                <a:schemeClr val="dk1"/>
              </a:buClr>
              <a:buSzPts val="1100"/>
              <a:buNone/>
            </a:pPr>
            <a:r>
              <a:rPr lang="en-US" sz="1600" dirty="0">
                <a:solidFill>
                  <a:srgbClr val="666666"/>
                </a:solidFill>
                <a:latin typeface="Times New Roman" pitchFamily="18" charset="0"/>
                <a:ea typeface="Average"/>
                <a:cs typeface="Times New Roman" pitchFamily="18" charset="0"/>
                <a:sym typeface="Average"/>
              </a:rPr>
              <a:t>Working of </a:t>
            </a:r>
            <a:r>
              <a:rPr lang="en-US" sz="1600" dirty="0" err="1">
                <a:solidFill>
                  <a:srgbClr val="666666"/>
                </a:solidFill>
                <a:latin typeface="Times New Roman" pitchFamily="18" charset="0"/>
                <a:ea typeface="Average"/>
                <a:cs typeface="Times New Roman" pitchFamily="18" charset="0"/>
                <a:sym typeface="Average"/>
              </a:rPr>
              <a:t>TextRank</a:t>
            </a:r>
            <a:r>
              <a:rPr lang="en-US" sz="1600" dirty="0">
                <a:solidFill>
                  <a:srgbClr val="666666"/>
                </a:solidFill>
                <a:latin typeface="Times New Roman" pitchFamily="18" charset="0"/>
                <a:ea typeface="Average"/>
                <a:cs typeface="Times New Roman" pitchFamily="18" charset="0"/>
                <a:sym typeface="Average"/>
              </a:rPr>
              <a:t> algorithm is as follow.</a:t>
            </a:r>
            <a:endParaRPr sz="1600" dirty="0">
              <a:solidFill>
                <a:srgbClr val="666666"/>
              </a:solidFill>
              <a:latin typeface="Times New Roman" pitchFamily="18" charset="0"/>
              <a:ea typeface="Average"/>
              <a:cs typeface="Times New Roman" pitchFamily="18" charset="0"/>
              <a:sym typeface="Average"/>
            </a:endParaRPr>
          </a:p>
          <a:p>
            <a:pPr marL="800100" algn="just">
              <a:spcBef>
                <a:spcPts val="1200"/>
              </a:spcBef>
              <a:buClr>
                <a:schemeClr val="dk1"/>
              </a:buClr>
              <a:buSzPts val="1100"/>
            </a:pPr>
            <a:r>
              <a:rPr lang="en-US" sz="1600" dirty="0">
                <a:latin typeface="Times New Roman" pitchFamily="18" charset="0"/>
                <a:cs typeface="Times New Roman" pitchFamily="18" charset="0"/>
              </a:rPr>
              <a:t>Obtain the text units and add those units as vertices in the graph.</a:t>
            </a:r>
          </a:p>
          <a:p>
            <a:pPr marL="800100" algn="just">
              <a:spcBef>
                <a:spcPts val="1200"/>
              </a:spcBef>
              <a:buClr>
                <a:schemeClr val="dk1"/>
              </a:buClr>
              <a:buSzPts val="1100"/>
            </a:pPr>
            <a:r>
              <a:rPr lang="en-US" sz="1600" dirty="0">
                <a:latin typeface="Times New Roman" pitchFamily="18" charset="0"/>
                <a:cs typeface="Times New Roman" pitchFamily="18" charset="0"/>
              </a:rPr>
              <a:t>Find relations that connect such text units to draw edges as connectors between those vertices</a:t>
            </a:r>
          </a:p>
          <a:p>
            <a:pPr marL="800100" algn="just">
              <a:spcBef>
                <a:spcPts val="1200"/>
              </a:spcBef>
              <a:buClr>
                <a:schemeClr val="dk1"/>
              </a:buClr>
              <a:buSzPts val="1100"/>
            </a:pPr>
            <a:r>
              <a:rPr lang="en-US" sz="1600" dirty="0">
                <a:latin typeface="Times New Roman" pitchFamily="18" charset="0"/>
                <a:cs typeface="Times New Roman" pitchFamily="18" charset="0"/>
              </a:rPr>
              <a:t>Iterate the graph-based ranking algorithm until all possible connections are achieved.</a:t>
            </a:r>
          </a:p>
          <a:p>
            <a:pPr marL="800100" algn="just">
              <a:spcBef>
                <a:spcPts val="1200"/>
              </a:spcBef>
              <a:buClr>
                <a:schemeClr val="dk1"/>
              </a:buClr>
              <a:buSzPts val="1100"/>
            </a:pPr>
            <a:r>
              <a:rPr lang="en-US" sz="1600" dirty="0">
                <a:latin typeface="Times New Roman" pitchFamily="18" charset="0"/>
                <a:cs typeface="Times New Roman" pitchFamily="18" charset="0"/>
              </a:rPr>
              <a:t>Utilize the values attached to each vertex for selection purpose in summarization.</a:t>
            </a:r>
            <a:endParaRPr lang="en-US" sz="1600" dirty="0">
              <a:latin typeface="Times New Roman" pitchFamily="18" charset="0"/>
              <a:cs typeface="Times New Roman" pitchFamily="18" charset="0"/>
              <a:sym typeface="Average"/>
            </a:endParaRPr>
          </a:p>
          <a:p>
            <a:pPr indent="0" algn="just">
              <a:spcBef>
                <a:spcPts val="1200"/>
              </a:spcBef>
              <a:buClr>
                <a:schemeClr val="dk1"/>
              </a:buClr>
              <a:buSzPts val="1100"/>
              <a:buNone/>
            </a:pPr>
            <a:endParaRPr lang="en-US" sz="1600" dirty="0">
              <a:latin typeface="Times New Roman" pitchFamily="18" charset="0"/>
              <a:cs typeface="Times New Roman" pitchFamily="18" charset="0"/>
            </a:endParaRPr>
          </a:p>
          <a:p>
            <a:pPr indent="0" algn="just">
              <a:spcBef>
                <a:spcPts val="1200"/>
              </a:spcBef>
              <a:buClr>
                <a:schemeClr val="dk1"/>
              </a:buClr>
              <a:buSzPts val="1100"/>
              <a:buNone/>
            </a:pPr>
            <a:endParaRPr lang="en-US" sz="1600" dirty="0">
              <a:latin typeface="Times New Roman" pitchFamily="18" charset="0"/>
              <a:cs typeface="Times New Roman" pitchFamily="18" charset="0"/>
              <a:sym typeface="Average"/>
            </a:endParaRPr>
          </a:p>
          <a:p>
            <a:pPr marL="114300" indent="0">
              <a:buNone/>
            </a:pPr>
            <a:endParaRPr lang="en-US" sz="1600" dirty="0">
              <a:latin typeface="Times New Roman" pitchFamily="18" charset="0"/>
              <a:cs typeface="Times New Roman" pitchFamily="18" charset="0"/>
            </a:endParaRPr>
          </a:p>
          <a:p>
            <a:pPr marL="457200" lvl="0" indent="0" algn="just" rtl="0">
              <a:lnSpc>
                <a:spcPct val="150000"/>
              </a:lnSpc>
              <a:spcBef>
                <a:spcPts val="1200"/>
              </a:spcBef>
              <a:spcAft>
                <a:spcPts val="0"/>
              </a:spcAft>
              <a:buClr>
                <a:schemeClr val="dk1"/>
              </a:buClr>
              <a:buSzPts val="1100"/>
              <a:buFont typeface="Arial"/>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1200"/>
              </a:spcAft>
              <a:buNone/>
            </a:pPr>
            <a:r>
              <a:rPr lang="en" dirty="0">
                <a:solidFill>
                  <a:srgbClr val="666666"/>
                </a:solidFill>
                <a:latin typeface="Average"/>
                <a:ea typeface="Average"/>
                <a:cs typeface="Average"/>
                <a:sym typeface="Average"/>
              </a:rPr>
              <a:t> </a:t>
            </a:r>
            <a:endParaRPr dirty="0">
              <a:solidFill>
                <a:srgbClr val="666666"/>
              </a:solidFill>
            </a:endParaRPr>
          </a:p>
        </p:txBody>
      </p:sp>
      <p:sp>
        <p:nvSpPr>
          <p:cNvPr id="131" name="Google Shape;131;p25"/>
          <p:cNvSpPr txBox="1"/>
          <p:nvPr/>
        </p:nvSpPr>
        <p:spPr>
          <a:xfrm>
            <a:off x="311700" y="123225"/>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cs typeface="Times New Roman" pitchFamily="18" charset="0"/>
                <a:sym typeface="Oswald"/>
              </a:rPr>
              <a:t>Algorithms</a:t>
            </a:r>
            <a:endParaRPr lang="en-IN" sz="3600" dirty="0">
              <a:solidFill>
                <a:srgbClr val="666666"/>
              </a:solidFill>
              <a:latin typeface="Times New Roman" pitchFamily="18" charset="0"/>
              <a:cs typeface="Times New Roman" pitchFamily="18" charset="0"/>
            </a:endParaRPr>
          </a:p>
        </p:txBody>
      </p:sp>
    </p:spTree>
    <p:extLst>
      <p:ext uri="{BB962C8B-B14F-4D97-AF65-F5344CB8AC3E}">
        <p14:creationId xmlns:p14="http://schemas.microsoft.com/office/powerpoint/2010/main" val="105598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311700" y="936525"/>
            <a:ext cx="8520600" cy="3278483"/>
          </a:xfrm>
          <a:prstGeom prst="rect">
            <a:avLst/>
          </a:prstGeom>
        </p:spPr>
        <p:txBody>
          <a:bodyPr spcFirstLastPara="1" wrap="square" lIns="91425" tIns="91425" rIns="91425" bIns="91425" anchor="t" anchorCtr="0">
            <a:noAutofit/>
          </a:bodyPr>
          <a:lstStyle/>
          <a:p>
            <a:pPr marL="742950" indent="-285750" algn="just">
              <a:lnSpc>
                <a:spcPct val="150000"/>
              </a:lnSpc>
              <a:spcBef>
                <a:spcPts val="1200"/>
              </a:spcBef>
              <a:buClr>
                <a:schemeClr val="dk1"/>
              </a:buClr>
              <a:buSzPts val="1100"/>
            </a:pPr>
            <a:r>
              <a:rPr lang="en-US" sz="1600" dirty="0">
                <a:solidFill>
                  <a:srgbClr val="666666"/>
                </a:solidFill>
                <a:latin typeface="Times New Roman" pitchFamily="18" charset="0"/>
                <a:ea typeface="Average"/>
                <a:cs typeface="Times New Roman" pitchFamily="18" charset="0"/>
                <a:sym typeface="Average"/>
              </a:rPr>
              <a:t>News Paper</a:t>
            </a:r>
          </a:p>
          <a:p>
            <a:pPr marL="742950" indent="-285750" algn="just">
              <a:lnSpc>
                <a:spcPct val="150000"/>
              </a:lnSpc>
              <a:spcBef>
                <a:spcPts val="1200"/>
              </a:spcBef>
              <a:buClr>
                <a:schemeClr val="dk1"/>
              </a:buClr>
              <a:buSzPts val="1100"/>
            </a:pPr>
            <a:r>
              <a:rPr lang="en-US" sz="1600" dirty="0">
                <a:solidFill>
                  <a:srgbClr val="666666"/>
                </a:solidFill>
                <a:latin typeface="Times New Roman" pitchFamily="18" charset="0"/>
                <a:ea typeface="Average"/>
                <a:cs typeface="Times New Roman" pitchFamily="18" charset="0"/>
                <a:sym typeface="Average"/>
              </a:rPr>
              <a:t>Social Media</a:t>
            </a:r>
          </a:p>
          <a:p>
            <a:pPr marL="742950" indent="-285750" algn="just">
              <a:lnSpc>
                <a:spcPct val="150000"/>
              </a:lnSpc>
              <a:spcBef>
                <a:spcPts val="1200"/>
              </a:spcBef>
              <a:buClr>
                <a:schemeClr val="dk1"/>
              </a:buClr>
              <a:buSzPts val="1100"/>
            </a:pPr>
            <a:r>
              <a:rPr lang="en-US" sz="1600" dirty="0">
                <a:solidFill>
                  <a:srgbClr val="666666"/>
                </a:solidFill>
                <a:latin typeface="Times New Roman" pitchFamily="18" charset="0"/>
                <a:ea typeface="Average"/>
                <a:cs typeface="Times New Roman" pitchFamily="18" charset="0"/>
                <a:sym typeface="Average"/>
              </a:rPr>
              <a:t>Editors</a:t>
            </a:r>
          </a:p>
          <a:p>
            <a:pPr marL="457200" lvl="0" indent="0" algn="just" rtl="0">
              <a:lnSpc>
                <a:spcPct val="150000"/>
              </a:lnSpc>
              <a:spcBef>
                <a:spcPts val="1200"/>
              </a:spcBef>
              <a:spcAft>
                <a:spcPts val="0"/>
              </a:spcAft>
              <a:buClr>
                <a:schemeClr val="dk1"/>
              </a:buClr>
              <a:buSzPts val="1100"/>
              <a:buFont typeface="Arial"/>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1200"/>
              </a:spcAft>
              <a:buNone/>
            </a:pPr>
            <a:r>
              <a:rPr lang="en" dirty="0">
                <a:solidFill>
                  <a:srgbClr val="666666"/>
                </a:solidFill>
                <a:latin typeface="Average"/>
                <a:ea typeface="Average"/>
                <a:cs typeface="Average"/>
                <a:sym typeface="Average"/>
              </a:rPr>
              <a:t> </a:t>
            </a:r>
            <a:endParaRPr dirty="0">
              <a:solidFill>
                <a:srgbClr val="666666"/>
              </a:solidFill>
              <a:latin typeface="Average"/>
              <a:ea typeface="Average"/>
              <a:cs typeface="Average"/>
              <a:sym typeface="Average"/>
            </a:endParaRPr>
          </a:p>
        </p:txBody>
      </p:sp>
      <p:sp>
        <p:nvSpPr>
          <p:cNvPr id="164" name="Google Shape;164;p31"/>
          <p:cNvSpPr txBox="1"/>
          <p:nvPr/>
        </p:nvSpPr>
        <p:spPr>
          <a:xfrm>
            <a:off x="311700" y="123225"/>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cs typeface="Times New Roman" pitchFamily="18" charset="0"/>
                <a:sym typeface="Oswald"/>
              </a:rPr>
              <a:t>A</a:t>
            </a:r>
            <a:r>
              <a:rPr lang="en-IN" sz="3600" b="1" dirty="0" err="1">
                <a:solidFill>
                  <a:srgbClr val="666666"/>
                </a:solidFill>
                <a:latin typeface="Times New Roman" pitchFamily="18" charset="0"/>
                <a:cs typeface="Times New Roman" pitchFamily="18" charset="0"/>
                <a:sym typeface="Oswald"/>
              </a:rPr>
              <a:t>pplication</a:t>
            </a:r>
            <a:endParaRPr lang="en-IN" sz="3600" dirty="0">
              <a:solidFill>
                <a:srgbClr val="666666"/>
              </a:solidFill>
              <a:latin typeface="Times New Roman" pitchFamily="18" charset="0"/>
              <a:cs typeface="Times New Roman" pitchFamily="18" charset="0"/>
            </a:endParaRPr>
          </a:p>
        </p:txBody>
      </p:sp>
    </p:spTree>
    <p:extLst>
      <p:ext uri="{BB962C8B-B14F-4D97-AF65-F5344CB8AC3E}">
        <p14:creationId xmlns:p14="http://schemas.microsoft.com/office/powerpoint/2010/main" val="414977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body" idx="1"/>
          </p:nvPr>
        </p:nvSpPr>
        <p:spPr>
          <a:xfrm>
            <a:off x="400832" y="732853"/>
            <a:ext cx="8312469"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4800" b="1" dirty="0">
                <a:latin typeface="Average"/>
                <a:ea typeface="Average"/>
                <a:cs typeface="Average"/>
                <a:sym typeface="Average"/>
              </a:rPr>
              <a:t>Thank You</a:t>
            </a:r>
            <a:endParaRPr sz="4800" b="1" dirty="0">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311700" y="936525"/>
            <a:ext cx="8520600" cy="41202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666666"/>
              </a:buClr>
              <a:buSzPts val="1800"/>
              <a:buFont typeface="Average"/>
              <a:buChar char="●"/>
            </a:pPr>
            <a:r>
              <a:rPr lang="en" sz="1600" dirty="0">
                <a:solidFill>
                  <a:srgbClr val="666666"/>
                </a:solidFill>
                <a:latin typeface="Times New Roman" pitchFamily="18" charset="0"/>
                <a:ea typeface="Average"/>
                <a:cs typeface="Times New Roman" pitchFamily="18" charset="0"/>
                <a:sym typeface="Average"/>
              </a:rPr>
              <a:t>We can also extend the scope of sum</a:t>
            </a:r>
            <a:r>
              <a:rPr lang="en-US" sz="1600" dirty="0">
                <a:solidFill>
                  <a:srgbClr val="666666"/>
                </a:solidFill>
                <a:latin typeface="Times New Roman" pitchFamily="18" charset="0"/>
                <a:ea typeface="Average"/>
                <a:cs typeface="Times New Roman" pitchFamily="18" charset="0"/>
                <a:sym typeface="Average"/>
              </a:rPr>
              <a:t>m</a:t>
            </a:r>
            <a:r>
              <a:rPr lang="en" sz="1600" dirty="0">
                <a:solidFill>
                  <a:srgbClr val="666666"/>
                </a:solidFill>
                <a:latin typeface="Times New Roman" pitchFamily="18" charset="0"/>
                <a:ea typeface="Average"/>
                <a:cs typeface="Times New Roman" pitchFamily="18" charset="0"/>
                <a:sym typeface="Average"/>
              </a:rPr>
              <a:t>ari</a:t>
            </a:r>
            <a:r>
              <a:rPr lang="en-US" sz="1600" dirty="0" err="1">
                <a:solidFill>
                  <a:srgbClr val="666666"/>
                </a:solidFill>
                <a:latin typeface="Times New Roman" pitchFamily="18" charset="0"/>
                <a:ea typeface="Average"/>
                <a:cs typeface="Times New Roman" pitchFamily="18" charset="0"/>
                <a:sym typeface="Average"/>
              </a:rPr>
              <a:t>zer</a:t>
            </a:r>
            <a:r>
              <a:rPr lang="en-US" sz="1600" dirty="0">
                <a:solidFill>
                  <a:srgbClr val="666666"/>
                </a:solidFill>
                <a:latin typeface="Times New Roman" pitchFamily="18" charset="0"/>
                <a:ea typeface="Average"/>
                <a:cs typeface="Times New Roman" pitchFamily="18" charset="0"/>
                <a:sym typeface="Average"/>
              </a:rPr>
              <a:t> by adding English and Hindi summarization feature.</a:t>
            </a:r>
          </a:p>
          <a:p>
            <a:pPr marL="457200" lvl="0" indent="-342900" algn="just" rtl="0">
              <a:lnSpc>
                <a:spcPct val="115000"/>
              </a:lnSpc>
              <a:spcBef>
                <a:spcPts val="0"/>
              </a:spcBef>
              <a:spcAft>
                <a:spcPts val="0"/>
              </a:spcAft>
              <a:buClr>
                <a:srgbClr val="666666"/>
              </a:buClr>
              <a:buSzPts val="1800"/>
              <a:buFont typeface="Average"/>
              <a:buChar char="●"/>
            </a:pPr>
            <a:r>
              <a:rPr lang="en-US" sz="1600" dirty="0">
                <a:solidFill>
                  <a:srgbClr val="666666"/>
                </a:solidFill>
                <a:latin typeface="Times New Roman" pitchFamily="18" charset="0"/>
                <a:ea typeface="Average"/>
                <a:cs typeface="Times New Roman" pitchFamily="18" charset="0"/>
                <a:sym typeface="Average"/>
              </a:rPr>
              <a:t>We can improve the performance of the system by including NLP features.</a:t>
            </a:r>
            <a:endParaRPr sz="1600" dirty="0">
              <a:solidFill>
                <a:srgbClr val="666666"/>
              </a:solidFill>
              <a:latin typeface="Times New Roman" pitchFamily="18" charset="0"/>
              <a:ea typeface="Average"/>
              <a:cs typeface="Times New Roman" pitchFamily="18" charset="0"/>
              <a:sym typeface="Average"/>
            </a:endParaRPr>
          </a:p>
          <a:p>
            <a:pPr marL="457200" lvl="0" indent="0" algn="just" rtl="0">
              <a:lnSpc>
                <a:spcPct val="150000"/>
              </a:lnSpc>
              <a:spcBef>
                <a:spcPts val="1200"/>
              </a:spcBef>
              <a:spcAft>
                <a:spcPts val="0"/>
              </a:spcAft>
              <a:buClr>
                <a:schemeClr val="dk1"/>
              </a:buClr>
              <a:buSzPts val="1100"/>
              <a:buFont typeface="Arial"/>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1200"/>
              </a:spcAft>
              <a:buNone/>
            </a:pPr>
            <a:r>
              <a:rPr lang="en" dirty="0">
                <a:solidFill>
                  <a:srgbClr val="666666"/>
                </a:solidFill>
                <a:latin typeface="Average"/>
                <a:ea typeface="Average"/>
                <a:cs typeface="Average"/>
                <a:sym typeface="Average"/>
              </a:rPr>
              <a:t> </a:t>
            </a:r>
            <a:endParaRPr dirty="0">
              <a:solidFill>
                <a:srgbClr val="666666"/>
              </a:solidFill>
            </a:endParaRPr>
          </a:p>
        </p:txBody>
      </p:sp>
      <p:sp>
        <p:nvSpPr>
          <p:cNvPr id="170" name="Google Shape;170;p32"/>
          <p:cNvSpPr txBox="1"/>
          <p:nvPr/>
        </p:nvSpPr>
        <p:spPr>
          <a:xfrm>
            <a:off x="311700" y="123225"/>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Future Scope</a:t>
            </a:r>
            <a:endParaRPr sz="3600" dirty="0">
              <a:solidFill>
                <a:srgbClr val="666666"/>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31"/>
          <p:cNvSpPr txBox="1"/>
          <p:nvPr/>
        </p:nvSpPr>
        <p:spPr>
          <a:xfrm>
            <a:off x="311700" y="210907"/>
            <a:ext cx="8022600" cy="7410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Conclusion</a:t>
            </a:r>
            <a:endParaRPr sz="3600" dirty="0">
              <a:solidFill>
                <a:srgbClr val="666666"/>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CC59982-E734-45F2-BB52-BD17A644E78C}"/>
              </a:ext>
            </a:extLst>
          </p:cNvPr>
          <p:cNvSpPr txBox="1"/>
          <p:nvPr/>
        </p:nvSpPr>
        <p:spPr>
          <a:xfrm>
            <a:off x="311700" y="1203635"/>
            <a:ext cx="8160443" cy="1569660"/>
          </a:xfrm>
          <a:prstGeom prst="rect">
            <a:avLst/>
          </a:prstGeom>
          <a:noFill/>
        </p:spPr>
        <p:txBody>
          <a:bodyPr wrap="square" rtlCol="0">
            <a:spAutoFit/>
          </a:bodyPr>
          <a:lstStyle/>
          <a:p>
            <a:r>
              <a:rPr lang="en-US" sz="1600" dirty="0">
                <a:solidFill>
                  <a:srgbClr val="666666"/>
                </a:solidFill>
                <a:latin typeface="Times New Roman" pitchFamily="18" charset="0"/>
                <a:cs typeface="Times New Roman" pitchFamily="18" charset="0"/>
              </a:rPr>
              <a:t>With the tremendous increase in the amount of content accessible online,</a:t>
            </a:r>
          </a:p>
          <a:p>
            <a:r>
              <a:rPr lang="en-US" sz="1600" dirty="0">
                <a:solidFill>
                  <a:srgbClr val="666666"/>
                </a:solidFill>
                <a:latin typeface="Times New Roman" pitchFamily="18" charset="0"/>
                <a:cs typeface="Times New Roman" pitchFamily="18" charset="0"/>
              </a:rPr>
              <a:t>there is a need of fast and effective automatic summarization system. The most important steps in this system approach are feature extraction, scoring and graph generation. This system can be used in various fields like education, in search engines to improve their performances, for Marathi news clustering, Question generation purpose and many other application oriented areas,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311700" y="936525"/>
            <a:ext cx="8520600" cy="4120200"/>
          </a:xfrm>
          <a:prstGeom prst="rect">
            <a:avLst/>
          </a:prstGeom>
        </p:spPr>
        <p:txBody>
          <a:bodyPr spcFirstLastPara="1" wrap="square" lIns="91425" tIns="91425" rIns="91425" bIns="91425" anchor="t" anchorCtr="0">
            <a:noAutofit/>
          </a:bodyPr>
          <a:lstStyle/>
          <a:p>
            <a:r>
              <a:rPr lang="en-US" sz="1600" dirty="0">
                <a:latin typeface="Times New Roman" pitchFamily="18" charset="0"/>
                <a:cs typeface="Times New Roman" pitchFamily="18" charset="0"/>
              </a:rPr>
              <a:t>To summarize the Marathi document by retaining the appropriate sentences and meaning based on features.</a:t>
            </a:r>
          </a:p>
          <a:p>
            <a:r>
              <a:rPr lang="en-US" sz="1600" dirty="0">
                <a:latin typeface="Times New Roman" pitchFamily="18" charset="0"/>
                <a:cs typeface="Times New Roman" pitchFamily="18" charset="0"/>
              </a:rPr>
              <a:t>To generate score of sentences and high scored sentences in a specific order of input text are considered for final summary.</a:t>
            </a:r>
          </a:p>
          <a:p>
            <a:r>
              <a:rPr lang="en-US" sz="1600" dirty="0">
                <a:solidFill>
                  <a:srgbClr val="666666"/>
                </a:solidFill>
                <a:latin typeface="Times New Roman" pitchFamily="18" charset="0"/>
                <a:ea typeface="Average"/>
                <a:cs typeface="Times New Roman" pitchFamily="18" charset="0"/>
                <a:sym typeface="Average"/>
              </a:rPr>
              <a:t>Fast and accurate as compare to abstraction-based summarization.</a:t>
            </a:r>
            <a:endParaRPr sz="1600" dirty="0">
              <a:solidFill>
                <a:srgbClr val="666666"/>
              </a:solidFill>
              <a:latin typeface="Times New Roman" pitchFamily="18" charset="0"/>
              <a:ea typeface="Average"/>
              <a:cs typeface="Times New Roman" pitchFamily="18" charset="0"/>
              <a:sym typeface="Average"/>
            </a:endParaRPr>
          </a:p>
          <a:p>
            <a:pPr marL="457200" lvl="0" indent="0" algn="just" rtl="0">
              <a:lnSpc>
                <a:spcPct val="150000"/>
              </a:lnSpc>
              <a:spcBef>
                <a:spcPts val="1200"/>
              </a:spcBef>
              <a:spcAft>
                <a:spcPts val="0"/>
              </a:spcAft>
              <a:buClr>
                <a:schemeClr val="dk1"/>
              </a:buClr>
              <a:buSzPts val="1100"/>
              <a:buFont typeface="Arial"/>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1200"/>
              </a:spcAft>
              <a:buNone/>
            </a:pPr>
            <a:r>
              <a:rPr lang="en" dirty="0">
                <a:solidFill>
                  <a:srgbClr val="666666"/>
                </a:solidFill>
                <a:latin typeface="Average"/>
                <a:ea typeface="Average"/>
                <a:cs typeface="Average"/>
                <a:sym typeface="Average"/>
              </a:rPr>
              <a:t> </a:t>
            </a:r>
            <a:endParaRPr dirty="0">
              <a:solidFill>
                <a:srgbClr val="666666"/>
              </a:solidFill>
            </a:endParaRPr>
          </a:p>
        </p:txBody>
      </p:sp>
      <p:sp>
        <p:nvSpPr>
          <p:cNvPr id="170" name="Google Shape;170;p32"/>
          <p:cNvSpPr txBox="1"/>
          <p:nvPr/>
        </p:nvSpPr>
        <p:spPr>
          <a:xfrm>
            <a:off x="311700" y="123225"/>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cs typeface="Times New Roman" pitchFamily="18" charset="0"/>
                <a:sym typeface="Oswald"/>
              </a:rPr>
              <a:t>Project Scope</a:t>
            </a:r>
            <a:endParaRPr sz="3600" dirty="0">
              <a:solidFill>
                <a:srgbClr val="666666"/>
              </a:solidFill>
              <a:latin typeface="Times New Roman" pitchFamily="18" charset="0"/>
              <a:cs typeface="Times New Roman" pitchFamily="18" charset="0"/>
            </a:endParaRPr>
          </a:p>
        </p:txBody>
      </p:sp>
    </p:spTree>
    <p:extLst>
      <p:ext uri="{BB962C8B-B14F-4D97-AF65-F5344CB8AC3E}">
        <p14:creationId xmlns:p14="http://schemas.microsoft.com/office/powerpoint/2010/main" val="121164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537175" y="362625"/>
            <a:ext cx="6916200" cy="846000"/>
          </a:xfrm>
          <a:prstGeom prst="rect">
            <a:avLst/>
          </a:prstGeom>
          <a:noFill/>
          <a:ln>
            <a:noFill/>
          </a:ln>
        </p:spPr>
        <p:txBody>
          <a:bodyPr spcFirstLastPara="1" wrap="square" lIns="91425" tIns="91425" rIns="91425" bIns="91425" anchor="t" anchorCtr="0">
            <a:noAutofit/>
          </a:bodyPr>
          <a:lstStyle/>
          <a:p>
            <a:pPr lvl="0"/>
            <a:r>
              <a:rPr lang="en" sz="3600" b="1" dirty="0">
                <a:solidFill>
                  <a:srgbClr val="666666"/>
                </a:solidFill>
                <a:latin typeface="Times New Roman" pitchFamily="18" charset="0"/>
                <a:ea typeface="Oswald"/>
                <a:cs typeface="Times New Roman" pitchFamily="18" charset="0"/>
                <a:sym typeface="Oswald"/>
              </a:rPr>
              <a:t>Chall</a:t>
            </a:r>
            <a:r>
              <a:rPr lang="en-IN" sz="3600" b="1" dirty="0">
                <a:solidFill>
                  <a:srgbClr val="666666"/>
                </a:solidFill>
                <a:latin typeface="Times New Roman" pitchFamily="18" charset="0"/>
                <a:ea typeface="Oswald"/>
                <a:cs typeface="Times New Roman" pitchFamily="18" charset="0"/>
                <a:sym typeface="Oswald"/>
              </a:rPr>
              <a:t>e</a:t>
            </a:r>
            <a:r>
              <a:rPr lang="en" sz="3600" b="1" dirty="0">
                <a:solidFill>
                  <a:srgbClr val="666666"/>
                </a:solidFill>
                <a:latin typeface="Times New Roman" pitchFamily="18" charset="0"/>
                <a:ea typeface="Oswald"/>
                <a:cs typeface="Times New Roman" pitchFamily="18" charset="0"/>
                <a:sym typeface="Oswald"/>
              </a:rPr>
              <a:t>nges </a:t>
            </a:r>
            <a:endParaRPr sz="3600" b="1" dirty="0">
              <a:solidFill>
                <a:srgbClr val="666666"/>
              </a:solidFill>
              <a:latin typeface="Times New Roman" pitchFamily="18" charset="0"/>
              <a:ea typeface="Oswald"/>
              <a:cs typeface="Times New Roman" pitchFamily="18" charset="0"/>
              <a:sym typeface="Oswald"/>
            </a:endParaRPr>
          </a:p>
        </p:txBody>
      </p:sp>
      <p:sp>
        <p:nvSpPr>
          <p:cNvPr id="94" name="Google Shape;94;p19"/>
          <p:cNvSpPr txBox="1"/>
          <p:nvPr/>
        </p:nvSpPr>
        <p:spPr>
          <a:xfrm>
            <a:off x="537175" y="1304578"/>
            <a:ext cx="8030700" cy="33573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dk2"/>
                </a:solidFill>
                <a:highlight>
                  <a:srgbClr val="FFFFFF"/>
                </a:highlight>
                <a:latin typeface="Times New Roman" pitchFamily="18" charset="0"/>
                <a:cs typeface="Times New Roman" pitchFamily="18" charset="0"/>
              </a:rPr>
              <a:t>Very little work has been done in past for constructing a text summarizer for Marathi language.</a:t>
            </a:r>
          </a:p>
          <a:p>
            <a:pPr marL="285750" indent="-285750">
              <a:buFont typeface="Arial" panose="020B0604020202020204" pitchFamily="34" charset="0"/>
              <a:buChar char="•"/>
            </a:pPr>
            <a:r>
              <a:rPr lang="en-US" sz="1600" dirty="0">
                <a:solidFill>
                  <a:schemeClr val="dk2"/>
                </a:solidFill>
                <a:highlight>
                  <a:srgbClr val="FFFFFF"/>
                </a:highlight>
                <a:latin typeface="Times New Roman" pitchFamily="18" charset="0"/>
                <a:cs typeface="Times New Roman" pitchFamily="18" charset="0"/>
              </a:rPr>
              <a:t>Marathi language is morphologically very rich. It is required to study its morphology and pre-process the document before extracting features and then process those features which are important in each of the sentences.</a:t>
            </a:r>
            <a:endParaRPr sz="1600" dirty="0">
              <a:solidFill>
                <a:schemeClr val="dk2"/>
              </a:solidFill>
              <a:highlight>
                <a:srgbClr val="FFFFFF"/>
              </a:highlight>
              <a:latin typeface="Times New Roman" pitchFamily="18" charset="0"/>
              <a:cs typeface="Times New Roman" pitchFamily="18" charset="0"/>
              <a:sym typeface="Average"/>
            </a:endParaRPr>
          </a:p>
        </p:txBody>
      </p:sp>
    </p:spTree>
    <p:extLst>
      <p:ext uri="{BB962C8B-B14F-4D97-AF65-F5344CB8AC3E}">
        <p14:creationId xmlns:p14="http://schemas.microsoft.com/office/powerpoint/2010/main" val="426596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idx="4294967295"/>
          </p:nvPr>
        </p:nvSpPr>
        <p:spPr>
          <a:xfrm>
            <a:off x="388250" y="41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Content</a:t>
            </a:r>
            <a:endParaRPr sz="3600" b="1" dirty="0">
              <a:solidFill>
                <a:srgbClr val="666666"/>
              </a:solidFill>
              <a:latin typeface="Times New Roman" pitchFamily="18" charset="0"/>
              <a:ea typeface="Oswald"/>
              <a:cs typeface="Times New Roman" pitchFamily="18" charset="0"/>
              <a:sym typeface="Oswald"/>
            </a:endParaRPr>
          </a:p>
        </p:txBody>
      </p:sp>
      <p:sp>
        <p:nvSpPr>
          <p:cNvPr id="65" name="Google Shape;65;p14"/>
          <p:cNvSpPr txBox="1">
            <a:spLocks noGrp="1"/>
          </p:cNvSpPr>
          <p:nvPr>
            <p:ph type="body" idx="4294967295"/>
          </p:nvPr>
        </p:nvSpPr>
        <p:spPr>
          <a:xfrm>
            <a:off x="305437" y="1315152"/>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Introduction</a:t>
            </a:r>
            <a:endParaRPr sz="1600" dirty="0">
              <a:highlight>
                <a:srgbClr val="FFFFFF"/>
              </a:highlight>
              <a:latin typeface="Times New Roman" pitchFamily="18" charset="0"/>
              <a:ea typeface="Average"/>
              <a:cs typeface="Times New Roman" pitchFamily="18" charset="0"/>
              <a:sym typeface="Average"/>
            </a:endParaRPr>
          </a:p>
          <a:p>
            <a:pPr lvl="0">
              <a:buFont typeface="Average"/>
              <a:buChar char="●"/>
            </a:pPr>
            <a:r>
              <a:rPr lang="en-US" sz="1600" dirty="0">
                <a:latin typeface="Times New Roman" pitchFamily="18" charset="0"/>
                <a:ea typeface="Average"/>
                <a:cs typeface="Times New Roman" pitchFamily="18" charset="0"/>
                <a:sym typeface="Average"/>
              </a:rPr>
              <a:t>Problem Statement </a:t>
            </a:r>
            <a:r>
              <a:rPr lang="en" sz="1600" dirty="0">
                <a:highlight>
                  <a:srgbClr val="FFFFFF"/>
                </a:highlight>
                <a:latin typeface="Times New Roman" pitchFamily="18" charset="0"/>
                <a:ea typeface="Average"/>
                <a:cs typeface="Times New Roman" pitchFamily="18" charset="0"/>
                <a:sym typeface="Average"/>
              </a:rPr>
              <a:t> </a:t>
            </a:r>
            <a:endParaRPr sz="1600" dirty="0">
              <a:highlight>
                <a:srgbClr val="FFFFFF"/>
              </a:highlight>
              <a:latin typeface="Times New Roman" pitchFamily="18" charset="0"/>
              <a:ea typeface="Average"/>
              <a:cs typeface="Times New Roman" pitchFamily="18" charset="0"/>
              <a:sym typeface="Average"/>
            </a:endParaRPr>
          </a:p>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Literature survey</a:t>
            </a:r>
            <a:endParaRPr sz="1600" dirty="0">
              <a:highlight>
                <a:srgbClr val="FFFFFF"/>
              </a:highlight>
              <a:latin typeface="Times New Roman" pitchFamily="18" charset="0"/>
              <a:ea typeface="Average"/>
              <a:cs typeface="Times New Roman" pitchFamily="18" charset="0"/>
              <a:sym typeface="Average"/>
            </a:endParaRPr>
          </a:p>
          <a:p>
            <a:pPr lvl="0">
              <a:buFont typeface="Average"/>
              <a:buChar char="●"/>
            </a:pPr>
            <a:r>
              <a:rPr lang="en-US" sz="1600" dirty="0">
                <a:latin typeface="Times New Roman" pitchFamily="18" charset="0"/>
                <a:ea typeface="Average"/>
                <a:cs typeface="Times New Roman" pitchFamily="18" charset="0"/>
                <a:sym typeface="Average"/>
              </a:rPr>
              <a:t>Motivation of the Project </a:t>
            </a:r>
            <a:endParaRPr sz="1600" dirty="0">
              <a:highlight>
                <a:srgbClr val="FFFFFF"/>
              </a:highlight>
              <a:latin typeface="Times New Roman" pitchFamily="18" charset="0"/>
              <a:ea typeface="Average"/>
              <a:cs typeface="Times New Roman" pitchFamily="18" charset="0"/>
              <a:sym typeface="Average"/>
            </a:endParaRPr>
          </a:p>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Requirements</a:t>
            </a:r>
            <a:endParaRPr sz="1600" dirty="0">
              <a:highlight>
                <a:srgbClr val="FFFFFF"/>
              </a:highlight>
              <a:latin typeface="Times New Roman" pitchFamily="18" charset="0"/>
              <a:ea typeface="Average"/>
              <a:cs typeface="Times New Roman" pitchFamily="18" charset="0"/>
              <a:sym typeface="Average"/>
            </a:endParaRPr>
          </a:p>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Objective</a:t>
            </a:r>
            <a:endParaRPr sz="1600" dirty="0">
              <a:highlight>
                <a:srgbClr val="FFFFFF"/>
              </a:highlight>
              <a:latin typeface="Times New Roman" pitchFamily="18" charset="0"/>
              <a:ea typeface="Average"/>
              <a:cs typeface="Times New Roman" pitchFamily="18" charset="0"/>
              <a:sym typeface="Average"/>
            </a:endParaRPr>
          </a:p>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Bloc</a:t>
            </a:r>
            <a:r>
              <a:rPr lang="en-US" sz="1600" dirty="0">
                <a:highlight>
                  <a:srgbClr val="FFFFFF"/>
                </a:highlight>
                <a:latin typeface="Times New Roman" pitchFamily="18" charset="0"/>
                <a:ea typeface="Average"/>
                <a:cs typeface="Times New Roman" pitchFamily="18" charset="0"/>
                <a:sym typeface="Average"/>
              </a:rPr>
              <a:t>k</a:t>
            </a:r>
            <a:r>
              <a:rPr lang="en" sz="1600" dirty="0">
                <a:highlight>
                  <a:srgbClr val="FFFFFF"/>
                </a:highlight>
                <a:latin typeface="Times New Roman" pitchFamily="18" charset="0"/>
                <a:ea typeface="Average"/>
                <a:cs typeface="Times New Roman" pitchFamily="18" charset="0"/>
                <a:sym typeface="Average"/>
              </a:rPr>
              <a:t> diagram</a:t>
            </a:r>
            <a:endParaRPr sz="1600" dirty="0">
              <a:highlight>
                <a:srgbClr val="FFFFFF"/>
              </a:highlight>
              <a:latin typeface="Times New Roman" pitchFamily="18" charset="0"/>
              <a:ea typeface="Average"/>
              <a:cs typeface="Times New Roman" pitchFamily="18" charset="0"/>
              <a:sym typeface="Average"/>
            </a:endParaRPr>
          </a:p>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Methodologies</a:t>
            </a:r>
            <a:endParaRPr sz="1600" dirty="0">
              <a:highlight>
                <a:srgbClr val="FFFFFF"/>
              </a:highlight>
              <a:latin typeface="Times New Roman" pitchFamily="18" charset="0"/>
              <a:ea typeface="Average"/>
              <a:cs typeface="Times New Roman" pitchFamily="18" charset="0"/>
              <a:sym typeface="Average"/>
            </a:endParaRPr>
          </a:p>
          <a:p>
            <a:pPr marL="457200" lvl="0" indent="-342900" algn="l" rtl="0">
              <a:spcBef>
                <a:spcPts val="0"/>
              </a:spcBef>
              <a:spcAft>
                <a:spcPts val="0"/>
              </a:spcAft>
              <a:buSzPts val="1800"/>
              <a:buFont typeface="Average"/>
              <a:buChar char="●"/>
            </a:pPr>
            <a:r>
              <a:rPr lang="en" sz="1600" dirty="0">
                <a:highlight>
                  <a:srgbClr val="FFFFFF"/>
                </a:highlight>
                <a:latin typeface="Times New Roman" pitchFamily="18" charset="0"/>
                <a:ea typeface="Average"/>
                <a:cs typeface="Times New Roman" pitchFamily="18" charset="0"/>
                <a:sym typeface="Average"/>
              </a:rPr>
              <a:t>Al</a:t>
            </a:r>
            <a:r>
              <a:rPr lang="en-US" sz="1600" dirty="0" err="1">
                <a:highlight>
                  <a:srgbClr val="FFFFFF"/>
                </a:highlight>
                <a:latin typeface="Times New Roman" pitchFamily="18" charset="0"/>
                <a:ea typeface="Average"/>
                <a:cs typeface="Times New Roman" pitchFamily="18" charset="0"/>
                <a:sym typeface="Average"/>
              </a:rPr>
              <a:t>gorithm</a:t>
            </a:r>
            <a:endParaRPr sz="1600" dirty="0">
              <a:highlight>
                <a:srgbClr val="FFFFFF"/>
              </a:highlight>
              <a:latin typeface="Times New Roman" pitchFamily="18" charset="0"/>
              <a:ea typeface="Average"/>
              <a:cs typeface="Times New Roman" pitchFamily="18" charset="0"/>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idx="4294967295"/>
          </p:nvPr>
        </p:nvSpPr>
        <p:spPr>
          <a:xfrm>
            <a:off x="350671" y="41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Introduction</a:t>
            </a:r>
            <a:endParaRPr sz="3600" b="1" dirty="0">
              <a:solidFill>
                <a:srgbClr val="666666"/>
              </a:solidFill>
              <a:latin typeface="Times New Roman" pitchFamily="18" charset="0"/>
              <a:ea typeface="Oswald"/>
              <a:cs typeface="Times New Roman" pitchFamily="18" charset="0"/>
              <a:sym typeface="Oswald"/>
            </a:endParaRPr>
          </a:p>
        </p:txBody>
      </p:sp>
      <p:sp>
        <p:nvSpPr>
          <p:cNvPr id="76" name="Google Shape;76;p16"/>
          <p:cNvSpPr txBox="1">
            <a:spLocks noGrp="1"/>
          </p:cNvSpPr>
          <p:nvPr>
            <p:ph type="body" idx="4294967295"/>
          </p:nvPr>
        </p:nvSpPr>
        <p:spPr>
          <a:xfrm>
            <a:off x="286648" y="1315152"/>
            <a:ext cx="8520600" cy="3416400"/>
          </a:xfrm>
          <a:prstGeom prst="rect">
            <a:avLst/>
          </a:prstGeom>
        </p:spPr>
        <p:txBody>
          <a:bodyPr spcFirstLastPara="1" wrap="square" lIns="91425" tIns="91425" rIns="91425" bIns="91425" anchor="t" anchorCtr="0">
            <a:noAutofit/>
          </a:bodyPr>
          <a:lstStyle/>
          <a:p>
            <a:pPr lvl="0">
              <a:buFont typeface="Average"/>
              <a:buChar char="●"/>
            </a:pPr>
            <a:r>
              <a:rPr lang="en-US" sz="1600" dirty="0">
                <a:highlight>
                  <a:srgbClr val="FFFFFF"/>
                </a:highlight>
                <a:latin typeface="Times New Roman" pitchFamily="18" charset="0"/>
                <a:cs typeface="Times New Roman" pitchFamily="18" charset="0"/>
              </a:rPr>
              <a:t>Manual summarization of large documents and texts is tedious and error prone.</a:t>
            </a:r>
          </a:p>
          <a:p>
            <a:r>
              <a:rPr lang="en-US" sz="1600" dirty="0">
                <a:highlight>
                  <a:srgbClr val="FFFFFF"/>
                </a:highlight>
                <a:latin typeface="Times New Roman" pitchFamily="18" charset="0"/>
                <a:ea typeface="Average"/>
                <a:cs typeface="Times New Roman" pitchFamily="18" charset="0"/>
                <a:sym typeface="Average"/>
              </a:rPr>
              <a:t>Summarizer </a:t>
            </a:r>
            <a:r>
              <a:rPr lang="en-US" sz="1600" dirty="0">
                <a:highlight>
                  <a:srgbClr val="FFFFFF"/>
                </a:highlight>
                <a:latin typeface="Times New Roman" pitchFamily="18" charset="0"/>
                <a:cs typeface="Times New Roman" pitchFamily="18" charset="0"/>
              </a:rPr>
              <a:t>allows readers to comprehend the content of document instead of reading whole document.</a:t>
            </a:r>
          </a:p>
          <a:p>
            <a:r>
              <a:rPr lang="en-US" sz="1600" dirty="0">
                <a:highlight>
                  <a:srgbClr val="FFFFFF"/>
                </a:highlight>
                <a:latin typeface="Times New Roman" pitchFamily="18" charset="0"/>
                <a:ea typeface="Average"/>
                <a:cs typeface="Times New Roman" pitchFamily="18" charset="0"/>
                <a:sym typeface="Average"/>
              </a:rPr>
              <a:t>Techniques of the summarization.</a:t>
            </a:r>
          </a:p>
          <a:p>
            <a:r>
              <a:rPr lang="en-US" sz="1600" dirty="0">
                <a:highlight>
                  <a:srgbClr val="FFFFFF"/>
                </a:highlight>
                <a:latin typeface="Times New Roman" pitchFamily="18" charset="0"/>
                <a:ea typeface="Average"/>
                <a:cs typeface="Times New Roman" pitchFamily="18" charset="0"/>
                <a:sym typeface="Average"/>
              </a:rPr>
              <a:t>Increasing demand of Marathi summarizer on social media.</a:t>
            </a:r>
          </a:p>
          <a:p>
            <a:endParaRPr lang="en-US" dirty="0">
              <a:highlight>
                <a:srgbClr val="FFFFFF"/>
              </a:highlight>
              <a:latin typeface="Average"/>
              <a:ea typeface="Average"/>
              <a:cs typeface="Average"/>
              <a:sym typeface="Average"/>
            </a:endParaRPr>
          </a:p>
          <a:p>
            <a:endParaRPr dirty="0">
              <a:highlight>
                <a:srgbClr val="FFFFFF"/>
              </a:highlight>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Problem Statement </a:t>
            </a:r>
            <a:endParaRPr sz="3600" b="1" dirty="0">
              <a:solidFill>
                <a:srgbClr val="666666"/>
              </a:solidFill>
              <a:latin typeface="Times New Roman" pitchFamily="18" charset="0"/>
              <a:ea typeface="Oswald"/>
              <a:cs typeface="Times New Roman" pitchFamily="18" charset="0"/>
              <a:sym typeface="Oswald"/>
            </a:endParaRPr>
          </a:p>
        </p:txBody>
      </p:sp>
      <p:sp>
        <p:nvSpPr>
          <p:cNvPr id="100" name="Google Shape;100;p20"/>
          <p:cNvSpPr txBox="1">
            <a:spLocks noGrp="1"/>
          </p:cNvSpPr>
          <p:nvPr>
            <p:ph type="body" idx="1"/>
          </p:nvPr>
        </p:nvSpPr>
        <p:spPr>
          <a:xfrm>
            <a:off x="311700" y="1446675"/>
            <a:ext cx="8520600" cy="3416400"/>
          </a:xfrm>
          <a:prstGeom prst="rect">
            <a:avLst/>
          </a:prstGeom>
        </p:spPr>
        <p:txBody>
          <a:bodyPr spcFirstLastPara="1" wrap="square" lIns="91425" tIns="91425" rIns="91425" bIns="91425" anchor="t" anchorCtr="0">
            <a:noAutofit/>
          </a:bodyPr>
          <a:lstStyle/>
          <a:p>
            <a:r>
              <a:rPr lang="en-US" dirty="0">
                <a:highlight>
                  <a:srgbClr val="FFFFFF"/>
                </a:highlight>
              </a:rPr>
              <a:t>To built extractive summarizer which will comprehend the content of document by extracting crucial sentences or passages from the document.</a:t>
            </a:r>
            <a:endParaRPr sz="1600" dirty="0">
              <a:highlight>
                <a:srgbClr val="FFFFFF"/>
              </a:highlight>
              <a:latin typeface="Times New Roman" pitchFamily="18" charset="0"/>
              <a:ea typeface="Average"/>
              <a:cs typeface="Times New Roman" pitchFamily="18" charset="0"/>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537175" y="362625"/>
            <a:ext cx="6916200" cy="8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666666"/>
                </a:solidFill>
                <a:latin typeface="Oswald"/>
                <a:ea typeface="Oswald"/>
                <a:cs typeface="Oswald"/>
                <a:sym typeface="Oswald"/>
              </a:rPr>
              <a:t>LITERATURE SURVEY </a:t>
            </a:r>
            <a:endParaRPr sz="4800" b="1">
              <a:solidFill>
                <a:srgbClr val="666666"/>
              </a:solidFill>
              <a:latin typeface="Oswald"/>
              <a:ea typeface="Oswald"/>
              <a:cs typeface="Oswald"/>
              <a:sym typeface="Oswald"/>
            </a:endParaRPr>
          </a:p>
        </p:txBody>
      </p:sp>
      <p:sp>
        <p:nvSpPr>
          <p:cNvPr id="87" name="Google Shape;87;p18"/>
          <p:cNvSpPr txBox="1"/>
          <p:nvPr/>
        </p:nvSpPr>
        <p:spPr>
          <a:xfrm>
            <a:off x="577475" y="1383250"/>
            <a:ext cx="8030700" cy="33573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800">
              <a:solidFill>
                <a:srgbClr val="666666"/>
              </a:solidFill>
              <a:latin typeface="Average"/>
              <a:ea typeface="Average"/>
              <a:cs typeface="Average"/>
              <a:sym typeface="Average"/>
            </a:endParaRPr>
          </a:p>
          <a:p>
            <a:pPr marL="0" lvl="0" indent="0" algn="l" rtl="0">
              <a:lnSpc>
                <a:spcPct val="150000"/>
              </a:lnSpc>
              <a:spcBef>
                <a:spcPts val="0"/>
              </a:spcBef>
              <a:spcAft>
                <a:spcPts val="0"/>
              </a:spcAft>
              <a:buNone/>
            </a:pPr>
            <a:endParaRPr sz="2400">
              <a:solidFill>
                <a:srgbClr val="666666"/>
              </a:solidFill>
              <a:latin typeface="Average"/>
              <a:ea typeface="Average"/>
              <a:cs typeface="Average"/>
              <a:sym typeface="Average"/>
            </a:endParaRPr>
          </a:p>
        </p:txBody>
      </p:sp>
      <p:graphicFrame>
        <p:nvGraphicFramePr>
          <p:cNvPr id="88" name="Google Shape;88;p18"/>
          <p:cNvGraphicFramePr/>
          <p:nvPr>
            <p:extLst>
              <p:ext uri="{D42A27DB-BD31-4B8C-83A1-F6EECF244321}">
                <p14:modId xmlns:p14="http://schemas.microsoft.com/office/powerpoint/2010/main" val="3468465460"/>
              </p:ext>
            </p:extLst>
          </p:nvPr>
        </p:nvGraphicFramePr>
        <p:xfrm>
          <a:off x="683559" y="1346647"/>
          <a:ext cx="7239000" cy="3639029"/>
        </p:xfrm>
        <a:graphic>
          <a:graphicData uri="http://schemas.openxmlformats.org/drawingml/2006/table">
            <a:tbl>
              <a:tblPr>
                <a:noFill/>
              </a:tblPr>
              <a:tblGrid>
                <a:gridCol w="4257275">
                  <a:extLst>
                    <a:ext uri="{9D8B030D-6E8A-4147-A177-3AD203B41FA5}">
                      <a16:colId xmlns:a16="http://schemas.microsoft.com/office/drawing/2014/main" val="20000"/>
                    </a:ext>
                  </a:extLst>
                </a:gridCol>
                <a:gridCol w="2981725">
                  <a:extLst>
                    <a:ext uri="{9D8B030D-6E8A-4147-A177-3AD203B41FA5}">
                      <a16:colId xmlns:a16="http://schemas.microsoft.com/office/drawing/2014/main" val="20001"/>
                    </a:ext>
                  </a:extLst>
                </a:gridCol>
              </a:tblGrid>
              <a:tr h="881723">
                <a:tc>
                  <a:txBody>
                    <a:bodyPr/>
                    <a:lstStyle/>
                    <a:p>
                      <a:r>
                        <a:rPr lang="en-US" sz="1400" b="0" i="0" u="none" strike="noStrike" cap="none" baseline="0" dirty="0">
                          <a:solidFill>
                            <a:schemeClr val="tx1"/>
                          </a:solidFill>
                          <a:latin typeface="+mn-lt"/>
                          <a:ea typeface="+mn-ea"/>
                          <a:cs typeface="+mn-cs"/>
                          <a:sym typeface="Arial"/>
                        </a:rPr>
                        <a:t>A Survey of Automatic Text Summarization System for Different Regional Languages in India</a:t>
                      </a:r>
                      <a:endParaRPr dirty="0">
                        <a:solidFill>
                          <a:srgbClr val="666666"/>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US" sz="1400" b="0" i="0" u="none" strike="noStrike" cap="none" baseline="0" dirty="0">
                          <a:solidFill>
                            <a:schemeClr val="tx1"/>
                          </a:solidFill>
                          <a:latin typeface="+mn-lt"/>
                          <a:ea typeface="+mn-ea"/>
                          <a:cs typeface="+mn-cs"/>
                          <a:sym typeface="Arial"/>
                        </a:rPr>
                        <a:t>Virat V. Giri, </a:t>
                      </a:r>
                      <a:r>
                        <a:rPr lang="en-US" sz="1400" b="0" i="0" u="none" strike="noStrike" cap="none" baseline="0" dirty="0" err="1">
                          <a:solidFill>
                            <a:schemeClr val="tx1"/>
                          </a:solidFill>
                          <a:latin typeface="+mn-lt"/>
                          <a:ea typeface="+mn-ea"/>
                          <a:cs typeface="+mn-cs"/>
                          <a:sym typeface="Arial"/>
                        </a:rPr>
                        <a:t>Dr.M.M</a:t>
                      </a:r>
                      <a:r>
                        <a:rPr lang="en-US" sz="1400" b="0" i="0" u="none" strike="noStrike" cap="none" baseline="0" dirty="0">
                          <a:solidFill>
                            <a:schemeClr val="tx1"/>
                          </a:solidFill>
                          <a:latin typeface="+mn-lt"/>
                          <a:ea typeface="+mn-ea"/>
                          <a:cs typeface="+mn-cs"/>
                          <a:sym typeface="Arial"/>
                        </a:rPr>
                        <a:t>. Math and Dr. U. P. Kulkarni</a:t>
                      </a:r>
                      <a:endParaRPr dirty="0">
                        <a:solidFill>
                          <a:srgbClr val="666666"/>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r h="818113">
                <a:tc>
                  <a:txBody>
                    <a:bodyPr/>
                    <a:lstStyle/>
                    <a:p>
                      <a:pPr marL="0" lvl="0" indent="0" algn="l" rtl="0">
                        <a:spcBef>
                          <a:spcPts val="0"/>
                        </a:spcBef>
                        <a:spcAft>
                          <a:spcPts val="0"/>
                        </a:spcAft>
                        <a:buNone/>
                      </a:pPr>
                      <a:r>
                        <a:rPr lang="en-US" sz="1400" b="0" i="0" u="none" strike="noStrike" cap="none" baseline="0" dirty="0">
                          <a:solidFill>
                            <a:schemeClr val="tx1"/>
                          </a:solidFill>
                          <a:latin typeface="+mn-lt"/>
                          <a:ea typeface="+mn-ea"/>
                          <a:cs typeface="+mn-cs"/>
                          <a:sym typeface="Arial"/>
                        </a:rPr>
                        <a:t>A Survey of Abstractive Summarization Techniques in Indian Languages</a:t>
                      </a:r>
                      <a:endParaRPr dirty="0">
                        <a:solidFill>
                          <a:srgbClr val="666666"/>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US" sz="1400" b="0" i="0" u="none" strike="noStrike" cap="none" baseline="0" dirty="0">
                          <a:solidFill>
                            <a:schemeClr val="tx1"/>
                          </a:solidFill>
                          <a:latin typeface="+mn-lt"/>
                          <a:ea typeface="+mn-ea"/>
                          <a:cs typeface="+mn-cs"/>
                          <a:sym typeface="Arial"/>
                        </a:rPr>
                        <a:t>Sunitha C, Dr. A Jaya and Amal Ganesh</a:t>
                      </a:r>
                      <a:endParaRPr dirty="0">
                        <a:solidFill>
                          <a:srgbClr val="666666"/>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1"/>
                  </a:ext>
                </a:extLst>
              </a:tr>
              <a:tr h="933435">
                <a:tc>
                  <a:txBody>
                    <a:bodyPr/>
                    <a:lstStyle/>
                    <a:p>
                      <a:r>
                        <a:rPr lang="en-US" sz="1400" b="0" i="0" u="none" strike="noStrike" cap="none" baseline="0" dirty="0">
                          <a:solidFill>
                            <a:schemeClr val="tx1"/>
                          </a:solidFill>
                          <a:latin typeface="+mn-lt"/>
                          <a:ea typeface="+mn-ea"/>
                          <a:cs typeface="+mn-cs"/>
                          <a:sym typeface="Arial"/>
                        </a:rPr>
                        <a:t>Automatic Multi-Document Arabic Text Summarization Using Clustering and </a:t>
                      </a:r>
                      <a:r>
                        <a:rPr lang="en-US" sz="1400" b="0" i="0" u="none" strike="noStrike" cap="none" baseline="0" dirty="0" err="1">
                          <a:solidFill>
                            <a:schemeClr val="tx1"/>
                          </a:solidFill>
                          <a:latin typeface="+mn-lt"/>
                          <a:ea typeface="+mn-ea"/>
                          <a:cs typeface="+mn-cs"/>
                          <a:sym typeface="Arial"/>
                        </a:rPr>
                        <a:t>Keyphrase</a:t>
                      </a:r>
                      <a:r>
                        <a:rPr lang="en-US" sz="1400" b="0" i="0" u="none" strike="noStrike" cap="none" baseline="0" dirty="0">
                          <a:solidFill>
                            <a:schemeClr val="tx1"/>
                          </a:solidFill>
                          <a:latin typeface="+mn-lt"/>
                          <a:ea typeface="+mn-ea"/>
                          <a:cs typeface="+mn-cs"/>
                          <a:sym typeface="Arial"/>
                        </a:rPr>
                        <a:t> Extraction</a:t>
                      </a:r>
                      <a:endParaRPr dirty="0">
                        <a:solidFill>
                          <a:srgbClr val="666666"/>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US" sz="1400" b="0" i="0" u="none" strike="noStrike" cap="none" baseline="0" dirty="0">
                          <a:solidFill>
                            <a:schemeClr val="tx1"/>
                          </a:solidFill>
                          <a:latin typeface="+mn-lt"/>
                          <a:ea typeface="+mn-ea"/>
                          <a:cs typeface="+mn-cs"/>
                          <a:sym typeface="Arial"/>
                        </a:rPr>
                        <a:t>Hamzah Noori </a:t>
                      </a:r>
                      <a:r>
                        <a:rPr lang="en-US" sz="1400" b="0" i="0" u="none" strike="noStrike" cap="none" baseline="0" dirty="0" err="1">
                          <a:solidFill>
                            <a:schemeClr val="tx1"/>
                          </a:solidFill>
                          <a:latin typeface="+mn-lt"/>
                          <a:ea typeface="+mn-ea"/>
                          <a:cs typeface="+mn-cs"/>
                          <a:sym typeface="Arial"/>
                        </a:rPr>
                        <a:t>Fejer</a:t>
                      </a:r>
                      <a:r>
                        <a:rPr lang="en-US" sz="1400" b="0" i="0" u="none" strike="noStrike" cap="none" baseline="0" dirty="0">
                          <a:solidFill>
                            <a:schemeClr val="tx1"/>
                          </a:solidFill>
                          <a:latin typeface="+mn-lt"/>
                          <a:ea typeface="+mn-ea"/>
                          <a:cs typeface="+mn-cs"/>
                          <a:sym typeface="Arial"/>
                        </a:rPr>
                        <a:t> and </a:t>
                      </a:r>
                      <a:r>
                        <a:rPr lang="en-US" sz="1400" b="0" i="0" u="none" strike="noStrike" cap="none" baseline="0" dirty="0" err="1">
                          <a:solidFill>
                            <a:schemeClr val="tx1"/>
                          </a:solidFill>
                          <a:latin typeface="+mn-lt"/>
                          <a:ea typeface="+mn-ea"/>
                          <a:cs typeface="+mn-cs"/>
                          <a:sym typeface="Arial"/>
                        </a:rPr>
                        <a:t>Nazlia</a:t>
                      </a:r>
                      <a:r>
                        <a:rPr lang="en-US" sz="1400" b="0" i="0" u="none" strike="noStrike" cap="none" baseline="0" dirty="0">
                          <a:solidFill>
                            <a:schemeClr val="tx1"/>
                          </a:solidFill>
                          <a:latin typeface="+mn-lt"/>
                          <a:ea typeface="+mn-ea"/>
                          <a:cs typeface="+mn-cs"/>
                          <a:sym typeface="Arial"/>
                        </a:rPr>
                        <a:t> Omar</a:t>
                      </a:r>
                      <a:endParaRPr dirty="0">
                        <a:solidFill>
                          <a:srgbClr val="666666"/>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2"/>
                  </a:ext>
                </a:extLst>
              </a:tr>
              <a:tr h="1005758">
                <a:tc>
                  <a:txBody>
                    <a:bodyPr/>
                    <a:lstStyle/>
                    <a:p>
                      <a:r>
                        <a:rPr lang="en-US" sz="1400" b="0" i="0" u="none" strike="noStrike" cap="none" baseline="0" dirty="0">
                          <a:solidFill>
                            <a:schemeClr val="tx1"/>
                          </a:solidFill>
                          <a:latin typeface="+mn-lt"/>
                          <a:ea typeface="+mn-ea"/>
                          <a:cs typeface="+mn-cs"/>
                          <a:sym typeface="Arial"/>
                        </a:rPr>
                        <a:t>Rule Based Question Generation for Marathi Text Summarization using Rule Based Stemmer</a:t>
                      </a:r>
                      <a:endParaRPr dirty="0">
                        <a:solidFill>
                          <a:srgbClr val="666666"/>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US" sz="1400" b="0" i="0" u="none" strike="noStrike" cap="none" baseline="0" dirty="0">
                          <a:solidFill>
                            <a:schemeClr val="tx1"/>
                          </a:solidFill>
                          <a:latin typeface="+mn-lt"/>
                          <a:ea typeface="+mn-ea"/>
                          <a:cs typeface="+mn-cs"/>
                          <a:sym typeface="Arial"/>
                        </a:rPr>
                        <a:t>Deepali K. Gaikwad, Deepali </a:t>
                      </a:r>
                      <a:r>
                        <a:rPr lang="en-US" sz="1400" b="0" i="0" u="none" strike="noStrike" cap="none" baseline="0" dirty="0" err="1">
                          <a:solidFill>
                            <a:schemeClr val="tx1"/>
                          </a:solidFill>
                          <a:latin typeface="+mn-lt"/>
                          <a:ea typeface="+mn-ea"/>
                          <a:cs typeface="+mn-cs"/>
                          <a:sym typeface="Arial"/>
                        </a:rPr>
                        <a:t>Sawane</a:t>
                      </a:r>
                      <a:r>
                        <a:rPr lang="en-US" sz="1400" b="0" i="0" u="none" strike="noStrike" cap="none" baseline="0" dirty="0">
                          <a:solidFill>
                            <a:schemeClr val="tx1"/>
                          </a:solidFill>
                          <a:latin typeface="+mn-lt"/>
                          <a:ea typeface="+mn-ea"/>
                          <a:cs typeface="+mn-cs"/>
                          <a:sym typeface="Arial"/>
                        </a:rPr>
                        <a:t> and C. Namrata Mahender</a:t>
                      </a:r>
                      <a:endParaRPr dirty="0">
                        <a:solidFill>
                          <a:srgbClr val="666666"/>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537175" y="362625"/>
            <a:ext cx="6916200" cy="846000"/>
          </a:xfrm>
          <a:prstGeom prst="rect">
            <a:avLst/>
          </a:prstGeom>
          <a:noFill/>
          <a:ln>
            <a:noFill/>
          </a:ln>
        </p:spPr>
        <p:txBody>
          <a:bodyPr spcFirstLastPara="1" wrap="square" lIns="91425" tIns="91425" rIns="91425" bIns="91425" anchor="t" anchorCtr="0">
            <a:noAutofit/>
          </a:bodyPr>
          <a:lstStyle/>
          <a:p>
            <a:pPr lvl="0"/>
            <a:r>
              <a:rPr lang="en" sz="3600" b="1" dirty="0">
                <a:solidFill>
                  <a:srgbClr val="666666"/>
                </a:solidFill>
                <a:latin typeface="Times New Roman" pitchFamily="18" charset="0"/>
                <a:ea typeface="Oswald"/>
                <a:cs typeface="Times New Roman" pitchFamily="18" charset="0"/>
                <a:sym typeface="Oswald"/>
              </a:rPr>
              <a:t>Motivation of the Project </a:t>
            </a:r>
            <a:endParaRPr sz="3600" b="1" dirty="0">
              <a:solidFill>
                <a:srgbClr val="666666"/>
              </a:solidFill>
              <a:latin typeface="Times New Roman" pitchFamily="18" charset="0"/>
              <a:ea typeface="Oswald"/>
              <a:cs typeface="Times New Roman" pitchFamily="18" charset="0"/>
              <a:sym typeface="Oswald"/>
            </a:endParaRPr>
          </a:p>
        </p:txBody>
      </p:sp>
      <p:sp>
        <p:nvSpPr>
          <p:cNvPr id="94" name="Google Shape;94;p19"/>
          <p:cNvSpPr txBox="1"/>
          <p:nvPr/>
        </p:nvSpPr>
        <p:spPr>
          <a:xfrm>
            <a:off x="537175" y="1304578"/>
            <a:ext cx="8030700" cy="3357300"/>
          </a:xfrm>
          <a:prstGeom prst="rect">
            <a:avLst/>
          </a:prstGeom>
          <a:noFill/>
          <a:ln>
            <a:noFill/>
          </a:ln>
        </p:spPr>
        <p:txBody>
          <a:bodyPr spcFirstLastPara="1" wrap="square" lIns="91425" tIns="91425" rIns="91425" bIns="91425" anchor="t" anchorCtr="0">
            <a:noAutofit/>
          </a:bodyPr>
          <a:lstStyle/>
          <a:p>
            <a:endParaRPr lang="en-US" sz="1600" dirty="0">
              <a:solidFill>
                <a:schemeClr val="dk2"/>
              </a:solidFill>
              <a:highlight>
                <a:srgbClr val="FFFFFF"/>
              </a:highlight>
              <a:latin typeface="Times New Roman" pitchFamily="18" charset="0"/>
              <a:cs typeface="Times New Roman" pitchFamily="18" charset="0"/>
            </a:endParaRPr>
          </a:p>
          <a:p>
            <a:pPr marL="285750" indent="-285750">
              <a:buFont typeface="Arial" panose="020B0604020202020204" pitchFamily="34" charset="0"/>
              <a:buChar char="•"/>
            </a:pPr>
            <a:r>
              <a:rPr lang="en-US" sz="1600" dirty="0">
                <a:solidFill>
                  <a:schemeClr val="dk2"/>
                </a:solidFill>
                <a:latin typeface="Times New Roman" pitchFamily="18" charset="0"/>
                <a:cs typeface="Times New Roman" pitchFamily="18" charset="0"/>
              </a:rPr>
              <a:t>Manual summarization of large documents of texts is tedious and error prone.</a:t>
            </a:r>
            <a:endParaRPr lang="en-US" sz="1600" dirty="0">
              <a:solidFill>
                <a:schemeClr val="dk2"/>
              </a:solidFill>
              <a:highlight>
                <a:srgbClr val="FFFFFF"/>
              </a:highlight>
              <a:latin typeface="Times New Roman" pitchFamily="18" charset="0"/>
              <a:cs typeface="Times New Roman" pitchFamily="18" charset="0"/>
            </a:endParaRPr>
          </a:p>
          <a:p>
            <a:pPr marL="285750" indent="-285750">
              <a:buFont typeface="Arial" panose="020B0604020202020204" pitchFamily="34" charset="0"/>
              <a:buChar char="•"/>
            </a:pPr>
            <a:r>
              <a:rPr lang="en-US" sz="1600" dirty="0">
                <a:solidFill>
                  <a:schemeClr val="dk2"/>
                </a:solidFill>
                <a:highlight>
                  <a:srgbClr val="FFFFFF"/>
                </a:highlight>
                <a:latin typeface="Times New Roman" pitchFamily="18" charset="0"/>
                <a:cs typeface="Times New Roman" pitchFamily="18" charset="0"/>
              </a:rPr>
              <a:t>Very little work has been done in past for constructing a text summarizer for Marathi language.</a:t>
            </a:r>
          </a:p>
          <a:p>
            <a:pPr marL="285750" indent="-285750">
              <a:buFont typeface="Arial" panose="020B0604020202020204" pitchFamily="34" charset="0"/>
              <a:buChar char="•"/>
            </a:pPr>
            <a:r>
              <a:rPr lang="en-US" sz="1600" dirty="0">
                <a:solidFill>
                  <a:schemeClr val="dk2"/>
                </a:solidFill>
                <a:highlight>
                  <a:srgbClr val="FFFFFF"/>
                </a:highlight>
                <a:latin typeface="Times New Roman" pitchFamily="18" charset="0"/>
                <a:cs typeface="Times New Roman" pitchFamily="18" charset="0"/>
              </a:rPr>
              <a:t>We required Marathi text summarizer which will </a:t>
            </a:r>
            <a:r>
              <a:rPr lang="en-US" sz="1600" dirty="0">
                <a:solidFill>
                  <a:schemeClr val="dk2"/>
                </a:solidFill>
                <a:latin typeface="Times New Roman" pitchFamily="18" charset="0"/>
                <a:cs typeface="Times New Roman" pitchFamily="18" charset="0"/>
              </a:rPr>
              <a:t>comprehend the content of document</a:t>
            </a:r>
          </a:p>
          <a:p>
            <a:r>
              <a:rPr lang="en-US" sz="1600" dirty="0">
                <a:solidFill>
                  <a:schemeClr val="dk2"/>
                </a:solidFill>
                <a:latin typeface="Times New Roman" pitchFamily="18" charset="0"/>
                <a:cs typeface="Times New Roman" pitchFamily="18" charset="0"/>
              </a:rPr>
              <a:t>      for the user.</a:t>
            </a:r>
            <a:endParaRPr lang="en-US" sz="1600" dirty="0">
              <a:solidFill>
                <a:schemeClr val="dk2"/>
              </a:solidFill>
              <a:highlight>
                <a:srgbClr val="FFFFFF"/>
              </a:highlight>
              <a:latin typeface="Times New Roman" pitchFamily="18" charset="0"/>
              <a:cs typeface="Times New Roman" pitchFamily="18" charset="0"/>
            </a:endParaRPr>
          </a:p>
          <a:p>
            <a:pPr marL="285750" indent="-285750">
              <a:buFont typeface="Arial" panose="020B0604020202020204" pitchFamily="34" charset="0"/>
              <a:buChar char="•"/>
            </a:pPr>
            <a:endParaRPr lang="en-US" sz="1600" dirty="0">
              <a:solidFill>
                <a:schemeClr val="dk2"/>
              </a:solidFill>
              <a:highlight>
                <a:srgbClr val="FFFFFF"/>
              </a:highligh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67859" y="28023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ea typeface="Oswald"/>
                <a:cs typeface="Times New Roman" pitchFamily="18" charset="0"/>
                <a:sym typeface="Oswald"/>
              </a:rPr>
              <a:t>Requirements</a:t>
            </a:r>
            <a:endParaRPr sz="3600" b="1" dirty="0">
              <a:solidFill>
                <a:srgbClr val="666666"/>
              </a:solidFill>
              <a:latin typeface="Times New Roman" pitchFamily="18" charset="0"/>
              <a:ea typeface="Oswald"/>
              <a:cs typeface="Times New Roman" pitchFamily="18" charset="0"/>
              <a:sym typeface="Oswald"/>
            </a:endParaRPr>
          </a:p>
        </p:txBody>
      </p:sp>
      <p:sp>
        <p:nvSpPr>
          <p:cNvPr id="106" name="Google Shape;106;p21"/>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595959"/>
                </a:solidFill>
                <a:latin typeface="Times New Roman"/>
                <a:ea typeface="Times New Roman"/>
                <a:cs typeface="Times New Roman"/>
                <a:sym typeface="Times New Roman"/>
              </a:rPr>
              <a:t>Hardware requirements : </a:t>
            </a:r>
            <a:endParaRPr sz="1800" dirty="0">
              <a:solidFill>
                <a:srgbClr val="595959"/>
              </a:solidFill>
              <a:latin typeface="Times New Roman"/>
              <a:ea typeface="Times New Roman"/>
              <a:cs typeface="Times New Roman"/>
              <a:sym typeface="Times New Roman"/>
            </a:endParaRPr>
          </a:p>
          <a:p>
            <a:pPr marL="0" lvl="0" indent="0" algn="l" rtl="0">
              <a:lnSpc>
                <a:spcPct val="115000"/>
              </a:lnSpc>
              <a:spcBef>
                <a:spcPts val="1600"/>
              </a:spcBef>
              <a:spcAft>
                <a:spcPts val="1600"/>
              </a:spcAft>
              <a:buNone/>
            </a:pPr>
            <a:endParaRPr sz="1800" dirty="0">
              <a:solidFill>
                <a:srgbClr val="595959"/>
              </a:solidFill>
            </a:endParaRPr>
          </a:p>
        </p:txBody>
      </p:sp>
      <p:graphicFrame>
        <p:nvGraphicFramePr>
          <p:cNvPr id="107" name="Google Shape;107;p21"/>
          <p:cNvGraphicFramePr/>
          <p:nvPr>
            <p:extLst>
              <p:ext uri="{D42A27DB-BD31-4B8C-83A1-F6EECF244321}">
                <p14:modId xmlns:p14="http://schemas.microsoft.com/office/powerpoint/2010/main" val="1249473530"/>
              </p:ext>
            </p:extLst>
          </p:nvPr>
        </p:nvGraphicFramePr>
        <p:xfrm>
          <a:off x="952500" y="2148175"/>
          <a:ext cx="7239000" cy="1981050"/>
        </p:xfrm>
        <a:graphic>
          <a:graphicData uri="http://schemas.openxmlformats.org/drawingml/2006/table">
            <a:tbl>
              <a:tblPr>
                <a:noFill/>
                <a:tableStyleId>{DBAB7E37-0DB3-4830-8080-F061137580EC}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dirty="0">
                          <a:solidFill>
                            <a:srgbClr val="595959"/>
                          </a:solidFill>
                          <a:latin typeface="Times New Roman"/>
                          <a:ea typeface="Times New Roman"/>
                          <a:cs typeface="Times New Roman"/>
                          <a:sym typeface="Times New Roman"/>
                        </a:rPr>
                        <a:t>Sr. no</a:t>
                      </a:r>
                      <a:endParaRPr dirty="0">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dirty="0">
                          <a:solidFill>
                            <a:srgbClr val="595959"/>
                          </a:solidFill>
                          <a:latin typeface="Times New Roman"/>
                          <a:ea typeface="Times New Roman"/>
                          <a:cs typeface="Times New Roman"/>
                          <a:sym typeface="Times New Roman"/>
                        </a:rPr>
                        <a:t>parameter</a:t>
                      </a:r>
                      <a:endParaRPr dirty="0">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justification</a:t>
                      </a:r>
                      <a:endParaRPr>
                        <a:solidFill>
                          <a:srgbClr val="595959"/>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1</a:t>
                      </a:r>
                      <a:endParaRPr>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dirty="0">
                          <a:solidFill>
                            <a:srgbClr val="595959"/>
                          </a:solidFill>
                          <a:latin typeface="Times New Roman"/>
                          <a:ea typeface="Times New Roman"/>
                          <a:cs typeface="Times New Roman"/>
                          <a:sym typeface="Times New Roman"/>
                        </a:rPr>
                        <a:t>Processor: </a:t>
                      </a:r>
                      <a:r>
                        <a:rPr lang="en-US" dirty="0">
                          <a:solidFill>
                            <a:srgbClr val="595959"/>
                          </a:solidFill>
                          <a:latin typeface="Times New Roman"/>
                          <a:ea typeface="Times New Roman"/>
                          <a:cs typeface="Times New Roman"/>
                          <a:sym typeface="Times New Roman"/>
                        </a:rPr>
                        <a:t>Core i3 or more.</a:t>
                      </a:r>
                      <a:endParaRPr dirty="0">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Fast processing </a:t>
                      </a:r>
                      <a:endParaRPr>
                        <a:solidFill>
                          <a:srgbClr val="595959"/>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2</a:t>
                      </a:r>
                      <a:endParaRPr>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dirty="0">
                          <a:solidFill>
                            <a:srgbClr val="595959"/>
                          </a:solidFill>
                          <a:latin typeface="Times New Roman"/>
                          <a:ea typeface="Times New Roman"/>
                          <a:cs typeface="Times New Roman"/>
                          <a:sym typeface="Times New Roman"/>
                        </a:rPr>
                        <a:t>RAM: 4 </a:t>
                      </a:r>
                      <a:r>
                        <a:rPr lang="en-US" dirty="0">
                          <a:solidFill>
                            <a:srgbClr val="595959"/>
                          </a:solidFill>
                          <a:latin typeface="Times New Roman"/>
                          <a:ea typeface="Times New Roman"/>
                          <a:cs typeface="Times New Roman"/>
                          <a:sym typeface="Times New Roman"/>
                        </a:rPr>
                        <a:t>Gb or above</a:t>
                      </a:r>
                      <a:endParaRPr dirty="0">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Parallel processing</a:t>
                      </a:r>
                      <a:endParaRPr>
                        <a:solidFill>
                          <a:srgbClr val="595959"/>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3</a:t>
                      </a:r>
                      <a:endParaRPr>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dirty="0">
                          <a:solidFill>
                            <a:srgbClr val="595959"/>
                          </a:solidFill>
                          <a:latin typeface="Times New Roman"/>
                          <a:ea typeface="Times New Roman"/>
                          <a:cs typeface="Times New Roman"/>
                          <a:sym typeface="Times New Roman"/>
                        </a:rPr>
                        <a:t>Hard Disk: 500</a:t>
                      </a:r>
                      <a:r>
                        <a:rPr lang="en-US" dirty="0">
                          <a:solidFill>
                            <a:srgbClr val="595959"/>
                          </a:solidFill>
                          <a:latin typeface="Times New Roman"/>
                          <a:ea typeface="Times New Roman"/>
                          <a:cs typeface="Times New Roman"/>
                          <a:sym typeface="Times New Roman"/>
                        </a:rPr>
                        <a:t>Gb</a:t>
                      </a:r>
                      <a:endParaRPr dirty="0">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rgbClr val="595959"/>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595959"/>
                          </a:solidFill>
                          <a:latin typeface="Times New Roman"/>
                          <a:ea typeface="Times New Roman"/>
                          <a:cs typeface="Times New Roman"/>
                          <a:sym typeface="Times New Roman"/>
                        </a:rPr>
                        <a:t>4</a:t>
                      </a:r>
                      <a:endParaRPr>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dirty="0">
                          <a:solidFill>
                            <a:srgbClr val="595959"/>
                          </a:solidFill>
                          <a:latin typeface="Times New Roman"/>
                          <a:ea typeface="Times New Roman"/>
                          <a:cs typeface="Times New Roman"/>
                          <a:sym typeface="Times New Roman"/>
                        </a:rPr>
                        <a:t>Windows 7/8/10</a:t>
                      </a:r>
                      <a:endParaRPr dirty="0">
                        <a:solidFill>
                          <a:srgbClr val="595959"/>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dirty="0">
                        <a:solidFill>
                          <a:srgbClr val="595959"/>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p:nvPr/>
        </p:nvSpPr>
        <p:spPr>
          <a:xfrm>
            <a:off x="250700" y="392375"/>
            <a:ext cx="8520600" cy="41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rgbClr val="666666"/>
                </a:solidFill>
                <a:latin typeface="Times New Roman"/>
                <a:ea typeface="Times New Roman"/>
                <a:cs typeface="Times New Roman"/>
                <a:sym typeface="Times New Roman"/>
              </a:rPr>
              <a:t>Software requirements :</a:t>
            </a: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graphicFrame>
        <p:nvGraphicFramePr>
          <p:cNvPr id="113" name="Google Shape;113;p22"/>
          <p:cNvGraphicFramePr/>
          <p:nvPr>
            <p:extLst>
              <p:ext uri="{D42A27DB-BD31-4B8C-83A1-F6EECF244321}">
                <p14:modId xmlns:p14="http://schemas.microsoft.com/office/powerpoint/2010/main" val="1143259985"/>
              </p:ext>
            </p:extLst>
          </p:nvPr>
        </p:nvGraphicFramePr>
        <p:xfrm>
          <a:off x="891500" y="1371339"/>
          <a:ext cx="7239000" cy="1828680"/>
        </p:xfrm>
        <a:graphic>
          <a:graphicData uri="http://schemas.openxmlformats.org/drawingml/2006/table">
            <a:tbl>
              <a:tblPr>
                <a:noFill/>
                <a:tableStyleId>{DBAB7E37-0DB3-4830-8080-F061137580EC}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dirty="0">
                          <a:solidFill>
                            <a:srgbClr val="666666"/>
                          </a:solidFill>
                          <a:latin typeface="Times New Roman"/>
                          <a:ea typeface="Times New Roman"/>
                          <a:cs typeface="Times New Roman"/>
                          <a:sym typeface="Times New Roman"/>
                        </a:rPr>
                        <a:t>Platform</a:t>
                      </a:r>
                      <a:endParaRPr sz="1800" dirty="0">
                        <a:solidFill>
                          <a:srgbClr val="666666"/>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solidFill>
                            <a:srgbClr val="666666"/>
                          </a:solidFill>
                          <a:latin typeface="Times New Roman"/>
                          <a:ea typeface="Times New Roman"/>
                          <a:cs typeface="Times New Roman"/>
                          <a:sym typeface="Times New Roman"/>
                        </a:rPr>
                        <a:t>T</a:t>
                      </a:r>
                      <a:r>
                        <a:rPr lang="en" sz="1800" dirty="0">
                          <a:solidFill>
                            <a:srgbClr val="666666"/>
                          </a:solidFill>
                          <a:latin typeface="Times New Roman"/>
                          <a:ea typeface="Times New Roman"/>
                          <a:cs typeface="Times New Roman"/>
                          <a:sym typeface="Times New Roman"/>
                        </a:rPr>
                        <a:t>ype</a:t>
                      </a:r>
                      <a:endParaRPr sz="1800" dirty="0">
                        <a:solidFill>
                          <a:srgbClr val="666666"/>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a:solidFill>
                            <a:srgbClr val="666666"/>
                          </a:solidFill>
                          <a:latin typeface="Times New Roman"/>
                          <a:ea typeface="Times New Roman"/>
                          <a:cs typeface="Times New Roman"/>
                          <a:sym typeface="Times New Roman"/>
                        </a:rPr>
                        <a:t>O.S</a:t>
                      </a:r>
                      <a:endParaRPr sz="1800">
                        <a:solidFill>
                          <a:srgbClr val="666666"/>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solidFill>
                            <a:srgbClr val="666666"/>
                          </a:solidFill>
                          <a:latin typeface="Times New Roman"/>
                          <a:ea typeface="Times New Roman"/>
                          <a:cs typeface="Times New Roman"/>
                          <a:sym typeface="Times New Roman"/>
                        </a:rPr>
                        <a:t>Windows 7/8/9/10.</a:t>
                      </a:r>
                      <a:endParaRPr sz="1800" dirty="0">
                        <a:solidFill>
                          <a:srgbClr val="666666"/>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a:solidFill>
                            <a:srgbClr val="666666"/>
                          </a:solidFill>
                          <a:latin typeface="Times New Roman"/>
                          <a:ea typeface="Times New Roman"/>
                          <a:cs typeface="Times New Roman"/>
                          <a:sym typeface="Times New Roman"/>
                        </a:rPr>
                        <a:t>IDE</a:t>
                      </a:r>
                      <a:endParaRPr sz="1800">
                        <a:solidFill>
                          <a:srgbClr val="666666"/>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err="1">
                          <a:solidFill>
                            <a:srgbClr val="666666"/>
                          </a:solidFill>
                          <a:latin typeface="Times New Roman"/>
                          <a:ea typeface="Times New Roman"/>
                          <a:cs typeface="Times New Roman"/>
                          <a:sym typeface="Times New Roman"/>
                        </a:rPr>
                        <a:t>Pycharm</a:t>
                      </a:r>
                      <a:r>
                        <a:rPr lang="en-US" sz="1800" dirty="0">
                          <a:solidFill>
                            <a:srgbClr val="666666"/>
                          </a:solidFill>
                          <a:latin typeface="Times New Roman"/>
                          <a:ea typeface="Times New Roman"/>
                          <a:cs typeface="Times New Roman"/>
                          <a:sym typeface="Times New Roman"/>
                        </a:rPr>
                        <a:t>, Visual</a:t>
                      </a:r>
                      <a:r>
                        <a:rPr lang="en-US" sz="1800" baseline="0" dirty="0">
                          <a:solidFill>
                            <a:srgbClr val="666666"/>
                          </a:solidFill>
                          <a:latin typeface="Times New Roman"/>
                          <a:ea typeface="Times New Roman"/>
                          <a:cs typeface="Times New Roman"/>
                          <a:sym typeface="Times New Roman"/>
                        </a:rPr>
                        <a:t> code</a:t>
                      </a:r>
                      <a:r>
                        <a:rPr lang="en-US" sz="1800" dirty="0">
                          <a:solidFill>
                            <a:srgbClr val="666666"/>
                          </a:solidFill>
                          <a:latin typeface="Times New Roman"/>
                          <a:ea typeface="Times New Roman"/>
                          <a:cs typeface="Times New Roman"/>
                          <a:sym typeface="Times New Roman"/>
                        </a:rPr>
                        <a:t> IDE</a:t>
                      </a:r>
                      <a:endParaRPr sz="1800" dirty="0">
                        <a:solidFill>
                          <a:srgbClr val="666666"/>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a:solidFill>
                            <a:srgbClr val="666666"/>
                          </a:solidFill>
                          <a:latin typeface="Times New Roman"/>
                          <a:ea typeface="Times New Roman"/>
                          <a:cs typeface="Times New Roman"/>
                          <a:sym typeface="Times New Roman"/>
                        </a:rPr>
                        <a:t>Language</a:t>
                      </a:r>
                      <a:endParaRPr sz="1800">
                        <a:solidFill>
                          <a:srgbClr val="666666"/>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solidFill>
                            <a:srgbClr val="666666"/>
                          </a:solidFill>
                          <a:latin typeface="Times New Roman"/>
                          <a:ea typeface="Times New Roman"/>
                          <a:cs typeface="Times New Roman"/>
                          <a:sym typeface="Times New Roman"/>
                        </a:rPr>
                        <a:t>Python 3.9.1</a:t>
                      </a:r>
                      <a:endParaRPr sz="1800" dirty="0">
                        <a:solidFill>
                          <a:srgbClr val="666666"/>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311700" y="936525"/>
            <a:ext cx="8520600" cy="4120200"/>
          </a:xfrm>
          <a:prstGeom prst="rect">
            <a:avLst/>
          </a:prstGeom>
        </p:spPr>
        <p:txBody>
          <a:bodyPr spcFirstLastPara="1" wrap="square" lIns="91425" tIns="91425" rIns="91425" bIns="91425" anchor="t" anchorCtr="0">
            <a:noAutofit/>
          </a:bodyPr>
          <a:lstStyle/>
          <a:p>
            <a:r>
              <a:rPr lang="en-US" sz="1600" dirty="0">
                <a:latin typeface="Times New Roman" pitchFamily="18" charset="0"/>
                <a:cs typeface="Times New Roman" pitchFamily="18" charset="0"/>
              </a:rPr>
              <a:t>To summarize the Marathi document by retaining the appropriate sentences and meaning based on features.</a:t>
            </a:r>
          </a:p>
          <a:p>
            <a:r>
              <a:rPr lang="en-US" sz="1600" dirty="0">
                <a:latin typeface="Times New Roman" pitchFamily="18" charset="0"/>
                <a:cs typeface="Times New Roman" pitchFamily="18" charset="0"/>
              </a:rPr>
              <a:t>To generate score of sentences and high scored sentences in a specific order of input text are considered for final summary.</a:t>
            </a:r>
          </a:p>
          <a:p>
            <a:r>
              <a:rPr lang="en-US" sz="1600" dirty="0">
                <a:solidFill>
                  <a:srgbClr val="666666"/>
                </a:solidFill>
                <a:latin typeface="Times New Roman" pitchFamily="18" charset="0"/>
                <a:ea typeface="Average"/>
                <a:cs typeface="Times New Roman" pitchFamily="18" charset="0"/>
                <a:sym typeface="Average"/>
              </a:rPr>
              <a:t>Fast and accurate as compare to abstraction-based summarization.</a:t>
            </a:r>
            <a:endParaRPr sz="1600" dirty="0">
              <a:solidFill>
                <a:srgbClr val="666666"/>
              </a:solidFill>
              <a:latin typeface="Times New Roman" pitchFamily="18" charset="0"/>
              <a:ea typeface="Average"/>
              <a:cs typeface="Times New Roman" pitchFamily="18" charset="0"/>
              <a:sym typeface="Average"/>
            </a:endParaRPr>
          </a:p>
          <a:p>
            <a:pPr marL="457200" lvl="0" indent="0" algn="just" rtl="0">
              <a:lnSpc>
                <a:spcPct val="150000"/>
              </a:lnSpc>
              <a:spcBef>
                <a:spcPts val="1200"/>
              </a:spcBef>
              <a:spcAft>
                <a:spcPts val="0"/>
              </a:spcAft>
              <a:buClr>
                <a:schemeClr val="dk1"/>
              </a:buClr>
              <a:buSzPts val="1100"/>
              <a:buFont typeface="Arial"/>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45720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0"/>
              </a:spcAft>
              <a:buNone/>
            </a:pPr>
            <a:endParaRPr dirty="0">
              <a:solidFill>
                <a:srgbClr val="666666"/>
              </a:solidFill>
              <a:latin typeface="Average"/>
              <a:ea typeface="Average"/>
              <a:cs typeface="Average"/>
              <a:sym typeface="Average"/>
            </a:endParaRPr>
          </a:p>
          <a:p>
            <a:pPr marL="0" lvl="0" indent="0" algn="just" rtl="0">
              <a:lnSpc>
                <a:spcPct val="150000"/>
              </a:lnSpc>
              <a:spcBef>
                <a:spcPts val="1200"/>
              </a:spcBef>
              <a:spcAft>
                <a:spcPts val="1200"/>
              </a:spcAft>
              <a:buNone/>
            </a:pPr>
            <a:r>
              <a:rPr lang="en" dirty="0">
                <a:solidFill>
                  <a:srgbClr val="666666"/>
                </a:solidFill>
                <a:latin typeface="Average"/>
                <a:ea typeface="Average"/>
                <a:cs typeface="Average"/>
                <a:sym typeface="Average"/>
              </a:rPr>
              <a:t> </a:t>
            </a:r>
            <a:endParaRPr dirty="0">
              <a:solidFill>
                <a:srgbClr val="666666"/>
              </a:solidFill>
            </a:endParaRPr>
          </a:p>
        </p:txBody>
      </p:sp>
      <p:sp>
        <p:nvSpPr>
          <p:cNvPr id="170" name="Google Shape;170;p32"/>
          <p:cNvSpPr txBox="1"/>
          <p:nvPr/>
        </p:nvSpPr>
        <p:spPr>
          <a:xfrm>
            <a:off x="311700" y="123225"/>
            <a:ext cx="8022600" cy="8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666666"/>
                </a:solidFill>
                <a:latin typeface="Times New Roman" pitchFamily="18" charset="0"/>
                <a:cs typeface="Times New Roman" pitchFamily="18" charset="0"/>
                <a:sym typeface="Oswald"/>
              </a:rPr>
              <a:t>Objectives</a:t>
            </a:r>
            <a:endParaRPr sz="3600" dirty="0">
              <a:solidFill>
                <a:srgbClr val="666666"/>
              </a:solidFill>
              <a:latin typeface="Times New Roman" pitchFamily="18" charset="0"/>
              <a:cs typeface="Times New Roman" pitchFamily="18" charset="0"/>
            </a:endParaRPr>
          </a:p>
        </p:txBody>
      </p:sp>
    </p:spTree>
    <p:extLst>
      <p:ext uri="{BB962C8B-B14F-4D97-AF65-F5344CB8AC3E}">
        <p14:creationId xmlns:p14="http://schemas.microsoft.com/office/powerpoint/2010/main" val="20473930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715</Words>
  <Application>Microsoft Office PowerPoint</Application>
  <PresentationFormat>On-screen Show (16:9)</PresentationFormat>
  <Paragraphs>139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Average</vt:lpstr>
      <vt:lpstr>Oswald</vt:lpstr>
      <vt:lpstr>Arial</vt:lpstr>
      <vt:lpstr>Times New Roman</vt:lpstr>
      <vt:lpstr>Simple Light</vt:lpstr>
      <vt:lpstr>Marathi Document Summarizer</vt:lpstr>
      <vt:lpstr>Content</vt:lpstr>
      <vt:lpstr>Introduction</vt:lpstr>
      <vt:lpstr>Problem Statement </vt:lpstr>
      <vt:lpstr>PowerPoint Presentation</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Marathi Document Summarizer   </dc:title>
  <cp:lastModifiedBy>Paurnima Sutar</cp:lastModifiedBy>
  <cp:revision>31</cp:revision>
  <dcterms:modified xsi:type="dcterms:W3CDTF">2020-12-29T17:55:00Z</dcterms:modified>
</cp:coreProperties>
</file>