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Performance</a:t>
            </a:r>
            <a:r>
              <a:rPr lang="en-US" baseline="0"/>
              <a:t> of classifiers</a:t>
            </a:r>
            <a:endParaRPr lang="en-US"/>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In-Built Library Implementation</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KNN for Digits</c:v>
                </c:pt>
                <c:pt idx="1">
                  <c:v>KNN for Letters</c:v>
                </c:pt>
                <c:pt idx="2">
                  <c:v>KNN with PCA</c:v>
                </c:pt>
                <c:pt idx="3">
                  <c:v>Random Forest</c:v>
                </c:pt>
              </c:strCache>
            </c:strRef>
          </c:cat>
          <c:val>
            <c:numRef>
              <c:f>Sheet1!$B$2:$B$5</c:f>
              <c:numCache>
                <c:formatCode>0.00%</c:formatCode>
                <c:ptCount val="4"/>
                <c:pt idx="0">
                  <c:v>0.90410000000000001</c:v>
                </c:pt>
                <c:pt idx="1">
                  <c:v>0.99880000000000002</c:v>
                </c:pt>
                <c:pt idx="2">
                  <c:v>0.87</c:v>
                </c:pt>
                <c:pt idx="3">
                  <c:v>0.995</c:v>
                </c:pt>
              </c:numCache>
            </c:numRef>
          </c:val>
        </c:ser>
        <c:ser>
          <c:idx val="1"/>
          <c:order val="1"/>
          <c:tx>
            <c:strRef>
              <c:f>Sheet1!$C$1</c:f>
              <c:strCache>
                <c:ptCount val="1"/>
                <c:pt idx="0">
                  <c:v>User Implementation</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KNN for Digits</c:v>
                </c:pt>
                <c:pt idx="1">
                  <c:v>KNN for Letters</c:v>
                </c:pt>
                <c:pt idx="2">
                  <c:v>KNN with PCA</c:v>
                </c:pt>
                <c:pt idx="3">
                  <c:v>Random Forest</c:v>
                </c:pt>
              </c:strCache>
            </c:strRef>
          </c:cat>
          <c:val>
            <c:numRef>
              <c:f>Sheet1!$C$2:$C$5</c:f>
              <c:numCache>
                <c:formatCode>0.00%</c:formatCode>
                <c:ptCount val="4"/>
                <c:pt idx="0">
                  <c:v>0.89</c:v>
                </c:pt>
                <c:pt idx="1">
                  <c:v>0.97</c:v>
                </c:pt>
                <c:pt idx="2">
                  <c:v>0.86</c:v>
                </c:pt>
                <c:pt idx="3">
                  <c:v>0.86799999999999999</c:v>
                </c:pt>
              </c:numCache>
            </c:numRef>
          </c:val>
        </c:ser>
        <c:dLbls>
          <c:dLblPos val="outEnd"/>
          <c:showLegendKey val="0"/>
          <c:showVal val="1"/>
          <c:showCatName val="0"/>
          <c:showSerName val="0"/>
          <c:showPercent val="0"/>
          <c:showBubbleSize val="0"/>
        </c:dLbls>
        <c:gapWidth val="444"/>
        <c:overlap val="-90"/>
        <c:axId val="278364608"/>
        <c:axId val="278365000"/>
      </c:barChart>
      <c:catAx>
        <c:axId val="278364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78365000"/>
        <c:crosses val="autoZero"/>
        <c:auto val="1"/>
        <c:lblAlgn val="ctr"/>
        <c:lblOffset val="100"/>
        <c:noMultiLvlLbl val="0"/>
      </c:catAx>
      <c:valAx>
        <c:axId val="278365000"/>
        <c:scaling>
          <c:orientation val="minMax"/>
        </c:scaling>
        <c:delete val="1"/>
        <c:axPos val="l"/>
        <c:numFmt formatCode="0.00%" sourceLinked="1"/>
        <c:majorTickMark val="none"/>
        <c:minorTickMark val="none"/>
        <c:tickLblPos val="nextTo"/>
        <c:crossAx val="27836460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7DE6118-2437-4B30-8E3C-4D2BE6020583}" type="datetimeFigureOut">
              <a:rPr lang="en-US" smtClean="0"/>
              <a:pPr/>
              <a:t>4/18/2016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8210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4273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35217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721595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4807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DE6118-2437-4B30-8E3C-4D2BE6020583}" type="datetimeFigureOut">
              <a:rPr lang="en-US" smtClean="0"/>
              <a:pPr/>
              <a:t>4/18/2016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44480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DE6118-2437-4B30-8E3C-4D2BE6020583}" type="datetimeFigureOut">
              <a:rPr lang="en-US" smtClean="0"/>
              <a:pPr/>
              <a:t>4/18/2016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11533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65180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8570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1521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4810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7602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4325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2459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0341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5156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2822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7DE6118-2437-4B30-8E3C-4D2BE6020583}" type="datetimeFigureOut">
              <a:rPr lang="en-US" smtClean="0"/>
              <a:pPr/>
              <a:t>4/18/2016</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095758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7" Type="http://schemas.openxmlformats.org/officeDocument/2006/relationships/hyperlink" Target="http://machinelearningmastery.com/tutorial-to-implement-k-nearest-neighbors-in-python-from-scratch/" TargetMode="External"/><Relationship Id="rId2" Type="http://schemas.openxmlformats.org/officeDocument/2006/relationships/hyperlink" Target="http://ieeexplore.ieee.org/stamp/stamp.jsp?tp=&amp;arnumber=6755106" TargetMode="External"/><Relationship Id="rId1" Type="http://schemas.openxmlformats.org/officeDocument/2006/relationships/slideLayout" Target="../slideLayouts/slideLayout2.xml"/><Relationship Id="rId6" Type="http://schemas.openxmlformats.org/officeDocument/2006/relationships/hyperlink" Target="http://sebastianraschka.com/Articles/2014_pca_step_by_step.html" TargetMode="External"/><Relationship Id="rId5" Type="http://schemas.openxmlformats.org/officeDocument/2006/relationships/hyperlink" Target="http://www.analyticsvidhya.com/blog/2015/09/random-forest-algorithm-multiple-challenges/" TargetMode="External"/><Relationship Id="rId4" Type="http://schemas.openxmlformats.org/officeDocument/2006/relationships/hyperlink" Target="https://www.stat.berkeley.edu/~breiman/random-forest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5000" dirty="0" smtClean="0"/>
              <a:t>DIGIT AND LETTER: RECOGNITION AND CLASSIFICATION</a:t>
            </a:r>
            <a:endParaRPr lang="en-US" sz="5000" dirty="0"/>
          </a:p>
        </p:txBody>
      </p:sp>
      <p:sp>
        <p:nvSpPr>
          <p:cNvPr id="3" name="Subtitle 2"/>
          <p:cNvSpPr>
            <a:spLocks noGrp="1"/>
          </p:cNvSpPr>
          <p:nvPr>
            <p:ph type="subTitle" idx="1"/>
          </p:nvPr>
        </p:nvSpPr>
        <p:spPr/>
        <p:txBody>
          <a:bodyPr/>
          <a:lstStyle/>
          <a:p>
            <a:r>
              <a:rPr lang="en-US" dirty="0" smtClean="0"/>
              <a:t>Harsh Parikh</a:t>
            </a:r>
          </a:p>
          <a:p>
            <a:r>
              <a:rPr lang="en-US" dirty="0" smtClean="0"/>
              <a:t>Sanket Nitin Wagh</a:t>
            </a:r>
            <a:endParaRPr lang="en-US" dirty="0"/>
          </a:p>
        </p:txBody>
      </p:sp>
    </p:spTree>
    <p:extLst>
      <p:ext uri="{BB962C8B-B14F-4D97-AF65-F5344CB8AC3E}">
        <p14:creationId xmlns:p14="http://schemas.microsoft.com/office/powerpoint/2010/main" val="389685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154956" y="2603500"/>
            <a:ext cx="5089434" cy="3416300"/>
          </a:xfrm>
        </p:spPr>
        <p:txBody>
          <a:bodyPr>
            <a:normAutofit/>
          </a:bodyPr>
          <a:lstStyle/>
          <a:p>
            <a:pPr marL="0" indent="0">
              <a:buNone/>
            </a:pPr>
            <a:r>
              <a:rPr lang="en-US" dirty="0" smtClean="0"/>
              <a:t>The Problem:</a:t>
            </a:r>
          </a:p>
          <a:p>
            <a:pPr algn="just">
              <a:buFont typeface="Wingdings" panose="05000000000000000000" pitchFamily="2" charset="2"/>
              <a:buChar char="Ø"/>
            </a:pPr>
            <a:r>
              <a:rPr lang="en-US" dirty="0"/>
              <a:t>It has become important to extract and recognize the data efficiently</a:t>
            </a:r>
            <a:r>
              <a:rPr lang="en-US" dirty="0" smtClean="0"/>
              <a:t>. For example, form filling has become a thing of the past.</a:t>
            </a:r>
          </a:p>
          <a:p>
            <a:pPr algn="just">
              <a:buFont typeface="Wingdings" panose="05000000000000000000" pitchFamily="2" charset="2"/>
              <a:buChar char="Ø"/>
            </a:pPr>
            <a:r>
              <a:rPr lang="en-US" dirty="0" smtClean="0"/>
              <a:t>Forms and bank checks can now be filled and scanned via mobile apps.</a:t>
            </a:r>
          </a:p>
          <a:p>
            <a:pPr algn="just">
              <a:buFont typeface="Wingdings" panose="05000000000000000000" pitchFamily="2" charset="2"/>
              <a:buChar char="Ø"/>
            </a:pPr>
            <a:r>
              <a:rPr lang="en-US" dirty="0" smtClean="0"/>
              <a:t>To successfully recognize the data is not easy.</a:t>
            </a:r>
          </a:p>
        </p:txBody>
      </p:sp>
      <p:sp>
        <p:nvSpPr>
          <p:cNvPr id="4" name="TextBox 3"/>
          <p:cNvSpPr txBox="1"/>
          <p:nvPr/>
        </p:nvSpPr>
        <p:spPr>
          <a:xfrm>
            <a:off x="6641432" y="2598821"/>
            <a:ext cx="4860757" cy="3970318"/>
          </a:xfrm>
          <a:prstGeom prst="rect">
            <a:avLst/>
          </a:prstGeom>
          <a:noFill/>
        </p:spPr>
        <p:txBody>
          <a:bodyPr wrap="square" rtlCol="0">
            <a:spAutoFit/>
          </a:bodyPr>
          <a:lstStyle/>
          <a:p>
            <a:r>
              <a:rPr lang="en-US" dirty="0" smtClean="0"/>
              <a:t>The </a:t>
            </a:r>
            <a:r>
              <a:rPr lang="en-US" dirty="0" err="1" smtClean="0"/>
              <a:t>Appoach</a:t>
            </a:r>
            <a:r>
              <a:rPr lang="en-US" dirty="0" smtClean="0"/>
              <a:t> used:</a:t>
            </a:r>
          </a:p>
          <a:p>
            <a:pPr marL="285750" indent="-285750" algn="just">
              <a:buFont typeface="Wingdings" panose="05000000000000000000" pitchFamily="2" charset="2"/>
              <a:buChar char="Ø"/>
            </a:pPr>
            <a:r>
              <a:rPr lang="en-US" dirty="0"/>
              <a:t>Our primary objective is to perform recognition of the data. This data is given by the user. We will also be using the MNIST dataset. We plan to analyze if there is an improvement in predictions of digits written by users</a:t>
            </a:r>
          </a:p>
          <a:p>
            <a:pPr marL="285750" indent="-285750" algn="just">
              <a:buFont typeface="Wingdings" panose="05000000000000000000" pitchFamily="2" charset="2"/>
              <a:buChar char="Ø"/>
            </a:pPr>
            <a:r>
              <a:rPr lang="en-US" dirty="0" smtClean="0"/>
              <a:t>The classifiers that we will build are going to be done using K-Nearest </a:t>
            </a:r>
            <a:r>
              <a:rPr lang="en-US" dirty="0"/>
              <a:t>Neighbors</a:t>
            </a:r>
            <a:r>
              <a:rPr lang="en-US" dirty="0" smtClean="0"/>
              <a:t>, Principal Component Analysis and Random Forests.</a:t>
            </a:r>
          </a:p>
          <a:p>
            <a:pPr marL="285750" indent="-285750" algn="just">
              <a:buFont typeface="Wingdings" panose="05000000000000000000" pitchFamily="2" charset="2"/>
              <a:buChar char="Ø"/>
            </a:pPr>
            <a:r>
              <a:rPr lang="en-US" dirty="0" smtClean="0"/>
              <a:t>We </a:t>
            </a:r>
            <a:r>
              <a:rPr lang="en-US" dirty="0"/>
              <a:t>will compare the results obtained using the datasets to verify whether our </a:t>
            </a:r>
            <a:r>
              <a:rPr lang="en-US" dirty="0" smtClean="0"/>
              <a:t>models work </a:t>
            </a:r>
            <a:r>
              <a:rPr lang="en-US" dirty="0"/>
              <a:t>effectively.</a:t>
            </a:r>
            <a:endParaRPr lang="en-US" dirty="0"/>
          </a:p>
        </p:txBody>
      </p:sp>
    </p:spTree>
    <p:extLst>
      <p:ext uri="{BB962C8B-B14F-4D97-AF65-F5344CB8AC3E}">
        <p14:creationId xmlns:p14="http://schemas.microsoft.com/office/powerpoint/2010/main" val="195672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a:xfrm>
            <a:off x="661737" y="2286000"/>
            <a:ext cx="4668253" cy="3581400"/>
          </a:xfrm>
        </p:spPr>
        <p:txBody>
          <a:bodyPr/>
          <a:lstStyle/>
          <a:p>
            <a:r>
              <a:rPr lang="en-US" dirty="0" err="1" smtClean="0"/>
              <a:t>OpenCV</a:t>
            </a:r>
            <a:r>
              <a:rPr lang="en-US" dirty="0" smtClean="0"/>
              <a:t> was used to extract features.</a:t>
            </a:r>
          </a:p>
          <a:p>
            <a:r>
              <a:rPr lang="en-US" dirty="0" smtClean="0"/>
              <a:t>Preprocessing consisted of using Gray-Scale to avoid clash colors.</a:t>
            </a:r>
          </a:p>
          <a:p>
            <a:r>
              <a:rPr lang="en-US" dirty="0" smtClean="0"/>
              <a:t>The advantage is that we can set a threshold based on which characters are converted to white and background is converted to black.</a:t>
            </a:r>
          </a:p>
          <a:p>
            <a:r>
              <a:rPr lang="en-US" dirty="0" smtClean="0"/>
              <a:t>Gaussian blur is used.</a:t>
            </a:r>
            <a:endParaRPr lang="en-US" dirty="0"/>
          </a:p>
        </p:txBody>
      </p:sp>
      <p:cxnSp>
        <p:nvCxnSpPr>
          <p:cNvPr id="7" name="Curved Connector 6"/>
          <p:cNvCxnSpPr/>
          <p:nvPr/>
        </p:nvCxnSpPr>
        <p:spPr>
          <a:xfrm>
            <a:off x="9050555" y="3293729"/>
            <a:ext cx="620379" cy="1172911"/>
          </a:xfrm>
          <a:prstGeom prst="curvedConnector2">
            <a:avLst/>
          </a:prstGeom>
          <a:ln>
            <a:tailEnd type="triangle"/>
          </a:ln>
          <a:scene3d>
            <a:camera prst="orthographicFront"/>
            <a:lightRig rig="threePt" dir="t"/>
          </a:scene3d>
          <a:sp3d>
            <a:bevelT prst="slope"/>
          </a:sp3d>
        </p:spPr>
        <p:style>
          <a:lnRef idx="1">
            <a:schemeClr val="dk1"/>
          </a:lnRef>
          <a:fillRef idx="0">
            <a:schemeClr val="dk1"/>
          </a:fillRef>
          <a:effectRef idx="0">
            <a:schemeClr val="dk1"/>
          </a:effectRef>
          <a:fontRef idx="minor">
            <a:schemeClr val="tx1"/>
          </a:fontRef>
        </p:style>
      </p:cxnSp>
      <p:pic>
        <p:nvPicPr>
          <p:cNvPr id="8" name="Picture 7" descr="C:\Anaconda\CS584\ML Project\Original Image_letters.png"/>
          <p:cNvPicPr/>
          <p:nvPr/>
        </p:nvPicPr>
        <p:blipFill>
          <a:blip r:embed="rId2">
            <a:extLst>
              <a:ext uri="{28A0092B-C50C-407E-A947-70E740481C1C}">
                <a14:useLocalDpi xmlns:a14="http://schemas.microsoft.com/office/drawing/2010/main" val="0"/>
              </a:ext>
            </a:extLst>
          </a:blip>
          <a:srcRect/>
          <a:stretch>
            <a:fillRect/>
          </a:stretch>
        </p:blipFill>
        <p:spPr bwMode="auto">
          <a:xfrm>
            <a:off x="6308625" y="2581576"/>
            <a:ext cx="2741930" cy="1424305"/>
          </a:xfrm>
          <a:prstGeom prst="rect">
            <a:avLst/>
          </a:prstGeom>
          <a:noFill/>
          <a:ln>
            <a:noFill/>
          </a:ln>
        </p:spPr>
      </p:pic>
      <p:pic>
        <p:nvPicPr>
          <p:cNvPr id="9" name="Picture 8" descr="C:\Anaconda\CS584\ML Project\Threshold_letters.png"/>
          <p:cNvPicPr/>
          <p:nvPr/>
        </p:nvPicPr>
        <p:blipFill>
          <a:blip r:embed="rId3">
            <a:extLst>
              <a:ext uri="{28A0092B-C50C-407E-A947-70E740481C1C}">
                <a14:useLocalDpi xmlns:a14="http://schemas.microsoft.com/office/drawing/2010/main" val="0"/>
              </a:ext>
            </a:extLst>
          </a:blip>
          <a:srcRect/>
          <a:stretch>
            <a:fillRect/>
          </a:stretch>
        </p:blipFill>
        <p:spPr bwMode="auto">
          <a:xfrm>
            <a:off x="8383872" y="4466640"/>
            <a:ext cx="2742565" cy="1318260"/>
          </a:xfrm>
          <a:prstGeom prst="rect">
            <a:avLst/>
          </a:prstGeom>
          <a:noFill/>
          <a:ln>
            <a:noFill/>
          </a:ln>
        </p:spPr>
      </p:pic>
    </p:spTree>
    <p:extLst>
      <p:ext uri="{BB962C8B-B14F-4D97-AF65-F5344CB8AC3E}">
        <p14:creationId xmlns:p14="http://schemas.microsoft.com/office/powerpoint/2010/main" val="180324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a:t>
            </a:r>
            <a:endParaRPr lang="en-US" dirty="0"/>
          </a:p>
        </p:txBody>
      </p:sp>
      <p:sp>
        <p:nvSpPr>
          <p:cNvPr id="3" name="Content Placeholder 2"/>
          <p:cNvSpPr>
            <a:spLocks noGrp="1"/>
          </p:cNvSpPr>
          <p:nvPr>
            <p:ph idx="1"/>
          </p:nvPr>
        </p:nvSpPr>
        <p:spPr>
          <a:xfrm>
            <a:off x="1154955" y="2603500"/>
            <a:ext cx="4499887" cy="3416300"/>
          </a:xfrm>
        </p:spPr>
        <p:txBody>
          <a:bodyPr/>
          <a:lstStyle/>
          <a:p>
            <a:r>
              <a:rPr lang="en-US" dirty="0" smtClean="0"/>
              <a:t>Instance based lazy algorithm</a:t>
            </a:r>
          </a:p>
          <a:p>
            <a:r>
              <a:rPr lang="en-US" dirty="0" smtClean="0"/>
              <a:t>Euclidean distance is used in the first step. Distance between given </a:t>
            </a:r>
            <a:r>
              <a:rPr lang="en-US" dirty="0" err="1" smtClean="0"/>
              <a:t>datapoints</a:t>
            </a:r>
            <a:r>
              <a:rPr lang="en-US" dirty="0" smtClean="0"/>
              <a:t> obtained.</a:t>
            </a:r>
          </a:p>
          <a:p>
            <a:r>
              <a:rPr lang="en-US" dirty="0" smtClean="0"/>
              <a:t>‘K’ most similar instances selected.</a:t>
            </a:r>
          </a:p>
          <a:p>
            <a:r>
              <a:rPr lang="en-US" dirty="0" smtClean="0"/>
              <a:t>‘Response’ provided by selected neighbors. This is the prediction of class.</a:t>
            </a:r>
          </a:p>
          <a:p>
            <a:endParaRPr lang="en-US" dirty="0"/>
          </a:p>
        </p:txBody>
      </p:sp>
      <p:pic>
        <p:nvPicPr>
          <p:cNvPr id="4" name="Picture 3" descr="C:\Anaconda\CS584\ML Project\harsh.png"/>
          <p:cNvPicPr/>
          <p:nvPr/>
        </p:nvPicPr>
        <p:blipFill>
          <a:blip r:embed="rId2">
            <a:extLst>
              <a:ext uri="{28A0092B-C50C-407E-A947-70E740481C1C}">
                <a14:useLocalDpi xmlns:a14="http://schemas.microsoft.com/office/drawing/2010/main" val="0"/>
              </a:ext>
            </a:extLst>
          </a:blip>
          <a:srcRect/>
          <a:stretch>
            <a:fillRect/>
          </a:stretch>
        </p:blipFill>
        <p:spPr bwMode="auto">
          <a:xfrm>
            <a:off x="5776361" y="2373145"/>
            <a:ext cx="2549492" cy="1633371"/>
          </a:xfrm>
          <a:prstGeom prst="rect">
            <a:avLst/>
          </a:prstGeom>
          <a:noFill/>
          <a:ln>
            <a:noFill/>
          </a:ln>
        </p:spPr>
      </p:pic>
      <p:pic>
        <p:nvPicPr>
          <p:cNvPr id="5" name="Picture 4" descr="C:\Anaconda\CS584\ML Project\Resulting Image_harsh1.png"/>
          <p:cNvPicPr/>
          <p:nvPr/>
        </p:nvPicPr>
        <p:blipFill>
          <a:blip r:embed="rId3">
            <a:extLst>
              <a:ext uri="{28A0092B-C50C-407E-A947-70E740481C1C}">
                <a14:useLocalDpi xmlns:a14="http://schemas.microsoft.com/office/drawing/2010/main" val="0"/>
              </a:ext>
            </a:extLst>
          </a:blip>
          <a:srcRect/>
          <a:stretch>
            <a:fillRect/>
          </a:stretch>
        </p:blipFill>
        <p:spPr bwMode="auto">
          <a:xfrm>
            <a:off x="7976585" y="4244975"/>
            <a:ext cx="3072765" cy="1774825"/>
          </a:xfrm>
          <a:prstGeom prst="rect">
            <a:avLst/>
          </a:prstGeom>
          <a:noFill/>
          <a:ln>
            <a:noFill/>
          </a:ln>
        </p:spPr>
      </p:pic>
      <p:cxnSp>
        <p:nvCxnSpPr>
          <p:cNvPr id="7" name="Curved Connector 6"/>
          <p:cNvCxnSpPr>
            <a:stCxn id="4" idx="3"/>
            <a:endCxn id="5" idx="0"/>
          </p:cNvCxnSpPr>
          <p:nvPr/>
        </p:nvCxnSpPr>
        <p:spPr>
          <a:xfrm>
            <a:off x="8325853" y="3189831"/>
            <a:ext cx="1187115" cy="105514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148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WITH PRINCIPAL COMPONENT ANALYSIS</a:t>
            </a:r>
            <a:endParaRPr lang="en-US" dirty="0"/>
          </a:p>
        </p:txBody>
      </p:sp>
      <p:sp>
        <p:nvSpPr>
          <p:cNvPr id="3" name="Content Placeholder 2"/>
          <p:cNvSpPr>
            <a:spLocks noGrp="1"/>
          </p:cNvSpPr>
          <p:nvPr>
            <p:ph idx="1"/>
          </p:nvPr>
        </p:nvSpPr>
        <p:spPr>
          <a:xfrm>
            <a:off x="1154955" y="2603500"/>
            <a:ext cx="4367540" cy="3416300"/>
          </a:xfrm>
        </p:spPr>
        <p:txBody>
          <a:bodyPr/>
          <a:lstStyle/>
          <a:p>
            <a:r>
              <a:rPr lang="en-US" dirty="0" smtClean="0"/>
              <a:t>PCA is used to identify patterns.</a:t>
            </a:r>
          </a:p>
          <a:p>
            <a:r>
              <a:rPr lang="en-US" dirty="0" smtClean="0"/>
              <a:t>Projects data onto a smaller subspace.</a:t>
            </a:r>
          </a:p>
          <a:p>
            <a:r>
              <a:rPr lang="en-US" dirty="0" smtClean="0"/>
              <a:t>Reduces dimensions of the data.</a:t>
            </a:r>
          </a:p>
          <a:p>
            <a:r>
              <a:rPr lang="en-US" dirty="0" smtClean="0"/>
              <a:t>We use this aspect and determine accuracy values for various </a:t>
            </a:r>
            <a:r>
              <a:rPr lang="en-US" dirty="0" err="1" smtClean="0"/>
              <a:t>dimesnions</a:t>
            </a:r>
            <a:r>
              <a:rPr lang="en-US" dirty="0" smtClean="0"/>
              <a:t> of data.</a:t>
            </a:r>
            <a:endParaRPr lang="en-US" dirty="0"/>
          </a:p>
        </p:txBody>
      </p:sp>
      <p:pic>
        <p:nvPicPr>
          <p:cNvPr id="4" name="Picture 3" descr="C:\Users\Sanket\Downloads\Random_Forest_Accuracy (1).png"/>
          <p:cNvPicPr/>
          <p:nvPr/>
        </p:nvPicPr>
        <p:blipFill>
          <a:blip r:embed="rId2">
            <a:extLst>
              <a:ext uri="{28A0092B-C50C-407E-A947-70E740481C1C}">
                <a14:useLocalDpi xmlns:a14="http://schemas.microsoft.com/office/drawing/2010/main" val="0"/>
              </a:ext>
            </a:extLst>
          </a:blip>
          <a:srcRect/>
          <a:stretch>
            <a:fillRect/>
          </a:stretch>
        </p:blipFill>
        <p:spPr bwMode="auto">
          <a:xfrm>
            <a:off x="5928059" y="2603500"/>
            <a:ext cx="5345530" cy="2976011"/>
          </a:xfrm>
          <a:prstGeom prst="rect">
            <a:avLst/>
          </a:prstGeom>
          <a:noFill/>
          <a:ln>
            <a:noFill/>
          </a:ln>
        </p:spPr>
      </p:pic>
    </p:spTree>
    <p:extLst>
      <p:ext uri="{BB962C8B-B14F-4D97-AF65-F5344CB8AC3E}">
        <p14:creationId xmlns:p14="http://schemas.microsoft.com/office/powerpoint/2010/main" val="47919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FORESTS</a:t>
            </a:r>
            <a:endParaRPr lang="en-US" dirty="0"/>
          </a:p>
        </p:txBody>
      </p:sp>
      <p:sp>
        <p:nvSpPr>
          <p:cNvPr id="3" name="Content Placeholder 2"/>
          <p:cNvSpPr>
            <a:spLocks noGrp="1"/>
          </p:cNvSpPr>
          <p:nvPr>
            <p:ph idx="1"/>
          </p:nvPr>
        </p:nvSpPr>
        <p:spPr>
          <a:xfrm>
            <a:off x="1154955" y="2603500"/>
            <a:ext cx="5763203" cy="3416300"/>
          </a:xfrm>
        </p:spPr>
        <p:txBody>
          <a:bodyPr/>
          <a:lstStyle/>
          <a:p>
            <a:r>
              <a:rPr lang="en-US" dirty="0" smtClean="0"/>
              <a:t>Capable of regression and classification. We will focus on classification.</a:t>
            </a:r>
          </a:p>
          <a:p>
            <a:r>
              <a:rPr lang="en-US" dirty="0" smtClean="0"/>
              <a:t>Data divided into sample subsets.</a:t>
            </a:r>
          </a:p>
          <a:p>
            <a:r>
              <a:rPr lang="en-US" dirty="0" smtClean="0"/>
              <a:t>Each subset of data generates a decision tree. This helps obtaining a stronger outcome as compared to a single tree.</a:t>
            </a:r>
          </a:p>
          <a:p>
            <a:r>
              <a:rPr lang="en-US" dirty="0" smtClean="0"/>
              <a:t>Each tree classifies the data and produces a result. The aggregate result is utilized.</a:t>
            </a:r>
          </a:p>
          <a:p>
            <a:r>
              <a:rPr lang="en-US" dirty="0" smtClean="0"/>
              <a:t>This provides a more efficient result.</a:t>
            </a:r>
            <a:endParaRPr lang="en-US" dirty="0"/>
          </a:p>
        </p:txBody>
      </p:sp>
      <p:pic>
        <p:nvPicPr>
          <p:cNvPr id="4" name="Picture 3" descr="C:\Users\Sanket\Downloads\KNN_Accuracy (1).png"/>
          <p:cNvPicPr/>
          <p:nvPr/>
        </p:nvPicPr>
        <p:blipFill>
          <a:blip r:embed="rId2">
            <a:extLst>
              <a:ext uri="{28A0092B-C50C-407E-A947-70E740481C1C}">
                <a14:useLocalDpi xmlns:a14="http://schemas.microsoft.com/office/drawing/2010/main" val="0"/>
              </a:ext>
            </a:extLst>
          </a:blip>
          <a:srcRect/>
          <a:stretch>
            <a:fillRect/>
          </a:stretch>
        </p:blipFill>
        <p:spPr bwMode="auto">
          <a:xfrm>
            <a:off x="6918158" y="2603500"/>
            <a:ext cx="4752474" cy="3152641"/>
          </a:xfrm>
          <a:prstGeom prst="rect">
            <a:avLst/>
          </a:prstGeom>
          <a:noFill/>
          <a:ln>
            <a:noFill/>
          </a:ln>
        </p:spPr>
      </p:pic>
    </p:spTree>
    <p:extLst>
      <p:ext uri="{BB962C8B-B14F-4D97-AF65-F5344CB8AC3E}">
        <p14:creationId xmlns:p14="http://schemas.microsoft.com/office/powerpoint/2010/main" val="341647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5" y="2603500"/>
            <a:ext cx="4656298" cy="3416300"/>
          </a:xfrm>
        </p:spPr>
        <p:txBody>
          <a:bodyPr>
            <a:normAutofit fontScale="85000" lnSpcReduction="20000"/>
          </a:bodyPr>
          <a:lstStyle/>
          <a:p>
            <a:r>
              <a:rPr lang="en-US" u="sng" dirty="0" smtClean="0"/>
              <a:t>Notable results:</a:t>
            </a:r>
          </a:p>
          <a:p>
            <a:r>
              <a:rPr lang="en-US" dirty="0"/>
              <a:t>When MNIST data was classified using our classifier it performed approximately 1% less efficiently than the inbuilt classifier.</a:t>
            </a:r>
          </a:p>
          <a:p>
            <a:r>
              <a:rPr lang="en-US" dirty="0"/>
              <a:t>When the K-NN algorithm was used on </a:t>
            </a:r>
            <a:r>
              <a:rPr lang="en-US" dirty="0" smtClean="0"/>
              <a:t>letter-recognition data</a:t>
            </a:r>
            <a:r>
              <a:rPr lang="en-US" dirty="0"/>
              <a:t>, our classifier </a:t>
            </a:r>
            <a:r>
              <a:rPr lang="en-US" dirty="0" smtClean="0"/>
              <a:t>was outperformed by the </a:t>
            </a:r>
            <a:r>
              <a:rPr lang="en-US" dirty="0"/>
              <a:t>inbuilt classifier by 2.88%.</a:t>
            </a:r>
          </a:p>
          <a:p>
            <a:r>
              <a:rPr lang="en-US" dirty="0"/>
              <a:t>We applied PCA on the data to reduce </a:t>
            </a:r>
            <a:r>
              <a:rPr lang="en-US" dirty="0" smtClean="0"/>
              <a:t>dimensions. As </a:t>
            </a:r>
            <a:r>
              <a:rPr lang="en-US" dirty="0"/>
              <a:t>this was done, our classifier was outperformed by the inbuilt functions by 1%.</a:t>
            </a:r>
          </a:p>
          <a:p>
            <a:r>
              <a:rPr lang="en-US" dirty="0"/>
              <a:t>Application of Random Forest yielded an accuracy less than 10% than that of the inbuilt functions.</a:t>
            </a:r>
          </a:p>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951257175"/>
              </p:ext>
            </p:extLst>
          </p:nvPr>
        </p:nvGraphicFramePr>
        <p:xfrm>
          <a:off x="6625389" y="2514599"/>
          <a:ext cx="4572000" cy="33929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735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Rectangle 1"/>
          <p:cNvSpPr>
            <a:spLocks noGrp="1" noChangeArrowheads="1"/>
          </p:cNvSpPr>
          <p:nvPr>
            <p:ph idx="1"/>
          </p:nvPr>
        </p:nvSpPr>
        <p:spPr bwMode="auto">
          <a:xfrm>
            <a:off x="1105795" y="3342154"/>
            <a:ext cx="885973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Dr. Y </a:t>
            </a:r>
            <a:r>
              <a:rPr kumimoji="0" lang="en-US" altLang="en-US" sz="1200" b="0" i="0" u="none" strike="noStrike" cap="none" normalizeH="0" baseline="0" dirty="0" err="1"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Venkateswarlu</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 Ravi </a:t>
            </a:r>
            <a:r>
              <a:rPr kumimoji="0" lang="en-US" altLang="en-US" sz="1200" b="0" i="0" u="none" strike="noStrike" cap="none" normalizeH="0" baseline="0" dirty="0" err="1"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Babu</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Aneel</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Kumar </a:t>
            </a:r>
            <a:r>
              <a:rPr kumimoji="0" lang="en-US" altLang="en-US" sz="1200" b="0" i="0" u="none" strike="noStrike" cap="none" normalizeH="0" baseline="0" dirty="0" err="1"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Chintha</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Handwritten Digit Recognition Using K-Nearest </a:t>
            </a:r>
            <a:r>
              <a:rPr kumimoji="0" lang="en-US" altLang="en-US" sz="1200" b="0" i="0" u="none" strike="noStrike" cap="none" normalizeH="0" baseline="0" dirty="0" err="1"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Neighbour</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Classifier</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Nyssa Aragon, William Lane, Fan Zhang, </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Classification of Hand-Written Numeric Digits</a:t>
            </a: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Links:</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http://ieeexplore.ieee.org/stamp/stamp.jsp?tp=&amp;arnumber=6755106</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(Paper 1)</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[2]http://cs229.stanford.edu/proj2013/AragonLaneZhang-ClassifyHandWrittenNumericDigits.pdf (</a:t>
            </a:r>
            <a:r>
              <a:rPr kumimoji="0" lang="en-US" altLang="en-US" sz="1200" b="0" i="0" u="none" strike="noStrike" cap="none" normalizeH="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aper2 )</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http://yann.lecun.com/exdb/mnist/</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(MNIST Dataset)</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https://www.stat.berkeley.edu/~breiman/random-forests.pdf</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(Random Forest Implementation)</a:t>
            </a:r>
            <a:endParaRPr kumimoji="0" lang="en-US" altLang="en-US" sz="1100" b="0" i="0" u="none" strike="noStrike" cap="none" normalizeH="0" baseline="0" dirty="0" smtClean="0">
              <a:ln>
                <a:noFill/>
              </a:ln>
              <a:solidFill>
                <a:schemeClr val="tx1"/>
              </a:solidFill>
              <a:effectLst/>
            </a:endParaRPr>
          </a:p>
          <a:p>
            <a:pPr marL="0" indent="0" algn="just" defTabSz="914400" eaLnBrk="0" fontAlgn="base" hangingPunct="0">
              <a:spcBef>
                <a:spcPct val="0"/>
              </a:spcBef>
              <a:spcAft>
                <a:spcPct val="0"/>
              </a:spcAft>
              <a:buClrTx/>
              <a:buSzTx/>
              <a:buNone/>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http://www.analyticsvidhya.com/blog/2015/09/random-forest-algorithm-multiple-challenges/</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(Random Forest Implementation</a:t>
            </a:r>
            <a:r>
              <a:rPr lang="en-US" altLang="en-US" sz="1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http://sebastianraschka.com/Articles/2014_pca_step_by_step.html</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(Principal Component</a:t>
            </a:r>
            <a:r>
              <a:rPr kumimoji="0" lang="en-US" altLang="en-US" sz="1200" b="0" i="0" u="none" strike="noStrike" cap="none" normalizeH="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Analysis implementation)</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http://machinelearningmastery.com/tutorial-to-implement-k-nearest-neighbors-in-python-from-scratch/</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(K-NN</a:t>
            </a:r>
            <a:r>
              <a:rPr kumimoji="0" lang="en-US" altLang="en-US" sz="1200" b="0" i="0" u="none" strike="noStrike" cap="none" normalizeH="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Classifier implementation)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2406316" y="5666874"/>
            <a:ext cx="5486400" cy="369332"/>
          </a:xfrm>
          <a:prstGeom prst="rect">
            <a:avLst/>
          </a:prstGeom>
          <a:noFill/>
        </p:spPr>
        <p:txBody>
          <a:bodyPr wrap="square" rtlCol="0">
            <a:spAutoFit/>
          </a:bodyPr>
          <a:lstStyle/>
          <a:p>
            <a:pPr algn="ctr"/>
            <a:r>
              <a:rPr lang="en-US" b="1" u="sng" dirty="0" smtClean="0"/>
              <a:t>THANK YOU</a:t>
            </a:r>
            <a:endParaRPr lang="en-US" b="1" u="sng" dirty="0"/>
          </a:p>
        </p:txBody>
      </p:sp>
    </p:spTree>
    <p:extLst>
      <p:ext uri="{BB962C8B-B14F-4D97-AF65-F5344CB8AC3E}">
        <p14:creationId xmlns:p14="http://schemas.microsoft.com/office/powerpoint/2010/main" val="1156552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69</TotalTime>
  <Words>555</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Times New Roman</vt:lpstr>
      <vt:lpstr>Wingdings</vt:lpstr>
      <vt:lpstr>Wingdings 3</vt:lpstr>
      <vt:lpstr>Ion Boardroom</vt:lpstr>
      <vt:lpstr>DIGIT AND LETTER: RECOGNITION AND CLASSIFICATION</vt:lpstr>
      <vt:lpstr>PROBLEM STATEMENT</vt:lpstr>
      <vt:lpstr>FEATURE EXTRACTION</vt:lpstr>
      <vt:lpstr>K-Nearest Neighbor</vt:lpstr>
      <vt:lpstr>K-NN WITH PRINCIPAL COMPONENT ANALYSIS</vt:lpstr>
      <vt:lpstr>RANDOM FORESTS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 AND LETTER: RECOGNITION AND CLASSIFICATION</dc:title>
  <dc:creator>Sanket Wagh</dc:creator>
  <cp:lastModifiedBy>Sanket Wagh</cp:lastModifiedBy>
  <cp:revision>7</cp:revision>
  <dcterms:created xsi:type="dcterms:W3CDTF">2016-04-19T03:37:00Z</dcterms:created>
  <dcterms:modified xsi:type="dcterms:W3CDTF">2016-04-19T04:46:21Z</dcterms:modified>
</cp:coreProperties>
</file>