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91E4-2B82-9161-80C4-F6C80B7E8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6CD94-34AD-E68B-B1DE-F26591CF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3ABD-ACB6-85BB-2CD2-6B01EDE8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8BDA-DCAD-BA67-AC02-1A049E5A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BF21-0608-3EF2-F35B-26C9D631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4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D55F-A4B9-3655-86C4-45B6909D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D1A04-CA0C-1278-9320-B41A39272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38B4-D160-C145-517D-D3668257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782F-76C1-FF65-2DC9-61CAB7E3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8029-2884-9667-8545-40B03696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2A896-51F6-F4A3-CAF4-BBA5EEB2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2625-86F0-1176-8222-928B67B1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E645-BB8C-FC52-28A8-40EFDE5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E691-3C67-E491-A7D2-E855E886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B91B5-66AA-7F4C-6DE1-FAC79C74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04CC-EA0C-A349-D778-87DAD690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1596-827A-BD8A-D4F8-1B83B1E0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2FE6-5341-7C43-99D1-30D28F98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60AF-345D-9E63-B20E-84D220E6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E1F6-BA82-785C-60AD-97606D30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E01-6689-B381-7A58-7B801A48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A80FB-A5CF-4D40-B34F-8CF54DE3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40C9-2432-6E53-77D0-BCF7EB41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B4C3-5813-E634-341E-81A4D299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BB5A-9DCC-3BD5-4B1A-79B9C8D4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7FE4-62FE-1401-1FCB-EAF3317F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E1E8-A33E-4283-2D85-7F5E40ECB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1878-7459-45DC-FD1C-E4772D979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AEDD6-AB05-F4DC-9685-04CB717D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8005C-BE70-8EB2-4F4A-E8EDB4F2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15A28-90DA-1320-50AB-D5E8D951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4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BDD5-4D7D-630C-F462-3EFF3A87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4648-6D52-4270-C520-57647ADE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AD128-AA2B-7D23-B81A-C12C7EBA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A2F06-3A61-44F9-B319-335E6999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8992B-FA34-8798-B216-54A146072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5A75-3375-AF6D-420C-2B2879B9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2100B-528C-B4B6-556E-2B6A5AF0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1ADDA-19F4-12E4-7B51-48E647B7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8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BF2D-A5CD-ADC5-CBD8-94FB5372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5CF19-1D62-1656-E83C-9538546C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B7FA3-2982-BE8A-7126-9C0948BF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0EE48-3904-1AE8-9BAD-B77DB160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1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BE519-5868-BE58-80CE-DE2343BF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1D323-FB6D-DEDB-370E-DF5477E6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1D1C-CE92-1B56-4F99-41BB547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9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6EC5-E294-52BF-2370-16079096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E385-E653-B26F-985A-D1175BE3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9DA13-1473-6308-B1D4-8B45117B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6B0FA-A4AF-4B21-882C-C3BD4AAE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D541A-3F9A-D39A-2A53-5C374722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8E7E7-5746-4E7A-80E7-F592A4DF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17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23A1-D89D-52F7-3C4D-3F2FB5DD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86CB0-3433-9057-70D8-EBCAD51E0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C56DC-DF07-9653-4FD4-D269EB7C1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D141-82A6-150C-9566-A0966228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F8C82-4D48-5131-D5FC-751A270A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ED92-C253-93DC-0F75-5F7BF624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E0CF8-83B1-9266-DC20-3D0BFFDC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7DC5-7403-836C-92B6-632D3124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3A4C-1FDD-59E0-CA99-CEE17BC23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A93C1-94DD-4228-8143-3DC9C9447D45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26BC-4E42-A048-4C99-F4E2DDE93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C2D3D-5389-28BD-0025-584F5A4C7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8603-7F1D-4F9E-A0C4-D3D949E2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85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B5F-74B5-C7B0-9DBC-B97D05F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Attrition Rate for All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F102-B43C-A408-133D-450831C9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4"/>
            <a:ext cx="10515600" cy="5423095"/>
          </a:xfrm>
        </p:spPr>
        <p:txBody>
          <a:bodyPr/>
          <a:lstStyle/>
          <a:p>
            <a:r>
              <a:rPr lang="en-US" sz="2000" dirty="0"/>
              <a:t> select </a:t>
            </a:r>
            <a:r>
              <a:rPr lang="en-US" sz="2000" dirty="0" err="1"/>
              <a:t>a.department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concat</a:t>
            </a:r>
            <a:r>
              <a:rPr lang="en-US" sz="2000" dirty="0"/>
              <a:t>(format(avg(</a:t>
            </a:r>
            <a:r>
              <a:rPr lang="en-US" sz="2000" dirty="0" err="1"/>
              <a:t>a.attrition_y</a:t>
            </a:r>
            <a:r>
              <a:rPr lang="en-US" sz="2000" dirty="0"/>
              <a:t>)*100,2),'%') as </a:t>
            </a:r>
            <a:r>
              <a:rPr lang="en-US" sz="2000" dirty="0" err="1"/>
              <a:t>Average_Attrition_Rate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from </a:t>
            </a:r>
          </a:p>
          <a:p>
            <a:pPr marL="0" indent="0">
              <a:buNone/>
            </a:pPr>
            <a:r>
              <a:rPr lang="en-US" sz="2000" dirty="0"/>
              <a:t>        ( select department, attrition,</a:t>
            </a:r>
          </a:p>
          <a:p>
            <a:pPr marL="0" indent="0">
              <a:buNone/>
            </a:pPr>
            <a:r>
              <a:rPr lang="en-US" sz="2000" dirty="0"/>
              <a:t>          case when attrition  ='Yes’ then 1 </a:t>
            </a:r>
          </a:p>
          <a:p>
            <a:pPr marL="0" indent="0">
              <a:buNone/>
            </a:pPr>
            <a:r>
              <a:rPr lang="en-US" sz="2000" dirty="0"/>
              <a:t>          Else 0</a:t>
            </a:r>
          </a:p>
          <a:p>
            <a:pPr marL="0" indent="0">
              <a:buNone/>
            </a:pPr>
            <a:r>
              <a:rPr lang="en-US" sz="2000" dirty="0"/>
              <a:t>          End as </a:t>
            </a:r>
            <a:r>
              <a:rPr lang="en-US" sz="2000" dirty="0" err="1"/>
              <a:t>attrition_y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  from hr1 ) as a</a:t>
            </a:r>
          </a:p>
          <a:p>
            <a:pPr marL="0" indent="0">
              <a:buNone/>
            </a:pPr>
            <a:r>
              <a:rPr lang="en-US" sz="2000" dirty="0"/>
              <a:t>      group by </a:t>
            </a:r>
            <a:r>
              <a:rPr lang="en-US" sz="2000" dirty="0" err="1"/>
              <a:t>a.department</a:t>
            </a:r>
            <a:r>
              <a:rPr lang="en-US" sz="2000" dirty="0"/>
              <a:t>;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9DFE96-00AF-FB34-FF5C-38D8CEF90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6875" y="2402058"/>
            <a:ext cx="5464907" cy="28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8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B5F-74B5-C7B0-9DBC-B97D05F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Hourly Rate of Male Research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F102-B43C-A408-133D-450831C9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</a:t>
            </a:r>
            <a:r>
              <a:rPr lang="en-US" sz="2000" dirty="0" err="1"/>
              <a:t>JobRole</a:t>
            </a:r>
            <a:r>
              <a:rPr lang="en-US" sz="2000" dirty="0"/>
              <a:t>, Format(Avg(</a:t>
            </a:r>
            <a:r>
              <a:rPr lang="en-US" sz="2000" dirty="0" err="1"/>
              <a:t>hourlyrate</a:t>
            </a:r>
            <a:r>
              <a:rPr lang="en-US" sz="2000" dirty="0"/>
              <a:t>),2) as </a:t>
            </a:r>
            <a:r>
              <a:rPr lang="en-US" sz="2000" dirty="0" err="1"/>
              <a:t>Average_HourlyRate,Gender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from hr1</a:t>
            </a:r>
          </a:p>
          <a:p>
            <a:pPr marL="0" indent="0">
              <a:buNone/>
            </a:pPr>
            <a:r>
              <a:rPr lang="en-US" sz="2000" dirty="0"/>
              <a:t>    Where Upper(</a:t>
            </a:r>
            <a:r>
              <a:rPr lang="en-US" sz="2000" dirty="0" err="1"/>
              <a:t>jobrole</a:t>
            </a:r>
            <a:r>
              <a:rPr lang="en-US" sz="2000" dirty="0"/>
              <a:t>) = 'RESEARCH SCIENTIST’ And Upper(gender) = 'MALE’ </a:t>
            </a:r>
          </a:p>
          <a:p>
            <a:pPr marL="0" indent="0">
              <a:buNone/>
            </a:pPr>
            <a:r>
              <a:rPr lang="en-US" sz="2000" dirty="0"/>
              <a:t>    group by </a:t>
            </a:r>
            <a:r>
              <a:rPr lang="en-US" sz="2000" dirty="0" err="1"/>
              <a:t>jobrole</a:t>
            </a:r>
            <a:r>
              <a:rPr lang="en-US" sz="2000" dirty="0"/>
              <a:t>, gender;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95542-31E5-B428-9546-1C87B5A53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450" y="4001294"/>
            <a:ext cx="7285351" cy="99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4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B5F-74B5-C7B0-9DBC-B97D05FE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818" cy="1111983"/>
          </a:xfrm>
        </p:spPr>
        <p:txBody>
          <a:bodyPr>
            <a:normAutofit fontScale="90000"/>
          </a:bodyPr>
          <a:lstStyle/>
          <a:p>
            <a:r>
              <a:rPr lang="en-IN" dirty="0"/>
              <a:t>Attrition Rate VS Monthly Income stats </a:t>
            </a:r>
            <a:br>
              <a:rPr lang="en-IN" dirty="0"/>
            </a:br>
            <a:r>
              <a:rPr lang="en-IN" dirty="0"/>
              <a:t>Against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F102-B43C-A408-133D-450831C9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 select </a:t>
            </a:r>
            <a:r>
              <a:rPr lang="en-US" sz="2000" dirty="0" err="1"/>
              <a:t>a.department</a:t>
            </a:r>
            <a:r>
              <a:rPr lang="en-US" sz="2000" dirty="0"/>
              <a:t>, </a:t>
            </a:r>
            <a:r>
              <a:rPr lang="en-US" sz="2000" dirty="0" err="1"/>
              <a:t>concat</a:t>
            </a:r>
            <a:r>
              <a:rPr lang="en-US" sz="2000" dirty="0"/>
              <a:t>(format(avg(</a:t>
            </a:r>
            <a:r>
              <a:rPr lang="en-US" sz="2000" dirty="0" err="1"/>
              <a:t>a.attrition_rate</a:t>
            </a:r>
            <a:r>
              <a:rPr lang="en-US" sz="2000" dirty="0"/>
              <a:t>)*100,2),'%') as </a:t>
            </a:r>
            <a:r>
              <a:rPr lang="en-US" sz="2000" dirty="0" err="1"/>
              <a:t>Average_attrition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format(avg(</a:t>
            </a:r>
            <a:r>
              <a:rPr lang="en-US" sz="2000" dirty="0" err="1"/>
              <a:t>b.monthlyincome</a:t>
            </a:r>
            <a:r>
              <a:rPr lang="en-US" sz="2000" dirty="0"/>
              <a:t>),2) as </a:t>
            </a:r>
            <a:r>
              <a:rPr lang="en-US" sz="2000" dirty="0" err="1"/>
              <a:t>Average_Monthly_Income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from </a:t>
            </a:r>
          </a:p>
          <a:p>
            <a:pPr marL="0" indent="0">
              <a:buNone/>
            </a:pPr>
            <a:r>
              <a:rPr lang="en-US" sz="2000" dirty="0"/>
              <a:t>     ( select department, attrition, </a:t>
            </a:r>
            <a:r>
              <a:rPr lang="en-US" sz="2000" dirty="0" err="1"/>
              <a:t>employeenumber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  case when attrition = 'yes' then 1 </a:t>
            </a:r>
          </a:p>
          <a:p>
            <a:pPr marL="0" indent="0">
              <a:buNone/>
            </a:pPr>
            <a:r>
              <a:rPr lang="en-US" sz="2000" dirty="0"/>
              <a:t>      else 0 </a:t>
            </a:r>
          </a:p>
          <a:p>
            <a:pPr marL="0" indent="0">
              <a:buNone/>
            </a:pPr>
            <a:r>
              <a:rPr lang="en-US" sz="2000" dirty="0"/>
              <a:t>      end as </a:t>
            </a:r>
            <a:r>
              <a:rPr lang="en-US" sz="2000" dirty="0" err="1"/>
              <a:t>attrition_rate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from hr1) as a </a:t>
            </a:r>
          </a:p>
          <a:p>
            <a:pPr marL="0" indent="0">
              <a:buNone/>
            </a:pPr>
            <a:r>
              <a:rPr lang="en-US" sz="2000" dirty="0"/>
              <a:t>     inner join hr2 as b </a:t>
            </a:r>
          </a:p>
          <a:p>
            <a:pPr marL="0" indent="0">
              <a:buNone/>
            </a:pPr>
            <a:r>
              <a:rPr lang="en-US" sz="2000" dirty="0"/>
              <a:t>     on </a:t>
            </a:r>
            <a:r>
              <a:rPr lang="en-US" sz="2000" dirty="0" err="1"/>
              <a:t>b.employeeid</a:t>
            </a:r>
            <a:r>
              <a:rPr lang="en-US" sz="2000" dirty="0"/>
              <a:t> = </a:t>
            </a:r>
            <a:r>
              <a:rPr lang="en-US" sz="2000" dirty="0" err="1"/>
              <a:t>a.employeenumber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group by </a:t>
            </a:r>
            <a:r>
              <a:rPr lang="en-US" sz="2000" dirty="0" err="1"/>
              <a:t>a.department</a:t>
            </a:r>
            <a:r>
              <a:rPr lang="en-US" sz="2000" dirty="0"/>
              <a:t>;</a:t>
            </a:r>
            <a:endParaRPr lang="en-IN" dirty="0"/>
          </a:p>
        </p:txBody>
      </p:sp>
      <p:pic>
        <p:nvPicPr>
          <p:cNvPr id="5" name="Picture 4" descr="Table">
            <a:extLst>
              <a:ext uri="{FF2B5EF4-FFF2-40B4-BE49-F238E27FC236}">
                <a16:creationId xmlns:a16="http://schemas.microsoft.com/office/drawing/2014/main" id="{F4D987BF-24E2-84D6-F486-39E7DBAB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58" y="3429000"/>
            <a:ext cx="5596060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B5F-74B5-C7B0-9DBC-B97D05F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Working Years for Each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F102-B43C-A408-133D-450831C9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</a:t>
            </a:r>
            <a:r>
              <a:rPr lang="en-US" sz="2000" dirty="0" err="1"/>
              <a:t>a.department</a:t>
            </a:r>
            <a:r>
              <a:rPr lang="en-US" sz="2000" dirty="0"/>
              <a:t>, format(avg(</a:t>
            </a:r>
            <a:r>
              <a:rPr lang="en-US" sz="2000" dirty="0" err="1"/>
              <a:t>b.TotalWorkingYears</a:t>
            </a:r>
            <a:r>
              <a:rPr lang="en-US" sz="2000" dirty="0"/>
              <a:t>),1) as </a:t>
            </a:r>
            <a:r>
              <a:rPr lang="en-US" sz="2000" dirty="0" err="1"/>
              <a:t>Average_Working_Year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from hr1 as a </a:t>
            </a:r>
          </a:p>
          <a:p>
            <a:pPr marL="0" indent="0">
              <a:buNone/>
            </a:pPr>
            <a:r>
              <a:rPr lang="en-US" sz="2000" dirty="0"/>
              <a:t>    inner join hr2 as b on </a:t>
            </a:r>
            <a:r>
              <a:rPr lang="en-US" sz="2000" dirty="0" err="1"/>
              <a:t>b.EmployeeID</a:t>
            </a:r>
            <a:r>
              <a:rPr lang="en-US" sz="2000" dirty="0"/>
              <a:t>=</a:t>
            </a:r>
            <a:r>
              <a:rPr lang="en-US" sz="2000" dirty="0" err="1"/>
              <a:t>a.EmployeeNumber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group by </a:t>
            </a:r>
            <a:r>
              <a:rPr lang="en-US" sz="2000" dirty="0" err="1"/>
              <a:t>a.department</a:t>
            </a:r>
            <a:r>
              <a:rPr lang="en-US" sz="2000" dirty="0"/>
              <a:t>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6A5E3-041E-DD8F-686D-2CC123568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5719" y="3675268"/>
            <a:ext cx="5833031" cy="25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7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B5F-74B5-C7B0-9DBC-B97D05F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Job Role VS Work Life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F102-B43C-A408-133D-450831C9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</a:t>
            </a:r>
            <a:r>
              <a:rPr lang="en-US" sz="2000" dirty="0" err="1"/>
              <a:t>a.JobRole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sum( case when </a:t>
            </a:r>
            <a:r>
              <a:rPr lang="en-US" sz="2000" dirty="0" err="1"/>
              <a:t>WorkLifeBalance</a:t>
            </a:r>
            <a:r>
              <a:rPr lang="en-US" sz="2000" dirty="0"/>
              <a:t> = 1 then 1 else 0 end ) as 1st_Rating_Total,</a:t>
            </a:r>
          </a:p>
          <a:p>
            <a:pPr marL="0" indent="0">
              <a:buNone/>
            </a:pPr>
            <a:r>
              <a:rPr lang="en-US" sz="2000" dirty="0"/>
              <a:t>    sum( case when </a:t>
            </a:r>
            <a:r>
              <a:rPr lang="en-US" sz="2000" dirty="0" err="1"/>
              <a:t>WorkLifeBalance</a:t>
            </a:r>
            <a:r>
              <a:rPr lang="en-US" sz="2000" dirty="0"/>
              <a:t> = 2 then 1 else 0 end ) as 2nd_Rating_Total,</a:t>
            </a:r>
          </a:p>
          <a:p>
            <a:pPr marL="0" indent="0">
              <a:buNone/>
            </a:pPr>
            <a:r>
              <a:rPr lang="en-US" sz="2000" dirty="0"/>
              <a:t>    sum( case when </a:t>
            </a:r>
            <a:r>
              <a:rPr lang="en-US" sz="2000" dirty="0" err="1"/>
              <a:t>WorkLifeBalance</a:t>
            </a:r>
            <a:r>
              <a:rPr lang="en-US" sz="2000" dirty="0"/>
              <a:t> = 3 then 1 else 0 end ) as 3rd_Rating_Total,</a:t>
            </a:r>
          </a:p>
          <a:p>
            <a:pPr marL="0" indent="0">
              <a:buNone/>
            </a:pPr>
            <a:r>
              <a:rPr lang="en-US" sz="2000" dirty="0"/>
              <a:t>    sum( case when </a:t>
            </a:r>
            <a:r>
              <a:rPr lang="en-US" sz="2000" dirty="0" err="1"/>
              <a:t>WorkLifeBalance</a:t>
            </a:r>
            <a:r>
              <a:rPr lang="en-US" sz="2000" dirty="0"/>
              <a:t> = 4 then 1 else 0 end ) as 4th_Rating_Total, </a:t>
            </a:r>
          </a:p>
          <a:p>
            <a:pPr marL="0" indent="0">
              <a:buNone/>
            </a:pPr>
            <a:r>
              <a:rPr lang="en-US" sz="2000" dirty="0"/>
              <a:t>    count(</a:t>
            </a:r>
            <a:r>
              <a:rPr lang="en-US" sz="2000" dirty="0" err="1"/>
              <a:t>b.WorkLifeBalance</a:t>
            </a:r>
            <a:r>
              <a:rPr lang="en-US" sz="2000" dirty="0"/>
              <a:t>) as </a:t>
            </a:r>
            <a:r>
              <a:rPr lang="en-US" sz="2000" dirty="0" err="1"/>
              <a:t>Total_Employee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from hr1 as a</a:t>
            </a:r>
          </a:p>
          <a:p>
            <a:pPr marL="0" indent="0">
              <a:buNone/>
            </a:pPr>
            <a:r>
              <a:rPr lang="en-US" sz="2000" dirty="0"/>
              <a:t>    inner join hr2 as b </a:t>
            </a:r>
          </a:p>
          <a:p>
            <a:pPr marL="0" indent="0">
              <a:buNone/>
            </a:pPr>
            <a:r>
              <a:rPr lang="en-US" sz="2000" dirty="0"/>
              <a:t>    on </a:t>
            </a:r>
            <a:r>
              <a:rPr lang="en-US" sz="2000" dirty="0" err="1"/>
              <a:t>b.EmployeeID</a:t>
            </a:r>
            <a:r>
              <a:rPr lang="en-US" sz="2000" dirty="0"/>
              <a:t> = </a:t>
            </a:r>
            <a:r>
              <a:rPr lang="en-US" sz="2000" dirty="0" err="1"/>
              <a:t>a.Employeenumber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group by </a:t>
            </a:r>
            <a:r>
              <a:rPr lang="en-US" sz="2000" dirty="0" err="1"/>
              <a:t>a.jobrole</a:t>
            </a:r>
            <a:r>
              <a:rPr lang="en-US" sz="2000" dirty="0"/>
              <a:t>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6ED6A-E34E-BA68-FB09-22EC552A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9088" y="3893101"/>
            <a:ext cx="5936494" cy="25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7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B5F-74B5-C7B0-9DBC-B97D05FE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 Rate VS Year Since Last Promotion Relation Against 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F102-B43C-A408-133D-450831C9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</a:t>
            </a:r>
            <a:r>
              <a:rPr lang="en-US" sz="2000" dirty="0" err="1"/>
              <a:t>a.JobRole</a:t>
            </a:r>
            <a:r>
              <a:rPr lang="en-US" sz="2000" dirty="0"/>
              <a:t>, </a:t>
            </a:r>
            <a:r>
              <a:rPr lang="en-US" sz="2000" dirty="0" err="1"/>
              <a:t>concat</a:t>
            </a:r>
            <a:r>
              <a:rPr lang="en-US" sz="2000" dirty="0"/>
              <a:t>(format(avg(</a:t>
            </a:r>
            <a:r>
              <a:rPr lang="en-US" sz="2000" dirty="0" err="1"/>
              <a:t>a.attrition_rate</a:t>
            </a:r>
            <a:r>
              <a:rPr lang="en-US" sz="2000" dirty="0"/>
              <a:t>)*100,2),'%') as </a:t>
            </a:r>
            <a:r>
              <a:rPr lang="en-US" sz="2000" dirty="0" err="1"/>
              <a:t>Average_Attrition_Rate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format(avg(</a:t>
            </a:r>
            <a:r>
              <a:rPr lang="en-US" sz="2000" dirty="0" err="1"/>
              <a:t>b.YearsSinceLastPromotion</a:t>
            </a:r>
            <a:r>
              <a:rPr lang="en-US" sz="2000" dirty="0"/>
              <a:t>),2) as </a:t>
            </a:r>
            <a:r>
              <a:rPr lang="en-US" sz="2000" dirty="0" err="1"/>
              <a:t>Average_YearsSinceLastPromotion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from </a:t>
            </a:r>
          </a:p>
          <a:p>
            <a:pPr marL="0" indent="0">
              <a:buNone/>
            </a:pPr>
            <a:r>
              <a:rPr lang="en-US" sz="2000" dirty="0"/>
              <a:t>    ( select </a:t>
            </a:r>
            <a:r>
              <a:rPr lang="en-US" sz="2000" dirty="0" err="1"/>
              <a:t>JobRole</a:t>
            </a:r>
            <a:r>
              <a:rPr lang="en-US" sz="2000" dirty="0"/>
              <a:t>, attrition, </a:t>
            </a:r>
            <a:r>
              <a:rPr lang="en-US" sz="2000" dirty="0" err="1"/>
              <a:t>employeenumber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    case when attrition = 'yes' then 1 </a:t>
            </a:r>
          </a:p>
          <a:p>
            <a:pPr marL="0" indent="0">
              <a:buNone/>
            </a:pPr>
            <a:r>
              <a:rPr lang="en-US" sz="2000" dirty="0"/>
              <a:t>         else 0</a:t>
            </a:r>
          </a:p>
          <a:p>
            <a:pPr marL="0" indent="0">
              <a:buNone/>
            </a:pPr>
            <a:r>
              <a:rPr lang="en-US" sz="2000" dirty="0"/>
              <a:t>         end as </a:t>
            </a:r>
            <a:r>
              <a:rPr lang="en-US" sz="2000" dirty="0" err="1"/>
              <a:t>attrition_rate</a:t>
            </a:r>
            <a:r>
              <a:rPr lang="en-US" sz="2000" dirty="0"/>
              <a:t> from hr1 ) as a </a:t>
            </a:r>
          </a:p>
          <a:p>
            <a:pPr marL="0" indent="0">
              <a:buNone/>
            </a:pPr>
            <a:r>
              <a:rPr lang="en-US" sz="2000" dirty="0"/>
              <a:t>     inner join hr2 as b </a:t>
            </a:r>
          </a:p>
          <a:p>
            <a:pPr marL="0" indent="0">
              <a:buNone/>
            </a:pPr>
            <a:r>
              <a:rPr lang="en-US" sz="2000" dirty="0"/>
              <a:t>    on </a:t>
            </a:r>
            <a:r>
              <a:rPr lang="en-US" sz="2000" dirty="0" err="1"/>
              <a:t>b.employeeid</a:t>
            </a:r>
            <a:r>
              <a:rPr lang="en-US" sz="2000" dirty="0"/>
              <a:t> = </a:t>
            </a:r>
            <a:r>
              <a:rPr lang="en-US" sz="2000" dirty="0" err="1"/>
              <a:t>a.employeenumber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group by </a:t>
            </a:r>
            <a:r>
              <a:rPr lang="en-US" sz="2000" dirty="0" err="1"/>
              <a:t>a.JobRole</a:t>
            </a:r>
            <a:r>
              <a:rPr lang="en-US" sz="2000" dirty="0"/>
              <a:t>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AB1CD-928C-C8E2-51E1-1FFFF74DC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2727" y="2721747"/>
            <a:ext cx="6333285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527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Average Attrition Rate for All Department</vt:lpstr>
      <vt:lpstr>Average Hourly Rate of Male Research Scientist</vt:lpstr>
      <vt:lpstr>Attrition Rate VS Monthly Income stats  Against Department</vt:lpstr>
      <vt:lpstr>Average Working Years for Each Department</vt:lpstr>
      <vt:lpstr>Job Role VS Work Life Balance</vt:lpstr>
      <vt:lpstr>Attrition Rate VS Year Since Last Promotion Relation Against Job 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Hourly Rate of Male Research Scientist</dc:title>
  <dc:creator>sai sawant</dc:creator>
  <cp:lastModifiedBy>sanket pawar</cp:lastModifiedBy>
  <cp:revision>14</cp:revision>
  <dcterms:created xsi:type="dcterms:W3CDTF">2023-03-19T21:09:13Z</dcterms:created>
  <dcterms:modified xsi:type="dcterms:W3CDTF">2023-03-25T08:45:48Z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2023-03-25T08:45:48Z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1cdc5bcd-2160-45b4-ac86-ca6da729fff4</vt:lpwstr>
  </property>
  <property fmtid="{D5CDD505-2E9C-101B-9397-08002B2CF9AE}" pid="7" name="MSIP_Label_defa4170-0d19-0005-0004-bc88714345d2_ActionId">
    <vt:lpwstr>9ced0c7e-a80e-4f0a-b159-4b9431649109</vt:lpwstr>
  </property>
  <property fmtid="{D5CDD505-2E9C-101B-9397-08002B2CF9AE}" pid="8" name="MSIP_Label_defa4170-0d19-0005-0004-bc88714345d2_ContentBits">
    <vt:lpwstr>0</vt:lpwstr>
  </property>
</Properties>
</file>