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75" r:id="rId10"/>
    <p:sldId id="276" r:id="rId11"/>
    <p:sldId id="277" r:id="rId12"/>
    <p:sldId id="278" r:id="rId13"/>
    <p:sldId id="282" r:id="rId14"/>
    <p:sldId id="262" r:id="rId15"/>
    <p:sldId id="280" r:id="rId16"/>
    <p:sldId id="284" r:id="rId17"/>
    <p:sldId id="263" r:id="rId18"/>
    <p:sldId id="265" r:id="rId19"/>
    <p:sldId id="264" r:id="rId20"/>
    <p:sldId id="286" r:id="rId21"/>
    <p:sldId id="283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09:28:30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4945 1911,'-3'0,"0"-1,0 0,0 1,1-1,-1 0,0 0,0 0,-3-3,-9-2,-37-11,0 3,-1 2,-1 3,-66-4,-226 7,218 7,-382 1,-779-18,1040 0,1-11,1-11,2-11,-347-116,501 135,2-4,-134-73,214 101,0 0,1 0,-1-1,1 0,1-1,0 1,-12-17,3-1,-18-38,-5-8,29 51,0 1,2-1,0-1,-9-38,11 35,-1 0,-2 0,-12-27,12 35,1-1,1 0,1-1,0 0,2 0,0 0,-3-32,6 37,1-1,1 1,0 0,0 0,1 0,1 0,0 0,1 1,1-1,0 1,11-20,-2 9,2 1,1 0,1 1,1 1,0 1,26-19,141-93,-81 62,-76 48,2 2,0 1,1 2,37-14,-43 22,-1 0,1 2,1 0,-1 2,1 1,31 1,12 1,0 4,0 2,116 26,-133-18,828 190,-627-155,394 68,-134-58,-477-55,-1 2,1 1,-1 2,-1 2,54 22,-31-11,0-3,98 19,129 3,-160-24,284 47,401 115,-764-166,0 2,0 1,-1 3,62 34,-103-49,0 0,0 0,0 1,0-1,-1 1,0-1,0 1,0 0,0 0,0 1,-1-1,3 6,0 4,0 2,4 22,8 22,10 3,3-2,40 62,85 105,-124-183,9 18,-3 1,55 138,-84-183,-2 0,-1 1,0 0,-1 0,-1 0,-1 0,-1 1,0-1,-2 1,-3 23,3-40,-1 1,1 0,-1 0,0-1,0 1,0-1,-1 0,1 1,-1-1,0 0,0-1,-1 1,1 0,-1-1,1 0,-1 0,0 0,-6 3,-9 4,0 0,-39 13,33-14,5-1,1-1,-1-2,0 0,-1-1,-27 2,39-5,0-1,-1-1,1 1,0-1,-1-1,1 0,0 0,0-1,0 0,1 0,-1-1,1 0,-1-1,-7-5,-147-123,107 84,-2 3,-2 2,-85-47,82 60,-3 3,-98-28,-142-20,189 50,103 22,-1 1,0 0,0 1,0 1,0 0,0 1,0 1,0 0,0 2,0-1,0 2,1-1,-1 2,-14 7,-127 73,94-48,48-29,0-1,-23 8,12-8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34:58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1856 115 24575,'-296'1'0,"-313"-3"0,500-7 0,81 6 0,0 0 0,-1 2 0,-43 1 0,60 1 0,0 1 0,0 1 0,0-1 0,1 1 0,-1 1 0,1 0 0,0 0 0,1 0 0,-1 1 0,1 0 0,-15 11 0,-10 8 0,-50 45 0,83-68 0,-224 230 0,136-133 0,76-82 0,2 0 0,0 1 0,1-1 0,2 2 0,0-1 0,2 1 0,0 0 0,2 0 0,1 0 0,0 1 0,2-1 0,1 27 0,1-5 0,4 84 0,-2-114 0,1 0 0,0 0 0,1 0 0,1-1 0,-1 0 0,2 0 0,0 0 0,8 9 0,3 1 0,1 0 0,30 25 0,-24-28 0,0-1 0,1-1 0,1 0 0,1-1 0,57 20 0,16 8 0,-61-24 0,74 25 0,-93-36 0,1-1 0,-1-1 0,1 0 0,1 0 0,41 1 0,165 12 0,-127-8 0,1-4 0,144-6 0,-92-1 0,-121 2 0,-12 1 0,-1-1 0,0 0 0,0-1 0,1-1 0,-1 0 0,0-1 0,-1-1 0,33-8 0,-17 0 0,-2 1 0,0-1 0,61-29 0,-22 5 0,-41 22 0,43-28 0,-61 34 0,0 0 0,-1-1 0,-1 0 0,0 0 0,-1-1 0,0 0 0,-1 0 0,0-1 0,-1 0 0,-1 0 0,7-17 0,44-125 0,-7 14 0,-28 75 0,15-83 0,-33 126 0,0-1 0,-1 1 0,-1-1 0,-2 0 0,-4-39 0,1 53 0,0-1 0,0 1 0,-1 0 0,0 0 0,-1 0 0,0 0 0,-1 1 0,0-1 0,0 1 0,-1 0 0,-1 0 0,1 0 0,-2 1 0,1-1 0,-14-7 0,13 8 0,-1 2 0,0-1 0,-1 1 0,1 0 0,-1 0 0,0 0 0,0 1 0,-1 1 0,1-1 0,-1 1 0,0 0 0,1 1 0,-15-1 0,-1 0 0,0-2 0,0 0 0,1-2 0,-40-12 0,-47-9 0,36 16 0,53 8 0,0 0 0,1-1 0,-1 0 0,1-1 0,-41-15 0,58 17 0,-1 0 0,0-1 0,1 0 0,0 0 0,1 0 0,-1 0 0,1 0 0,0 0 0,0-1 0,1 0 0,-5-6 0,6 6 0,-1 0 0,-1 0 0,1 1 0,-1-1 0,0 1 0,0 0 0,-1 0 0,0 0 0,0 1 0,-10-7 0,-2 3-341,-1 0 0,0 1-1,-36-9 1,27 10-6485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34:58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1 764 24575,'0'-1'0,"0"0"0,1 0 0,-1 0 0,0 0 0,1 1 0,-1-1 0,1 0 0,-1 0 0,1 0 0,0 0 0,-1 1 0,1-1 0,-1 0 0,1 1 0,0-1 0,0 0 0,0 1 0,-1-1 0,1 1 0,0-1 0,0 1 0,0 0 0,1-1 0,28-9 0,-18 6 0,164-58 0,-134 48 0,0 3 0,0 1 0,1 2 0,1 3 0,-1 1 0,55 2 0,-50 3 0,-8 1 0,0-3 0,1 0 0,52-10 0,-35-1 0,126-29 0,-163 35 0,132-42 0,-109 34 0,0 1 0,1 2 0,1 2 0,60-3 0,71-15 0,-44 0 0,-220-19 0,14 3 0,50 28 0,-1 1 0,0 1 0,-1 0 0,-1 2 0,-41-12 0,43 18 0,0-2 0,0-1 0,0-1 0,1 0 0,-26-16 0,-196-104 0,244 129 0,0-1 0,0 1 0,0 0 0,0-1 0,0 1 0,0-1 0,0 1 0,0-1 0,0 0 0,0 1 0,0-1 0,0 0 0,0 0 0,1 1 0,-1-1 0,-1-2 0,2 3 0,1-1 0,-1 1 0,1 0 0,-1-1 0,1 1 0,-1 0 0,1-1 0,-1 1 0,1 0 0,0 0 0,-1-1 0,1 1 0,-1 0 0,1 0 0,-1 0 0,1 0 0,0 0 0,-1 0 0,1 0 0,0 0 0,0 0 0,49 2 0,-47-2 0,24 5 0,-1 0 0,1 1 0,-1 2 0,-1 0 0,36 18 0,-45-18 0,1 2 0,-2 0 0,19 15 0,-22-14 0,2-1 0,-1-1 0,2 0 0,25 12 0,-15-12 0,0 2 0,44 26 0,-59-30 0,-1 0 0,1 0 0,-2 1 0,1 0 0,-1 1 0,0 0 0,-1 0 0,0 1 0,7 13 0,3 18 0,-14-33 0,0 1 0,1-1 0,0-1 0,0 1 0,7 9 0,-10-15 0,1-1 0,-1 1 0,0-1 0,1 1 0,-1-1 0,0 1 0,0-1 0,0 1 0,0 0 0,-1 0 0,1-1 0,0 1 0,-1 0 0,1 0 0,-1 0 0,0 0 0,0 0 0,1 0 0,-1 0 0,0 0 0,-1 0 0,1 0 0,0 0 0,0 0 0,-1-1 0,0 1 0,1 0 0,-1 0 0,0 0 0,-1 2 0,-15 29 0,-2-1 0,-1 0 0,-40 47 0,5-5 0,-221 317 0,258-367-1365,2-7-5461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07:29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24575,'27'2'0,"48"7"0,12 3 0,139-7 0,-223-5 0,1446-15-2829,-317-19-168,6 26 6467,-964 20-1747,-50-1-1090,476 30-633,196 17-1583,-596-45 1182,745 26-235,109 27 3183,-559 35-2456,-117-17-109,-300-72 18,90 19 0,-149-26 0,0 1 0,-1 0 0,1 2 0,-2 0 0,1 1 0,25 17 0,-5 5 0,54 56 0,23 20 0,-106-100 0,1 0 0,0-1 0,1 0 0,-1-1 0,23 7 0,58 11 0,-36-11 0,126 34 0,171 41 0,-298-72 0,80 32 0,-79-25 0,65 15 0,-71-28 0,-33-6 0,0 0 0,0 1 0,26 10 0,98 35 0,-67-25 0,-57-20 0,0-1 0,0 0 0,0-1 0,25 1 0,-29-4 0,1 2 0,0 0 0,-1 0 0,1 2 0,-1-1 0,0 1 0,1 1 0,13 6 0,312 155 0,-277-137 0,-15-7 0,-11-6 0,-1 1 0,-1 2 0,0 1 0,53 41 0,-63-42 0,1-1 0,1-1 0,40 19 0,-43-24 0,5 6 0,0 0 0,-2 2 0,37 34 0,-10-7 0,-42-37 44,0 1 0,-1 0-1,-1 0 1,0 1 0,0 0 0,8 17-1,-7-12-600,1-1 0,14 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07:31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634 1 24575,'10'24'0,"-1"0"0,-1 1 0,-1 0 0,6 46 0,8 27 0,-15-69 0,-1 1 0,-1 0 0,-1 54 0,-2-46 0,8 62 0,-6-87 0,-1-4 0,0 0 0,-1 1 0,0-1 0,-1 0 0,0 17 0,-1-24 0,1 0 0,-1 0 0,1 1 0,-1-1 0,0 0 0,0 0 0,0 0 0,0 0 0,0 0 0,0 0 0,0 0 0,-1 0 0,1-1 0,-1 1 0,0 0 0,1-1 0,-1 0 0,0 1 0,0-1 0,0 0 0,0 0 0,0 0 0,0 0 0,0 0 0,0 0 0,0 0 0,0-1 0,-5 1 0,-16 2 0,0-1 0,1-2 0,-42-3 0,9 0 0,-38 3 0,-55-3 0,80-9 0,51 7 0,-1 2 0,-19-2 0,5 4 178,25 2-289,1 0 1,0-1 0,0 0 0,-1-1 0,1 1 0,0-1-1,0 0 1,0-1 0,0 1 0,0-1 0,0-1-1,0 1 1,-5-4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07:34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112 195 24575,'10'-1'0,"1"0"0,-1 0 0,0-1 0,0 0 0,0-1 0,12-4 0,56-29 0,-12 5 0,-44 22 0,-1-1 0,0 2 0,0 0 0,1 2 0,0 0 0,0 1 0,26-2 0,-12 6 0,-10 0 0,-1 0 0,29-6 0,96-16 0,-69 12 0,-62 8 0,1 1 0,0 0 0,0 2 0,0 0 0,0 2 0,-1 0 0,1 1 0,0 1 0,-1 1 0,34 13 0,-19-4 0,60 33 0,-82-40 0,0 1 0,-1 0 0,0 1 0,-1 1 0,0 0 0,0 0 0,-1 1 0,8 12 0,-1 1 0,0 0 0,-2 1 0,-1 0 0,-1 1 0,-2 0 0,13 43 0,-7-1 0,-3-16 0,-2-1 0,8 91 0,-18-99 0,-1 0 0,-3 0 0,-1-1 0,-13 56 0,2-43 0,-2-2 0,-3 0 0,-34 67 0,-93 142 0,145-259 0,-9 15 0,-1 0 0,0-1 0,-2 0 0,0-1 0,-20 17 0,27-26 0,-1 0 0,-1-1 0,1 0 0,-1-1 0,0 0 0,-1 0 0,1-1 0,-1 0 0,0-1 0,0 0 0,0 0 0,-18 1 0,-214-2 0,116-5 0,99 3 0,-1-2 0,1 0 0,0-2 0,0-1 0,1-2 0,0 0 0,0-2 0,0 0 0,-33-19 0,42 17 0,-1-1 0,1-1 0,1 0 0,0-1 0,1-1 0,0 0 0,2-1 0,-1-1 0,-19-34 0,13 18 0,-64-116 0,76 132 0,1-1 0,1 1 0,0-2 0,1 1 0,1 0 0,-3-39 0,-5-57 0,0-1 0,12-6 0,-1-28 0,-2 121 0,-8-30 0,7 42 0,1 0 0,0 0 0,2 0 0,-1 0 0,2-1 0,0 1 0,3-19 0,0 18 0,0 3 0,0-1 0,0 1 0,10-22 0,-11 32 0,0 0 0,0 0 0,0 0 0,1 0 0,0 0 0,0 1 0,0-1 0,0 1 0,1 0 0,-1 0 0,1 0 0,0 0 0,0 1 0,0-1 0,6-2 0,3 0 45,16-8-750,35-20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09:28:34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5804 1222,'-13'1,"0"0,0 1,0 1,-18 5,-20 4,-113 12,-166 3,-167-21,381-6,-3756-2,3847 3,0-2,0-1,0 0,0-2,0-1,1-1,-1-1,2-1,-46-23,-93-70,94 64,58 33,-1-1,2 0,-1 0,0-1,1 0,0-1,1 0,-1 0,1-1,1 0,-11-14,10 8,1 0,1-1,0 0,1 0,0-1,1 0,1 1,-2-27,3 12,2 0,0 0,10-52,-4 51,2 1,2 1,0-1,2 2,1-1,1 2,23-32,-4 10,3 2,77-78,-78 92,0 1,3 3,59-38,-88 62,1 1,0 0,0 0,0 1,0 0,0 0,1 2,10-2,14 1,39 4,-28-1,353 0,77 2,-438-2,0 1,0 1,-1 2,1 2,-1 2,63 23,-41-10,0-3,84 15,-3-1,787 188,470 100,-949-195,-200-65,-42-13,397 118,-567-158,-23-5,1 0,-1 1,20 9,-29-11,0 0,0 1,0 0,0-1,-1 1,1 0,-1 1,0-1,0 0,0 1,-1 0,1 0,-1 0,4 7,16 33,-17-35,0 0,-1 0,1 1,-2-1,1 1,-1 0,1 11,9 50,-8-49,-1-1,-1 2,0 32,-3-52,-1 0,1 1,-1-1,1 0,-1 0,0 0,0 0,0 0,-1 0,1-1,-1 1,1 0,-1-1,0 1,0-1,0 1,0-1,-1 0,1 0,-1 0,1 0,-1-1,0 1,1-1,-5 2,-7 2,0 0,1-2,-2 0,-19 2,21-3,-283 21,-3-23,183-2,64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09:28:40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09:28:41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09:30:58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4945 1911,'-3'0,"0"-1,0 0,0 1,1-1,-1 0,0 0,0 0,-3-3,-9-2,-37-11,0 3,-1 2,-1 3,-66-4,-226 7,218 7,-382 1,-779-18,1040 0,1-11,1-11,2-11,-347-116,501 135,2-4,-134-73,214 101,0 0,1 0,-1-1,1 0,1-1,0 1,-12-17,3-1,-18-38,-5-8,29 51,0 1,2-1,0-1,-9-38,11 35,-1 0,-2 0,-12-27,12 35,1-1,1 0,1-1,0 0,2 0,0 0,-3-32,6 37,1-1,1 1,0 0,0 0,1 0,1 0,0 0,1 1,1-1,0 1,11-20,-2 9,2 1,1 0,1 1,1 1,0 1,26-19,141-93,-81 62,-76 48,2 2,0 1,1 2,37-14,-43 22,-1 0,1 2,1 0,-1 2,1 1,31 1,12 1,0 4,0 2,116 26,-133-18,828 190,-627-155,394 68,-134-58,-477-55,-1 2,1 1,-1 2,-1 2,54 22,-31-11,0-3,98 19,129 3,-160-24,284 47,401 115,-764-166,0 2,0 1,-1 3,62 34,-103-49,0 0,0 0,0 1,0-1,-1 1,0-1,0 1,0 0,0 0,0 1,-1-1,3 6,0 4,0 2,4 22,8 22,10 3,3-2,40 62,85 105,-124-183,9 18,-3 1,55 138,-84-183,-2 0,-1 1,0 0,-1 0,-1 0,-1 0,-1 1,0-1,-2 1,-3 23,3-40,-1 1,1 0,-1 0,0-1,0 1,0-1,-1 0,1 1,-1-1,0 0,0-1,-1 1,1 0,-1-1,1 0,-1 0,0 0,-6 3,-9 4,0 0,-39 13,33-14,5-1,1-1,-1-2,0 0,-1-1,-27 2,39-5,0-1,-1-1,1 1,0-1,-1-1,1 0,0 0,0-1,0 0,1 0,-1-1,1 0,-1-1,-7-5,-147-123,107 84,-2 3,-2 2,-85-47,82 60,-3 3,-98-28,-142-20,189 50,103 22,-1 1,0 0,0 1,0 1,0 0,0 1,0 1,0 0,0 2,0-1,0 2,1-1,-1 2,-14 7,-127 73,94-48,48-29,0-1,-23 8,12-8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10:4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1376 115 24575,'-220'1'0,"-231"-3"0,370-7 0,60 6 0,0 0 0,0 2 0,-32 1 0,44 1 0,0 1 0,0 1 0,0-1 0,1 1 0,-1 1 0,1 0 0,0 0 0,0 0 0,0 1 0,1 0 0,-12 11 0,-7 8 0,-37 45 0,62-68 0,-167 230 0,101-133 0,57-82 0,1 0 0,1 1 0,0-1 0,1 2 0,0-1 0,2 1 0,0 0 0,1 0 0,1 0 0,0 1 0,2-1 0,0 27 0,1-5 0,3 84 0,-1-114 0,0 0 0,0 0 0,1 0 0,0-1 0,1 0 0,0 0 0,0 0 0,6 9 0,3 1 0,0 0 0,23 25 0,-18-28 0,0-1 0,0-1 0,2 0 0,0-1 0,42 20 0,12 8 0,-45-24 0,54 25 0,-68-36 0,1-1 0,-1-1 0,1 0 0,-1 0 0,32 1 0,122 12 0,-94-8 0,0-4 0,108-6 0,-69-1 0,-89 2 0,-10 1 0,0-1 0,0 0 0,0-1 0,0-1 0,0 0 0,-1-1 0,1-1 0,23-8 0,-12 0 0,-1 1 0,-1-1 0,46-29 0,-17 5 0,-30 22 0,32-28 0,-45 34 0,-1 0 0,0-1 0,-1 0 0,0 0 0,0-1 0,-1 0 0,0 0 0,-1-1 0,0 0 0,0 0 0,4-17 0,33-125 0,-5 14 0,-21 75 0,11-83 0,-24 126 0,0-1 0,-1 1 0,-2-1 0,0 0 0,-3-39 0,1 53 0,-1-1 0,1 1 0,-1 0 0,-1 0 0,1 0 0,-2 0 0,1 1 0,-1-1 0,0 1 0,0 0 0,-1 0 0,0 0 0,0 1 0,-1-1 0,-9-7 0,8 8 0,1 2 0,-1-1 0,0 1 0,0 0 0,0 0 0,-1 0 0,1 1 0,-1 1 0,0-1 0,0 1 0,0 0 0,0 1 0,-10-1 0,-1 0 0,-1-2 0,1 0 0,1-2 0,-31-12 0,-33-9 0,26 16 0,38 8 0,1 0 0,1-1 0,-1 0 0,1-1 0,-31-15 0,43 17 0,0 0 0,0-1 0,0 0 0,0 0 0,1 0 0,-1 0 0,1 0 0,0 0 0,0-1 0,1 0 0,-4-6 0,4 6 0,0 0 0,0 0 0,-1 1 0,0-1 0,0 1 0,0 0 0,0 0 0,-1 0 0,0 1 0,-7-7 0,-2 3-341,0 0 0,0 1-1,-27-9 1,20 10-6485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10:4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1 764 24575,'0'-1'0,"0"0"0,1 0 0,-1 0 0,0 0 0,1 1 0,-1-1 0,1 0 0,-1 0 0,1 0 0,-1 0 0,1 1 0,0-1 0,-1 0 0,1 1 0,0-1 0,0 0 0,-1 1 0,1-1 0,0 1 0,0-1 0,0 1 0,0 0 0,1-1 0,28-9 0,-19 6 0,166-58 0,-136 48 0,2 3 0,-1 1 0,1 2 0,1 3 0,-1 1 0,55 2 0,-50 3 0,-8 1 0,0-3 0,0 0 0,54-10 0,-36-1 0,126-29 0,-163 35 0,132-42 0,-109 34 0,0 1 0,1 2 0,1 2 0,59-3 0,72-15 0,-43 0 0,-221-19 0,14 3 0,50 28 0,-1 1 0,0 1 0,-1 0 0,-1 2 0,-41-12 0,42 18 0,1-2 0,1-1 0,-1-1 0,1 0 0,-26-16 0,-196-104 0,244 129 0,0-1 0,0 1 0,0 0 0,0-1 0,0 1 0,0-1 0,0 1 0,0-1 0,0 0 0,0 1 0,0-1 0,0 0 0,0 0 0,0 1 0,1-1 0,-2-2 0,2 3 0,1-1 0,-1 1 0,1 0 0,-1-1 0,1 1 0,-1 0 0,1-1 0,-1 1 0,1 0 0,-1 0 0,1-1 0,0 1 0,-1 0 0,1 0 0,-1 0 0,1 0 0,0 0 0,-1 0 0,1 0 0,-1 0 0,2 0 0,48 2 0,-47-2 0,23 5 0,1 0 0,-1 1 0,0 2 0,0 0 0,35 18 0,-45-18 0,0 2 0,0 0 0,17 15 0,-20-14 0,1-1 0,-1-1 0,1 0 0,27 12 0,-16-12 0,-1 2 0,46 26 0,-60-30 0,-1 0 0,0 0 0,0 1 0,0 0 0,-1 1 0,-1 0 0,1 0 0,-1 1 0,7 13 0,3 18 0,-14-33 0,0 1 0,1-1 0,-1-1 0,2 1 0,6 9 0,-10-15 0,0-1 0,1 1 0,-1-1 0,0 1 0,0-1 0,1 1 0,-1-1 0,-1 1 0,1 0 0,0 0 0,0-1 0,-1 1 0,1 0 0,-1 0 0,1 0 0,-1 0 0,0 0 0,0 0 0,0 0 0,0 0 0,0 0 0,0 0 0,0 0 0,-1 0 0,1-1 0,-1 1 0,1 0 0,-1 0 0,0 0 0,-1 2 0,-15 29 0,-2-1 0,-1 0 0,-40 47 0,4-5 0,-219 317 0,256-367-1365,4-7-5461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34:58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1856 115 24575,'-296'1'0,"-313"-3"0,500-7 0,81 6 0,0 0 0,-1 2 0,-43 1 0,60 1 0,0 1 0,0 1 0,0-1 0,1 1 0,-1 1 0,1 0 0,0 0 0,1 0 0,-1 1 0,1 0 0,-15 11 0,-10 8 0,-50 45 0,83-68 0,-224 230 0,136-133 0,76-82 0,2 0 0,0 1 0,1-1 0,2 2 0,0-1 0,2 1 0,0 0 0,2 0 0,1 0 0,0 1 0,2-1 0,1 27 0,1-5 0,4 84 0,-2-114 0,1 0 0,0 0 0,1 0 0,1-1 0,-1 0 0,2 0 0,0 0 0,8 9 0,3 1 0,1 0 0,30 25 0,-24-28 0,0-1 0,1-1 0,1 0 0,1-1 0,57 20 0,16 8 0,-61-24 0,74 25 0,-93-36 0,1-1 0,-1-1 0,1 0 0,1 0 0,41 1 0,165 12 0,-127-8 0,1-4 0,144-6 0,-92-1 0,-121 2 0,-12 1 0,-1-1 0,0 0 0,0-1 0,1-1 0,-1 0 0,0-1 0,-1-1 0,33-8 0,-17 0 0,-2 1 0,0-1 0,61-29 0,-22 5 0,-41 22 0,43-28 0,-61 34 0,0 0 0,-1-1 0,-1 0 0,0 0 0,-1-1 0,0 0 0,-1 0 0,0-1 0,-1 0 0,-1 0 0,7-17 0,44-125 0,-7 14 0,-28 75 0,15-83 0,-33 126 0,0-1 0,-1 1 0,-1-1 0,-2 0 0,-4-39 0,1 53 0,0-1 0,0 1 0,-1 0 0,0 0 0,-1 0 0,0 0 0,-1 1 0,0-1 0,0 1 0,-1 0 0,-1 0 0,1 0 0,-2 1 0,1-1 0,-14-7 0,13 8 0,-1 2 0,0-1 0,-1 1 0,1 0 0,-1 0 0,0 0 0,0 1 0,-1 1 0,1-1 0,-1 1 0,0 0 0,1 1 0,-15-1 0,-1 0 0,0-2 0,0 0 0,1-2 0,-40-12 0,-47-9 0,36 16 0,53 8 0,0 0 0,1-1 0,-1 0 0,1-1 0,-41-15 0,58 17 0,-1 0 0,0-1 0,1 0 0,0 0 0,1 0 0,-1 0 0,1 0 0,0 0 0,0-1 0,1 0 0,-5-6 0,6 6 0,-1 0 0,-1 0 0,1 1 0,-1-1 0,0 1 0,0 0 0,-1 0 0,0 0 0,0 1 0,-10-7 0,-2 3-341,-1 0 0,0 1-1,-36-9 1,27 10-6485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2:34:58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1 764 24575,'0'-1'0,"0"0"0,1 0 0,-1 0 0,0 0 0,1 1 0,-1-1 0,1 0 0,-1 0 0,1 0 0,0 0 0,-1 1 0,1-1 0,-1 0 0,1 1 0,0-1 0,0 0 0,0 1 0,-1-1 0,1 1 0,0-1 0,0 1 0,0 0 0,1-1 0,28-9 0,-18 6 0,164-58 0,-134 48 0,0 3 0,0 1 0,1 2 0,1 3 0,-1 1 0,55 2 0,-50 3 0,-8 1 0,0-3 0,1 0 0,52-10 0,-35-1 0,126-29 0,-163 35 0,132-42 0,-109 34 0,0 1 0,1 2 0,1 2 0,60-3 0,71-15 0,-44 0 0,-220-19 0,14 3 0,50 28 0,-1 1 0,0 1 0,-1 0 0,-1 2 0,-41-12 0,43 18 0,0-2 0,0-1 0,0-1 0,1 0 0,-26-16 0,-196-104 0,244 129 0,0-1 0,0 1 0,0 0 0,0-1 0,0 1 0,0-1 0,0 1 0,0-1 0,0 0 0,0 1 0,0-1 0,0 0 0,0 0 0,1 1 0,-1-1 0,-1-2 0,2 3 0,1-1 0,-1 1 0,1 0 0,-1-1 0,1 1 0,-1 0 0,1-1 0,-1 1 0,1 0 0,0 0 0,-1-1 0,1 1 0,-1 0 0,1 0 0,-1 0 0,1 0 0,0 0 0,-1 0 0,1 0 0,0 0 0,0 0 0,49 2 0,-47-2 0,24 5 0,-1 0 0,1 1 0,-1 2 0,-1 0 0,36 18 0,-45-18 0,1 2 0,-2 0 0,19 15 0,-22-14 0,2-1 0,-1-1 0,2 0 0,25 12 0,-15-12 0,0 2 0,44 26 0,-59-30 0,-1 0 0,1 0 0,-2 1 0,1 0 0,-1 1 0,0 0 0,-1 0 0,0 1 0,7 13 0,3 18 0,-14-33 0,0 1 0,1-1 0,0-1 0,0 1 0,7 9 0,-10-15 0,1-1 0,-1 1 0,0-1 0,1 1 0,-1-1 0,0 1 0,0-1 0,0 1 0,0 0 0,-1 0 0,1-1 0,0 1 0,-1 0 0,1 0 0,-1 0 0,0 0 0,0 0 0,1 0 0,-1 0 0,0 0 0,-1 0 0,1 0 0,0 0 0,0 0 0,-1-1 0,0 1 0,1 0 0,-1 0 0,0 0 0,-1 2 0,-15 29 0,-2-1 0,-1 0 0,-40 47 0,5-5 0,-221 317 0,258-367-1365,2-7-5461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4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nkey-dan.shinyapps.io/stellaTurbo/" TargetMode="External"/><Relationship Id="rId7" Type="http://schemas.openxmlformats.org/officeDocument/2006/relationships/hyperlink" Target="https://eur03.safelinks.protection.outlook.com/?url=https%3A%2F%2Fshelle.cec.ex.ac.uk%2F&amp;data=05%7C02%7CD.Sankey%40exeter.ac.uk%7C78972bade00d4658ae9708dc702576f1%7C912a5d77fb984eeeaf321334d8f04a53%7C0%7C0%7C638508553402163814%7CUnknown%7CTWFpbGZsb3d8eyJWIjoiMC4wLjAwMDAiLCJQIjoiV2luMzIiLCJBTiI6Ik1haWwiLCJXVCI6Mn0%3D%7C0%7C%7C%7C&amp;sdata=90EY0Os9utB2OeoGb4rTQIDjp%2FehmlPtDd5tgTHVk0Y%3D&amp;reserved=0" TargetMode="External"/><Relationship Id="rId2" Type="http://schemas.openxmlformats.org/officeDocument/2006/relationships/hyperlink" Target="https://sankey-dan.shinyapps.io/greenEl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nkey-dan.shinyapps.io/shinyDistanceBias/" TargetMode="External"/><Relationship Id="rId5" Type="http://schemas.openxmlformats.org/officeDocument/2006/relationships/hyperlink" Target="https://sankey-dan.shinyapps.io/selfishBoids/" TargetMode="External"/><Relationship Id="rId4" Type="http://schemas.openxmlformats.org/officeDocument/2006/relationships/hyperlink" Target="https://stephen-lang.shinyapps.io/penguin_data_explore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faithfu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0CBF0-E9C0-92AF-AAB6-510C694FC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253" y="-1230964"/>
            <a:ext cx="3795812" cy="3162300"/>
          </a:xfrm>
        </p:spPr>
        <p:txBody>
          <a:bodyPr anchor="b">
            <a:normAutofit/>
          </a:bodyPr>
          <a:lstStyle/>
          <a:p>
            <a:r>
              <a:rPr lang="en-GB" sz="4000" dirty="0"/>
              <a:t>Shiny futures: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2391-9B94-8995-A6DE-C0646CF5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253" y="2073564"/>
            <a:ext cx="4306422" cy="985075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Transforming the impact of your upcoming paper with an interactive R Shiny web app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96EEF-4F12-7B20-4CCF-5EBD9ADB67BA}"/>
              </a:ext>
            </a:extLst>
          </p:cNvPr>
          <p:cNvSpPr txBox="1"/>
          <p:nvPr/>
        </p:nvSpPr>
        <p:spPr>
          <a:xfrm>
            <a:off x="1094253" y="47628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Host: Daniel W. E. Sankey</a:t>
            </a:r>
          </a:p>
          <a:p>
            <a:r>
              <a:rPr lang="en-GB" dirty="0"/>
              <a:t>Location: Newcastle University, RIDB2.1.42.</a:t>
            </a:r>
          </a:p>
          <a:p>
            <a:r>
              <a:rPr lang="en-GB" dirty="0"/>
              <a:t>Date: 16</a:t>
            </a:r>
            <a:r>
              <a:rPr lang="en-GB" baseline="30000" dirty="0"/>
              <a:t>th</a:t>
            </a:r>
            <a:r>
              <a:rPr lang="en-GB" dirty="0"/>
              <a:t> and 20</a:t>
            </a:r>
            <a:r>
              <a:rPr lang="en-GB" baseline="30000" dirty="0"/>
              <a:t>th</a:t>
            </a:r>
            <a:r>
              <a:rPr lang="en-GB" dirty="0"/>
              <a:t> May 2024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D7CA6-1BBC-4EF1-965D-954E18EB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87" y="2084491"/>
            <a:ext cx="5406460" cy="31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66261-BE64-C186-7887-7C4F2D7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6" y="3022783"/>
            <a:ext cx="4691063" cy="383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085A4-4DC0-6E44-E983-D493968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5" y="947916"/>
            <a:ext cx="49720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2D31-D62B-BED2-E19F-07A304DE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45" y="866775"/>
            <a:ext cx="6172200" cy="256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61365-A956-5EB2-CA6C-F8B68594D595}"/>
              </a:ext>
            </a:extLst>
          </p:cNvPr>
          <p:cNvSpPr txBox="1"/>
          <p:nvPr/>
        </p:nvSpPr>
        <p:spPr>
          <a:xfrm>
            <a:off x="1392980" y="2787581"/>
            <a:ext cx="133193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6DE2-819B-218A-4CAF-39C96EBB9AE9}"/>
              </a:ext>
            </a:extLst>
          </p:cNvPr>
          <p:cNvSpPr txBox="1"/>
          <p:nvPr/>
        </p:nvSpPr>
        <p:spPr>
          <a:xfrm>
            <a:off x="6028191" y="1197864"/>
            <a:ext cx="1195065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9.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97BB2-C4B0-9B07-2BA5-EFAA988D5FD3}"/>
              </a:ext>
            </a:extLst>
          </p:cNvPr>
          <p:cNvSpPr txBox="1"/>
          <p:nvPr/>
        </p:nvSpPr>
        <p:spPr>
          <a:xfrm>
            <a:off x="5303520" y="119786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E9A5F-F3EC-B7DE-27BA-EA404D8CBAAF}"/>
              </a:ext>
            </a:extLst>
          </p:cNvPr>
          <p:cNvSpPr txBox="1"/>
          <p:nvPr/>
        </p:nvSpPr>
        <p:spPr>
          <a:xfrm>
            <a:off x="1459992" y="138074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FDFED-7CD5-B4CF-E0C5-C14A64E3CF08}"/>
              </a:ext>
            </a:extLst>
          </p:cNvPr>
          <p:cNvSpPr txBox="1"/>
          <p:nvPr/>
        </p:nvSpPr>
        <p:spPr>
          <a:xfrm>
            <a:off x="10308337" y="2246376"/>
            <a:ext cx="42672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6C87C-971D-B08E-B549-F17FEB021DA9}"/>
              </a:ext>
            </a:extLst>
          </p:cNvPr>
          <p:cNvSpPr txBox="1"/>
          <p:nvPr/>
        </p:nvSpPr>
        <p:spPr>
          <a:xfrm>
            <a:off x="9658775" y="2246376"/>
            <a:ext cx="64956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E72A6-A09E-794C-6AEC-3334577D25F2}"/>
              </a:ext>
            </a:extLst>
          </p:cNvPr>
          <p:cNvSpPr txBox="1"/>
          <p:nvPr/>
        </p:nvSpPr>
        <p:spPr>
          <a:xfrm>
            <a:off x="264053" y="1487424"/>
            <a:ext cx="1128927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BE1B7-02FF-695F-29ED-A963C85C6C71}"/>
              </a:ext>
            </a:extLst>
          </p:cNvPr>
          <p:cNvSpPr txBox="1"/>
          <p:nvPr/>
        </p:nvSpPr>
        <p:spPr>
          <a:xfrm>
            <a:off x="7459933" y="1197864"/>
            <a:ext cx="1043988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8.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24540-1704-C4E0-C668-8DAE0A93A3B8}"/>
              </a:ext>
            </a:extLst>
          </p:cNvPr>
          <p:cNvSpPr txBox="1"/>
          <p:nvPr/>
        </p:nvSpPr>
        <p:spPr>
          <a:xfrm>
            <a:off x="350982" y="2748326"/>
            <a:ext cx="93227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62498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12D74-D7A8-B82A-E0C0-0E4CDFD5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4" y="1108366"/>
            <a:ext cx="8353425" cy="50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046765-ED8D-8370-ED02-D8F601F3AD36}"/>
                  </a:ext>
                </a:extLst>
              </p14:cNvPr>
              <p14:cNvContentPartPr/>
              <p14:nvPr/>
            </p14:nvContentPartPr>
            <p14:xfrm>
              <a:off x="5484976" y="2751026"/>
              <a:ext cx="2409120" cy="88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046765-ED8D-8370-ED02-D8F601F3A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0976" y="2643026"/>
                <a:ext cx="2516760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F705AF-F679-6598-CC59-B1A75BE7800E}"/>
                  </a:ext>
                </a:extLst>
              </p14:cNvPr>
              <p14:cNvContentPartPr/>
              <p14:nvPr/>
            </p14:nvContentPartPr>
            <p14:xfrm>
              <a:off x="1965256" y="2820146"/>
              <a:ext cx="2318040" cy="59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F705AF-F679-6598-CC59-B1A75BE780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1616" y="2712146"/>
                <a:ext cx="24256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1D8599-0FF8-BF6C-D3BB-FD035050DADD}"/>
                  </a:ext>
                </a:extLst>
              </p14:cNvPr>
              <p14:cNvContentPartPr/>
              <p14:nvPr/>
            </p14:nvContentPartPr>
            <p14:xfrm>
              <a:off x="6131896" y="283202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1D8599-0FF8-BF6C-D3BB-FD035050DA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8256" y="27243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BDB10C-11AD-FEB9-8179-C1B019A600FC}"/>
                  </a:ext>
                </a:extLst>
              </p14:cNvPr>
              <p14:cNvContentPartPr/>
              <p14:nvPr/>
            </p14:nvContentPartPr>
            <p14:xfrm>
              <a:off x="6460216" y="2951186"/>
              <a:ext cx="43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BDB10C-11AD-FEB9-8179-C1B019A600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576" y="2843546"/>
                <a:ext cx="11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3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3DF6-6318-9BEA-E4F7-215CA8FA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F675-1294-D504-DC02-D3BDDF99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3ACC5-CC14-8A31-A425-C202D6DB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0"/>
            <a:ext cx="385070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53156-9F6F-2BFC-F304-94517B62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11" y="1947603"/>
            <a:ext cx="4267200" cy="5010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A30AA4-A73F-9675-6E56-7053BA8561C0}"/>
                  </a:ext>
                </a:extLst>
              </p14:cNvPr>
              <p14:cNvContentPartPr/>
              <p14:nvPr/>
            </p14:nvContentPartPr>
            <p14:xfrm>
              <a:off x="5852924" y="4799282"/>
              <a:ext cx="2409120" cy="887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A30AA4-A73F-9675-6E56-7053BA8561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924" y="4691282"/>
                <a:ext cx="2516760" cy="11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4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0B5CE-CD30-7EC3-77BB-2C094BA2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BBC1-88E1-0C03-D0D2-CAEC45EE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F6D5-3906-9730-8F5D-71D60243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Lisa </a:t>
            </a:r>
            <a:r>
              <a:rPr lang="en-GB" dirty="0" err="1"/>
              <a:t>DeBruine</a:t>
            </a:r>
            <a:r>
              <a:rPr lang="en-GB" dirty="0"/>
              <a:t> “Building web apps with R Shiny”</a:t>
            </a:r>
          </a:p>
          <a:p>
            <a:r>
              <a:rPr lang="en-GB" dirty="0"/>
              <a:t> https://debruine.github.io/shinyintro/index.html</a:t>
            </a:r>
          </a:p>
          <a:p>
            <a:r>
              <a:rPr lang="en-GB" dirty="0"/>
              <a:t>Dean </a:t>
            </a:r>
            <a:r>
              <a:rPr lang="en-GB" dirty="0" err="1"/>
              <a:t>Atalli</a:t>
            </a:r>
            <a:r>
              <a:rPr lang="en-GB" dirty="0"/>
              <a:t> – </a:t>
            </a:r>
            <a:r>
              <a:rPr lang="en-GB" dirty="0" err="1"/>
              <a:t>Datacamp</a:t>
            </a:r>
            <a:endParaRPr lang="en-GB" dirty="0"/>
          </a:p>
          <a:p>
            <a:r>
              <a:rPr lang="en-GB" dirty="0"/>
              <a:t>Mastering Shiny – Hadley Wickham</a:t>
            </a:r>
          </a:p>
          <a:p>
            <a:r>
              <a:rPr lang="en-GB" dirty="0"/>
              <a:t>Widget gallery – https://shiny.rstudio.com/gallery/widget-gallery.html</a:t>
            </a:r>
          </a:p>
        </p:txBody>
      </p:sp>
    </p:spTree>
    <p:extLst>
      <p:ext uri="{BB962C8B-B14F-4D97-AF65-F5344CB8AC3E}">
        <p14:creationId xmlns:p14="http://schemas.microsoft.com/office/powerpoint/2010/main" val="222662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ared face Images, Stock Photos &amp; Vectors | Shutterstock">
            <a:extLst>
              <a:ext uri="{FF2B5EF4-FFF2-40B4-BE49-F238E27FC236}">
                <a16:creationId xmlns:a16="http://schemas.microsoft.com/office/drawing/2014/main" id="{99797E51-F446-C4A0-098F-579E99DC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77" y="2676300"/>
            <a:ext cx="35147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9542170-D72B-12B4-7700-0905BC23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Now time to have a go for yourselves</a:t>
            </a:r>
          </a:p>
        </p:txBody>
      </p:sp>
    </p:spTree>
    <p:extLst>
      <p:ext uri="{BB962C8B-B14F-4D97-AF65-F5344CB8AC3E}">
        <p14:creationId xmlns:p14="http://schemas.microsoft.com/office/powerpoint/2010/main" val="247726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8AAC-E4B1-63C4-CC29-09C68BCC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FFEE-5473-EF69-9FFD-CC40D878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4E125-BFCD-2DAC-099E-541463F8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060"/>
            <a:ext cx="12192000" cy="56098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FAA63A-422F-5A6E-194B-89C301271673}"/>
                  </a:ext>
                </a:extLst>
              </p14:cNvPr>
              <p14:cNvContentPartPr/>
              <p14:nvPr/>
            </p14:nvContentPartPr>
            <p14:xfrm>
              <a:off x="6336025" y="4414825"/>
              <a:ext cx="674280" cy="51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FAA63A-422F-5A6E-194B-89C301271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85" y="4396825"/>
                <a:ext cx="7099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C2EAFD-ED56-0FB4-80B3-60A5B415DC2C}"/>
                  </a:ext>
                </a:extLst>
              </p14:cNvPr>
              <p14:cNvContentPartPr/>
              <p14:nvPr/>
            </p14:nvContentPartPr>
            <p14:xfrm>
              <a:off x="5748865" y="4548745"/>
              <a:ext cx="67032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C2EAFD-ED56-0FB4-80B3-60A5B415D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1225" y="4531105"/>
                <a:ext cx="70596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6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46B6-D541-9E09-D586-84C0F20F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C98D-F580-D73B-B499-0EC8B74F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1E8A-39DA-B4C2-0E04-320236C4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34"/>
            <a:ext cx="12192000" cy="6038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4995AB-EEFC-08B7-9FFE-3FAC93E35A97}"/>
                  </a:ext>
                </a:extLst>
              </p14:cNvPr>
              <p14:cNvContentPartPr/>
              <p14:nvPr/>
            </p14:nvContentPartPr>
            <p14:xfrm>
              <a:off x="740222" y="5870924"/>
              <a:ext cx="909902" cy="51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4995AB-EEFC-08B7-9FFE-3FAC93E35A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226" y="5852924"/>
                <a:ext cx="945535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7B8BEE-3AC5-7E06-936D-5F949BDE825D}"/>
                  </a:ext>
                </a:extLst>
              </p14:cNvPr>
              <p14:cNvContentPartPr/>
              <p14:nvPr/>
            </p14:nvContentPartPr>
            <p14:xfrm>
              <a:off x="153062" y="6004844"/>
              <a:ext cx="670320" cy="420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7B8BEE-3AC5-7E06-936D-5F949BDE82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062" y="5987204"/>
                <a:ext cx="70596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9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1645-E8DC-FA9B-23F0-6878AA0F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Build a shiny app -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BFA6-DE17-EEE8-033D-FDB5D80E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Darrel loves cars as much as he loves data. Alas, his coding skills are poor. </a:t>
            </a:r>
          </a:p>
          <a:p>
            <a:r>
              <a:rPr lang="en-GB" dirty="0"/>
              <a:t>He wanted to know, which cars in the </a:t>
            </a:r>
            <a:r>
              <a:rPr lang="en-GB" dirty="0" err="1"/>
              <a:t>mtcars</a:t>
            </a:r>
            <a:r>
              <a:rPr lang="en-GB" dirty="0"/>
              <a:t> dataset are the fastest</a:t>
            </a:r>
          </a:p>
          <a:p>
            <a:r>
              <a:rPr lang="en-GB" dirty="0"/>
              <a:t>But beyond that, he wants to understand the variables that predict speed, as he might be interested in cars not provided by the </a:t>
            </a:r>
            <a:r>
              <a:rPr lang="en-GB" dirty="0" err="1"/>
              <a:t>mtcars</a:t>
            </a:r>
            <a:endParaRPr lang="en-GB" dirty="0"/>
          </a:p>
          <a:p>
            <a:r>
              <a:rPr lang="en-GB" dirty="0"/>
              <a:t>Specifically he has predictions that 1. Rear axel ratio, 2. Weight, and 3. Horsepower all predict speed </a:t>
            </a:r>
          </a:p>
          <a:p>
            <a:r>
              <a:rPr lang="en-GB" dirty="0"/>
              <a:t>He paid you for a day’s work. </a:t>
            </a:r>
          </a:p>
          <a:p>
            <a:r>
              <a:rPr lang="en-GB" dirty="0"/>
              <a:t>Here’s what you produced</a:t>
            </a:r>
          </a:p>
        </p:txBody>
      </p:sp>
    </p:spTree>
    <p:extLst>
      <p:ext uri="{BB962C8B-B14F-4D97-AF65-F5344CB8AC3E}">
        <p14:creationId xmlns:p14="http://schemas.microsoft.com/office/powerpoint/2010/main" val="40417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4867-65E1-2419-E05A-AED73C4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1FF6-DBE0-9DF0-578F-533212D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35CF1-5869-A5B7-7BE4-98CCA631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" y="720434"/>
            <a:ext cx="952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5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EE4-1DA5-1E7C-0393-0837C5A8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3202-66E6-360F-F42E-C7714FAA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about to make a bold purchase for a Ford </a:t>
            </a:r>
            <a:r>
              <a:rPr lang="en-GB" dirty="0" err="1"/>
              <a:t>Pantera</a:t>
            </a:r>
            <a:r>
              <a:rPr lang="en-GB" dirty="0"/>
              <a:t>, Darrel suddenly got hit by the cost of living crisis.</a:t>
            </a:r>
          </a:p>
          <a:p>
            <a:r>
              <a:rPr lang="en-GB" dirty="0"/>
              <a:t>He has now become interested in miles per gallon too. (But obviously still speed as well!)</a:t>
            </a:r>
          </a:p>
          <a:p>
            <a:r>
              <a:rPr lang="en-GB" dirty="0"/>
              <a:t>You feel more confident on your second day as a shiny coder and he thinks you can achieve</a:t>
            </a:r>
          </a:p>
          <a:p>
            <a:r>
              <a:rPr lang="en-GB" dirty="0"/>
              <a:t>1. Separate plots containing A) Speed, B) MPG, and C) A scatterplot of Speed vs. MPG</a:t>
            </a:r>
          </a:p>
          <a:p>
            <a:r>
              <a:rPr lang="en-GB" dirty="0"/>
              <a:t>2. Linear model slope lines with confidence intervals and p-values</a:t>
            </a:r>
          </a:p>
          <a:p>
            <a:r>
              <a:rPr lang="en-GB" dirty="0"/>
              <a:t>3. Here’s my app for Darrel for inspiration: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A5EBD-662C-3F2C-614E-CFAFCF6678BF}"/>
              </a:ext>
            </a:extLst>
          </p:cNvPr>
          <p:cNvSpPr txBox="1"/>
          <p:nvPr/>
        </p:nvSpPr>
        <p:spPr>
          <a:xfrm>
            <a:off x="1390650" y="5768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864B0"/>
                </a:solidFill>
              </a:rPr>
              <a:t>sankey-dan.shinyapps.io/ggplotMtcarsComp/</a:t>
            </a:r>
          </a:p>
        </p:txBody>
      </p:sp>
    </p:spTree>
    <p:extLst>
      <p:ext uri="{BB962C8B-B14F-4D97-AF65-F5344CB8AC3E}">
        <p14:creationId xmlns:p14="http://schemas.microsoft.com/office/powerpoint/2010/main" val="31047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073F-E2A0-CF2A-7D7A-EFAF3D4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 Shiny and what is it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2AFB-78C7-77FA-F96A-54C3CF4B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Transferrable skills! </a:t>
            </a:r>
            <a:r>
              <a:rPr lang="en-GB" dirty="0">
                <a:hlinkClick r:id="rId2"/>
              </a:rPr>
              <a:t>https://sankey-dan.shinyapps.io/greenElec/</a:t>
            </a:r>
            <a:r>
              <a:rPr lang="en-GB" dirty="0"/>
              <a:t> </a:t>
            </a:r>
            <a:r>
              <a:rPr lang="en-GB" dirty="0" err="1"/>
              <a:t>y</a:t>
            </a:r>
            <a:r>
              <a:rPr lang="en-GB" sz="1050" dirty="0" err="1"/>
              <a:t>antenna</a:t>
            </a:r>
            <a:r>
              <a:rPr lang="en-GB" sz="1050" dirty="0"/>
              <a:t>/bandwidth</a:t>
            </a:r>
            <a:endParaRPr lang="en-GB" dirty="0"/>
          </a:p>
          <a:p>
            <a:r>
              <a:rPr lang="en-GB" sz="2400" dirty="0"/>
              <a:t>Organise a department? </a:t>
            </a:r>
            <a:r>
              <a:rPr lang="en-GB" dirty="0"/>
              <a:t> </a:t>
            </a:r>
            <a:r>
              <a:rPr lang="en-GB" dirty="0">
                <a:hlinkClick r:id="rId3"/>
              </a:rPr>
              <a:t>https://sankey-dan.shinyapps.io/stellaTurbo/</a:t>
            </a:r>
            <a:endParaRPr lang="en-GB" sz="2400" dirty="0"/>
          </a:p>
          <a:p>
            <a:r>
              <a:rPr lang="en-GB" sz="2400" dirty="0"/>
              <a:t>It can help you with that paper you are working on.</a:t>
            </a:r>
          </a:p>
          <a:p>
            <a:pPr lvl="2"/>
            <a:r>
              <a:rPr lang="en-GB" sz="1800" dirty="0"/>
              <a:t>HOW? </a:t>
            </a:r>
          </a:p>
          <a:p>
            <a:pPr lvl="4"/>
            <a:r>
              <a:rPr lang="en-GB" sz="1600" dirty="0"/>
              <a:t>1.  Exploration of your dataset </a:t>
            </a:r>
            <a:r>
              <a:rPr lang="en-GB" dirty="0">
                <a:hlinkClick r:id="rId4" tooltip="Original URL: https://stephen-lang.shinyapps.io/penguin_data_explorer/. Click or tap if you trust this link."/>
              </a:rPr>
              <a:t>https://stephen-lang.shinyapps.io/penguin_data_explorer/</a:t>
            </a:r>
            <a:endParaRPr lang="en-GB" dirty="0"/>
          </a:p>
          <a:p>
            <a:pPr lvl="4"/>
            <a:r>
              <a:rPr lang="en-GB" sz="1600" dirty="0"/>
              <a:t>2.  Communication to scientific community (they get it!) </a:t>
            </a:r>
            <a:r>
              <a:rPr lang="en-GB" dirty="0"/>
              <a:t> </a:t>
            </a:r>
            <a:r>
              <a:rPr lang="en-GB" u="sng" dirty="0">
                <a:hlinkClick r:id="rId5"/>
              </a:rPr>
              <a:t>https://sankey-dan.shinyapps.io/selfishBoids/</a:t>
            </a:r>
            <a:endParaRPr lang="en-GB" sz="1600" dirty="0"/>
          </a:p>
          <a:p>
            <a:pPr lvl="4"/>
            <a:r>
              <a:rPr lang="en-GB" sz="1600" dirty="0"/>
              <a:t>3.  Engagement by scientific community (they use it!) </a:t>
            </a:r>
            <a:r>
              <a:rPr lang="en-GB" dirty="0"/>
              <a:t> </a:t>
            </a:r>
            <a:r>
              <a:rPr lang="en-GB" dirty="0">
                <a:hlinkClick r:id="rId6"/>
              </a:rPr>
              <a:t>https://sankey-dan.shinyapps.io/shinyDistanceBias/</a:t>
            </a:r>
            <a:endParaRPr lang="en-GB" dirty="0"/>
          </a:p>
          <a:p>
            <a:pPr lvl="4"/>
            <a:r>
              <a:rPr lang="en-GB" sz="1600" dirty="0"/>
              <a:t>4. Citizen Science! </a:t>
            </a:r>
            <a:r>
              <a:rPr lang="en-GB" dirty="0">
                <a:hlinkClick r:id="rId7" tooltip="Original URL: https://shelle.cec.ex.ac.uk/. Click or tap if you trust this link."/>
              </a:rPr>
              <a:t>https://shelle.cec.ex.ac.uk/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101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A0F5E-B257-C458-A527-064A1EEF8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1D9-5EE4-7098-516F-34C4DDB8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F4F9-0CB2-0C17-E68D-CBF5C40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7E506-422F-940A-B619-A1184DB9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34"/>
            <a:ext cx="12192000" cy="6038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271248-4582-88C6-63E5-D13709E7A93D}"/>
                  </a:ext>
                </a:extLst>
              </p14:cNvPr>
              <p14:cNvContentPartPr/>
              <p14:nvPr/>
            </p14:nvContentPartPr>
            <p14:xfrm>
              <a:off x="709584" y="5261324"/>
              <a:ext cx="909902" cy="51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271248-4582-88C6-63E5-D13709E7A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588" y="5243324"/>
                <a:ext cx="945535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43C917-DB99-A9D0-C55F-EE371AEA1C59}"/>
                  </a:ext>
                </a:extLst>
              </p14:cNvPr>
              <p14:cNvContentPartPr/>
              <p14:nvPr/>
            </p14:nvContentPartPr>
            <p14:xfrm>
              <a:off x="52250" y="5567144"/>
              <a:ext cx="670320" cy="420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43C917-DB99-A9D0-C55F-EE371AEA1C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0" y="5549504"/>
                <a:ext cx="70596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5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DFEF-E5D3-FA41-3D6D-147BEB2E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Deploying your Shiny App.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8FAA-BA09-6CE1-2C31-8C039D4B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Easiest part of the day!</a:t>
            </a:r>
          </a:p>
          <a:p>
            <a:r>
              <a:rPr lang="en-GB" dirty="0"/>
              <a:t>Create an account at shinyapps.io</a:t>
            </a:r>
          </a:p>
          <a:p>
            <a:r>
              <a:rPr lang="en-GB" dirty="0"/>
              <a:t>Click “publish”</a:t>
            </a:r>
          </a:p>
          <a:p>
            <a:r>
              <a:rPr lang="en-GB" dirty="0"/>
              <a:t>Follow a few further instructions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B6E2-A452-3ADF-4C7F-E6328582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260462"/>
            <a:ext cx="8239760" cy="23067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DC517A-D9FB-8BB0-8C30-D2639DB77F85}"/>
              </a:ext>
            </a:extLst>
          </p:cNvPr>
          <p:cNvGrpSpPr/>
          <p:nvPr/>
        </p:nvGrpSpPr>
        <p:grpSpPr>
          <a:xfrm>
            <a:off x="3210240" y="3534720"/>
            <a:ext cx="5111280" cy="1424160"/>
            <a:chOff x="3210240" y="3534720"/>
            <a:chExt cx="5111280" cy="14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1011AE-7428-38C8-C6CD-8E97F66B6D00}"/>
                    </a:ext>
                  </a:extLst>
                </p14:cNvPr>
                <p14:cNvContentPartPr/>
                <p14:nvPr/>
              </p14:nvContentPartPr>
              <p14:xfrm>
                <a:off x="3210240" y="3534720"/>
                <a:ext cx="4459320" cy="71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1011AE-7428-38C8-C6CD-8E97F66B6D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92600" y="3517080"/>
                  <a:ext cx="449496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464884-B887-CB49-7278-2D2A81BA64D9}"/>
                    </a:ext>
                  </a:extLst>
                </p14:cNvPr>
                <p14:cNvContentPartPr/>
                <p14:nvPr/>
              </p14:nvContentPartPr>
              <p14:xfrm>
                <a:off x="7442400" y="4063200"/>
                <a:ext cx="266400" cy="257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464884-B887-CB49-7278-2D2A81BA64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24760" y="4045560"/>
                  <a:ext cx="302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83A64A-598F-332D-DE17-7641E86C511B}"/>
                    </a:ext>
                  </a:extLst>
                </p14:cNvPr>
                <p14:cNvContentPartPr/>
                <p14:nvPr/>
              </p14:nvContentPartPr>
              <p14:xfrm>
                <a:off x="7762080" y="4338960"/>
                <a:ext cx="559440" cy="61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83A64A-598F-332D-DE17-7641E86C51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4440" y="4321320"/>
                  <a:ext cx="595080" cy="65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8AF4-2575-A1C0-0404-E3EC5C11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3E9A-9A94-34D0-F73D-16C834F5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Lisa </a:t>
            </a:r>
            <a:r>
              <a:rPr lang="en-GB" dirty="0" err="1"/>
              <a:t>DeBruine</a:t>
            </a:r>
            <a:r>
              <a:rPr lang="en-GB" dirty="0"/>
              <a:t> “Building web apps with R Shiny”</a:t>
            </a:r>
          </a:p>
          <a:p>
            <a:r>
              <a:rPr lang="en-GB" dirty="0"/>
              <a:t> https://debruine.github.io/shinyintro/index.html</a:t>
            </a:r>
          </a:p>
          <a:p>
            <a:r>
              <a:rPr lang="en-GB" dirty="0"/>
              <a:t>Dean </a:t>
            </a:r>
            <a:r>
              <a:rPr lang="en-GB" dirty="0" err="1"/>
              <a:t>Atalli</a:t>
            </a:r>
            <a:r>
              <a:rPr lang="en-GB" dirty="0"/>
              <a:t> – </a:t>
            </a:r>
            <a:r>
              <a:rPr lang="en-GB" dirty="0" err="1"/>
              <a:t>Datacamp</a:t>
            </a:r>
            <a:endParaRPr lang="en-GB" dirty="0"/>
          </a:p>
          <a:p>
            <a:r>
              <a:rPr lang="en-GB" dirty="0"/>
              <a:t>Mastering Shiny – Hadley Wickham</a:t>
            </a:r>
          </a:p>
          <a:p>
            <a:r>
              <a:rPr lang="en-GB" dirty="0"/>
              <a:t>Widget gallery – https://shiny.rstudio.com/gallery/widget-gallery.html</a:t>
            </a:r>
          </a:p>
        </p:txBody>
      </p:sp>
    </p:spTree>
    <p:extLst>
      <p:ext uri="{BB962C8B-B14F-4D97-AF65-F5344CB8AC3E}">
        <p14:creationId xmlns:p14="http://schemas.microsoft.com/office/powerpoint/2010/main" val="214070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79C-D4D2-6213-CAFF-6436CAA7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329909"/>
            <a:ext cx="9950103" cy="1507376"/>
          </a:xfrm>
        </p:spPr>
        <p:txBody>
          <a:bodyPr/>
          <a:lstStyle/>
          <a:p>
            <a:r>
              <a:rPr lang="en-GB" dirty="0"/>
              <a:t>What we will do –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7291-B816-41E3-4029-BA6EAD85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227810"/>
            <a:ext cx="9950103" cy="4007255"/>
          </a:xfrm>
        </p:spPr>
        <p:txBody>
          <a:bodyPr>
            <a:normAutofit/>
          </a:bodyPr>
          <a:lstStyle/>
          <a:p>
            <a:pPr lvl="2"/>
            <a:r>
              <a:rPr lang="en-GB" sz="1900" dirty="0"/>
              <a:t>1. Learn some basics</a:t>
            </a:r>
          </a:p>
          <a:p>
            <a:pPr lvl="2"/>
            <a:r>
              <a:rPr lang="en-GB" sz="1900" dirty="0"/>
              <a:t>2. Put our knowledge to the test by fixing broken Shiny apps.</a:t>
            </a:r>
          </a:p>
          <a:p>
            <a:pPr lvl="2"/>
            <a:r>
              <a:rPr lang="en-GB" sz="1900" dirty="0"/>
              <a:t>3. Build a shiny app for a “customer”</a:t>
            </a:r>
          </a:p>
          <a:p>
            <a:pPr lvl="2"/>
            <a:r>
              <a:rPr lang="en-GB" sz="1900" dirty="0"/>
              <a:t>4. Host our shiny app online</a:t>
            </a:r>
          </a:p>
          <a:p>
            <a:pPr lvl="1"/>
            <a:endParaRPr lang="en-GB" sz="700" dirty="0"/>
          </a:p>
          <a:p>
            <a:pPr lvl="2"/>
            <a:endParaRPr lang="en-GB" sz="6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40895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0A64-4442-A11E-366B-D3AEFED7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basics. How to build a shiny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6B25-205F-CB52-3497-89708523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Apps consist of two components. 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User interface or (UI) </a:t>
            </a:r>
            <a:r>
              <a:rPr lang="en-GB" dirty="0"/>
              <a:t>-&gt; what you see!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Server </a:t>
            </a:r>
            <a:r>
              <a:rPr lang="en-GB" dirty="0"/>
              <a:t>-&gt; the R code under the hood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https://shiny.rstudio.com/gallery/faithful.html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6C2C-3FB6-0157-AD24-3C294379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-176211"/>
            <a:ext cx="9950103" cy="1507376"/>
          </a:xfrm>
        </p:spPr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3887-FE38-A24A-A52D-E091A4C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30671"/>
            <a:ext cx="9950103" cy="3513514"/>
          </a:xfrm>
        </p:spPr>
        <p:txBody>
          <a:bodyPr/>
          <a:lstStyle/>
          <a:p>
            <a:r>
              <a:rPr lang="en-GB" dirty="0"/>
              <a:t>UI (user interface) and SERVER are chunks of code that we write, and then run.</a:t>
            </a:r>
          </a:p>
          <a:p>
            <a:r>
              <a:rPr lang="en-GB" dirty="0"/>
              <a:t>Finally, we then run a function called “</a:t>
            </a:r>
            <a:r>
              <a:rPr lang="en-GB" dirty="0" err="1"/>
              <a:t>shinyApp</a:t>
            </a:r>
            <a:r>
              <a:rPr lang="en-GB" dirty="0"/>
              <a:t>()” which brings them to life.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2D9FF-1069-6141-1DE0-DA9F7C36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85" y="6444444"/>
            <a:ext cx="1952625" cy="285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6F3657-0D74-9A74-BFE4-7E57671711B5}"/>
              </a:ext>
            </a:extLst>
          </p:cNvPr>
          <p:cNvCxnSpPr>
            <a:cxnSpLocks/>
          </p:cNvCxnSpPr>
          <p:nvPr/>
        </p:nvCxnSpPr>
        <p:spPr>
          <a:xfrm>
            <a:off x="5029200" y="6587319"/>
            <a:ext cx="2505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DF42B1-6BF8-3D66-5963-6D1F3040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0" y="2948166"/>
            <a:ext cx="4972050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8DDAA-73F6-6916-AC94-25F21CE1E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39" y="3000143"/>
            <a:ext cx="6172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66261-BE64-C186-7887-7C4F2D7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6" y="3022783"/>
            <a:ext cx="4691063" cy="383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085A4-4DC0-6E44-E983-D493968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5" y="947916"/>
            <a:ext cx="49720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2D31-D62B-BED2-E19F-07A304DE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45" y="866775"/>
            <a:ext cx="6172200" cy="25622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1E887-B2FE-5D25-B60A-183A1590B1E3}"/>
              </a:ext>
            </a:extLst>
          </p:cNvPr>
          <p:cNvCxnSpPr>
            <a:cxnSpLocks/>
          </p:cNvCxnSpPr>
          <p:nvPr/>
        </p:nvCxnSpPr>
        <p:spPr>
          <a:xfrm>
            <a:off x="2143125" y="1649504"/>
            <a:ext cx="7686675" cy="590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62558B-B1A0-44B8-4572-58ED376CE56C}"/>
              </a:ext>
            </a:extLst>
          </p:cNvPr>
          <p:cNvCxnSpPr>
            <a:cxnSpLocks/>
          </p:cNvCxnSpPr>
          <p:nvPr/>
        </p:nvCxnSpPr>
        <p:spPr>
          <a:xfrm flipH="1">
            <a:off x="2905125" y="1503724"/>
            <a:ext cx="3819525" cy="1333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66261-BE64-C186-7887-7C4F2D7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6" y="3022783"/>
            <a:ext cx="4691063" cy="383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085A4-4DC0-6E44-E983-D493968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5" y="947916"/>
            <a:ext cx="49720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2D31-D62B-BED2-E19F-07A304DE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45" y="866775"/>
            <a:ext cx="6172200" cy="256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61365-A956-5EB2-CA6C-F8B68594D595}"/>
              </a:ext>
            </a:extLst>
          </p:cNvPr>
          <p:cNvSpPr txBox="1"/>
          <p:nvPr/>
        </p:nvSpPr>
        <p:spPr>
          <a:xfrm>
            <a:off x="1392980" y="2787581"/>
            <a:ext cx="133193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6DE2-819B-218A-4CAF-39C96EBB9AE9}"/>
              </a:ext>
            </a:extLst>
          </p:cNvPr>
          <p:cNvSpPr txBox="1"/>
          <p:nvPr/>
        </p:nvSpPr>
        <p:spPr>
          <a:xfrm>
            <a:off x="6028191" y="1197864"/>
            <a:ext cx="1195065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97BB2-C4B0-9B07-2BA5-EFAA988D5FD3}"/>
              </a:ext>
            </a:extLst>
          </p:cNvPr>
          <p:cNvSpPr txBox="1"/>
          <p:nvPr/>
        </p:nvSpPr>
        <p:spPr>
          <a:xfrm>
            <a:off x="5303520" y="119786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E9A5F-F3EC-B7DE-27BA-EA404D8CBAAF}"/>
              </a:ext>
            </a:extLst>
          </p:cNvPr>
          <p:cNvSpPr txBox="1"/>
          <p:nvPr/>
        </p:nvSpPr>
        <p:spPr>
          <a:xfrm>
            <a:off x="1459992" y="138074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FDFED-7CD5-B4CF-E0C5-C14A64E3CF08}"/>
              </a:ext>
            </a:extLst>
          </p:cNvPr>
          <p:cNvSpPr txBox="1"/>
          <p:nvPr/>
        </p:nvSpPr>
        <p:spPr>
          <a:xfrm>
            <a:off x="10308337" y="2246376"/>
            <a:ext cx="42672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6C87C-971D-B08E-B549-F17FEB021DA9}"/>
              </a:ext>
            </a:extLst>
          </p:cNvPr>
          <p:cNvSpPr txBox="1"/>
          <p:nvPr/>
        </p:nvSpPr>
        <p:spPr>
          <a:xfrm>
            <a:off x="9658775" y="2246376"/>
            <a:ext cx="64956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5723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66261-BE64-C186-7887-7C4F2D7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6" y="3022783"/>
            <a:ext cx="4691063" cy="383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085A4-4DC0-6E44-E983-D493968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5" y="947916"/>
            <a:ext cx="49720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2D31-D62B-BED2-E19F-07A304DE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45" y="866775"/>
            <a:ext cx="6172200" cy="256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61365-A956-5EB2-CA6C-F8B68594D595}"/>
              </a:ext>
            </a:extLst>
          </p:cNvPr>
          <p:cNvSpPr txBox="1"/>
          <p:nvPr/>
        </p:nvSpPr>
        <p:spPr>
          <a:xfrm>
            <a:off x="1392980" y="2787581"/>
            <a:ext cx="133193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9.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6DE2-819B-218A-4CAF-39C96EBB9AE9}"/>
              </a:ext>
            </a:extLst>
          </p:cNvPr>
          <p:cNvSpPr txBox="1"/>
          <p:nvPr/>
        </p:nvSpPr>
        <p:spPr>
          <a:xfrm>
            <a:off x="6028191" y="1197864"/>
            <a:ext cx="1195065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97BB2-C4B0-9B07-2BA5-EFAA988D5FD3}"/>
              </a:ext>
            </a:extLst>
          </p:cNvPr>
          <p:cNvSpPr txBox="1"/>
          <p:nvPr/>
        </p:nvSpPr>
        <p:spPr>
          <a:xfrm>
            <a:off x="5303520" y="119786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E9A5F-F3EC-B7DE-27BA-EA404D8CBAAF}"/>
              </a:ext>
            </a:extLst>
          </p:cNvPr>
          <p:cNvSpPr txBox="1"/>
          <p:nvPr/>
        </p:nvSpPr>
        <p:spPr>
          <a:xfrm>
            <a:off x="1459992" y="138074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FDFED-7CD5-B4CF-E0C5-C14A64E3CF08}"/>
              </a:ext>
            </a:extLst>
          </p:cNvPr>
          <p:cNvSpPr txBox="1"/>
          <p:nvPr/>
        </p:nvSpPr>
        <p:spPr>
          <a:xfrm>
            <a:off x="10308337" y="2246376"/>
            <a:ext cx="42672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8.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6C87C-971D-B08E-B549-F17FEB021DA9}"/>
              </a:ext>
            </a:extLst>
          </p:cNvPr>
          <p:cNvSpPr txBox="1"/>
          <p:nvPr/>
        </p:nvSpPr>
        <p:spPr>
          <a:xfrm>
            <a:off x="9658775" y="2246376"/>
            <a:ext cx="64956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E72A6-A09E-794C-6AEC-3334577D25F2}"/>
              </a:ext>
            </a:extLst>
          </p:cNvPr>
          <p:cNvSpPr txBox="1"/>
          <p:nvPr/>
        </p:nvSpPr>
        <p:spPr>
          <a:xfrm>
            <a:off x="264053" y="1487424"/>
            <a:ext cx="1128927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BE1B7-02FF-695F-29ED-A963C85C6C71}"/>
              </a:ext>
            </a:extLst>
          </p:cNvPr>
          <p:cNvSpPr txBox="1"/>
          <p:nvPr/>
        </p:nvSpPr>
        <p:spPr>
          <a:xfrm>
            <a:off x="7459933" y="1197864"/>
            <a:ext cx="1043988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1F46F-573E-6AC5-F028-D4D96FF57E80}"/>
              </a:ext>
            </a:extLst>
          </p:cNvPr>
          <p:cNvSpPr txBox="1"/>
          <p:nvPr/>
        </p:nvSpPr>
        <p:spPr>
          <a:xfrm>
            <a:off x="350982" y="2748326"/>
            <a:ext cx="93227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991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66261-BE64-C186-7887-7C4F2D7E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6" y="3022783"/>
            <a:ext cx="4691063" cy="383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085A4-4DC0-6E44-E983-D493968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5" y="947916"/>
            <a:ext cx="49720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2D31-D62B-BED2-E19F-07A304DE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45" y="866775"/>
            <a:ext cx="6172200" cy="256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61365-A956-5EB2-CA6C-F8B68594D595}"/>
              </a:ext>
            </a:extLst>
          </p:cNvPr>
          <p:cNvSpPr txBox="1"/>
          <p:nvPr/>
        </p:nvSpPr>
        <p:spPr>
          <a:xfrm>
            <a:off x="1392980" y="2787581"/>
            <a:ext cx="133193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6DE2-819B-218A-4CAF-39C96EBB9AE9}"/>
              </a:ext>
            </a:extLst>
          </p:cNvPr>
          <p:cNvSpPr txBox="1"/>
          <p:nvPr/>
        </p:nvSpPr>
        <p:spPr>
          <a:xfrm>
            <a:off x="6028191" y="1197864"/>
            <a:ext cx="1195065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97BB2-C4B0-9B07-2BA5-EFAA988D5FD3}"/>
              </a:ext>
            </a:extLst>
          </p:cNvPr>
          <p:cNvSpPr txBox="1"/>
          <p:nvPr/>
        </p:nvSpPr>
        <p:spPr>
          <a:xfrm>
            <a:off x="5303520" y="119786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E9A5F-F3EC-B7DE-27BA-EA404D8CBAAF}"/>
              </a:ext>
            </a:extLst>
          </p:cNvPr>
          <p:cNvSpPr txBox="1"/>
          <p:nvPr/>
        </p:nvSpPr>
        <p:spPr>
          <a:xfrm>
            <a:off x="1459992" y="1380744"/>
            <a:ext cx="714379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FDFED-7CD5-B4CF-E0C5-C14A64E3CF08}"/>
              </a:ext>
            </a:extLst>
          </p:cNvPr>
          <p:cNvSpPr txBox="1"/>
          <p:nvPr/>
        </p:nvSpPr>
        <p:spPr>
          <a:xfrm>
            <a:off x="10308337" y="2246376"/>
            <a:ext cx="42672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6C87C-971D-B08E-B549-F17FEB021DA9}"/>
              </a:ext>
            </a:extLst>
          </p:cNvPr>
          <p:cNvSpPr txBox="1"/>
          <p:nvPr/>
        </p:nvSpPr>
        <p:spPr>
          <a:xfrm>
            <a:off x="9658775" y="2246376"/>
            <a:ext cx="64956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E72A6-A09E-794C-6AEC-3334577D25F2}"/>
              </a:ext>
            </a:extLst>
          </p:cNvPr>
          <p:cNvSpPr txBox="1"/>
          <p:nvPr/>
        </p:nvSpPr>
        <p:spPr>
          <a:xfrm>
            <a:off x="264053" y="1487424"/>
            <a:ext cx="1128927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BE1B7-02FF-695F-29ED-A963C85C6C71}"/>
              </a:ext>
            </a:extLst>
          </p:cNvPr>
          <p:cNvSpPr txBox="1"/>
          <p:nvPr/>
        </p:nvSpPr>
        <p:spPr>
          <a:xfrm>
            <a:off x="7459933" y="1197864"/>
            <a:ext cx="1043988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8.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F956F-A3C5-57F6-20C9-CABB43027694}"/>
              </a:ext>
            </a:extLst>
          </p:cNvPr>
          <p:cNvSpPr txBox="1"/>
          <p:nvPr/>
        </p:nvSpPr>
        <p:spPr>
          <a:xfrm>
            <a:off x="350982" y="2748326"/>
            <a:ext cx="932270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22563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730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 Next LT Pro Light</vt:lpstr>
      <vt:lpstr>BlocksVTI</vt:lpstr>
      <vt:lpstr>Shiny futures:</vt:lpstr>
      <vt:lpstr>What is R Shiny and what is it useful for?</vt:lpstr>
      <vt:lpstr>What we will do – learning outcomes</vt:lpstr>
      <vt:lpstr>Learning the basics. How to build a shiny app.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resources</vt:lpstr>
      <vt:lpstr>2. Now time to have a go for yourselves</vt:lpstr>
      <vt:lpstr>PowerPoint Presentation</vt:lpstr>
      <vt:lpstr>PowerPoint Presentation</vt:lpstr>
      <vt:lpstr>3. Build a shiny app - The brief</vt:lpstr>
      <vt:lpstr>PowerPoint Presentation</vt:lpstr>
      <vt:lpstr>The brief</vt:lpstr>
      <vt:lpstr>PowerPoint Presentation</vt:lpstr>
      <vt:lpstr>4. Deploying your Shiny App. 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futures:</dc:title>
  <dc:creator>Daniel</dc:creator>
  <cp:lastModifiedBy>Sankey, Daniel</cp:lastModifiedBy>
  <cp:revision>17</cp:revision>
  <dcterms:created xsi:type="dcterms:W3CDTF">2022-05-19T12:24:11Z</dcterms:created>
  <dcterms:modified xsi:type="dcterms:W3CDTF">2024-05-09T12:51:33Z</dcterms:modified>
</cp:coreProperties>
</file>