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95" r:id="rId2"/>
    <p:sldId id="279" r:id="rId3"/>
    <p:sldId id="280" r:id="rId4"/>
    <p:sldId id="281" r:id="rId5"/>
    <p:sldId id="284" r:id="rId6"/>
    <p:sldId id="258" r:id="rId7"/>
    <p:sldId id="259" r:id="rId8"/>
    <p:sldId id="301" r:id="rId9"/>
    <p:sldId id="300" r:id="rId10"/>
    <p:sldId id="303" r:id="rId11"/>
    <p:sldId id="294" r:id="rId12"/>
    <p:sldId id="296" r:id="rId13"/>
    <p:sldId id="30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2A29-8C1E-6CA3-CC34-EAF4B422539B}"/>
              </a:ext>
            </a:extLst>
          </p:cNvPr>
          <p:cNvSpPr>
            <a:spLocks noGrp="1"/>
          </p:cNvSpPr>
          <p:nvPr>
            <p:ph type="title"/>
          </p:nvPr>
        </p:nvSpPr>
        <p:spPr>
          <a:xfrm>
            <a:off x="883920" y="182880"/>
            <a:ext cx="10744200" cy="944880"/>
          </a:xfrm>
        </p:spPr>
        <p:txBody>
          <a:bodyPr/>
          <a:lstStyle/>
          <a:p>
            <a:pPr algn="ctr"/>
            <a:r>
              <a:rPr lang="en-IN" sz="3200" dirty="0"/>
              <a:t>STUDY ON CERVICAL CANCER</a:t>
            </a:r>
          </a:p>
        </p:txBody>
      </p:sp>
      <p:pic>
        <p:nvPicPr>
          <p:cNvPr id="5" name="Content Placeholder 4">
            <a:extLst>
              <a:ext uri="{FF2B5EF4-FFF2-40B4-BE49-F238E27FC236}">
                <a16:creationId xmlns:a16="http://schemas.microsoft.com/office/drawing/2014/main" id="{6FB23E4E-CC25-A66B-B50C-4097F03808C7}"/>
              </a:ext>
            </a:extLst>
          </p:cNvPr>
          <p:cNvPicPr>
            <a:picLocks noGrp="1" noChangeAspect="1"/>
          </p:cNvPicPr>
          <p:nvPr>
            <p:ph idx="1"/>
          </p:nvPr>
        </p:nvPicPr>
        <p:blipFill>
          <a:blip r:embed="rId2"/>
          <a:stretch>
            <a:fillRect/>
          </a:stretch>
        </p:blipFill>
        <p:spPr>
          <a:xfrm>
            <a:off x="67975" y="847023"/>
            <a:ext cx="12056050" cy="5924349"/>
          </a:xfrm>
        </p:spPr>
      </p:pic>
      <p:sp>
        <p:nvSpPr>
          <p:cNvPr id="3" name="TextBox 2">
            <a:extLst>
              <a:ext uri="{FF2B5EF4-FFF2-40B4-BE49-F238E27FC236}">
                <a16:creationId xmlns:a16="http://schemas.microsoft.com/office/drawing/2014/main" id="{0D50CB07-9816-E9E9-C880-A5EA553664C7}"/>
              </a:ext>
            </a:extLst>
          </p:cNvPr>
          <p:cNvSpPr txBox="1"/>
          <p:nvPr/>
        </p:nvSpPr>
        <p:spPr>
          <a:xfrm>
            <a:off x="8316227" y="5390147"/>
            <a:ext cx="3311893" cy="923330"/>
          </a:xfrm>
          <a:prstGeom prst="rect">
            <a:avLst/>
          </a:prstGeom>
          <a:noFill/>
        </p:spPr>
        <p:txBody>
          <a:bodyPr wrap="square" rtlCol="0">
            <a:spAutoFit/>
          </a:bodyPr>
          <a:lstStyle/>
          <a:p>
            <a:r>
              <a:rPr lang="en-IN" dirty="0">
                <a:solidFill>
                  <a:srgbClr val="FCFBF6"/>
                </a:solidFill>
              </a:rPr>
              <a:t>Sankhadeep Kundu</a:t>
            </a:r>
          </a:p>
          <a:p>
            <a:r>
              <a:rPr lang="en-IN" dirty="0" err="1">
                <a:solidFill>
                  <a:srgbClr val="FCFBF6"/>
                </a:solidFill>
              </a:rPr>
              <a:t>Abubakkar</a:t>
            </a:r>
            <a:r>
              <a:rPr lang="en-IN" dirty="0">
                <a:solidFill>
                  <a:srgbClr val="FCFBF6"/>
                </a:solidFill>
              </a:rPr>
              <a:t> Siddiq</a:t>
            </a:r>
          </a:p>
          <a:p>
            <a:r>
              <a:rPr lang="en-IN" dirty="0" err="1">
                <a:solidFill>
                  <a:srgbClr val="FCFBF6"/>
                </a:solidFill>
              </a:rPr>
              <a:t>A.Sai</a:t>
            </a:r>
            <a:r>
              <a:rPr lang="en-IN" dirty="0">
                <a:solidFill>
                  <a:srgbClr val="FCFBF6"/>
                </a:solidFill>
              </a:rPr>
              <a:t> </a:t>
            </a:r>
            <a:r>
              <a:rPr lang="en-IN" dirty="0" err="1">
                <a:solidFill>
                  <a:srgbClr val="FCFBF6"/>
                </a:solidFill>
              </a:rPr>
              <a:t>Mahathi</a:t>
            </a:r>
            <a:endParaRPr lang="en-IN" dirty="0">
              <a:solidFill>
                <a:srgbClr val="FCFBF6"/>
              </a:solidFill>
            </a:endParaRPr>
          </a:p>
        </p:txBody>
      </p:sp>
    </p:spTree>
    <p:extLst>
      <p:ext uri="{BB962C8B-B14F-4D97-AF65-F5344CB8AC3E}">
        <p14:creationId xmlns:p14="http://schemas.microsoft.com/office/powerpoint/2010/main" val="429282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F756-2972-4272-E1A8-6AEC1D5B9B6F}"/>
              </a:ext>
            </a:extLst>
          </p:cNvPr>
          <p:cNvSpPr>
            <a:spLocks noGrp="1"/>
          </p:cNvSpPr>
          <p:nvPr>
            <p:ph type="title"/>
          </p:nvPr>
        </p:nvSpPr>
        <p:spPr>
          <a:xfrm>
            <a:off x="101671" y="731520"/>
            <a:ext cx="6015790" cy="4988293"/>
          </a:xfrm>
        </p:spPr>
        <p:txBody>
          <a:bodyPr/>
          <a:lstStyle/>
          <a:p>
            <a:pPr algn="l"/>
            <a:r>
              <a:rPr lang="en-IN" sz="1400" dirty="0"/>
              <a:t>Decision Tree    </a:t>
            </a: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r>
              <a:rPr lang="en-IN" sz="1400" dirty="0"/>
              <a:t>                                                                  </a:t>
            </a:r>
            <a:br>
              <a:rPr lang="en-IN" sz="1400" dirty="0"/>
            </a:br>
            <a:br>
              <a:rPr lang="en-IN" sz="1400" dirty="0"/>
            </a:br>
            <a:br>
              <a:rPr lang="en-IN" sz="1400" dirty="0"/>
            </a:br>
            <a:r>
              <a:rPr lang="en-IN" sz="1400" dirty="0"/>
              <a:t>random forest </a:t>
            </a:r>
          </a:p>
        </p:txBody>
      </p:sp>
      <p:sp>
        <p:nvSpPr>
          <p:cNvPr id="5" name="Slide Number Placeholder 4">
            <a:extLst>
              <a:ext uri="{FF2B5EF4-FFF2-40B4-BE49-F238E27FC236}">
                <a16:creationId xmlns:a16="http://schemas.microsoft.com/office/drawing/2014/main" id="{B26C76A8-FDA0-5B22-B648-B7B9A8CE4E62}"/>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1" name="Content Placeholder 10">
            <a:extLst>
              <a:ext uri="{FF2B5EF4-FFF2-40B4-BE49-F238E27FC236}">
                <a16:creationId xmlns:a16="http://schemas.microsoft.com/office/drawing/2014/main" id="{FAF205DF-231C-9244-5F1B-50EFFE7B7BCB}"/>
              </a:ext>
            </a:extLst>
          </p:cNvPr>
          <p:cNvPicPr>
            <a:picLocks noGrp="1" noChangeAspect="1"/>
          </p:cNvPicPr>
          <p:nvPr>
            <p:ph sz="half" idx="1"/>
          </p:nvPr>
        </p:nvPicPr>
        <p:blipFill rotWithShape="1">
          <a:blip r:embed="rId2"/>
          <a:srcRect r="6038" b="15505"/>
          <a:stretch/>
        </p:blipFill>
        <p:spPr>
          <a:xfrm>
            <a:off x="673269" y="1131632"/>
            <a:ext cx="4276797" cy="2297368"/>
          </a:xfrm>
        </p:spPr>
      </p:pic>
      <p:pic>
        <p:nvPicPr>
          <p:cNvPr id="13" name="Picture 12">
            <a:extLst>
              <a:ext uri="{FF2B5EF4-FFF2-40B4-BE49-F238E27FC236}">
                <a16:creationId xmlns:a16="http://schemas.microsoft.com/office/drawing/2014/main" id="{9003DCF6-3449-39DD-6BF1-D1A8E21AF2ED}"/>
              </a:ext>
            </a:extLst>
          </p:cNvPr>
          <p:cNvPicPr>
            <a:picLocks noChangeAspect="1"/>
          </p:cNvPicPr>
          <p:nvPr/>
        </p:nvPicPr>
        <p:blipFill rotWithShape="1">
          <a:blip r:embed="rId3"/>
          <a:srcRect r="6179"/>
          <a:stretch/>
        </p:blipFill>
        <p:spPr>
          <a:xfrm>
            <a:off x="531599" y="3936733"/>
            <a:ext cx="4488801" cy="2589195"/>
          </a:xfrm>
          <a:prstGeom prst="rect">
            <a:avLst/>
          </a:prstGeom>
        </p:spPr>
      </p:pic>
      <p:sp>
        <p:nvSpPr>
          <p:cNvPr id="14" name="TextBox 13">
            <a:extLst>
              <a:ext uri="{FF2B5EF4-FFF2-40B4-BE49-F238E27FC236}">
                <a16:creationId xmlns:a16="http://schemas.microsoft.com/office/drawing/2014/main" id="{BB206F67-1525-CEC7-2C93-378D3330DA2A}"/>
              </a:ext>
            </a:extLst>
          </p:cNvPr>
          <p:cNvSpPr txBox="1"/>
          <p:nvPr/>
        </p:nvSpPr>
        <p:spPr>
          <a:xfrm>
            <a:off x="6096000" y="731520"/>
            <a:ext cx="5654237" cy="4985980"/>
          </a:xfrm>
          <a:prstGeom prst="rect">
            <a:avLst/>
          </a:prstGeom>
          <a:noFill/>
        </p:spPr>
        <p:txBody>
          <a:bodyPr wrap="square" rtlCol="0">
            <a:spAutoFit/>
          </a:bodyPr>
          <a:lstStyle/>
          <a:p>
            <a:r>
              <a:rPr lang="en-IN" sz="1400" b="1" cap="all" dirty="0">
                <a:solidFill>
                  <a:srgbClr val="1F2C8F"/>
                </a:solidFill>
                <a:latin typeface="Arial Black"/>
                <a:ea typeface="+mj-ea"/>
                <a:cs typeface="+mj-cs"/>
              </a:rPr>
              <a:t>NAÏVE BAYES</a:t>
            </a:r>
          </a:p>
          <a:p>
            <a:endParaRPr kumimoji="0" lang="en-IN" sz="1400" b="1" i="0" u="none" strike="noStrike" kern="1200" cap="all" spc="0" normalizeH="0" baseline="0" noProof="0" dirty="0">
              <a:ln>
                <a:noFill/>
              </a:ln>
              <a:solidFill>
                <a:srgbClr val="1F2C8F"/>
              </a:solidFill>
              <a:effectLst/>
              <a:uLnTx/>
              <a:uFillTx/>
              <a:latin typeface="Arial Black"/>
              <a:ea typeface="+mj-ea"/>
              <a:cs typeface="+mj-cs"/>
            </a:endParaRPr>
          </a:p>
          <a:p>
            <a:endParaRPr lang="en-IN" sz="1400" b="1" cap="all" dirty="0">
              <a:solidFill>
                <a:srgbClr val="1F2C8F"/>
              </a:solidFill>
              <a:latin typeface="Arial Black"/>
              <a:ea typeface="+mj-ea"/>
              <a:cs typeface="+mj-cs"/>
            </a:endParaRPr>
          </a:p>
          <a:p>
            <a:endParaRPr kumimoji="0" lang="en-IN" sz="1400" b="1" i="0" u="none" strike="noStrike" kern="1200" cap="all" spc="0" normalizeH="0" baseline="0" noProof="0" dirty="0">
              <a:ln>
                <a:noFill/>
              </a:ln>
              <a:solidFill>
                <a:srgbClr val="1F2C8F"/>
              </a:solidFill>
              <a:effectLst/>
              <a:uLnTx/>
              <a:uFillTx/>
              <a:latin typeface="Arial Black"/>
              <a:ea typeface="+mj-ea"/>
              <a:cs typeface="+mj-cs"/>
            </a:endParaRPr>
          </a:p>
          <a:p>
            <a:endParaRPr lang="en-IN" sz="1400" b="1" cap="all" dirty="0">
              <a:solidFill>
                <a:srgbClr val="1F2C8F"/>
              </a:solidFill>
              <a:latin typeface="Arial Black"/>
              <a:ea typeface="+mj-ea"/>
              <a:cs typeface="+mj-cs"/>
            </a:endParaRPr>
          </a:p>
          <a:p>
            <a:endParaRPr kumimoji="0" lang="en-IN" sz="1400" b="1" i="0" u="none" strike="noStrike" kern="1200" cap="all" spc="0" normalizeH="0" baseline="0" noProof="0" dirty="0">
              <a:ln>
                <a:noFill/>
              </a:ln>
              <a:solidFill>
                <a:srgbClr val="1F2C8F"/>
              </a:solidFill>
              <a:effectLst/>
              <a:uLnTx/>
              <a:uFillTx/>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endParaRPr lang="en-IN" sz="1400" b="1" cap="all" dirty="0">
              <a:solidFill>
                <a:srgbClr val="1F2C8F"/>
              </a:solidFill>
              <a:latin typeface="Arial Black"/>
              <a:ea typeface="+mj-ea"/>
              <a:cs typeface="+mj-cs"/>
            </a:endParaRPr>
          </a:p>
          <a:p>
            <a:r>
              <a:rPr kumimoji="0" lang="en-IN" sz="1400" b="1" i="0" u="none" strike="noStrike" kern="1200" cap="all" spc="0" normalizeH="0" baseline="0" noProof="0" dirty="0">
                <a:ln>
                  <a:noFill/>
                </a:ln>
                <a:solidFill>
                  <a:srgbClr val="1F2C8F"/>
                </a:solidFill>
                <a:effectLst/>
                <a:uLnTx/>
                <a:uFillTx/>
                <a:latin typeface="Arial Black"/>
                <a:ea typeface="+mj-ea"/>
                <a:cs typeface="+mj-cs"/>
              </a:rPr>
              <a:t> </a:t>
            </a:r>
            <a:r>
              <a:rPr kumimoji="0" lang="en-IN" sz="1400" b="1" i="0" u="none" strike="noStrike" kern="1200" cap="all" spc="0" normalizeH="0" baseline="0" noProof="0" dirty="0" err="1">
                <a:ln>
                  <a:noFill/>
                </a:ln>
                <a:solidFill>
                  <a:srgbClr val="1F2C8F"/>
                </a:solidFill>
                <a:effectLst/>
                <a:uLnTx/>
                <a:uFillTx/>
                <a:latin typeface="Arial Black"/>
                <a:ea typeface="+mj-ea"/>
                <a:cs typeface="+mj-cs"/>
              </a:rPr>
              <a:t>LoGISTIC</a:t>
            </a:r>
            <a:r>
              <a:rPr kumimoji="0" lang="en-IN" sz="1400" b="1" i="0" u="none" strike="noStrike" kern="1200" cap="all" spc="0" normalizeH="0" baseline="0" noProof="0" dirty="0">
                <a:ln>
                  <a:noFill/>
                </a:ln>
                <a:solidFill>
                  <a:srgbClr val="1F2C8F"/>
                </a:solidFill>
                <a:effectLst/>
                <a:uLnTx/>
                <a:uFillTx/>
                <a:latin typeface="Arial Black"/>
                <a:ea typeface="+mj-ea"/>
                <a:cs typeface="+mj-cs"/>
              </a:rPr>
              <a:t> REGRESSION</a:t>
            </a:r>
            <a:endParaRPr lang="en-IN" dirty="0"/>
          </a:p>
          <a:p>
            <a:endParaRPr lang="en-IN" dirty="0"/>
          </a:p>
          <a:p>
            <a:endParaRPr lang="en-IN" dirty="0"/>
          </a:p>
          <a:p>
            <a:endParaRPr lang="en-IN" dirty="0"/>
          </a:p>
          <a:p>
            <a:endParaRPr lang="en-IN" dirty="0"/>
          </a:p>
          <a:p>
            <a:endParaRPr lang="en-IN" dirty="0"/>
          </a:p>
          <a:p>
            <a:endParaRPr lang="en-IN" dirty="0"/>
          </a:p>
        </p:txBody>
      </p:sp>
      <p:pic>
        <p:nvPicPr>
          <p:cNvPr id="16" name="Picture 15">
            <a:extLst>
              <a:ext uri="{FF2B5EF4-FFF2-40B4-BE49-F238E27FC236}">
                <a16:creationId xmlns:a16="http://schemas.microsoft.com/office/drawing/2014/main" id="{27FA7A5B-281D-1C37-B3CB-60F90493DA95}"/>
              </a:ext>
            </a:extLst>
          </p:cNvPr>
          <p:cNvPicPr>
            <a:picLocks noChangeAspect="1"/>
          </p:cNvPicPr>
          <p:nvPr/>
        </p:nvPicPr>
        <p:blipFill>
          <a:blip r:embed="rId4"/>
          <a:stretch>
            <a:fillRect/>
          </a:stretch>
        </p:blipFill>
        <p:spPr>
          <a:xfrm>
            <a:off x="6336830" y="1131632"/>
            <a:ext cx="4756593" cy="2348192"/>
          </a:xfrm>
          <a:prstGeom prst="rect">
            <a:avLst/>
          </a:prstGeom>
        </p:spPr>
      </p:pic>
      <p:pic>
        <p:nvPicPr>
          <p:cNvPr id="20" name="Picture 19">
            <a:extLst>
              <a:ext uri="{FF2B5EF4-FFF2-40B4-BE49-F238E27FC236}">
                <a16:creationId xmlns:a16="http://schemas.microsoft.com/office/drawing/2014/main" id="{DBEB14F1-1E32-BDB6-9878-48D748A20CA2}"/>
              </a:ext>
            </a:extLst>
          </p:cNvPr>
          <p:cNvPicPr>
            <a:picLocks noChangeAspect="1"/>
          </p:cNvPicPr>
          <p:nvPr/>
        </p:nvPicPr>
        <p:blipFill>
          <a:blip r:embed="rId5"/>
          <a:stretch>
            <a:fillRect/>
          </a:stretch>
        </p:blipFill>
        <p:spPr>
          <a:xfrm>
            <a:off x="6406021" y="4028384"/>
            <a:ext cx="4915104" cy="2405891"/>
          </a:xfrm>
          <a:prstGeom prst="rect">
            <a:avLst/>
          </a:prstGeom>
        </p:spPr>
      </p:pic>
      <p:sp>
        <p:nvSpPr>
          <p:cNvPr id="22" name="TextBox 21">
            <a:extLst>
              <a:ext uri="{FF2B5EF4-FFF2-40B4-BE49-F238E27FC236}">
                <a16:creationId xmlns:a16="http://schemas.microsoft.com/office/drawing/2014/main" id="{E4FA46D2-52B4-2237-782D-ADFBE42BDA53}"/>
              </a:ext>
            </a:extLst>
          </p:cNvPr>
          <p:cNvSpPr txBox="1"/>
          <p:nvPr/>
        </p:nvSpPr>
        <p:spPr>
          <a:xfrm>
            <a:off x="3185962" y="223787"/>
            <a:ext cx="6103024" cy="369332"/>
          </a:xfrm>
          <a:prstGeom prst="rect">
            <a:avLst/>
          </a:prstGeom>
          <a:noFill/>
        </p:spPr>
        <p:txBody>
          <a:bodyPr wrap="square" rtlCol="0">
            <a:spAutoFit/>
          </a:bodyPr>
          <a:lstStyle/>
          <a:p>
            <a:r>
              <a:rPr kumimoji="0" lang="en-IN" b="1" i="0" u="none" strike="noStrike" kern="1200" cap="all" spc="0" normalizeH="0" baseline="0" noProof="0" dirty="0">
                <a:ln>
                  <a:noFill/>
                </a:ln>
                <a:solidFill>
                  <a:srgbClr val="1F2C8F"/>
                </a:solidFill>
                <a:effectLst/>
                <a:uLnTx/>
                <a:uFillTx/>
                <a:latin typeface="Arial Black"/>
                <a:ea typeface="+mj-ea"/>
                <a:cs typeface="+mj-cs"/>
              </a:rPr>
              <a:t>Predicted test results for </a:t>
            </a:r>
            <a:r>
              <a:rPr kumimoji="0" lang="en-IN" b="1" i="0" u="none" strike="noStrike" kern="1200" cap="all" spc="0" normalizeH="0" baseline="0" noProof="0" dirty="0" err="1">
                <a:ln>
                  <a:noFill/>
                </a:ln>
                <a:solidFill>
                  <a:srgbClr val="1F2C8F"/>
                </a:solidFill>
                <a:effectLst/>
                <a:uLnTx/>
                <a:uFillTx/>
                <a:latin typeface="Arial Black"/>
                <a:ea typeface="+mj-ea"/>
                <a:cs typeface="+mj-cs"/>
              </a:rPr>
              <a:t>Hinselmann</a:t>
            </a:r>
            <a:endParaRPr lang="en-IN" sz="2400" dirty="0"/>
          </a:p>
        </p:txBody>
      </p:sp>
    </p:spTree>
    <p:extLst>
      <p:ext uri="{BB962C8B-B14F-4D97-AF65-F5344CB8AC3E}">
        <p14:creationId xmlns:p14="http://schemas.microsoft.com/office/powerpoint/2010/main" val="248615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066800" y="233172"/>
            <a:ext cx="9878568" cy="9966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 COMPARISON</a:t>
            </a:r>
            <a:br>
              <a:rPr lang="en-US" sz="4400" b="1" dirty="0">
                <a:solidFill>
                  <a:schemeClr val="accent6"/>
                </a:solidFill>
                <a:latin typeface="Arial Black" panose="020B0604020202020204" pitchFamily="34" charset="0"/>
                <a:cs typeface="Arial Black" panose="020B0604020202020204" pitchFamily="34" charset="0"/>
              </a:rPr>
            </a:br>
            <a:r>
              <a:rPr lang="en-US" sz="1100" b="1" dirty="0">
                <a:solidFill>
                  <a:schemeClr val="tx1"/>
                </a:solidFill>
                <a:latin typeface="Arial Black" panose="020B0604020202020204" pitchFamily="34" charset="0"/>
                <a:cs typeface="Arial Black" panose="020B0604020202020204" pitchFamily="34" charset="0"/>
              </a:rPr>
              <a:t>HINSELMAN |  BIOPSY</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454152" y="190500"/>
            <a:ext cx="3200400" cy="441960"/>
          </a:xfrm>
        </p:spPr>
        <p:txBody>
          <a:bodyPr/>
          <a:lstStyle/>
          <a:p>
            <a:r>
              <a:rPr lang="en-US" dirty="0"/>
              <a:t>VISUALISATIONS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2050" name="Picture 2">
            <a:extLst>
              <a:ext uri="{FF2B5EF4-FFF2-40B4-BE49-F238E27FC236}">
                <a16:creationId xmlns:a16="http://schemas.microsoft.com/office/drawing/2014/main" id="{419A2EE9-ABD8-D3C6-CB2B-FA32D45E6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5"/>
          <a:stretch/>
        </p:blipFill>
        <p:spPr bwMode="auto">
          <a:xfrm>
            <a:off x="6096000" y="1272540"/>
            <a:ext cx="6096000" cy="53522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7188CFF-1E62-B465-EAA2-56159C53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72540"/>
            <a:ext cx="6095999" cy="535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7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21792" y="37338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 COMPARISON</a:t>
            </a:r>
            <a:br>
              <a:rPr lang="en-US" sz="4400" b="1" dirty="0">
                <a:solidFill>
                  <a:schemeClr val="accent6"/>
                </a:solidFill>
                <a:latin typeface="Arial Black" panose="020B0604020202020204" pitchFamily="34" charset="0"/>
                <a:cs typeface="Arial Black" panose="020B0604020202020204" pitchFamily="34" charset="0"/>
              </a:rPr>
            </a:br>
            <a:r>
              <a:rPr lang="en-US" sz="1100" b="1" dirty="0">
                <a:solidFill>
                  <a:schemeClr val="tx1"/>
                </a:solidFill>
                <a:latin typeface="Arial Black" panose="020B0604020202020204" pitchFamily="34" charset="0"/>
                <a:cs typeface="Arial Black" panose="020B0604020202020204" pitchFamily="34" charset="0"/>
              </a:rPr>
              <a:t>SCHILLER | CITOLOGY</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441960"/>
          </a:xfrm>
        </p:spPr>
        <p:txBody>
          <a:bodyPr/>
          <a:lstStyle/>
          <a:p>
            <a:r>
              <a:rPr lang="en-US" dirty="0"/>
              <a:t>VISUALISATIONS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3074" name="Picture 2">
            <a:extLst>
              <a:ext uri="{FF2B5EF4-FFF2-40B4-BE49-F238E27FC236}">
                <a16:creationId xmlns:a16="http://schemas.microsoft.com/office/drawing/2014/main" id="{FB8AA335-FE77-2357-5220-B861E869E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6648"/>
            <a:ext cx="6230420" cy="4960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A49FE47-3023-14B5-7A35-51C6F8B51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420" y="1446648"/>
            <a:ext cx="5940863" cy="496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4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B7-9733-2992-645E-D777EE5E90E7}"/>
              </a:ext>
            </a:extLst>
          </p:cNvPr>
          <p:cNvSpPr>
            <a:spLocks noGrp="1"/>
          </p:cNvSpPr>
          <p:nvPr>
            <p:ph type="title"/>
          </p:nvPr>
        </p:nvSpPr>
        <p:spPr>
          <a:xfrm>
            <a:off x="3863981" y="757990"/>
            <a:ext cx="6540928" cy="551046"/>
          </a:xfrm>
        </p:spPr>
        <p:txBody>
          <a:bodyPr/>
          <a:lstStyle/>
          <a:p>
            <a:r>
              <a:rPr lang="en-IN" sz="3600" dirty="0"/>
              <a:t>Conclusion</a:t>
            </a:r>
            <a:endParaRPr lang="en-IN" dirty="0"/>
          </a:p>
        </p:txBody>
      </p:sp>
      <p:sp>
        <p:nvSpPr>
          <p:cNvPr id="3" name="Content Placeholder 2">
            <a:extLst>
              <a:ext uri="{FF2B5EF4-FFF2-40B4-BE49-F238E27FC236}">
                <a16:creationId xmlns:a16="http://schemas.microsoft.com/office/drawing/2014/main" id="{6DA34E7A-29FB-9A54-3E78-5D7B6003841B}"/>
              </a:ext>
            </a:extLst>
          </p:cNvPr>
          <p:cNvSpPr>
            <a:spLocks noGrp="1"/>
          </p:cNvSpPr>
          <p:nvPr>
            <p:ph idx="1"/>
          </p:nvPr>
        </p:nvSpPr>
        <p:spPr>
          <a:xfrm>
            <a:off x="3921732" y="1584049"/>
            <a:ext cx="7368701" cy="5153635"/>
          </a:xfrm>
        </p:spPr>
        <p:txBody>
          <a:bodyPr/>
          <a:lstStyle/>
          <a:p>
            <a:pPr marL="285750" indent="-285750">
              <a:buFont typeface="Arial" panose="020B0604020202020204" pitchFamily="34" charset="0"/>
              <a:buChar char="•"/>
            </a:pPr>
            <a:r>
              <a:rPr lang="en-US" sz="1800" dirty="0"/>
              <a:t>Through Exploratory Data Analysis it can be interpreted that </a:t>
            </a:r>
            <a:r>
              <a:rPr lang="en-IN" sz="1800" dirty="0"/>
              <a:t>several STDs &amp; lifestyle habits of patients</a:t>
            </a:r>
            <a:r>
              <a:rPr lang="en-US" sz="1800" dirty="0"/>
              <a:t> are insignificant factors of the dataset affecting the output of Cervical Cancer Tests.</a:t>
            </a:r>
          </a:p>
          <a:p>
            <a:pPr marL="171450" indent="-171450">
              <a:buFont typeface="Arial" panose="020B0604020202020204" pitchFamily="34" charset="0"/>
              <a:buChar char="•"/>
            </a:pPr>
            <a:endParaRPr lang="en-US" sz="200" dirty="0"/>
          </a:p>
          <a:p>
            <a:pPr marL="285750" indent="-285750">
              <a:buFont typeface="Arial" panose="020B0604020202020204" pitchFamily="34" charset="0"/>
              <a:buChar char="•"/>
            </a:pPr>
            <a:r>
              <a:rPr lang="en-US" sz="1800" dirty="0"/>
              <a:t>From the four models used Naïve Bayes performs the best than others as they have the lowest number of False Negative values in the confusion matrix.</a:t>
            </a:r>
          </a:p>
          <a:p>
            <a:pPr marL="285750" indent="-285750">
              <a:buFont typeface="Arial" panose="020B0604020202020204" pitchFamily="34" charset="0"/>
              <a:buChar char="•"/>
            </a:pPr>
            <a:r>
              <a:rPr lang="en-US" sz="1800" dirty="0"/>
              <a:t>As the dataset has a clear class imbalance and therefore accuracy wouldn't be a correct metric to go to for the evaluation of the models.  </a:t>
            </a:r>
          </a:p>
          <a:p>
            <a:pPr marL="285750" indent="-285750">
              <a:buFont typeface="Arial" panose="020B0604020202020204" pitchFamily="34" charset="0"/>
              <a:buChar char="•"/>
            </a:pPr>
            <a:r>
              <a:rPr lang="en-US" sz="1800" dirty="0"/>
              <a:t>Instead, we choose recall as the suitable metric for evaluation as it tells what proportion of predicted values were actually positive.</a:t>
            </a:r>
          </a:p>
          <a:p>
            <a:endParaRPr lang="en-US" sz="200" dirty="0"/>
          </a:p>
          <a:p>
            <a:pPr marL="285750" indent="-285750">
              <a:buFont typeface="Arial" panose="020B0604020202020204" pitchFamily="34" charset="0"/>
              <a:buChar char="•"/>
            </a:pPr>
            <a:r>
              <a:rPr lang="en-US" sz="1800" dirty="0"/>
              <a:t>The dataset contains fewer patients who were detected with cancer. Hence, the model has </a:t>
            </a:r>
            <a:r>
              <a:rPr lang="en-US" sz="1800" b="1" dirty="0">
                <a:solidFill>
                  <a:schemeClr val="accent2">
                    <a:lumMod val="75000"/>
                  </a:schemeClr>
                </a:solidFill>
              </a:rPr>
              <a:t>lesser prediction power</a:t>
            </a:r>
            <a:r>
              <a:rPr lang="en-US" sz="1800" dirty="0"/>
              <a:t> due to imbalanced data. The absence of disease was indicated by code 0, while the presence of disease is indicated by code 1 &amp; its count throughout the entire data is shown below.</a:t>
            </a:r>
          </a:p>
        </p:txBody>
      </p:sp>
      <p:sp>
        <p:nvSpPr>
          <p:cNvPr id="5" name="Slide Number Placeholder 4">
            <a:extLst>
              <a:ext uri="{FF2B5EF4-FFF2-40B4-BE49-F238E27FC236}">
                <a16:creationId xmlns:a16="http://schemas.microsoft.com/office/drawing/2014/main" id="{53CC1C74-F467-F8FC-A7E9-67D186DBAA1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 name="Picture 5">
            <a:extLst>
              <a:ext uri="{FF2B5EF4-FFF2-40B4-BE49-F238E27FC236}">
                <a16:creationId xmlns:a16="http://schemas.microsoft.com/office/drawing/2014/main" id="{A9AF5B8F-3B10-EFD0-8B0F-E0124A6D0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17" y="2044510"/>
            <a:ext cx="3187760" cy="2633368"/>
          </a:xfrm>
          <a:prstGeom prst="rect">
            <a:avLst/>
          </a:prstGeom>
        </p:spPr>
      </p:pic>
    </p:spTree>
    <p:extLst>
      <p:ext uri="{BB962C8B-B14F-4D97-AF65-F5344CB8AC3E}">
        <p14:creationId xmlns:p14="http://schemas.microsoft.com/office/powerpoint/2010/main" val="112730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DESCRIPTION</a:t>
            </a:r>
          </a:p>
          <a:p>
            <a:r>
              <a:rPr lang="en-US" dirty="0"/>
              <a:t>OBJECTIVES</a:t>
            </a:r>
          </a:p>
          <a:p>
            <a:r>
              <a:rPr lang="en-US" dirty="0"/>
              <a:t>VISUALISATION</a:t>
            </a:r>
          </a:p>
          <a:p>
            <a:r>
              <a:rPr lang="en-US"/>
              <a:t>MODELLING</a:t>
            </a:r>
            <a:endParaRPr lang="en-US" dirty="0"/>
          </a:p>
          <a:p>
            <a:r>
              <a:rPr lang="en-US" dirty="0"/>
              <a:t>CONCLUSION</a:t>
            </a:r>
          </a:p>
          <a:p>
            <a:endParaRPr lang="en-US" dirty="0"/>
          </a:p>
          <a:p>
            <a:endParaRPr lang="en-US" dirty="0"/>
          </a:p>
          <a:p>
            <a:endParaRPr lang="en-US" dirty="0"/>
          </a:p>
        </p:txBody>
      </p:sp>
      <p:sp>
        <p:nvSpPr>
          <p:cNvPr id="5" name="Title 4">
            <a:extLst>
              <a:ext uri="{FF2B5EF4-FFF2-40B4-BE49-F238E27FC236}">
                <a16:creationId xmlns:a16="http://schemas.microsoft.com/office/drawing/2014/main" id="{7BBC59A4-D302-CF89-8B25-CBDD59B03450}"/>
              </a:ext>
            </a:extLst>
          </p:cNvPr>
          <p:cNvSpPr>
            <a:spLocks noGrp="1"/>
          </p:cNvSpPr>
          <p:nvPr>
            <p:ph type="title"/>
          </p:nvPr>
        </p:nvSpPr>
        <p:spPr/>
        <p:txBody>
          <a:bodyPr/>
          <a:lstStyle/>
          <a:p>
            <a:r>
              <a:rPr lang="en-IN" dirty="0"/>
              <a:t>Plan of action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77445"/>
            <a:ext cx="6766560" cy="768096"/>
          </a:xfrm>
        </p:spPr>
        <p:txBody>
          <a:bodyPr/>
          <a:lstStyle/>
          <a:p>
            <a:r>
              <a:rPr lang="en-US" dirty="0"/>
              <a:t>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16813"/>
            <a:ext cx="6988904" cy="3409055"/>
          </a:xfrm>
        </p:spPr>
        <p:txBody>
          <a:bodyPr/>
          <a:lstStyle/>
          <a:p>
            <a:r>
              <a:rPr lang="en-IN" sz="1700" dirty="0">
                <a:effectLst/>
                <a:latin typeface="HP Simplified Hans"/>
                <a:cs typeface="Courier New" panose="02070309020205020404" pitchFamily="49" charset="0"/>
              </a:rPr>
              <a:t>Cervical cancer, a type of cancer affecting the lower parts of the uterus, is primarily observed in women. This dataset contains valuable information regarding various risk factors associated with cervical cancer, alongside the outcomes of different diagnostic tests. The dataset consists categorical variables such as age, sexual behaviour, contraceptive usage, history of sexually transmitted infections, and results from tests including </a:t>
            </a:r>
            <a:r>
              <a:rPr lang="en-IN" sz="1700" dirty="0" err="1">
                <a:effectLst/>
                <a:latin typeface="HP Simplified Hans"/>
                <a:cs typeface="Courier New" panose="02070309020205020404" pitchFamily="49" charset="0"/>
              </a:rPr>
              <a:t>Hinselmann</a:t>
            </a:r>
            <a:r>
              <a:rPr lang="en-IN" sz="1700" dirty="0">
                <a:effectLst/>
                <a:latin typeface="HP Simplified Hans"/>
                <a:cs typeface="Courier New" panose="02070309020205020404" pitchFamily="49" charset="0"/>
              </a:rPr>
              <a:t>, Schiller, </a:t>
            </a:r>
            <a:r>
              <a:rPr lang="en-IN" sz="1700" dirty="0" err="1">
                <a:effectLst/>
                <a:latin typeface="HP Simplified Hans"/>
                <a:cs typeface="Courier New" panose="02070309020205020404" pitchFamily="49" charset="0"/>
              </a:rPr>
              <a:t>Citology</a:t>
            </a:r>
            <a:r>
              <a:rPr lang="en-IN" sz="1700" dirty="0">
                <a:effectLst/>
                <a:latin typeface="HP Simplified Hans"/>
                <a:cs typeface="Courier New" panose="02070309020205020404" pitchFamily="49" charset="0"/>
              </a:rPr>
              <a:t>, and Biopsy. Notably, certain variables, such as number of sexual partners, age at first sexual intercourse, number of pregnancies, smoking status, use of hormonal contraceptives, presence of an IUD, and history of STDs etc have missing values. Among these, "STDs: Time since first diagnosis" and "STDs: Time since the last diagnosis" exhibit the highest percentage of missing values at 91.72%. The study aims to comprehend the causes of cervical cancer in females and predict the results of cancer diagnostic tests based on fresh insights into personal details, sexual behaviour, and medical history.</a:t>
            </a:r>
          </a:p>
          <a:p>
            <a:r>
              <a:rPr lang="en-IN" sz="1800" dirty="0">
                <a:solidFill>
                  <a:srgbClr val="FFC000"/>
                </a:solidFill>
                <a:latin typeface="HP Simplified Hans"/>
                <a:cs typeface="Courier New" panose="02070309020205020404" pitchFamily="49" charset="0"/>
              </a:rPr>
              <a:t>MOST OF THE DATA IS CATEGORICAL[BINARY VALUES]</a:t>
            </a:r>
            <a:endParaRPr lang="en-IN" sz="1800" dirty="0">
              <a:solidFill>
                <a:srgbClr val="FFC000"/>
              </a:solidFill>
              <a:effectLst/>
              <a:latin typeface="HP Simplified Hans"/>
              <a:cs typeface="Courier New" panose="02070309020205020404" pitchFamily="49" charset="0"/>
            </a:endParaRPr>
          </a:p>
          <a:p>
            <a:endParaRPr lang="en-US" sz="1700" dirty="0"/>
          </a:p>
          <a:p>
            <a:endParaRPr lang="en-US" sz="17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11780" y="1953861"/>
            <a:ext cx="6400800" cy="768096"/>
          </a:xfrm>
        </p:spPr>
        <p:txBody>
          <a:bodyPr/>
          <a:lstStyle/>
          <a:p>
            <a:br>
              <a:rPr lang="en-US" sz="4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OBJECTIVES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9860" y="3293457"/>
            <a:ext cx="6400800" cy="512064"/>
          </a:xfrm>
        </p:spPr>
        <p:txBody>
          <a:bodyPr/>
          <a:lstStyle/>
          <a:p>
            <a:pPr algn="ctr"/>
            <a:endParaRPr lang="en-IN" sz="1800" dirty="0">
              <a:effectLst/>
              <a:latin typeface="Franklin Gothic Book" panose="020B0503020102020204" pitchFamily="34" charset="0"/>
              <a:ea typeface="HP Simplified Hans"/>
              <a:cs typeface="Courier New" panose="02070309020205020404" pitchFamily="49" charset="0"/>
            </a:endParaRPr>
          </a:p>
          <a:p>
            <a:pPr marL="285750" indent="-285750" algn="ctr">
              <a:buFont typeface="Wingdings" panose="05000000000000000000" pitchFamily="2" charset="2"/>
              <a:buChar char="v"/>
            </a:pPr>
            <a:endParaRPr lang="en-IN" sz="1800" dirty="0">
              <a:latin typeface="Franklin Gothic Book" panose="020B0503020102020204" pitchFamily="34" charset="0"/>
              <a:ea typeface="HP Simplified Hans"/>
              <a:cs typeface="Courier New" panose="02070309020205020404" pitchFamily="49" charset="0"/>
            </a:endParaRPr>
          </a:p>
          <a:p>
            <a:pPr marL="285750" indent="-285750" algn="ctr">
              <a:buFont typeface="Wingdings" panose="05000000000000000000" pitchFamily="2" charset="2"/>
              <a:buChar char="v"/>
            </a:pPr>
            <a:endParaRPr lang="en-IN" sz="1800" dirty="0">
              <a:effectLst/>
              <a:latin typeface="Franklin Gothic Book" panose="020B0503020102020204" pitchFamily="34" charset="0"/>
              <a:ea typeface="HP Simplified Hans"/>
              <a:cs typeface="Courier New" panose="02070309020205020404" pitchFamily="49" charset="0"/>
            </a:endParaRPr>
          </a:p>
          <a:p>
            <a:pPr marL="285750" indent="-285750" algn="ctr">
              <a:buFont typeface="Wingdings" panose="05000000000000000000" pitchFamily="2" charset="2"/>
              <a:buChar char="q"/>
            </a:pPr>
            <a:r>
              <a:rPr lang="en-IN" sz="1800" dirty="0">
                <a:effectLst/>
                <a:latin typeface="Franklin Gothic Book" panose="020B0503020102020204" pitchFamily="34" charset="0"/>
                <a:ea typeface="HP Simplified Hans"/>
                <a:cs typeface="Courier New" panose="02070309020205020404" pitchFamily="49" charset="0"/>
              </a:rPr>
              <a:t>To establish a prediction model that says a patient is prone to cervical cancer based on their medical history &amp; personal details</a:t>
            </a:r>
          </a:p>
          <a:p>
            <a:pPr algn="ctr"/>
            <a:endParaRPr lang="en-IN" sz="4000" b="1" dirty="0">
              <a:effectLst/>
              <a:latin typeface="Franklin Gothic Book" panose="020B0503020102020204" pitchFamily="34" charset="0"/>
              <a:ea typeface="HP Simplified Hans"/>
              <a:cs typeface="Courier New" panose="02070309020205020404" pitchFamily="49" charset="0"/>
            </a:endParaRPr>
          </a:p>
          <a:p>
            <a:pPr algn="ctr"/>
            <a:endParaRPr lang="en-IN" sz="1800" dirty="0">
              <a:effectLst/>
              <a:latin typeface="Consolas" panose="020B0609020204030204" pitchFamily="49" charset="0"/>
              <a:ea typeface="HP Simplified Hans"/>
              <a:cs typeface="Courier New" panose="02070309020205020404" pitchFamily="49"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941832" y="1171314"/>
            <a:ext cx="10671048" cy="441960"/>
          </a:xfrm>
        </p:spPr>
        <p:txBody>
          <a:bodyPr/>
          <a:lstStyle/>
          <a:p>
            <a:r>
              <a:rPr lang="en-US" sz="2800" b="1" dirty="0">
                <a:solidFill>
                  <a:schemeClr val="accent6"/>
                </a:solidFill>
                <a:latin typeface="Arial Black" panose="020B0604020202020204" pitchFamily="34" charset="0"/>
                <a:cs typeface="Arial Black" panose="020B0604020202020204" pitchFamily="34" charset="0"/>
              </a:rPr>
              <a:t>MISSING VALUES VISUALISATION</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1054207" y="678180"/>
            <a:ext cx="4903109" cy="441960"/>
          </a:xfrm>
        </p:spPr>
        <p:txBody>
          <a:bodyPr/>
          <a:lstStyle/>
          <a:p>
            <a:r>
              <a:rPr lang="en-US" sz="2400" dirty="0"/>
              <a:t>Data Pre-Processing: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5" name="Content Placeholder 4">
            <a:extLst>
              <a:ext uri="{FF2B5EF4-FFF2-40B4-BE49-F238E27FC236}">
                <a16:creationId xmlns:a16="http://schemas.microsoft.com/office/drawing/2014/main" id="{E3E0E755-8C51-6C2C-E450-9001CAE3AB96}"/>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221" t="-1868" r="-734" b="-1674"/>
          <a:stretch/>
        </p:blipFill>
        <p:spPr bwMode="auto">
          <a:xfrm>
            <a:off x="301752" y="1613274"/>
            <a:ext cx="11311128" cy="49800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548" y="959747"/>
            <a:ext cx="6766560" cy="768096"/>
          </a:xfrm>
        </p:spPr>
        <p:txBody>
          <a:bodyPr>
            <a:noAutofit/>
          </a:bodyPr>
          <a:lstStyle/>
          <a:p>
            <a:pPr algn="ctr"/>
            <a:r>
              <a:rPr lang="en-US" sz="3600" u="sng" dirty="0">
                <a:latin typeface="Times New Roman" panose="02020603050405020304" pitchFamily="18" charset="0"/>
                <a:cs typeface="Times New Roman" panose="02020603050405020304" pitchFamily="18" charset="0"/>
              </a:rPr>
              <a:t>Handling the Missing values in the data </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3548" y="2319688"/>
            <a:ext cx="6858000" cy="3271520"/>
          </a:xfrm>
        </p:spPr>
        <p:txBody>
          <a:bodyPr>
            <a:normAutofit/>
          </a:bodyPr>
          <a:lstStyle/>
          <a:p>
            <a:r>
              <a:rPr lang="en-US" sz="2400" dirty="0"/>
              <a:t>The cutoff for the missing values was considered to be 15. So the rows exceeding more than or equal to 15 missing values have been removed. A total of 105 rows were removed from the dataset. </a:t>
            </a:r>
          </a:p>
          <a:p>
            <a:endParaRPr lang="en-US" sz="2400" b="1" dirty="0"/>
          </a:p>
          <a:p>
            <a:r>
              <a:rPr lang="en-US" sz="2400" b="1" dirty="0"/>
              <a:t>The remaining rows which have the missing values have been imputed with the “mode” of the respective characteristic.</a:t>
            </a:r>
          </a:p>
          <a:p>
            <a:endParaRPr lang="en-US" sz="2400" dirty="0"/>
          </a:p>
        </p:txBody>
      </p:sp>
    </p:spTree>
    <p:extLst>
      <p:ext uri="{BB962C8B-B14F-4D97-AF65-F5344CB8AC3E}">
        <p14:creationId xmlns:p14="http://schemas.microsoft.com/office/powerpoint/2010/main" val="327411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073" y="361903"/>
            <a:ext cx="8585735" cy="1450757"/>
          </a:xfrm>
        </p:spPr>
        <p:txBody>
          <a:bodyPr>
            <a:normAutofit/>
          </a:bodyPr>
          <a:lstStyle/>
          <a:p>
            <a:pPr algn="ctr"/>
            <a:r>
              <a:rPr lang="en-US" sz="3200" dirty="0">
                <a:latin typeface="Times New Roman" panose="02020603050405020304" pitchFamily="18" charset="0"/>
                <a:cs typeface="Times New Roman" panose="02020603050405020304" pitchFamily="18" charset="0"/>
              </a:rPr>
              <a:t>         What is the Data speaking? </a:t>
            </a:r>
            <a:endParaRPr lang="en-IN"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340468" y="674725"/>
            <a:ext cx="3058052" cy="5875267"/>
          </a:xfrm>
        </p:spPr>
        <p:txBody>
          <a:bodyPr>
            <a:normAutofit fontScale="92500" lnSpcReduction="20000"/>
          </a:bodyPr>
          <a:lstStyle/>
          <a:p>
            <a:pPr>
              <a:buFont typeface="Wingdings" panose="05000000000000000000" pitchFamily="2" charset="2"/>
              <a:buChar char="v"/>
            </a:pPr>
            <a:r>
              <a:rPr lang="en-IN" sz="2200" dirty="0"/>
              <a:t>'</a:t>
            </a:r>
            <a:r>
              <a:rPr lang="en-IN" sz="2200" dirty="0" err="1"/>
              <a:t>STDs:cervical</a:t>
            </a:r>
            <a:r>
              <a:rPr lang="en-IN" sz="2200" dirty="0"/>
              <a:t> </a:t>
            </a:r>
            <a:r>
              <a:rPr lang="en-IN" sz="2200" dirty="0" err="1"/>
              <a:t>condylomatosis</a:t>
            </a:r>
            <a:r>
              <a:rPr lang="en-IN" sz="2200" dirty="0"/>
              <a:t>'</a:t>
            </a:r>
          </a:p>
          <a:p>
            <a:pPr>
              <a:buFont typeface="Wingdings" panose="05000000000000000000" pitchFamily="2" charset="2"/>
              <a:buChar char="v"/>
            </a:pPr>
            <a:r>
              <a:rPr lang="en-IN" sz="2200" dirty="0"/>
              <a:t> '</a:t>
            </a:r>
            <a:r>
              <a:rPr lang="en-IN" sz="2200" dirty="0" err="1"/>
              <a:t>STDs:vaginal</a:t>
            </a:r>
            <a:r>
              <a:rPr lang="en-IN" sz="2200" dirty="0"/>
              <a:t> </a:t>
            </a:r>
            <a:r>
              <a:rPr lang="en-IN" sz="2200" dirty="0" err="1"/>
              <a:t>condylomatosis</a:t>
            </a:r>
            <a:r>
              <a:rPr lang="en-IN" sz="2200" dirty="0"/>
              <a:t>'</a:t>
            </a:r>
          </a:p>
          <a:p>
            <a:pPr>
              <a:buFont typeface="Wingdings" panose="05000000000000000000" pitchFamily="2" charset="2"/>
              <a:buChar char="v"/>
            </a:pPr>
            <a:r>
              <a:rPr lang="en-IN" sz="2200" dirty="0"/>
              <a:t>'</a:t>
            </a:r>
            <a:r>
              <a:rPr lang="en-IN" sz="2200" dirty="0" err="1"/>
              <a:t>STDs:pelvic</a:t>
            </a:r>
            <a:r>
              <a:rPr lang="en-IN" sz="2200" dirty="0"/>
              <a:t> inflammatory disease'</a:t>
            </a:r>
          </a:p>
          <a:p>
            <a:pPr>
              <a:buFont typeface="Wingdings" panose="05000000000000000000" pitchFamily="2" charset="2"/>
              <a:buChar char="v"/>
            </a:pPr>
            <a:r>
              <a:rPr lang="en-IN" sz="2200" dirty="0"/>
              <a:t>'</a:t>
            </a:r>
            <a:r>
              <a:rPr lang="en-IN" sz="2200" dirty="0" err="1"/>
              <a:t>STDs:genital</a:t>
            </a:r>
            <a:r>
              <a:rPr lang="en-IN" sz="2200" dirty="0"/>
              <a:t> herpes'</a:t>
            </a:r>
          </a:p>
          <a:p>
            <a:pPr>
              <a:buFont typeface="Wingdings" panose="05000000000000000000" pitchFamily="2" charset="2"/>
              <a:buChar char="v"/>
            </a:pPr>
            <a:r>
              <a:rPr lang="en-IN" sz="2200" dirty="0"/>
              <a:t>'</a:t>
            </a:r>
            <a:r>
              <a:rPr lang="en-IN" sz="2200" dirty="0" err="1"/>
              <a:t>STDs:molluscum</a:t>
            </a:r>
            <a:r>
              <a:rPr lang="en-IN" sz="2200" dirty="0"/>
              <a:t> </a:t>
            </a:r>
            <a:r>
              <a:rPr lang="en-IN" sz="2200" dirty="0" err="1"/>
              <a:t>contagiosum</a:t>
            </a:r>
            <a:r>
              <a:rPr lang="en-IN" sz="2200" dirty="0"/>
              <a:t>'</a:t>
            </a:r>
          </a:p>
          <a:p>
            <a:pPr>
              <a:buFont typeface="Wingdings" panose="05000000000000000000" pitchFamily="2" charset="2"/>
              <a:buChar char="v"/>
            </a:pPr>
            <a:r>
              <a:rPr lang="en-IN" sz="2200" dirty="0"/>
              <a:t>'</a:t>
            </a:r>
            <a:r>
              <a:rPr lang="en-IN" sz="2200" dirty="0" err="1"/>
              <a:t>STDs:AIDS</a:t>
            </a:r>
            <a:r>
              <a:rPr lang="en-IN" sz="2200" dirty="0"/>
              <a:t>' </a:t>
            </a:r>
          </a:p>
          <a:p>
            <a:pPr>
              <a:buFont typeface="Wingdings" panose="05000000000000000000" pitchFamily="2" charset="2"/>
              <a:buChar char="v"/>
            </a:pPr>
            <a:r>
              <a:rPr lang="en-IN" sz="2200" dirty="0"/>
              <a:t>'</a:t>
            </a:r>
            <a:r>
              <a:rPr lang="en-IN" sz="2200" dirty="0" err="1"/>
              <a:t>STDs:Hepatitis</a:t>
            </a:r>
            <a:r>
              <a:rPr lang="en-IN" sz="2200" dirty="0"/>
              <a:t> B'</a:t>
            </a:r>
          </a:p>
          <a:p>
            <a:pPr>
              <a:buFont typeface="Wingdings" panose="05000000000000000000" pitchFamily="2" charset="2"/>
              <a:buChar char="v"/>
            </a:pPr>
            <a:r>
              <a:rPr lang="en-IN" sz="2200" dirty="0" err="1"/>
              <a:t>STDs:HPV</a:t>
            </a:r>
            <a:endParaRPr lang="en-IN" sz="2200" dirty="0"/>
          </a:p>
          <a:p>
            <a:endParaRPr lang="en-IN" sz="2200" dirty="0"/>
          </a:p>
          <a:p>
            <a:pPr marL="0" indent="0" algn="just">
              <a:buNone/>
            </a:pPr>
            <a:r>
              <a:rPr lang="en-US" sz="2400" dirty="0"/>
              <a:t>The following variables have been removed from the dataset as the patients have no effect on their status of cervical cancer with regard to this .</a:t>
            </a:r>
            <a:endParaRPr lang="en-IN" sz="24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4597"/>
          <a:stretch/>
        </p:blipFill>
        <p:spPr>
          <a:xfrm>
            <a:off x="3625075" y="1193158"/>
            <a:ext cx="8061147" cy="3378842"/>
          </a:xfrm>
          <a:prstGeom prst="rect">
            <a:avLst/>
          </a:prstGeom>
        </p:spPr>
      </p:pic>
      <p:sp>
        <p:nvSpPr>
          <p:cNvPr id="7" name="TextBox 6">
            <a:extLst>
              <a:ext uri="{FF2B5EF4-FFF2-40B4-BE49-F238E27FC236}">
                <a16:creationId xmlns:a16="http://schemas.microsoft.com/office/drawing/2014/main" id="{402D9F83-1FC8-4958-3D1F-D047C2036612}"/>
              </a:ext>
            </a:extLst>
          </p:cNvPr>
          <p:cNvSpPr txBox="1"/>
          <p:nvPr/>
        </p:nvSpPr>
        <p:spPr>
          <a:xfrm>
            <a:off x="3888606" y="4928135"/>
            <a:ext cx="7632834" cy="1477328"/>
          </a:xfrm>
          <a:prstGeom prst="rect">
            <a:avLst/>
          </a:prstGeom>
          <a:noFill/>
        </p:spPr>
        <p:txBody>
          <a:bodyPr wrap="square" rtlCol="0">
            <a:spAutoFit/>
          </a:bodyPr>
          <a:lstStyle/>
          <a:p>
            <a:r>
              <a:rPr lang="en-IN" b="1" i="0" dirty="0">
                <a:solidFill>
                  <a:srgbClr val="000000"/>
                </a:solidFill>
                <a:effectLst/>
                <a:latin typeface="Helvetica Neue"/>
              </a:rPr>
              <a:t>We can observe from the frequency tables that STDs like cervical </a:t>
            </a:r>
            <a:r>
              <a:rPr lang="en-IN" b="1" i="0" dirty="0" err="1">
                <a:solidFill>
                  <a:srgbClr val="000000"/>
                </a:solidFill>
                <a:effectLst/>
                <a:latin typeface="Helvetica Neue"/>
              </a:rPr>
              <a:t>condylomatosis</a:t>
            </a:r>
            <a:r>
              <a:rPr lang="en-IN" b="1" i="0" dirty="0">
                <a:solidFill>
                  <a:srgbClr val="000000"/>
                </a:solidFill>
                <a:effectLst/>
                <a:latin typeface="Helvetica Neue"/>
              </a:rPr>
              <a:t>, vaginal </a:t>
            </a:r>
            <a:r>
              <a:rPr lang="en-IN" b="1" i="0" dirty="0" err="1">
                <a:solidFill>
                  <a:srgbClr val="000000"/>
                </a:solidFill>
                <a:effectLst/>
                <a:latin typeface="Helvetica Neue"/>
              </a:rPr>
              <a:t>condylomatosis</a:t>
            </a:r>
            <a:r>
              <a:rPr lang="en-IN" b="1" i="0" dirty="0">
                <a:solidFill>
                  <a:srgbClr val="000000"/>
                </a:solidFill>
                <a:effectLst/>
                <a:latin typeface="Helvetica Neue"/>
              </a:rPr>
              <a:t>, pelvic inflammatory disease, genital herpes, molluscum contagiosum, AIDS, Hepatitis B &amp; HPV have no effect on a patient's status of being affected by Cervical Cancer.</a:t>
            </a:r>
            <a:endParaRPr lang="en-IN" dirty="0"/>
          </a:p>
        </p:txBody>
      </p:sp>
    </p:spTree>
    <p:extLst>
      <p:ext uri="{BB962C8B-B14F-4D97-AF65-F5344CB8AC3E}">
        <p14:creationId xmlns:p14="http://schemas.microsoft.com/office/powerpoint/2010/main" val="42764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3764-012E-AA45-4364-9A6C247C3B52}"/>
              </a:ext>
            </a:extLst>
          </p:cNvPr>
          <p:cNvSpPr>
            <a:spLocks noGrp="1"/>
          </p:cNvSpPr>
          <p:nvPr>
            <p:ph type="title"/>
          </p:nvPr>
        </p:nvSpPr>
        <p:spPr>
          <a:xfrm>
            <a:off x="1002792" y="961851"/>
            <a:ext cx="10186416" cy="768096"/>
          </a:xfrm>
        </p:spPr>
        <p:txBody>
          <a:bodyPr/>
          <a:lstStyle/>
          <a:p>
            <a:r>
              <a:rPr lang="en-IN" sz="3200" dirty="0"/>
              <a:t>CERVICAL CANCER PRESENCE COUNT</a:t>
            </a:r>
          </a:p>
        </p:txBody>
      </p:sp>
      <p:sp>
        <p:nvSpPr>
          <p:cNvPr id="5" name="Slide Number Placeholder 4">
            <a:extLst>
              <a:ext uri="{FF2B5EF4-FFF2-40B4-BE49-F238E27FC236}">
                <a16:creationId xmlns:a16="http://schemas.microsoft.com/office/drawing/2014/main" id="{54CA8BBE-8C67-1E12-8BB8-C851C684F4AB}"/>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3074" name="Picture 2">
            <a:extLst>
              <a:ext uri="{FF2B5EF4-FFF2-40B4-BE49-F238E27FC236}">
                <a16:creationId xmlns:a16="http://schemas.microsoft.com/office/drawing/2014/main" id="{AFCCA2F3-E498-3930-CB16-94E5FB9E2B7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73430" y="1989154"/>
            <a:ext cx="10355579" cy="384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07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49C7-CCE4-F79B-8453-37D6E8E1786C}"/>
              </a:ext>
            </a:extLst>
          </p:cNvPr>
          <p:cNvSpPr>
            <a:spLocks noGrp="1"/>
          </p:cNvSpPr>
          <p:nvPr>
            <p:ph type="title"/>
          </p:nvPr>
        </p:nvSpPr>
        <p:spPr>
          <a:xfrm>
            <a:off x="890016" y="590049"/>
            <a:ext cx="10671048" cy="768096"/>
          </a:xfrm>
        </p:spPr>
        <p:txBody>
          <a:bodyPr/>
          <a:lstStyle/>
          <a:p>
            <a:r>
              <a:rPr lang="en-IN" u="sng" dirty="0"/>
              <a:t>Metrics for model </a:t>
            </a:r>
          </a:p>
        </p:txBody>
      </p:sp>
      <p:sp>
        <p:nvSpPr>
          <p:cNvPr id="3" name="Content Placeholder 2">
            <a:extLst>
              <a:ext uri="{FF2B5EF4-FFF2-40B4-BE49-F238E27FC236}">
                <a16:creationId xmlns:a16="http://schemas.microsoft.com/office/drawing/2014/main" id="{0EED87C6-724E-8405-C25B-C5AE7BA95B11}"/>
              </a:ext>
            </a:extLst>
          </p:cNvPr>
          <p:cNvSpPr>
            <a:spLocks noGrp="1"/>
          </p:cNvSpPr>
          <p:nvPr>
            <p:ph sz="half" idx="1"/>
          </p:nvPr>
        </p:nvSpPr>
        <p:spPr>
          <a:xfrm>
            <a:off x="621792" y="1479879"/>
            <a:ext cx="10680192" cy="1525919"/>
          </a:xfrm>
        </p:spPr>
        <p:txBody>
          <a:bodyPr/>
          <a:lstStyle/>
          <a:p>
            <a:r>
              <a:rPr lang="en-US" sz="2000" b="1" dirty="0"/>
              <a:t>Accuracy: the proportion of true results among the total number of cases examined.</a:t>
            </a:r>
          </a:p>
          <a:p>
            <a:r>
              <a:rPr lang="en-US" sz="2000" b="1" dirty="0"/>
              <a:t>Precision: used to calculate how much proportion of all data that was predicted positive was actually positive</a:t>
            </a:r>
          </a:p>
          <a:p>
            <a:r>
              <a:rPr lang="en-US" sz="2000" b="1" dirty="0"/>
              <a:t>Recall: used to calculate how much proportion of actual positives is correctly classified</a:t>
            </a:r>
            <a:endParaRPr lang="en-IN" sz="2000" dirty="0"/>
          </a:p>
        </p:txBody>
      </p:sp>
      <p:sp>
        <p:nvSpPr>
          <p:cNvPr id="5" name="Slide Number Placeholder 4">
            <a:extLst>
              <a:ext uri="{FF2B5EF4-FFF2-40B4-BE49-F238E27FC236}">
                <a16:creationId xmlns:a16="http://schemas.microsoft.com/office/drawing/2014/main" id="{4982D98D-13C8-0031-43F1-10BA1C2ACCA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a:extLst>
              <a:ext uri="{FF2B5EF4-FFF2-40B4-BE49-F238E27FC236}">
                <a16:creationId xmlns:a16="http://schemas.microsoft.com/office/drawing/2014/main" id="{ABA080A5-1108-6FEC-0645-92DB88334FB2}"/>
              </a:ext>
            </a:extLst>
          </p:cNvPr>
          <p:cNvPicPr>
            <a:picLocks noChangeAspect="1"/>
          </p:cNvPicPr>
          <p:nvPr/>
        </p:nvPicPr>
        <p:blipFill rotWithShape="1">
          <a:blip r:embed="rId2">
            <a:extLst>
              <a:ext uri="{28A0092B-C50C-407E-A947-70E740481C1C}">
                <a14:useLocalDpi xmlns:a14="http://schemas.microsoft.com/office/drawing/2010/main" val="0"/>
              </a:ext>
            </a:extLst>
          </a:blip>
          <a:srcRect l="7938"/>
          <a:stretch/>
        </p:blipFill>
        <p:spPr>
          <a:xfrm>
            <a:off x="890016" y="3964610"/>
            <a:ext cx="3463410" cy="1200283"/>
          </a:xfrm>
          <a:prstGeom prst="rect">
            <a:avLst/>
          </a:prstGeom>
        </p:spPr>
      </p:pic>
      <p:pic>
        <p:nvPicPr>
          <p:cNvPr id="8" name="Picture 7">
            <a:extLst>
              <a:ext uri="{FF2B5EF4-FFF2-40B4-BE49-F238E27FC236}">
                <a16:creationId xmlns:a16="http://schemas.microsoft.com/office/drawing/2014/main" id="{135E3690-DDBC-F9E1-B7B2-080FB01D06D4}"/>
              </a:ext>
            </a:extLst>
          </p:cNvPr>
          <p:cNvPicPr>
            <a:picLocks noChangeAspect="1"/>
          </p:cNvPicPr>
          <p:nvPr/>
        </p:nvPicPr>
        <p:blipFill rotWithShape="1">
          <a:blip r:embed="rId3">
            <a:extLst>
              <a:ext uri="{28A0092B-C50C-407E-A947-70E740481C1C}">
                <a14:useLocalDpi xmlns:a14="http://schemas.microsoft.com/office/drawing/2010/main" val="0"/>
              </a:ext>
            </a:extLst>
          </a:blip>
          <a:srcRect r="39265"/>
          <a:stretch/>
        </p:blipFill>
        <p:spPr>
          <a:xfrm>
            <a:off x="4790430" y="3964610"/>
            <a:ext cx="2870219" cy="1109541"/>
          </a:xfrm>
          <a:prstGeom prst="rect">
            <a:avLst/>
          </a:prstGeom>
        </p:spPr>
      </p:pic>
      <p:pic>
        <p:nvPicPr>
          <p:cNvPr id="9" name="Picture 8">
            <a:extLst>
              <a:ext uri="{FF2B5EF4-FFF2-40B4-BE49-F238E27FC236}">
                <a16:creationId xmlns:a16="http://schemas.microsoft.com/office/drawing/2014/main" id="{0E11BDC9-4636-E581-73A6-25593EA82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653" y="3964609"/>
            <a:ext cx="2921042" cy="1200283"/>
          </a:xfrm>
          <a:prstGeom prst="rect">
            <a:avLst/>
          </a:prstGeom>
        </p:spPr>
      </p:pic>
    </p:spTree>
    <p:extLst>
      <p:ext uri="{BB962C8B-B14F-4D97-AF65-F5344CB8AC3E}">
        <p14:creationId xmlns:p14="http://schemas.microsoft.com/office/powerpoint/2010/main" val="269601115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{3D96B07B-6BEF-487E-BB50-727D54DB82B4}tf78438558_win32</Template>
  <TotalTime>974</TotalTime>
  <Words>705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HP Simplified Hans</vt:lpstr>
      <vt:lpstr>Arial</vt:lpstr>
      <vt:lpstr>Arial Black</vt:lpstr>
      <vt:lpstr>Consolas</vt:lpstr>
      <vt:lpstr>Franklin Gothic Book</vt:lpstr>
      <vt:lpstr>Helvetica Neue</vt:lpstr>
      <vt:lpstr>Sabon Next LT</vt:lpstr>
      <vt:lpstr>Times New Roman</vt:lpstr>
      <vt:lpstr>Wingdings</vt:lpstr>
      <vt:lpstr>Office Theme</vt:lpstr>
      <vt:lpstr>STUDY ON CERVICAL CANCER</vt:lpstr>
      <vt:lpstr>Plan of action</vt:lpstr>
      <vt:lpstr>DESCRIPTION</vt:lpstr>
      <vt:lpstr>  OBJECTIVES </vt:lpstr>
      <vt:lpstr>MISSING VALUES VISUALISATION</vt:lpstr>
      <vt:lpstr>Handling the Missing values in the data </vt:lpstr>
      <vt:lpstr>         What is the Data speaking? </vt:lpstr>
      <vt:lpstr>CERVICAL CANCER PRESENCE COUNT</vt:lpstr>
      <vt:lpstr>Metrics for model </vt:lpstr>
      <vt:lpstr>Decision Tree                                                                                    random forest </vt:lpstr>
      <vt:lpstr>MODEL COMPARISON HINSELMAN |  BIOPSY</vt:lpstr>
      <vt:lpstr>MODEL COMPARISON SCHILLER | CITOLOGY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Cervical cancer data</dc:title>
  <dc:subject/>
  <dc:creator>abubakkar</dc:creator>
  <cp:lastModifiedBy>Sankhadeep Kundu</cp:lastModifiedBy>
  <cp:revision>60</cp:revision>
  <dcterms:created xsi:type="dcterms:W3CDTF">2023-07-17T16:29:52Z</dcterms:created>
  <dcterms:modified xsi:type="dcterms:W3CDTF">2023-07-18T10:17:31Z</dcterms:modified>
</cp:coreProperties>
</file>