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7"/>
  </p:normalViewPr>
  <p:slideViewPr>
    <p:cSldViewPr snapToGrid="0" snapToObjects="1">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A0AD-B2C0-2C4F-8416-AB0C81B17E74}"/>
              </a:ext>
            </a:extLst>
          </p:cNvPr>
          <p:cNvSpPr>
            <a:spLocks noGrp="1"/>
          </p:cNvSpPr>
          <p:nvPr>
            <p:ph type="ctrTitle"/>
          </p:nvPr>
        </p:nvSpPr>
        <p:spPr>
          <a:xfrm>
            <a:off x="3300761" y="811563"/>
            <a:ext cx="7947102" cy="1117598"/>
          </a:xfrm>
        </p:spPr>
        <p:txBody>
          <a:bodyPr>
            <a:normAutofit fontScale="90000"/>
          </a:bodyPr>
          <a:lstStyle/>
          <a:p>
            <a:r>
              <a:rPr lang="en-US" dirty="0">
                <a:solidFill>
                  <a:schemeClr val="bg2">
                    <a:lumMod val="50000"/>
                  </a:schemeClr>
                </a:solidFill>
              </a:rPr>
              <a:t>WEBSITE TO SHOW ANIMATION OF FLUID FLOW TYPES</a:t>
            </a:r>
          </a:p>
        </p:txBody>
      </p:sp>
      <p:sp>
        <p:nvSpPr>
          <p:cNvPr id="3" name="Subtitle 2">
            <a:extLst>
              <a:ext uri="{FF2B5EF4-FFF2-40B4-BE49-F238E27FC236}">
                <a16:creationId xmlns:a16="http://schemas.microsoft.com/office/drawing/2014/main" id="{EDFFCFA3-0C98-0147-BD84-D953ADFAA970}"/>
              </a:ext>
            </a:extLst>
          </p:cNvPr>
          <p:cNvSpPr>
            <a:spLocks noGrp="1"/>
          </p:cNvSpPr>
          <p:nvPr>
            <p:ph type="subTitle" idx="1"/>
          </p:nvPr>
        </p:nvSpPr>
        <p:spPr>
          <a:xfrm>
            <a:off x="3479179" y="2263698"/>
            <a:ext cx="7188819" cy="3782739"/>
          </a:xfrm>
        </p:spPr>
        <p:txBody>
          <a:bodyPr>
            <a:normAutofit/>
          </a:bodyPr>
          <a:lstStyle/>
          <a:p>
            <a:r>
              <a:rPr lang="en-US" dirty="0">
                <a:solidFill>
                  <a:schemeClr val="bg2">
                    <a:lumMod val="50000"/>
                  </a:schemeClr>
                </a:solidFill>
              </a:rPr>
              <a:t>ROLL NO              NAME</a:t>
            </a:r>
          </a:p>
          <a:p>
            <a:r>
              <a:rPr lang="en-US" sz="1800" dirty="0">
                <a:solidFill>
                  <a:schemeClr val="bg2">
                    <a:lumMod val="50000"/>
                  </a:schemeClr>
                </a:solidFill>
              </a:rPr>
              <a:t>    23.                  Ephraim Philip</a:t>
            </a:r>
          </a:p>
          <a:p>
            <a:r>
              <a:rPr lang="en-US" sz="1800" dirty="0">
                <a:solidFill>
                  <a:schemeClr val="bg2">
                    <a:lumMod val="50000"/>
                  </a:schemeClr>
                </a:solidFill>
              </a:rPr>
              <a:t>    24.                  Shivam gaikwad</a:t>
            </a:r>
          </a:p>
          <a:p>
            <a:r>
              <a:rPr lang="en-US" sz="1800" dirty="0">
                <a:solidFill>
                  <a:schemeClr val="bg2">
                    <a:lumMod val="50000"/>
                  </a:schemeClr>
                </a:solidFill>
              </a:rPr>
              <a:t>    25.                  Vivek gaur</a:t>
            </a:r>
          </a:p>
          <a:p>
            <a:r>
              <a:rPr lang="en-US" sz="1800" dirty="0">
                <a:solidFill>
                  <a:schemeClr val="bg2">
                    <a:lumMod val="50000"/>
                  </a:schemeClr>
                </a:solidFill>
              </a:rPr>
              <a:t>    26.                  Shubham Gawade</a:t>
            </a:r>
          </a:p>
          <a:p>
            <a:r>
              <a:rPr lang="en-US" sz="1800" dirty="0">
                <a:solidFill>
                  <a:schemeClr val="bg2">
                    <a:lumMod val="50000"/>
                  </a:schemeClr>
                </a:solidFill>
              </a:rPr>
              <a:t>    27.                  Amit gupta</a:t>
            </a:r>
          </a:p>
        </p:txBody>
      </p:sp>
    </p:spTree>
    <p:extLst>
      <p:ext uri="{BB962C8B-B14F-4D97-AF65-F5344CB8AC3E}">
        <p14:creationId xmlns:p14="http://schemas.microsoft.com/office/powerpoint/2010/main" val="71473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B0C1-59A1-004F-ACA4-1405983186EA}"/>
              </a:ext>
            </a:extLst>
          </p:cNvPr>
          <p:cNvSpPr>
            <a:spLocks noGrp="1"/>
          </p:cNvSpPr>
          <p:nvPr>
            <p:ph type="title"/>
          </p:nvPr>
        </p:nvSpPr>
        <p:spPr>
          <a:xfrm>
            <a:off x="1973765" y="947853"/>
            <a:ext cx="9051343" cy="4003287"/>
          </a:xfrm>
        </p:spPr>
        <p:txBody>
          <a:bodyPr>
            <a:normAutofit fontScale="90000"/>
          </a:bodyPr>
          <a:lstStyle/>
          <a:p>
            <a:br>
              <a:rPr lang="en-US" sz="7300" dirty="0"/>
            </a:br>
            <a:r>
              <a:rPr lang="en-US" sz="7300" dirty="0">
                <a:solidFill>
                  <a:schemeClr val="bg2">
                    <a:lumMod val="50000"/>
                  </a:schemeClr>
                </a:solidFill>
              </a:rPr>
              <a:t>CONTENTS</a:t>
            </a:r>
            <a:br>
              <a:rPr lang="en-US" dirty="0"/>
            </a:br>
            <a:br>
              <a:rPr lang="en-US" sz="2700" dirty="0"/>
            </a:br>
            <a:r>
              <a:rPr lang="en-US" sz="2700" dirty="0"/>
              <a:t>1. </a:t>
            </a:r>
            <a:r>
              <a:rPr lang="en-US" sz="2700" dirty="0">
                <a:solidFill>
                  <a:schemeClr val="tx2"/>
                </a:solidFill>
              </a:rPr>
              <a:t>i</a:t>
            </a:r>
            <a:r>
              <a:rPr lang="en-US" sz="2700" dirty="0"/>
              <a:t>ntroduction</a:t>
            </a:r>
            <a:br>
              <a:rPr lang="en-US" sz="2700" dirty="0"/>
            </a:br>
            <a:r>
              <a:rPr lang="en-US" sz="2700" dirty="0"/>
              <a:t>2. </a:t>
            </a:r>
            <a:r>
              <a:rPr lang="en-US" sz="2700" dirty="0">
                <a:solidFill>
                  <a:schemeClr val="tx2"/>
                </a:solidFill>
              </a:rPr>
              <a:t>p</a:t>
            </a:r>
            <a:r>
              <a:rPr lang="en-US" sz="2700" dirty="0"/>
              <a:t>roblem statement</a:t>
            </a:r>
            <a:br>
              <a:rPr lang="en-US" sz="2700" dirty="0"/>
            </a:br>
            <a:r>
              <a:rPr lang="en-US" sz="2700" dirty="0"/>
              <a:t>3. </a:t>
            </a:r>
            <a:r>
              <a:rPr lang="en-US" sz="2700" dirty="0">
                <a:solidFill>
                  <a:schemeClr val="tx2"/>
                </a:solidFill>
              </a:rPr>
              <a:t>d</a:t>
            </a:r>
            <a:r>
              <a:rPr lang="en-US" sz="2700" dirty="0"/>
              <a:t>escription</a:t>
            </a:r>
            <a:br>
              <a:rPr lang="en-US" sz="2700" dirty="0"/>
            </a:br>
            <a:r>
              <a:rPr lang="en-US" sz="2700" dirty="0"/>
              <a:t>4. </a:t>
            </a:r>
            <a:r>
              <a:rPr lang="en-US" sz="2700" dirty="0">
                <a:solidFill>
                  <a:schemeClr val="tx2"/>
                </a:solidFill>
              </a:rPr>
              <a:t>i</a:t>
            </a:r>
            <a:r>
              <a:rPr lang="en-US" sz="2700" dirty="0"/>
              <a:t>mplementation</a:t>
            </a:r>
            <a:br>
              <a:rPr lang="en-US" sz="2700" dirty="0"/>
            </a:br>
            <a:r>
              <a:rPr lang="en-US" sz="2700" dirty="0"/>
              <a:t>5. </a:t>
            </a:r>
            <a:r>
              <a:rPr lang="en-US" sz="2700" dirty="0">
                <a:solidFill>
                  <a:schemeClr val="tx2"/>
                </a:solidFill>
              </a:rPr>
              <a:t>d</a:t>
            </a:r>
            <a:r>
              <a:rPr lang="en-US" sz="2700" dirty="0"/>
              <a:t>iscussion </a:t>
            </a:r>
            <a:br>
              <a:rPr lang="en-US" sz="2700" dirty="0"/>
            </a:br>
            <a:r>
              <a:rPr lang="en-US" sz="2700" dirty="0"/>
              <a:t>6. </a:t>
            </a:r>
            <a:r>
              <a:rPr lang="en-US" sz="2700" dirty="0">
                <a:solidFill>
                  <a:schemeClr val="tx2"/>
                </a:solidFill>
              </a:rPr>
              <a:t>c</a:t>
            </a:r>
            <a:r>
              <a:rPr lang="en-US" sz="2700" dirty="0"/>
              <a:t>onclusion</a:t>
            </a:r>
            <a:br>
              <a:rPr lang="en-US" dirty="0"/>
            </a:br>
            <a:br>
              <a:rPr lang="en-US" dirty="0"/>
            </a:br>
            <a:endParaRPr lang="en-US" dirty="0"/>
          </a:p>
        </p:txBody>
      </p:sp>
    </p:spTree>
    <p:extLst>
      <p:ext uri="{BB962C8B-B14F-4D97-AF65-F5344CB8AC3E}">
        <p14:creationId xmlns:p14="http://schemas.microsoft.com/office/powerpoint/2010/main" val="346032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A1FC-5083-ED47-A573-4BCAD1C80D5F}"/>
              </a:ext>
            </a:extLst>
          </p:cNvPr>
          <p:cNvSpPr>
            <a:spLocks noGrp="1"/>
          </p:cNvSpPr>
          <p:nvPr>
            <p:ph type="ctrTitle"/>
          </p:nvPr>
        </p:nvSpPr>
        <p:spPr>
          <a:xfrm>
            <a:off x="2442118" y="624468"/>
            <a:ext cx="8225881" cy="602166"/>
          </a:xfrm>
        </p:spPr>
        <p:txBody>
          <a:bodyPr>
            <a:normAutofit fontScale="90000"/>
          </a:bodyPr>
          <a:lstStyle/>
          <a:p>
            <a:r>
              <a:rPr lang="en-US" dirty="0">
                <a:solidFill>
                  <a:schemeClr val="tx2"/>
                </a:solidFill>
              </a:rPr>
              <a:t>I</a:t>
            </a:r>
            <a:r>
              <a:rPr lang="en-US" dirty="0"/>
              <a:t>NTRODUCTION</a:t>
            </a:r>
          </a:p>
        </p:txBody>
      </p:sp>
      <p:sp>
        <p:nvSpPr>
          <p:cNvPr id="3" name="Subtitle 2">
            <a:extLst>
              <a:ext uri="{FF2B5EF4-FFF2-40B4-BE49-F238E27FC236}">
                <a16:creationId xmlns:a16="http://schemas.microsoft.com/office/drawing/2014/main" id="{FAE7E706-5439-8E49-B1F7-E341456F88D6}"/>
              </a:ext>
            </a:extLst>
          </p:cNvPr>
          <p:cNvSpPr>
            <a:spLocks noGrp="1"/>
          </p:cNvSpPr>
          <p:nvPr>
            <p:ph type="subTitle" idx="1"/>
          </p:nvPr>
        </p:nvSpPr>
        <p:spPr>
          <a:xfrm>
            <a:off x="2442118" y="1360449"/>
            <a:ext cx="8370848" cy="4438186"/>
          </a:xfrm>
        </p:spPr>
        <p:txBody>
          <a:bodyPr>
            <a:normAutofit fontScale="92500"/>
          </a:bodyPr>
          <a:lstStyle/>
          <a:p>
            <a:pPr algn="just"/>
            <a:r>
              <a:rPr lang="en-IN" sz="1600" dirty="0">
                <a:solidFill>
                  <a:schemeClr val="bg2">
                    <a:lumMod val="50000"/>
                  </a:schemeClr>
                </a:solidFill>
              </a:rPr>
              <a:t>Animation in fluid flow constitutes the visual representation of an actual real time flow of liquid in a simple graphic way. It helps benefit the adult and young mind alike.</a:t>
            </a:r>
          </a:p>
          <a:p>
            <a:pPr algn="just"/>
            <a:r>
              <a:rPr lang="en-IN" sz="1600" dirty="0">
                <a:solidFill>
                  <a:schemeClr val="bg2">
                    <a:lumMod val="50000"/>
                  </a:schemeClr>
                </a:solidFill>
              </a:rPr>
              <a:t>Animation is important because it makes us be able to tell stories and communicate emotions and ideas in a unique, easy-to-perceive way that both small children and adults can understand. Animation has helped connect people throughout the world in a way that sometimes writing and live-action films cannot.</a:t>
            </a:r>
          </a:p>
          <a:p>
            <a:pPr algn="just"/>
            <a:r>
              <a:rPr lang="en-IN" sz="1600" dirty="0">
                <a:solidFill>
                  <a:schemeClr val="bg2">
                    <a:lumMod val="50000"/>
                  </a:schemeClr>
                </a:solidFill>
              </a:rPr>
              <a:t>Animated educational videos enhance creativity in learners and motivate them to explore complex dimensions of knowledge. The skills set of students gets honed. Presentations can be made more engaging by incorporating animation. Lessons can be narrated in story form which improves comprehension.</a:t>
            </a:r>
          </a:p>
          <a:p>
            <a:pPr algn="just"/>
            <a:r>
              <a:rPr lang="en-IN" sz="1600" dirty="0">
                <a:solidFill>
                  <a:schemeClr val="bg2">
                    <a:lumMod val="50000"/>
                  </a:schemeClr>
                </a:solidFill>
              </a:rPr>
              <a:t>Furthermore, animation is important in the multimedia industry because it enables especially the multimedia industry to convey their desired message to all the groups of people starting from the aged to the young without the aspects of fear since the characters are suitable for viewing to everyone.</a:t>
            </a:r>
            <a:endParaRPr lang="en-US" sz="1600" dirty="0">
              <a:solidFill>
                <a:schemeClr val="bg2">
                  <a:lumMod val="50000"/>
                </a:schemeClr>
              </a:solidFill>
            </a:endParaRPr>
          </a:p>
        </p:txBody>
      </p:sp>
    </p:spTree>
    <p:extLst>
      <p:ext uri="{BB962C8B-B14F-4D97-AF65-F5344CB8AC3E}">
        <p14:creationId xmlns:p14="http://schemas.microsoft.com/office/powerpoint/2010/main" val="346184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2B95-253D-DB4B-B303-062DA8C60481}"/>
              </a:ext>
            </a:extLst>
          </p:cNvPr>
          <p:cNvSpPr>
            <a:spLocks noGrp="1"/>
          </p:cNvSpPr>
          <p:nvPr>
            <p:ph type="ctrTitle"/>
          </p:nvPr>
        </p:nvSpPr>
        <p:spPr>
          <a:xfrm>
            <a:off x="2489741" y="1029532"/>
            <a:ext cx="8791575" cy="754663"/>
          </a:xfrm>
        </p:spPr>
        <p:txBody>
          <a:bodyPr/>
          <a:lstStyle/>
          <a:p>
            <a:r>
              <a:rPr lang="en-US" dirty="0">
                <a:solidFill>
                  <a:schemeClr val="tx2"/>
                </a:solidFill>
              </a:rPr>
              <a:t>P</a:t>
            </a:r>
            <a:r>
              <a:rPr lang="en-US" dirty="0"/>
              <a:t>roblem </a:t>
            </a:r>
            <a:r>
              <a:rPr lang="en-US" dirty="0">
                <a:solidFill>
                  <a:schemeClr val="tx2"/>
                </a:solidFill>
              </a:rPr>
              <a:t>s</a:t>
            </a:r>
            <a:r>
              <a:rPr lang="en-US" dirty="0"/>
              <a:t>tatement</a:t>
            </a:r>
          </a:p>
        </p:txBody>
      </p:sp>
      <p:sp>
        <p:nvSpPr>
          <p:cNvPr id="3" name="Subtitle 2">
            <a:extLst>
              <a:ext uri="{FF2B5EF4-FFF2-40B4-BE49-F238E27FC236}">
                <a16:creationId xmlns:a16="http://schemas.microsoft.com/office/drawing/2014/main" id="{EA9EAD84-9E41-B341-82F1-90B9EFCFC9BB}"/>
              </a:ext>
            </a:extLst>
          </p:cNvPr>
          <p:cNvSpPr>
            <a:spLocks noGrp="1"/>
          </p:cNvSpPr>
          <p:nvPr>
            <p:ph type="subTitle" idx="1"/>
          </p:nvPr>
        </p:nvSpPr>
        <p:spPr>
          <a:xfrm>
            <a:off x="2489741" y="1906859"/>
            <a:ext cx="8178258" cy="2062975"/>
          </a:xfrm>
        </p:spPr>
        <p:txBody>
          <a:bodyPr/>
          <a:lstStyle/>
          <a:p>
            <a:r>
              <a:rPr lang="en-US" dirty="0">
                <a:solidFill>
                  <a:schemeClr val="bg2">
                    <a:lumMod val="50000"/>
                  </a:schemeClr>
                </a:solidFill>
              </a:rPr>
              <a:t>WHO – Who would utilize this program ?</a:t>
            </a:r>
          </a:p>
          <a:p>
            <a:r>
              <a:rPr lang="en-US" dirty="0">
                <a:solidFill>
                  <a:schemeClr val="bg2">
                    <a:lumMod val="50000"/>
                  </a:schemeClr>
                </a:solidFill>
              </a:rPr>
              <a:t>What – what would be the USE ?</a:t>
            </a:r>
          </a:p>
          <a:p>
            <a:r>
              <a:rPr lang="en-US" dirty="0">
                <a:solidFill>
                  <a:schemeClr val="bg2">
                    <a:lumMod val="50000"/>
                  </a:schemeClr>
                </a:solidFill>
              </a:rPr>
              <a:t>WHERE – WHERE CAN THIS BE IMPLEMENTED ?</a:t>
            </a:r>
          </a:p>
          <a:p>
            <a:r>
              <a:rPr lang="en-US" dirty="0">
                <a:solidFill>
                  <a:schemeClr val="bg2">
                    <a:lumMod val="50000"/>
                  </a:schemeClr>
                </a:solidFill>
              </a:rPr>
              <a:t>WHY – WHY CHOSE THIS OPTION ?</a:t>
            </a:r>
          </a:p>
        </p:txBody>
      </p:sp>
    </p:spTree>
    <p:extLst>
      <p:ext uri="{BB962C8B-B14F-4D97-AF65-F5344CB8AC3E}">
        <p14:creationId xmlns:p14="http://schemas.microsoft.com/office/powerpoint/2010/main" val="135532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A4D3-CEE6-5449-B184-1434B4E69573}"/>
              </a:ext>
            </a:extLst>
          </p:cNvPr>
          <p:cNvSpPr>
            <a:spLocks noGrp="1"/>
          </p:cNvSpPr>
          <p:nvPr>
            <p:ph type="title"/>
          </p:nvPr>
        </p:nvSpPr>
        <p:spPr>
          <a:xfrm>
            <a:off x="2062975" y="618518"/>
            <a:ext cx="8984435" cy="1478570"/>
          </a:xfrm>
        </p:spPr>
        <p:txBody>
          <a:bodyPr>
            <a:normAutofit fontScale="90000"/>
          </a:bodyPr>
          <a:lstStyle/>
          <a:p>
            <a:r>
              <a:rPr lang="en-US" sz="4800" dirty="0">
                <a:solidFill>
                  <a:schemeClr val="tx2"/>
                </a:solidFill>
              </a:rPr>
              <a:t>D</a:t>
            </a:r>
            <a:r>
              <a:rPr lang="en-US" sz="4800" dirty="0"/>
              <a:t>ESCRIPTION</a:t>
            </a:r>
            <a:r>
              <a:rPr lang="en-US" dirty="0"/>
              <a:t> </a:t>
            </a:r>
            <a:br>
              <a:rPr lang="en-US" dirty="0"/>
            </a:br>
            <a:r>
              <a:rPr lang="en-US" dirty="0">
                <a:solidFill>
                  <a:schemeClr val="tx2"/>
                </a:solidFill>
              </a:rPr>
              <a:t>___________________________________________</a:t>
            </a:r>
            <a:br>
              <a:rPr lang="en-US" dirty="0"/>
            </a:br>
            <a:br>
              <a:rPr lang="en-US" dirty="0"/>
            </a:br>
            <a:r>
              <a:rPr lang="en-US" dirty="0"/>
              <a:t>PROBLEM STATEMENT USING 4-Ws</a:t>
            </a:r>
          </a:p>
        </p:txBody>
      </p:sp>
      <p:sp>
        <p:nvSpPr>
          <p:cNvPr id="3" name="Rectangle 2">
            <a:extLst>
              <a:ext uri="{FF2B5EF4-FFF2-40B4-BE49-F238E27FC236}">
                <a16:creationId xmlns:a16="http://schemas.microsoft.com/office/drawing/2014/main" id="{B232302A-5181-534E-9CA9-776A472B5020}"/>
              </a:ext>
            </a:extLst>
          </p:cNvPr>
          <p:cNvSpPr/>
          <p:nvPr/>
        </p:nvSpPr>
        <p:spPr>
          <a:xfrm>
            <a:off x="1170878" y="2955077"/>
            <a:ext cx="2185639" cy="22971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2">
                    <a:lumMod val="75000"/>
                  </a:schemeClr>
                </a:solidFill>
              </a:rPr>
              <a:t>This website will be used by everyone from consumers to professionals. It will be made available at free of cost to everyone who wishes to access it for a better comparison. The website.</a:t>
            </a:r>
          </a:p>
        </p:txBody>
      </p:sp>
      <p:sp>
        <p:nvSpPr>
          <p:cNvPr id="4" name="Rectangle 3">
            <a:extLst>
              <a:ext uri="{FF2B5EF4-FFF2-40B4-BE49-F238E27FC236}">
                <a16:creationId xmlns:a16="http://schemas.microsoft.com/office/drawing/2014/main" id="{23ABA795-F1D6-F143-A094-51958A0B6951}"/>
              </a:ext>
            </a:extLst>
          </p:cNvPr>
          <p:cNvSpPr/>
          <p:nvPr/>
        </p:nvSpPr>
        <p:spPr>
          <a:xfrm>
            <a:off x="3698488" y="2955077"/>
            <a:ext cx="2185639" cy="22971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2">
                    <a:lumMod val="75000"/>
                  </a:schemeClr>
                </a:solidFill>
              </a:rPr>
              <a:t>The website will offer what most websites don’t offer , an online animation of fluids while viewing it. This would benefit the student in avoiding confusion.</a:t>
            </a:r>
          </a:p>
        </p:txBody>
      </p:sp>
      <p:sp>
        <p:nvSpPr>
          <p:cNvPr id="5" name="Rectangle 4">
            <a:extLst>
              <a:ext uri="{FF2B5EF4-FFF2-40B4-BE49-F238E27FC236}">
                <a16:creationId xmlns:a16="http://schemas.microsoft.com/office/drawing/2014/main" id="{B2393302-738B-CE43-9677-D9D3966394DA}"/>
              </a:ext>
            </a:extLst>
          </p:cNvPr>
          <p:cNvSpPr/>
          <p:nvPr/>
        </p:nvSpPr>
        <p:spPr>
          <a:xfrm>
            <a:off x="6226098" y="2955077"/>
            <a:ext cx="2185639" cy="22971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2">
                    <a:lumMod val="75000"/>
                  </a:schemeClr>
                </a:solidFill>
              </a:rPr>
              <a:t>It will be implemented on online platforms  where students need to understand animation concepts. It will be accessible through mobile devices , desktop interfaces and other platforms. </a:t>
            </a:r>
          </a:p>
        </p:txBody>
      </p:sp>
      <p:sp>
        <p:nvSpPr>
          <p:cNvPr id="6" name="Rectangle 5">
            <a:extLst>
              <a:ext uri="{FF2B5EF4-FFF2-40B4-BE49-F238E27FC236}">
                <a16:creationId xmlns:a16="http://schemas.microsoft.com/office/drawing/2014/main" id="{F6BF718C-3CC7-F54A-9E1F-F11D4A0481C7}"/>
              </a:ext>
            </a:extLst>
          </p:cNvPr>
          <p:cNvSpPr/>
          <p:nvPr/>
        </p:nvSpPr>
        <p:spPr>
          <a:xfrm>
            <a:off x="8727957" y="2955080"/>
            <a:ext cx="2185639" cy="22971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2">
                    <a:lumMod val="75000"/>
                  </a:schemeClr>
                </a:solidFill>
              </a:rPr>
              <a:t>Considering that people cannot understand the 2d standard it is more efficient to use an A.I led system to simultaneously display the animated flow and get better visuals.</a:t>
            </a:r>
          </a:p>
        </p:txBody>
      </p:sp>
      <p:sp>
        <p:nvSpPr>
          <p:cNvPr id="10" name="TextBox 9">
            <a:extLst>
              <a:ext uri="{FF2B5EF4-FFF2-40B4-BE49-F238E27FC236}">
                <a16:creationId xmlns:a16="http://schemas.microsoft.com/office/drawing/2014/main" id="{2ED7AE69-BD0F-6F4B-A03A-609E61EBB0A0}"/>
              </a:ext>
            </a:extLst>
          </p:cNvPr>
          <p:cNvSpPr txBox="1"/>
          <p:nvPr/>
        </p:nvSpPr>
        <p:spPr>
          <a:xfrm>
            <a:off x="1908850" y="2585745"/>
            <a:ext cx="1070518" cy="369332"/>
          </a:xfrm>
          <a:prstGeom prst="rect">
            <a:avLst/>
          </a:prstGeom>
          <a:noFill/>
        </p:spPr>
        <p:txBody>
          <a:bodyPr wrap="square" rtlCol="0">
            <a:spAutoFit/>
          </a:bodyPr>
          <a:lstStyle/>
          <a:p>
            <a:r>
              <a:rPr lang="en-US" dirty="0"/>
              <a:t>WHO</a:t>
            </a:r>
          </a:p>
        </p:txBody>
      </p:sp>
      <p:sp>
        <p:nvSpPr>
          <p:cNvPr id="11" name="TextBox 10">
            <a:extLst>
              <a:ext uri="{FF2B5EF4-FFF2-40B4-BE49-F238E27FC236}">
                <a16:creationId xmlns:a16="http://schemas.microsoft.com/office/drawing/2014/main" id="{08672E6D-BAB7-E844-902E-7C079DE22688}"/>
              </a:ext>
            </a:extLst>
          </p:cNvPr>
          <p:cNvSpPr txBox="1"/>
          <p:nvPr/>
        </p:nvSpPr>
        <p:spPr>
          <a:xfrm>
            <a:off x="4436460" y="2585745"/>
            <a:ext cx="1070518" cy="369332"/>
          </a:xfrm>
          <a:prstGeom prst="rect">
            <a:avLst/>
          </a:prstGeom>
          <a:noFill/>
        </p:spPr>
        <p:txBody>
          <a:bodyPr wrap="square" rtlCol="0">
            <a:spAutoFit/>
          </a:bodyPr>
          <a:lstStyle/>
          <a:p>
            <a:r>
              <a:rPr lang="en-US" dirty="0"/>
              <a:t>WHAT</a:t>
            </a:r>
          </a:p>
        </p:txBody>
      </p:sp>
      <p:sp>
        <p:nvSpPr>
          <p:cNvPr id="12" name="TextBox 11">
            <a:extLst>
              <a:ext uri="{FF2B5EF4-FFF2-40B4-BE49-F238E27FC236}">
                <a16:creationId xmlns:a16="http://schemas.microsoft.com/office/drawing/2014/main" id="{4B0CA48F-10FB-214A-8270-ECAD7E8E4A15}"/>
              </a:ext>
            </a:extLst>
          </p:cNvPr>
          <p:cNvSpPr txBox="1"/>
          <p:nvPr/>
        </p:nvSpPr>
        <p:spPr>
          <a:xfrm>
            <a:off x="9491680" y="2553479"/>
            <a:ext cx="1070518" cy="369332"/>
          </a:xfrm>
          <a:prstGeom prst="rect">
            <a:avLst/>
          </a:prstGeom>
          <a:noFill/>
        </p:spPr>
        <p:txBody>
          <a:bodyPr wrap="square" rtlCol="0">
            <a:spAutoFit/>
          </a:bodyPr>
          <a:lstStyle/>
          <a:p>
            <a:r>
              <a:rPr lang="en-US" dirty="0"/>
              <a:t>WHY</a:t>
            </a:r>
          </a:p>
        </p:txBody>
      </p:sp>
      <p:sp>
        <p:nvSpPr>
          <p:cNvPr id="13" name="TextBox 12">
            <a:extLst>
              <a:ext uri="{FF2B5EF4-FFF2-40B4-BE49-F238E27FC236}">
                <a16:creationId xmlns:a16="http://schemas.microsoft.com/office/drawing/2014/main" id="{F82DE8A1-B620-F546-95D0-66CBDCB64FA7}"/>
              </a:ext>
            </a:extLst>
          </p:cNvPr>
          <p:cNvSpPr txBox="1"/>
          <p:nvPr/>
        </p:nvSpPr>
        <p:spPr>
          <a:xfrm>
            <a:off x="6964070" y="2553479"/>
            <a:ext cx="1070518" cy="369332"/>
          </a:xfrm>
          <a:prstGeom prst="rect">
            <a:avLst/>
          </a:prstGeom>
          <a:noFill/>
        </p:spPr>
        <p:txBody>
          <a:bodyPr wrap="square" rtlCol="0">
            <a:spAutoFit/>
          </a:bodyPr>
          <a:lstStyle/>
          <a:p>
            <a:r>
              <a:rPr lang="en-US" dirty="0"/>
              <a:t>WHERE</a:t>
            </a:r>
          </a:p>
        </p:txBody>
      </p:sp>
    </p:spTree>
    <p:extLst>
      <p:ext uri="{BB962C8B-B14F-4D97-AF65-F5344CB8AC3E}">
        <p14:creationId xmlns:p14="http://schemas.microsoft.com/office/powerpoint/2010/main" val="319871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6D40-0981-0844-97B3-353005F59238}"/>
              </a:ext>
            </a:extLst>
          </p:cNvPr>
          <p:cNvSpPr>
            <a:spLocks noGrp="1"/>
          </p:cNvSpPr>
          <p:nvPr>
            <p:ph type="ctrTitle"/>
          </p:nvPr>
        </p:nvSpPr>
        <p:spPr>
          <a:xfrm>
            <a:off x="2464420" y="1122363"/>
            <a:ext cx="8203579" cy="773344"/>
          </a:xfrm>
        </p:spPr>
        <p:txBody>
          <a:bodyPr/>
          <a:lstStyle/>
          <a:p>
            <a:r>
              <a:rPr lang="en-US" dirty="0">
                <a:solidFill>
                  <a:schemeClr val="tx2"/>
                </a:solidFill>
              </a:rPr>
              <a:t>I</a:t>
            </a:r>
            <a:r>
              <a:rPr lang="en-US" dirty="0"/>
              <a:t>MPLEMENTATION</a:t>
            </a:r>
          </a:p>
        </p:txBody>
      </p:sp>
      <p:sp>
        <p:nvSpPr>
          <p:cNvPr id="3" name="Subtitle 2">
            <a:extLst>
              <a:ext uri="{FF2B5EF4-FFF2-40B4-BE49-F238E27FC236}">
                <a16:creationId xmlns:a16="http://schemas.microsoft.com/office/drawing/2014/main" id="{7B85E7A0-4EB4-CB46-94F8-94FA4D0FBB52}"/>
              </a:ext>
            </a:extLst>
          </p:cNvPr>
          <p:cNvSpPr>
            <a:spLocks noGrp="1"/>
          </p:cNvSpPr>
          <p:nvPr>
            <p:ph type="subTitle" idx="1"/>
          </p:nvPr>
        </p:nvSpPr>
        <p:spPr>
          <a:xfrm>
            <a:off x="2464420" y="1996068"/>
            <a:ext cx="8203579" cy="4148254"/>
          </a:xfrm>
        </p:spPr>
        <p:txBody>
          <a:bodyPr/>
          <a:lstStyle/>
          <a:p>
            <a:endParaRPr lang="en-US" dirty="0"/>
          </a:p>
        </p:txBody>
      </p:sp>
    </p:spTree>
    <p:extLst>
      <p:ext uri="{BB962C8B-B14F-4D97-AF65-F5344CB8AC3E}">
        <p14:creationId xmlns:p14="http://schemas.microsoft.com/office/powerpoint/2010/main" val="217400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2862-645F-7344-8FC3-2E95D558DEFA}"/>
              </a:ext>
            </a:extLst>
          </p:cNvPr>
          <p:cNvSpPr>
            <a:spLocks noGrp="1"/>
          </p:cNvSpPr>
          <p:nvPr>
            <p:ph type="title"/>
          </p:nvPr>
        </p:nvSpPr>
        <p:spPr>
          <a:xfrm>
            <a:off x="1141413" y="618517"/>
            <a:ext cx="9905998" cy="3830819"/>
          </a:xfrm>
        </p:spPr>
        <p:txBody>
          <a:bodyPr>
            <a:normAutofit/>
          </a:bodyPr>
          <a:lstStyle/>
          <a:p>
            <a:r>
              <a:rPr lang="en-US" dirty="0"/>
              <a:t>CONCLUSION </a:t>
            </a:r>
            <a:br>
              <a:rPr lang="en-US" dirty="0"/>
            </a:br>
            <a:br>
              <a:rPr lang="en-US" dirty="0"/>
            </a:br>
            <a:r>
              <a:rPr lang="en-US" sz="2000" dirty="0">
                <a:solidFill>
                  <a:schemeClr val="bg2">
                    <a:lumMod val="50000"/>
                  </a:schemeClr>
                </a:solidFill>
              </a:rPr>
              <a:t>In short, the use of animated visuals helps any user to promptly get a view of how work goes about in real world. </a:t>
            </a:r>
            <a:br>
              <a:rPr lang="en-US" sz="2000" dirty="0">
                <a:solidFill>
                  <a:schemeClr val="bg2">
                    <a:lumMod val="50000"/>
                  </a:schemeClr>
                </a:solidFill>
              </a:rPr>
            </a:br>
            <a:r>
              <a:rPr lang="en-US" sz="2000" dirty="0">
                <a:solidFill>
                  <a:schemeClr val="bg2">
                    <a:lumMod val="50000"/>
                  </a:schemeClr>
                </a:solidFill>
              </a:rPr>
              <a:t>Simulation provides a better understanding of working graphics and creates a sense of understanding for the viewer</a:t>
            </a:r>
          </a:p>
        </p:txBody>
      </p:sp>
    </p:spTree>
    <p:extLst>
      <p:ext uri="{BB962C8B-B14F-4D97-AF65-F5344CB8AC3E}">
        <p14:creationId xmlns:p14="http://schemas.microsoft.com/office/powerpoint/2010/main" val="79838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F8FD-3289-C14B-B301-02F534AA31C4}"/>
              </a:ext>
            </a:extLst>
          </p:cNvPr>
          <p:cNvSpPr>
            <a:spLocks noGrp="1"/>
          </p:cNvSpPr>
          <p:nvPr>
            <p:ph type="title"/>
          </p:nvPr>
        </p:nvSpPr>
        <p:spPr>
          <a:xfrm>
            <a:off x="3055434" y="2174488"/>
            <a:ext cx="6779942" cy="2732048"/>
          </a:xfrm>
        </p:spPr>
        <p:txBody>
          <a:bodyPr>
            <a:normAutofit/>
          </a:bodyPr>
          <a:lstStyle/>
          <a:p>
            <a:r>
              <a:rPr lang="en-US" sz="8800" dirty="0">
                <a:solidFill>
                  <a:schemeClr val="bg2">
                    <a:lumMod val="50000"/>
                  </a:schemeClr>
                </a:solidFill>
              </a:rPr>
              <a:t>THANK YOU</a:t>
            </a:r>
          </a:p>
        </p:txBody>
      </p:sp>
    </p:spTree>
    <p:extLst>
      <p:ext uri="{BB962C8B-B14F-4D97-AF65-F5344CB8AC3E}">
        <p14:creationId xmlns:p14="http://schemas.microsoft.com/office/powerpoint/2010/main" val="769050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52</TotalTime>
  <Words>464</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WEBSITE TO SHOW ANIMATION OF FLUID FLOW TYPES</vt:lpstr>
      <vt:lpstr> CONTENTS  1. introduction 2. problem statement 3. description 4. implementation 5. discussion  6. conclusion  </vt:lpstr>
      <vt:lpstr>INTRODUCTION</vt:lpstr>
      <vt:lpstr>Problem statement</vt:lpstr>
      <vt:lpstr>DESCRIPTION  ___________________________________________  PROBLEM STATEMENT USING 4-Ws</vt:lpstr>
      <vt:lpstr>IMPLEMENTATION</vt:lpstr>
      <vt:lpstr>CONCLUSION   In short, the use of animated visuals helps any user to promptly get a view of how work goes about in real world.  Simulation provides a better understanding of working graphics and creates a sense of understanding for the viewer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TO SHOW ANIMATION OF FLUID FLOW TYPES</dc:title>
  <dc:creator>Vivek Gaur</dc:creator>
  <cp:lastModifiedBy>Shubham Gawade</cp:lastModifiedBy>
  <cp:revision>5</cp:revision>
  <dcterms:created xsi:type="dcterms:W3CDTF">2021-04-16T16:27:27Z</dcterms:created>
  <dcterms:modified xsi:type="dcterms:W3CDTF">2021-04-16T17:48:04Z</dcterms:modified>
</cp:coreProperties>
</file>