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63"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688"/>
    <a:srgbClr val="5E889D"/>
    <a:srgbClr val="94B0BE"/>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ED7DA-FCE1-4206-A914-D4020E1111DF}" v="736" dt="2020-10-31T20:13:14.5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AU" altLang="x-none"/>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AU" altLang="x-none"/>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x-none"/>
              <a:t>Click to edit Master text styles</a:t>
            </a:r>
          </a:p>
          <a:p>
            <a:pPr lvl="1"/>
            <a:r>
              <a:rPr lang="en-AU" altLang="x-none"/>
              <a:t>Second level</a:t>
            </a:r>
          </a:p>
          <a:p>
            <a:pPr lvl="2"/>
            <a:r>
              <a:rPr lang="en-AU" altLang="x-none"/>
              <a:t>Third level</a:t>
            </a:r>
          </a:p>
          <a:p>
            <a:pPr lvl="3"/>
            <a:r>
              <a:rPr lang="en-AU" altLang="x-none"/>
              <a:t>Fourth level</a:t>
            </a:r>
          </a:p>
          <a:p>
            <a:pPr lvl="4"/>
            <a:r>
              <a:rPr lang="en-AU" altLang="x-none"/>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AU" altLang="x-non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68C604BE-0F0D-D04A-8219-1C702BFC3B16}" type="slidenum">
              <a:rPr lang="en-AU" altLang="x-none"/>
              <a:pPr/>
              <a:t>‹#›</a:t>
            </a:fld>
            <a:endParaRPr lang="en-AU" altLang="x-none"/>
          </a:p>
        </p:txBody>
      </p:sp>
    </p:spTree>
    <p:extLst>
      <p:ext uri="{BB962C8B-B14F-4D97-AF65-F5344CB8AC3E}">
        <p14:creationId xmlns:p14="http://schemas.microsoft.com/office/powerpoint/2010/main" val="10751269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Arial"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3EA09-E4D9-3F49-9BA8-B447F6E8EEE0}" type="slidenum">
              <a:rPr lang="en-AU" altLang="x-none"/>
              <a:pPr/>
              <a:t>2</a:t>
            </a:fld>
            <a:endParaRPr lang="en-AU" altLang="x-none"/>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1507939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4652963"/>
            <a:ext cx="9144000" cy="2205037"/>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pPr lvl="0"/>
            <a:r>
              <a:rPr lang="en-AU" altLang="x-none" noProof="0"/>
              <a:t>Click to edit Master subtitle style</a:t>
            </a:r>
          </a:p>
        </p:txBody>
      </p:sp>
      <p:sp>
        <p:nvSpPr>
          <p:cNvPr id="8197" name="Rectangle 5"/>
          <p:cNvSpPr>
            <a:spLocks noGrp="1" noChangeArrowheads="1"/>
          </p:cNvSpPr>
          <p:nvPr>
            <p:ph type="dt" sz="half" idx="2"/>
          </p:nvPr>
        </p:nvSpPr>
        <p:spPr>
          <a:xfrm>
            <a:off x="457200" y="6245225"/>
            <a:ext cx="2133600" cy="476250"/>
          </a:xfrm>
        </p:spPr>
        <p:txBody>
          <a:bodyPr/>
          <a:lstStyle>
            <a:lvl1pPr algn="l">
              <a:defRPr/>
            </a:lvl1pPr>
          </a:lstStyle>
          <a:p>
            <a:endParaRPr lang="en-AU" altLang="x-none"/>
          </a:p>
        </p:txBody>
      </p:sp>
      <p:sp>
        <p:nvSpPr>
          <p:cNvPr id="8198" name="Rectangle 6"/>
          <p:cNvSpPr>
            <a:spLocks noGrp="1" noChangeArrowheads="1"/>
          </p:cNvSpPr>
          <p:nvPr>
            <p:ph type="ftr" sz="quarter" idx="3"/>
          </p:nvPr>
        </p:nvSpPr>
        <p:spPr>
          <a:xfrm>
            <a:off x="3124200" y="6245225"/>
            <a:ext cx="2895600" cy="476250"/>
          </a:xfrm>
        </p:spPr>
        <p:txBody>
          <a:bodyPr/>
          <a:lstStyle>
            <a:lvl1pPr algn="ctr">
              <a:defRPr/>
            </a:lvl1pPr>
          </a:lstStyle>
          <a:p>
            <a:r>
              <a:rPr lang="en-AU" altLang="x-none"/>
              <a:t>Footer text goes in here</a:t>
            </a:r>
          </a:p>
        </p:txBody>
      </p:sp>
      <p:sp>
        <p:nvSpPr>
          <p:cNvPr id="8199" name="Rectangle 7"/>
          <p:cNvSpPr>
            <a:spLocks noGrp="1" noChangeArrowheads="1"/>
          </p:cNvSpPr>
          <p:nvPr>
            <p:ph type="sldNum" sz="quarter" idx="4"/>
          </p:nvPr>
        </p:nvSpPr>
        <p:spPr>
          <a:xfrm>
            <a:off x="6553200" y="6245225"/>
            <a:ext cx="2133600" cy="476250"/>
          </a:xfrm>
        </p:spPr>
        <p:txBody>
          <a:bodyPr/>
          <a:lstStyle>
            <a:lvl1pPr>
              <a:defRPr/>
            </a:lvl1pPr>
          </a:lstStyle>
          <a:p>
            <a:fld id="{9F3E6DF8-AF08-4E4B-9CA5-1234BCB0AB19}" type="slidenum">
              <a:rPr lang="en-AU" altLang="x-none"/>
              <a:pPr/>
              <a:t>‹#›</a:t>
            </a:fld>
            <a:endParaRPr lang="en-AU" altLang="x-none"/>
          </a:p>
        </p:txBody>
      </p:sp>
      <p:sp>
        <p:nvSpPr>
          <p:cNvPr id="8200" name="Rectangle 8"/>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pic>
        <p:nvPicPr>
          <p:cNvPr id="8201" name="Picture 9" descr="ANU_LOGO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extLst>
            <a:ext uri="{909E8E84-426E-40DD-AFC4-6F175D3DCCD1}">
              <a14:hiddenFill xmlns:a14="http://schemas.microsoft.com/office/drawing/2010/main">
                <a:solidFill>
                  <a:srgbClr val="FFFFFF"/>
                </a:solidFill>
              </a14:hiddenFill>
            </a:ext>
          </a:extLst>
        </p:spPr>
      </p:pic>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pPr lvl="0"/>
            <a:r>
              <a:rPr lang="en-AU" altLang="x-none"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x-none"/>
          </a:p>
        </p:txBody>
      </p:sp>
      <p:sp>
        <p:nvSpPr>
          <p:cNvPr id="5" name="Footer Placeholder 4"/>
          <p:cNvSpPr>
            <a:spLocks noGrp="1"/>
          </p:cNvSpPr>
          <p:nvPr>
            <p:ph type="ftr" sz="quarter" idx="11"/>
          </p:nvPr>
        </p:nvSpPr>
        <p:spPr/>
        <p:txBody>
          <a:bodyPr/>
          <a:lstStyle>
            <a:lvl1pPr>
              <a:defRPr/>
            </a:lvl1pPr>
          </a:lstStyle>
          <a:p>
            <a:r>
              <a:rPr lang="en-AU" altLang="x-none"/>
              <a:t>Footer text goes in here</a:t>
            </a:r>
          </a:p>
        </p:txBody>
      </p:sp>
      <p:sp>
        <p:nvSpPr>
          <p:cNvPr id="6" name="Slide Number Placeholder 5"/>
          <p:cNvSpPr>
            <a:spLocks noGrp="1"/>
          </p:cNvSpPr>
          <p:nvPr>
            <p:ph type="sldNum" sz="quarter" idx="12"/>
          </p:nvPr>
        </p:nvSpPr>
        <p:spPr/>
        <p:txBody>
          <a:bodyPr/>
          <a:lstStyle>
            <a:lvl1pPr>
              <a:defRPr/>
            </a:lvl1pPr>
          </a:lstStyle>
          <a:p>
            <a:fld id="{AC6AF67C-1848-A64D-A1D8-DC5EA66A4258}" type="slidenum">
              <a:rPr lang="en-AU" altLang="x-none"/>
              <a:pPr/>
              <a:t>‹#›</a:t>
            </a:fld>
            <a:endParaRPr lang="en-AU" altLang="x-none"/>
          </a:p>
        </p:txBody>
      </p:sp>
    </p:spTree>
    <p:extLst>
      <p:ext uri="{BB962C8B-B14F-4D97-AF65-F5344CB8AC3E}">
        <p14:creationId xmlns:p14="http://schemas.microsoft.com/office/powerpoint/2010/main" val="97835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x-none"/>
          </a:p>
        </p:txBody>
      </p:sp>
      <p:sp>
        <p:nvSpPr>
          <p:cNvPr id="5" name="Footer Placeholder 4"/>
          <p:cNvSpPr>
            <a:spLocks noGrp="1"/>
          </p:cNvSpPr>
          <p:nvPr>
            <p:ph type="ftr" sz="quarter" idx="11"/>
          </p:nvPr>
        </p:nvSpPr>
        <p:spPr/>
        <p:txBody>
          <a:bodyPr/>
          <a:lstStyle>
            <a:lvl1pPr>
              <a:defRPr/>
            </a:lvl1pPr>
          </a:lstStyle>
          <a:p>
            <a:r>
              <a:rPr lang="en-AU" altLang="x-none"/>
              <a:t>Footer text goes in here</a:t>
            </a:r>
          </a:p>
        </p:txBody>
      </p:sp>
      <p:sp>
        <p:nvSpPr>
          <p:cNvPr id="6" name="Slide Number Placeholder 5"/>
          <p:cNvSpPr>
            <a:spLocks noGrp="1"/>
          </p:cNvSpPr>
          <p:nvPr>
            <p:ph type="sldNum" sz="quarter" idx="12"/>
          </p:nvPr>
        </p:nvSpPr>
        <p:spPr/>
        <p:txBody>
          <a:bodyPr/>
          <a:lstStyle>
            <a:lvl1pPr>
              <a:defRPr/>
            </a:lvl1pPr>
          </a:lstStyle>
          <a:p>
            <a:fld id="{A0CE8A18-DF49-B248-B740-D51F7349A537}" type="slidenum">
              <a:rPr lang="en-AU" altLang="x-none"/>
              <a:pPr/>
              <a:t>‹#›</a:t>
            </a:fld>
            <a:endParaRPr lang="en-AU" altLang="x-none"/>
          </a:p>
        </p:txBody>
      </p:sp>
    </p:spTree>
    <p:extLst>
      <p:ext uri="{BB962C8B-B14F-4D97-AF65-F5344CB8AC3E}">
        <p14:creationId xmlns:p14="http://schemas.microsoft.com/office/powerpoint/2010/main" val="212839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x-none"/>
          </a:p>
        </p:txBody>
      </p:sp>
      <p:sp>
        <p:nvSpPr>
          <p:cNvPr id="5" name="Footer Placeholder 4"/>
          <p:cNvSpPr>
            <a:spLocks noGrp="1"/>
          </p:cNvSpPr>
          <p:nvPr>
            <p:ph type="ftr" sz="quarter" idx="11"/>
          </p:nvPr>
        </p:nvSpPr>
        <p:spPr/>
        <p:txBody>
          <a:bodyPr/>
          <a:lstStyle>
            <a:lvl1pPr>
              <a:defRPr/>
            </a:lvl1pPr>
          </a:lstStyle>
          <a:p>
            <a:r>
              <a:rPr lang="en-AU" altLang="x-none"/>
              <a:t>Footer text goes in here</a:t>
            </a:r>
          </a:p>
        </p:txBody>
      </p:sp>
      <p:sp>
        <p:nvSpPr>
          <p:cNvPr id="6" name="Slide Number Placeholder 5"/>
          <p:cNvSpPr>
            <a:spLocks noGrp="1"/>
          </p:cNvSpPr>
          <p:nvPr>
            <p:ph type="sldNum" sz="quarter" idx="12"/>
          </p:nvPr>
        </p:nvSpPr>
        <p:spPr/>
        <p:txBody>
          <a:bodyPr/>
          <a:lstStyle>
            <a:lvl1pPr>
              <a:defRPr/>
            </a:lvl1pPr>
          </a:lstStyle>
          <a:p>
            <a:fld id="{F89FC6BB-8C27-F94A-91F2-E83A92A465D1}" type="slidenum">
              <a:rPr lang="en-AU" altLang="x-none"/>
              <a:pPr/>
              <a:t>‹#›</a:t>
            </a:fld>
            <a:endParaRPr lang="en-AU" altLang="x-none"/>
          </a:p>
        </p:txBody>
      </p:sp>
    </p:spTree>
    <p:extLst>
      <p:ext uri="{BB962C8B-B14F-4D97-AF65-F5344CB8AC3E}">
        <p14:creationId xmlns:p14="http://schemas.microsoft.com/office/powerpoint/2010/main" val="157971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x-none"/>
          </a:p>
        </p:txBody>
      </p:sp>
      <p:sp>
        <p:nvSpPr>
          <p:cNvPr id="5" name="Footer Placeholder 4"/>
          <p:cNvSpPr>
            <a:spLocks noGrp="1"/>
          </p:cNvSpPr>
          <p:nvPr>
            <p:ph type="ftr" sz="quarter" idx="11"/>
          </p:nvPr>
        </p:nvSpPr>
        <p:spPr/>
        <p:txBody>
          <a:bodyPr/>
          <a:lstStyle>
            <a:lvl1pPr>
              <a:defRPr/>
            </a:lvl1pPr>
          </a:lstStyle>
          <a:p>
            <a:r>
              <a:rPr lang="en-AU" altLang="x-none"/>
              <a:t>Footer text goes in here</a:t>
            </a:r>
          </a:p>
        </p:txBody>
      </p:sp>
      <p:sp>
        <p:nvSpPr>
          <p:cNvPr id="6" name="Slide Number Placeholder 5"/>
          <p:cNvSpPr>
            <a:spLocks noGrp="1"/>
          </p:cNvSpPr>
          <p:nvPr>
            <p:ph type="sldNum" sz="quarter" idx="12"/>
          </p:nvPr>
        </p:nvSpPr>
        <p:spPr/>
        <p:txBody>
          <a:bodyPr/>
          <a:lstStyle>
            <a:lvl1pPr>
              <a:defRPr/>
            </a:lvl1pPr>
          </a:lstStyle>
          <a:p>
            <a:fld id="{7687EAC1-25B4-6649-AB5D-4B7E84931DA7}" type="slidenum">
              <a:rPr lang="en-AU" altLang="x-none"/>
              <a:pPr/>
              <a:t>‹#›</a:t>
            </a:fld>
            <a:endParaRPr lang="en-AU" altLang="x-none"/>
          </a:p>
        </p:txBody>
      </p:sp>
    </p:spTree>
    <p:extLst>
      <p:ext uri="{BB962C8B-B14F-4D97-AF65-F5344CB8AC3E}">
        <p14:creationId xmlns:p14="http://schemas.microsoft.com/office/powerpoint/2010/main" val="92955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16113"/>
            <a:ext cx="40386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16113"/>
            <a:ext cx="40386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x-none"/>
          </a:p>
        </p:txBody>
      </p:sp>
      <p:sp>
        <p:nvSpPr>
          <p:cNvPr id="6" name="Footer Placeholder 5"/>
          <p:cNvSpPr>
            <a:spLocks noGrp="1"/>
          </p:cNvSpPr>
          <p:nvPr>
            <p:ph type="ftr" sz="quarter" idx="11"/>
          </p:nvPr>
        </p:nvSpPr>
        <p:spPr/>
        <p:txBody>
          <a:bodyPr/>
          <a:lstStyle>
            <a:lvl1pPr>
              <a:defRPr/>
            </a:lvl1pPr>
          </a:lstStyle>
          <a:p>
            <a:r>
              <a:rPr lang="en-AU" altLang="x-none"/>
              <a:t>Footer text goes in here</a:t>
            </a:r>
          </a:p>
        </p:txBody>
      </p:sp>
      <p:sp>
        <p:nvSpPr>
          <p:cNvPr id="7" name="Slide Number Placeholder 6"/>
          <p:cNvSpPr>
            <a:spLocks noGrp="1"/>
          </p:cNvSpPr>
          <p:nvPr>
            <p:ph type="sldNum" sz="quarter" idx="12"/>
          </p:nvPr>
        </p:nvSpPr>
        <p:spPr/>
        <p:txBody>
          <a:bodyPr/>
          <a:lstStyle>
            <a:lvl1pPr>
              <a:defRPr/>
            </a:lvl1pPr>
          </a:lstStyle>
          <a:p>
            <a:fld id="{1DA24F7C-11E0-8C43-95D0-813906CF76BC}" type="slidenum">
              <a:rPr lang="en-AU" altLang="x-none"/>
              <a:pPr/>
              <a:t>‹#›</a:t>
            </a:fld>
            <a:endParaRPr lang="en-AU" altLang="x-none"/>
          </a:p>
        </p:txBody>
      </p:sp>
    </p:spTree>
    <p:extLst>
      <p:ext uri="{BB962C8B-B14F-4D97-AF65-F5344CB8AC3E}">
        <p14:creationId xmlns:p14="http://schemas.microsoft.com/office/powerpoint/2010/main" val="16281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519261"/>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885008"/>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0238" y="2768748"/>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85008"/>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768748"/>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x-none"/>
          </a:p>
        </p:txBody>
      </p:sp>
      <p:sp>
        <p:nvSpPr>
          <p:cNvPr id="8" name="Footer Placeholder 7"/>
          <p:cNvSpPr>
            <a:spLocks noGrp="1"/>
          </p:cNvSpPr>
          <p:nvPr>
            <p:ph type="ftr" sz="quarter" idx="11"/>
          </p:nvPr>
        </p:nvSpPr>
        <p:spPr/>
        <p:txBody>
          <a:bodyPr/>
          <a:lstStyle>
            <a:lvl1pPr>
              <a:defRPr/>
            </a:lvl1pPr>
          </a:lstStyle>
          <a:p>
            <a:r>
              <a:rPr lang="en-AU" altLang="x-none"/>
              <a:t>Footer text goes in here</a:t>
            </a:r>
          </a:p>
        </p:txBody>
      </p:sp>
      <p:sp>
        <p:nvSpPr>
          <p:cNvPr id="9" name="Slide Number Placeholder 8"/>
          <p:cNvSpPr>
            <a:spLocks noGrp="1"/>
          </p:cNvSpPr>
          <p:nvPr>
            <p:ph type="sldNum" sz="quarter" idx="12"/>
          </p:nvPr>
        </p:nvSpPr>
        <p:spPr/>
        <p:txBody>
          <a:bodyPr/>
          <a:lstStyle>
            <a:lvl1pPr>
              <a:defRPr/>
            </a:lvl1pPr>
          </a:lstStyle>
          <a:p>
            <a:fld id="{B5DB8171-D680-7343-8453-43227B20E101}" type="slidenum">
              <a:rPr lang="en-AU" altLang="x-none"/>
              <a:pPr/>
              <a:t>‹#›</a:t>
            </a:fld>
            <a:endParaRPr lang="en-AU" altLang="x-none"/>
          </a:p>
        </p:txBody>
      </p:sp>
    </p:spTree>
    <p:extLst>
      <p:ext uri="{BB962C8B-B14F-4D97-AF65-F5344CB8AC3E}">
        <p14:creationId xmlns:p14="http://schemas.microsoft.com/office/powerpoint/2010/main" val="56283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x-none"/>
          </a:p>
        </p:txBody>
      </p:sp>
      <p:sp>
        <p:nvSpPr>
          <p:cNvPr id="4" name="Footer Placeholder 3"/>
          <p:cNvSpPr>
            <a:spLocks noGrp="1"/>
          </p:cNvSpPr>
          <p:nvPr>
            <p:ph type="ftr" sz="quarter" idx="11"/>
          </p:nvPr>
        </p:nvSpPr>
        <p:spPr/>
        <p:txBody>
          <a:bodyPr/>
          <a:lstStyle>
            <a:lvl1pPr>
              <a:defRPr/>
            </a:lvl1pPr>
          </a:lstStyle>
          <a:p>
            <a:r>
              <a:rPr lang="en-AU" altLang="x-none"/>
              <a:t>Footer text goes in here</a:t>
            </a:r>
          </a:p>
        </p:txBody>
      </p:sp>
      <p:sp>
        <p:nvSpPr>
          <p:cNvPr id="5" name="Slide Number Placeholder 4"/>
          <p:cNvSpPr>
            <a:spLocks noGrp="1"/>
          </p:cNvSpPr>
          <p:nvPr>
            <p:ph type="sldNum" sz="quarter" idx="12"/>
          </p:nvPr>
        </p:nvSpPr>
        <p:spPr/>
        <p:txBody>
          <a:bodyPr/>
          <a:lstStyle>
            <a:lvl1pPr>
              <a:defRPr/>
            </a:lvl1pPr>
          </a:lstStyle>
          <a:p>
            <a:fld id="{D0817F97-46B2-A643-88E5-074E7847BE3C}" type="slidenum">
              <a:rPr lang="en-AU" altLang="x-none"/>
              <a:pPr/>
              <a:t>‹#›</a:t>
            </a:fld>
            <a:endParaRPr lang="en-AU" altLang="x-none"/>
          </a:p>
        </p:txBody>
      </p:sp>
    </p:spTree>
    <p:extLst>
      <p:ext uri="{BB962C8B-B14F-4D97-AF65-F5344CB8AC3E}">
        <p14:creationId xmlns:p14="http://schemas.microsoft.com/office/powerpoint/2010/main" val="202056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x-none"/>
          </a:p>
        </p:txBody>
      </p:sp>
      <p:sp>
        <p:nvSpPr>
          <p:cNvPr id="3" name="Footer Placeholder 2"/>
          <p:cNvSpPr>
            <a:spLocks noGrp="1"/>
          </p:cNvSpPr>
          <p:nvPr>
            <p:ph type="ftr" sz="quarter" idx="11"/>
          </p:nvPr>
        </p:nvSpPr>
        <p:spPr/>
        <p:txBody>
          <a:bodyPr/>
          <a:lstStyle>
            <a:lvl1pPr>
              <a:defRPr/>
            </a:lvl1pPr>
          </a:lstStyle>
          <a:p>
            <a:r>
              <a:rPr lang="en-AU" altLang="x-none"/>
              <a:t>Footer text goes in here</a:t>
            </a:r>
          </a:p>
        </p:txBody>
      </p:sp>
      <p:sp>
        <p:nvSpPr>
          <p:cNvPr id="4" name="Slide Number Placeholder 3"/>
          <p:cNvSpPr>
            <a:spLocks noGrp="1"/>
          </p:cNvSpPr>
          <p:nvPr>
            <p:ph type="sldNum" sz="quarter" idx="12"/>
          </p:nvPr>
        </p:nvSpPr>
        <p:spPr/>
        <p:txBody>
          <a:bodyPr/>
          <a:lstStyle>
            <a:lvl1pPr>
              <a:defRPr/>
            </a:lvl1pPr>
          </a:lstStyle>
          <a:p>
            <a:fld id="{B3BDD000-5D8E-4740-8C73-50BC10866A03}" type="slidenum">
              <a:rPr lang="en-AU" altLang="x-none"/>
              <a:pPr/>
              <a:t>‹#›</a:t>
            </a:fld>
            <a:endParaRPr lang="en-AU" altLang="x-none"/>
          </a:p>
        </p:txBody>
      </p:sp>
    </p:spTree>
    <p:extLst>
      <p:ext uri="{BB962C8B-B14F-4D97-AF65-F5344CB8AC3E}">
        <p14:creationId xmlns:p14="http://schemas.microsoft.com/office/powerpoint/2010/main" val="154445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676672"/>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859631"/>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281708"/>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x-none"/>
          </a:p>
        </p:txBody>
      </p:sp>
      <p:sp>
        <p:nvSpPr>
          <p:cNvPr id="6" name="Footer Placeholder 5"/>
          <p:cNvSpPr>
            <a:spLocks noGrp="1"/>
          </p:cNvSpPr>
          <p:nvPr>
            <p:ph type="ftr" sz="quarter" idx="11"/>
          </p:nvPr>
        </p:nvSpPr>
        <p:spPr/>
        <p:txBody>
          <a:bodyPr/>
          <a:lstStyle>
            <a:lvl1pPr>
              <a:defRPr/>
            </a:lvl1pPr>
          </a:lstStyle>
          <a:p>
            <a:r>
              <a:rPr lang="en-AU" altLang="x-none"/>
              <a:t>Footer text goes in here</a:t>
            </a:r>
          </a:p>
        </p:txBody>
      </p:sp>
      <p:sp>
        <p:nvSpPr>
          <p:cNvPr id="7" name="Slide Number Placeholder 6"/>
          <p:cNvSpPr>
            <a:spLocks noGrp="1"/>
          </p:cNvSpPr>
          <p:nvPr>
            <p:ph type="sldNum" sz="quarter" idx="12"/>
          </p:nvPr>
        </p:nvSpPr>
        <p:spPr/>
        <p:txBody>
          <a:bodyPr/>
          <a:lstStyle>
            <a:lvl1pPr>
              <a:defRPr/>
            </a:lvl1pPr>
          </a:lstStyle>
          <a:p>
            <a:fld id="{BF5A8E7A-4098-AB4E-8356-97C0B71B5837}" type="slidenum">
              <a:rPr lang="en-AU" altLang="x-none"/>
              <a:pPr/>
              <a:t>‹#›</a:t>
            </a:fld>
            <a:endParaRPr lang="en-AU" altLang="x-none"/>
          </a:p>
        </p:txBody>
      </p:sp>
    </p:spTree>
    <p:extLst>
      <p:ext uri="{BB962C8B-B14F-4D97-AF65-F5344CB8AC3E}">
        <p14:creationId xmlns:p14="http://schemas.microsoft.com/office/powerpoint/2010/main" val="106851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676672"/>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1147663"/>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281708"/>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x-none"/>
          </a:p>
        </p:txBody>
      </p:sp>
      <p:sp>
        <p:nvSpPr>
          <p:cNvPr id="6" name="Footer Placeholder 5"/>
          <p:cNvSpPr>
            <a:spLocks noGrp="1"/>
          </p:cNvSpPr>
          <p:nvPr>
            <p:ph type="ftr" sz="quarter" idx="11"/>
          </p:nvPr>
        </p:nvSpPr>
        <p:spPr/>
        <p:txBody>
          <a:bodyPr/>
          <a:lstStyle>
            <a:lvl1pPr>
              <a:defRPr/>
            </a:lvl1pPr>
          </a:lstStyle>
          <a:p>
            <a:r>
              <a:rPr lang="en-AU" altLang="x-none"/>
              <a:t>Footer text goes in here</a:t>
            </a:r>
          </a:p>
        </p:txBody>
      </p:sp>
      <p:sp>
        <p:nvSpPr>
          <p:cNvPr id="7" name="Slide Number Placeholder 6"/>
          <p:cNvSpPr>
            <a:spLocks noGrp="1"/>
          </p:cNvSpPr>
          <p:nvPr>
            <p:ph type="sldNum" sz="quarter" idx="12"/>
          </p:nvPr>
        </p:nvSpPr>
        <p:spPr/>
        <p:txBody>
          <a:bodyPr/>
          <a:lstStyle>
            <a:lvl1pPr>
              <a:defRPr/>
            </a:lvl1pPr>
          </a:lstStyle>
          <a:p>
            <a:fld id="{BBFA26A6-4122-6144-85F0-3BBCE759E0C0}" type="slidenum">
              <a:rPr lang="en-AU" altLang="x-none"/>
              <a:pPr/>
              <a:t>‹#›</a:t>
            </a:fld>
            <a:endParaRPr lang="en-AU" altLang="x-none"/>
          </a:p>
        </p:txBody>
      </p:sp>
    </p:spTree>
    <p:extLst>
      <p:ext uri="{BB962C8B-B14F-4D97-AF65-F5344CB8AC3E}">
        <p14:creationId xmlns:p14="http://schemas.microsoft.com/office/powerpoint/2010/main" val="123255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 name="Rectangle 2"/>
          <p:cNvSpPr>
            <a:spLocks noGrp="1" noChangeArrowheads="1"/>
          </p:cNvSpPr>
          <p:nvPr>
            <p:ph type="title"/>
          </p:nvPr>
        </p:nvSpPr>
        <p:spPr bwMode="auto">
          <a:xfrm>
            <a:off x="468313" y="7651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AU" altLang="x-none"/>
              <a:t>Click to edit Master title style</a:t>
            </a:r>
          </a:p>
        </p:txBody>
      </p:sp>
      <p:sp>
        <p:nvSpPr>
          <p:cNvPr id="1027" name="Rectangle 3"/>
          <p:cNvSpPr>
            <a:spLocks noGrp="1" noChangeArrowheads="1"/>
          </p:cNvSpPr>
          <p:nvPr>
            <p:ph type="body" idx="1"/>
          </p:nvPr>
        </p:nvSpPr>
        <p:spPr bwMode="auto">
          <a:xfrm>
            <a:off x="457200" y="1916113"/>
            <a:ext cx="82296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x-none"/>
              <a:t>Click to edit Master text styles</a:t>
            </a:r>
          </a:p>
          <a:p>
            <a:pPr lvl="1"/>
            <a:r>
              <a:rPr lang="en-AU" altLang="x-none"/>
              <a:t>Second level</a:t>
            </a:r>
          </a:p>
          <a:p>
            <a:pPr lvl="2"/>
            <a:r>
              <a:rPr lang="en-AU" altLang="x-none"/>
              <a:t>Third level</a:t>
            </a:r>
          </a:p>
          <a:p>
            <a:pPr lvl="3"/>
            <a:r>
              <a:rPr lang="en-AU" altLang="x-none"/>
              <a:t>Fourth level</a:t>
            </a:r>
          </a:p>
          <a:p>
            <a:pPr lvl="4"/>
            <a:r>
              <a:rPr lang="en-AU" altLang="x-none"/>
              <a:t>Fifth level</a:t>
            </a:r>
          </a:p>
        </p:txBody>
      </p:sp>
      <p:sp>
        <p:nvSpPr>
          <p:cNvPr id="1028" name="Rectangle 4"/>
          <p:cNvSpPr>
            <a:spLocks noGrp="1" noChangeArrowheads="1"/>
          </p:cNvSpPr>
          <p:nvPr>
            <p:ph type="dt" sz="half" idx="2"/>
          </p:nvPr>
        </p:nvSpPr>
        <p:spPr bwMode="auto">
          <a:xfrm>
            <a:off x="5724525" y="6597650"/>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n-AU" altLang="x-none"/>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r>
              <a:rPr lang="en-AU" altLang="x-none"/>
              <a:t>Footer text goes in here</a:t>
            </a:r>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E0600C36-DE0C-DF4C-AAF5-1561733FE351}" type="slidenum">
              <a:rPr lang="en-AU" altLang="x-none"/>
              <a:pPr/>
              <a:t>‹#›</a:t>
            </a:fld>
            <a:endParaRPr lang="en-AU" altLang="x-none"/>
          </a:p>
        </p:txBody>
      </p:sp>
      <p:sp>
        <p:nvSpPr>
          <p:cNvPr id="1031" name="Rectangle 7"/>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pic>
        <p:nvPicPr>
          <p:cNvPr id="1033" name="Picture 9" descr="ANU_LOGO_WHIT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rgbClr val="527688"/>
          </a:solidFill>
          <a:latin typeface="+mj-lt"/>
          <a:ea typeface="+mj-ea"/>
          <a:cs typeface="+mj-cs"/>
        </a:defRPr>
      </a:lvl1pPr>
      <a:lvl2pPr algn="l" rtl="0" fontAlgn="base">
        <a:spcBef>
          <a:spcPct val="0"/>
        </a:spcBef>
        <a:spcAft>
          <a:spcPct val="0"/>
        </a:spcAft>
        <a:defRPr sz="3600">
          <a:solidFill>
            <a:srgbClr val="527688"/>
          </a:solidFill>
          <a:latin typeface="Arial" charset="0"/>
          <a:ea typeface="Arial" charset="0"/>
          <a:cs typeface="Arial" charset="0"/>
        </a:defRPr>
      </a:lvl2pPr>
      <a:lvl3pPr algn="l" rtl="0" fontAlgn="base">
        <a:spcBef>
          <a:spcPct val="0"/>
        </a:spcBef>
        <a:spcAft>
          <a:spcPct val="0"/>
        </a:spcAft>
        <a:defRPr sz="3600">
          <a:solidFill>
            <a:srgbClr val="527688"/>
          </a:solidFill>
          <a:latin typeface="Arial" charset="0"/>
          <a:ea typeface="Arial" charset="0"/>
          <a:cs typeface="Arial" charset="0"/>
        </a:defRPr>
      </a:lvl3pPr>
      <a:lvl4pPr algn="l" rtl="0" fontAlgn="base">
        <a:spcBef>
          <a:spcPct val="0"/>
        </a:spcBef>
        <a:spcAft>
          <a:spcPct val="0"/>
        </a:spcAft>
        <a:defRPr sz="3600">
          <a:solidFill>
            <a:srgbClr val="527688"/>
          </a:solidFill>
          <a:latin typeface="Arial" charset="0"/>
          <a:ea typeface="Arial" charset="0"/>
          <a:cs typeface="Arial" charset="0"/>
        </a:defRPr>
      </a:lvl4pPr>
      <a:lvl5pPr algn="l" rtl="0" fontAlgn="base">
        <a:spcBef>
          <a:spcPct val="0"/>
        </a:spcBef>
        <a:spcAft>
          <a:spcPct val="0"/>
        </a:spcAft>
        <a:defRPr sz="3600">
          <a:solidFill>
            <a:srgbClr val="527688"/>
          </a:solidFill>
          <a:latin typeface="Arial" charset="0"/>
          <a:ea typeface="Arial" charset="0"/>
          <a:cs typeface="Arial" charset="0"/>
        </a:defRPr>
      </a:lvl5pPr>
      <a:lvl6pPr marL="457200" algn="l" rtl="0" fontAlgn="base">
        <a:spcBef>
          <a:spcPct val="0"/>
        </a:spcBef>
        <a:spcAft>
          <a:spcPct val="0"/>
        </a:spcAft>
        <a:defRPr sz="3600">
          <a:solidFill>
            <a:srgbClr val="527688"/>
          </a:solidFill>
          <a:latin typeface="Arial" charset="0"/>
          <a:ea typeface="Arial" charset="0"/>
          <a:cs typeface="Arial" charset="0"/>
        </a:defRPr>
      </a:lvl6pPr>
      <a:lvl7pPr marL="914400" algn="l" rtl="0" fontAlgn="base">
        <a:spcBef>
          <a:spcPct val="0"/>
        </a:spcBef>
        <a:spcAft>
          <a:spcPct val="0"/>
        </a:spcAft>
        <a:defRPr sz="3600">
          <a:solidFill>
            <a:srgbClr val="527688"/>
          </a:solidFill>
          <a:latin typeface="Arial" charset="0"/>
          <a:ea typeface="Arial" charset="0"/>
          <a:cs typeface="Arial" charset="0"/>
        </a:defRPr>
      </a:lvl7pPr>
      <a:lvl8pPr marL="1371600" algn="l" rtl="0" fontAlgn="base">
        <a:spcBef>
          <a:spcPct val="0"/>
        </a:spcBef>
        <a:spcAft>
          <a:spcPct val="0"/>
        </a:spcAft>
        <a:defRPr sz="3600">
          <a:solidFill>
            <a:srgbClr val="527688"/>
          </a:solidFill>
          <a:latin typeface="Arial" charset="0"/>
          <a:ea typeface="Arial" charset="0"/>
          <a:cs typeface="Arial" charset="0"/>
        </a:defRPr>
      </a:lvl8pPr>
      <a:lvl9pPr marL="1828800" algn="l" rtl="0" fontAlgn="base">
        <a:spcBef>
          <a:spcPct val="0"/>
        </a:spcBef>
        <a:spcAft>
          <a:spcPct val="0"/>
        </a:spcAft>
        <a:defRPr sz="3600">
          <a:solidFill>
            <a:srgbClr val="527688"/>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subTitle" idx="1"/>
          </p:nvPr>
        </p:nvSpPr>
        <p:spPr>
          <a:xfrm>
            <a:off x="468313" y="4652963"/>
            <a:ext cx="8280400" cy="2074414"/>
          </a:xfrm>
        </p:spPr>
        <p:txBody>
          <a:bodyPr/>
          <a:lstStyle/>
          <a:p>
            <a:r>
              <a:rPr lang="en-IN" altLang="x-none" dirty="0"/>
              <a:t>Sankhya Singh (u6737668)</a:t>
            </a:r>
          </a:p>
          <a:p>
            <a:r>
              <a:rPr lang="en-IN" altLang="x-none" dirty="0"/>
              <a:t>Supervisor : Mr Dirk Pattinson</a:t>
            </a:r>
          </a:p>
          <a:p>
            <a:r>
              <a:rPr lang="en-IN" altLang="x-none" dirty="0"/>
              <a:t>The Australian National university</a:t>
            </a:r>
          </a:p>
          <a:p>
            <a:endParaRPr lang="en-IN" altLang="x-none" dirty="0"/>
          </a:p>
        </p:txBody>
      </p:sp>
      <p:sp>
        <p:nvSpPr>
          <p:cNvPr id="20484" name="Rectangle 4"/>
          <p:cNvSpPr>
            <a:spLocks noGrp="1" noChangeArrowheads="1"/>
          </p:cNvSpPr>
          <p:nvPr>
            <p:ph type="ctrTitle"/>
          </p:nvPr>
        </p:nvSpPr>
        <p:spPr>
          <a:xfrm>
            <a:off x="468313" y="1639799"/>
            <a:ext cx="8207375" cy="1200329"/>
          </a:xfrm>
        </p:spPr>
        <p:txBody>
          <a:bodyPr/>
          <a:lstStyle/>
          <a:p>
            <a:r>
              <a:rPr lang="en-IN" altLang="x-none" dirty="0"/>
              <a:t>Allowing exceptions in knowledge base: Defeasible Reasoning</a:t>
            </a:r>
            <a:endParaRPr lang="x-none" altLang="x-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3406F-B596-401E-A8FC-1FF8B8A1CD98}"/>
              </a:ext>
            </a:extLst>
          </p:cNvPr>
          <p:cNvSpPr>
            <a:spLocks noGrp="1"/>
          </p:cNvSpPr>
          <p:nvPr>
            <p:ph idx="1"/>
          </p:nvPr>
        </p:nvSpPr>
        <p:spPr>
          <a:xfrm>
            <a:off x="457200" y="980728"/>
            <a:ext cx="8229600" cy="5145435"/>
          </a:xfrm>
        </p:spPr>
        <p:txBody>
          <a:bodyPr/>
          <a:lstStyle/>
          <a:p>
            <a:r>
              <a:rPr lang="en-IN" sz="1800" dirty="0"/>
              <a:t>The rule r4 is more specific than rule r3 hence it gains precedence in this case. Because a student giving overseas fees is more specific than an ordinary student.</a:t>
            </a:r>
          </a:p>
          <a:p>
            <a:r>
              <a:rPr lang="en-IN" sz="1800" dirty="0"/>
              <a:t>Now Sofia is an overseas student and we ant to argue that she ha to pay HECs fees or not. Moreover, by looking at example we don’t know that she is an exchange student , so our intuition is that it must be the case that she does not have to pay HECS. (student(Sofia),overseas(Sofia) are facts)</a:t>
            </a:r>
          </a:p>
          <a:p>
            <a:r>
              <a:rPr lang="en-AU" sz="1800" dirty="0"/>
              <a:t>We get the following conclusions from the reasoner </a:t>
            </a:r>
          </a:p>
        </p:txBody>
      </p:sp>
      <p:sp>
        <p:nvSpPr>
          <p:cNvPr id="4" name="Slide Number Placeholder 3">
            <a:extLst>
              <a:ext uri="{FF2B5EF4-FFF2-40B4-BE49-F238E27FC236}">
                <a16:creationId xmlns:a16="http://schemas.microsoft.com/office/drawing/2014/main" id="{BCB38D6A-DA18-476E-96E7-1D693F8A8283}"/>
              </a:ext>
            </a:extLst>
          </p:cNvPr>
          <p:cNvSpPr>
            <a:spLocks noGrp="1"/>
          </p:cNvSpPr>
          <p:nvPr>
            <p:ph type="sldNum" sz="quarter" idx="12"/>
          </p:nvPr>
        </p:nvSpPr>
        <p:spPr/>
        <p:txBody>
          <a:bodyPr/>
          <a:lstStyle/>
          <a:p>
            <a:fld id="{F89FC6BB-8C27-F94A-91F2-E83A92A465D1}" type="slidenum">
              <a:rPr lang="en-AU" altLang="x-none" smtClean="0"/>
              <a:pPr/>
              <a:t>10</a:t>
            </a:fld>
            <a:endParaRPr lang="en-AU" altLang="x-none"/>
          </a:p>
        </p:txBody>
      </p:sp>
      <p:graphicFrame>
        <p:nvGraphicFramePr>
          <p:cNvPr id="7" name="Table 6">
            <a:extLst>
              <a:ext uri="{FF2B5EF4-FFF2-40B4-BE49-F238E27FC236}">
                <a16:creationId xmlns:a16="http://schemas.microsoft.com/office/drawing/2014/main" id="{E6A5CB69-C190-4CA8-A915-8505C03064F2}"/>
              </a:ext>
            </a:extLst>
          </p:cNvPr>
          <p:cNvGraphicFramePr>
            <a:graphicFrameLocks noGrp="1"/>
          </p:cNvGraphicFramePr>
          <p:nvPr>
            <p:extLst>
              <p:ext uri="{D42A27DB-BD31-4B8C-83A1-F6EECF244321}">
                <p14:modId xmlns:p14="http://schemas.microsoft.com/office/powerpoint/2010/main" val="573204028"/>
              </p:ext>
            </p:extLst>
          </p:nvPr>
        </p:nvGraphicFramePr>
        <p:xfrm>
          <a:off x="827584" y="3363803"/>
          <a:ext cx="2088232" cy="3245036"/>
        </p:xfrm>
        <a:graphic>
          <a:graphicData uri="http://schemas.openxmlformats.org/drawingml/2006/table">
            <a:tbl>
              <a:tblPr/>
              <a:tblGrid>
                <a:gridCol w="1044116">
                  <a:extLst>
                    <a:ext uri="{9D8B030D-6E8A-4147-A177-3AD203B41FA5}">
                      <a16:colId xmlns:a16="http://schemas.microsoft.com/office/drawing/2014/main" val="3593503326"/>
                    </a:ext>
                  </a:extLst>
                </a:gridCol>
                <a:gridCol w="1044116">
                  <a:extLst>
                    <a:ext uri="{9D8B030D-6E8A-4147-A177-3AD203B41FA5}">
                      <a16:colId xmlns:a16="http://schemas.microsoft.com/office/drawing/2014/main" val="620012346"/>
                    </a:ext>
                  </a:extLst>
                </a:gridCol>
              </a:tblGrid>
              <a:tr h="213758">
                <a:tc>
                  <a:txBody>
                    <a:bodyPr/>
                    <a:lstStyle/>
                    <a:p>
                      <a:r>
                        <a:rPr lang="en-AU" sz="1200" dirty="0">
                          <a:effectLst/>
                          <a:latin typeface="Arial Unicode MS"/>
                        </a:rPr>
                        <a:t>1)+D</a:t>
                      </a:r>
                    </a:p>
                  </a:txBody>
                  <a:tcPr marL="28836" marR="28836" marT="14418" marB="14418" anchor="ctr">
                    <a:lnL>
                      <a:noFill/>
                    </a:lnL>
                    <a:lnR>
                      <a:noFill/>
                    </a:lnR>
                    <a:lnT>
                      <a:noFill/>
                    </a:lnT>
                    <a:lnB>
                      <a:noFill/>
                    </a:lnB>
                    <a:solidFill>
                      <a:srgbClr val="FFFFFF"/>
                    </a:solidFill>
                  </a:tcPr>
                </a:tc>
                <a:tc>
                  <a:txBody>
                    <a:bodyPr/>
                    <a:lstStyle/>
                    <a:p>
                      <a:r>
                        <a:rPr lang="en-AU" sz="1200" dirty="0">
                          <a:effectLst/>
                          <a:latin typeface="Arial Unicode MS"/>
                        </a:rPr>
                        <a:t>overseas(X)</a:t>
                      </a:r>
                    </a:p>
                  </a:txBody>
                  <a:tcPr marL="28836" marR="28836" marT="14418" marB="14418" anchor="ctr">
                    <a:lnL>
                      <a:noFill/>
                    </a:lnL>
                    <a:lnR>
                      <a:noFill/>
                    </a:lnR>
                    <a:lnT>
                      <a:noFill/>
                    </a:lnT>
                    <a:lnB>
                      <a:noFill/>
                    </a:lnB>
                    <a:solidFill>
                      <a:srgbClr val="FFFFFF"/>
                    </a:solidFill>
                  </a:tcPr>
                </a:tc>
                <a:extLst>
                  <a:ext uri="{0D108BD9-81ED-4DB2-BD59-A6C34878D82A}">
                    <a16:rowId xmlns:a16="http://schemas.microsoft.com/office/drawing/2014/main" val="152276013"/>
                  </a:ext>
                </a:extLst>
              </a:tr>
              <a:tr h="206121">
                <a:tc>
                  <a:txBody>
                    <a:bodyPr/>
                    <a:lstStyle/>
                    <a:p>
                      <a:r>
                        <a:rPr lang="en-AU" sz="1200" dirty="0">
                          <a:effectLst/>
                          <a:latin typeface="Arial Unicode MS"/>
                        </a:rPr>
                        <a:t>2)+D</a:t>
                      </a:r>
                    </a:p>
                  </a:txBody>
                  <a:tcPr marL="28836" marR="28836" marT="14418" marB="14418" anchor="ctr">
                    <a:lnL>
                      <a:noFill/>
                    </a:lnL>
                    <a:lnR>
                      <a:noFill/>
                    </a:lnR>
                    <a:lnT>
                      <a:noFill/>
                    </a:lnT>
                    <a:lnB>
                      <a:noFill/>
                    </a:lnB>
                    <a:solidFill>
                      <a:srgbClr val="FFFFCC"/>
                    </a:solidFill>
                  </a:tcPr>
                </a:tc>
                <a:tc>
                  <a:txBody>
                    <a:bodyPr/>
                    <a:lstStyle/>
                    <a:p>
                      <a:r>
                        <a:rPr lang="en-AU" sz="1200" dirty="0">
                          <a:effectLst/>
                          <a:latin typeface="Arial Unicode MS"/>
                        </a:rPr>
                        <a:t>student(X)</a:t>
                      </a:r>
                    </a:p>
                  </a:txBody>
                  <a:tcPr marL="28836" marR="28836" marT="14418" marB="14418" anchor="ctr">
                    <a:lnL>
                      <a:noFill/>
                    </a:lnL>
                    <a:lnR>
                      <a:noFill/>
                    </a:lnR>
                    <a:lnT>
                      <a:noFill/>
                    </a:lnT>
                    <a:lnB>
                      <a:noFill/>
                    </a:lnB>
                    <a:solidFill>
                      <a:srgbClr val="FFFFCC"/>
                    </a:solidFill>
                  </a:tcPr>
                </a:tc>
                <a:extLst>
                  <a:ext uri="{0D108BD9-81ED-4DB2-BD59-A6C34878D82A}">
                    <a16:rowId xmlns:a16="http://schemas.microsoft.com/office/drawing/2014/main" val="2099137198"/>
                  </a:ext>
                </a:extLst>
              </a:tr>
              <a:tr h="213758">
                <a:tc>
                  <a:txBody>
                    <a:bodyPr/>
                    <a:lstStyle/>
                    <a:p>
                      <a:r>
                        <a:rPr lang="en-AU" sz="1200" dirty="0">
                          <a:effectLst/>
                          <a:latin typeface="Arial Unicode MS"/>
                        </a:rPr>
                        <a:t>3)-D</a:t>
                      </a:r>
                    </a:p>
                  </a:txBody>
                  <a:tcPr marL="28836" marR="28836" marT="14418" marB="14418" anchor="ctr">
                    <a:lnL>
                      <a:noFill/>
                    </a:lnL>
                    <a:lnR>
                      <a:noFill/>
                    </a:lnR>
                    <a:lnT>
                      <a:noFill/>
                    </a:lnT>
                    <a:lnB>
                      <a:noFill/>
                    </a:lnB>
                    <a:solidFill>
                      <a:srgbClr val="FFFFFF"/>
                    </a:solidFill>
                  </a:tcPr>
                </a:tc>
                <a:tc>
                  <a:txBody>
                    <a:bodyPr/>
                    <a:lstStyle/>
                    <a:p>
                      <a:r>
                        <a:rPr lang="en-AU" sz="1200" dirty="0">
                          <a:effectLst/>
                          <a:latin typeface="Arial Unicode MS"/>
                        </a:rPr>
                        <a:t>exchange(X)</a:t>
                      </a:r>
                    </a:p>
                  </a:txBody>
                  <a:tcPr marL="28836" marR="28836" marT="14418" marB="14418" anchor="ctr">
                    <a:lnL>
                      <a:noFill/>
                    </a:lnL>
                    <a:lnR>
                      <a:noFill/>
                    </a:lnR>
                    <a:lnT>
                      <a:noFill/>
                    </a:lnT>
                    <a:lnB>
                      <a:noFill/>
                    </a:lnB>
                    <a:solidFill>
                      <a:srgbClr val="FFFFFF"/>
                    </a:solidFill>
                  </a:tcPr>
                </a:tc>
                <a:extLst>
                  <a:ext uri="{0D108BD9-81ED-4DB2-BD59-A6C34878D82A}">
                    <a16:rowId xmlns:a16="http://schemas.microsoft.com/office/drawing/2014/main" val="3916397199"/>
                  </a:ext>
                </a:extLst>
              </a:tr>
              <a:tr h="213758">
                <a:tc>
                  <a:txBody>
                    <a:bodyPr/>
                    <a:lstStyle/>
                    <a:p>
                      <a:r>
                        <a:rPr lang="en-AU" sz="1200" dirty="0">
                          <a:effectLst/>
                          <a:latin typeface="Arial Unicode MS"/>
                        </a:rPr>
                        <a:t>4)-D</a:t>
                      </a:r>
                    </a:p>
                  </a:txBody>
                  <a:tcPr marL="28836" marR="28836" marT="14418" marB="14418" anchor="ctr">
                    <a:lnL>
                      <a:noFill/>
                    </a:lnL>
                    <a:lnR>
                      <a:noFill/>
                    </a:lnR>
                    <a:lnT>
                      <a:noFill/>
                    </a:lnT>
                    <a:lnB>
                      <a:noFill/>
                    </a:lnB>
                    <a:solidFill>
                      <a:srgbClr val="FFFFCC"/>
                    </a:solidFill>
                  </a:tcPr>
                </a:tc>
                <a:tc>
                  <a:txBody>
                    <a:bodyPr/>
                    <a:lstStyle/>
                    <a:p>
                      <a:r>
                        <a:rPr lang="en-AU" sz="1200" dirty="0">
                          <a:effectLst/>
                          <a:latin typeface="Arial Unicode MS"/>
                        </a:rPr>
                        <a:t>payFPOS(X)</a:t>
                      </a:r>
                    </a:p>
                  </a:txBody>
                  <a:tcPr marL="28836" marR="28836" marT="14418" marB="14418" anchor="ctr">
                    <a:lnL>
                      <a:noFill/>
                    </a:lnL>
                    <a:lnR>
                      <a:noFill/>
                    </a:lnR>
                    <a:lnT>
                      <a:noFill/>
                    </a:lnT>
                    <a:lnB>
                      <a:noFill/>
                    </a:lnB>
                    <a:solidFill>
                      <a:srgbClr val="FFFFCC"/>
                    </a:solidFill>
                  </a:tcPr>
                </a:tc>
                <a:extLst>
                  <a:ext uri="{0D108BD9-81ED-4DB2-BD59-A6C34878D82A}">
                    <a16:rowId xmlns:a16="http://schemas.microsoft.com/office/drawing/2014/main" val="875470661"/>
                  </a:ext>
                </a:extLst>
              </a:tr>
              <a:tr h="277885">
                <a:tc>
                  <a:txBody>
                    <a:bodyPr/>
                    <a:lstStyle/>
                    <a:p>
                      <a:r>
                        <a:rPr lang="en-AU" sz="1200" dirty="0">
                          <a:effectLst/>
                          <a:latin typeface="Arial Unicode MS"/>
                        </a:rPr>
                        <a:t>5)-D</a:t>
                      </a:r>
                    </a:p>
                  </a:txBody>
                  <a:tcPr marL="28836" marR="28836" marT="14418" marB="14418" anchor="ctr">
                    <a:lnL>
                      <a:noFill/>
                    </a:lnL>
                    <a:lnR>
                      <a:noFill/>
                    </a:lnR>
                    <a:lnT>
                      <a:noFill/>
                    </a:lnT>
                    <a:lnB>
                      <a:noFill/>
                    </a:lnB>
                    <a:solidFill>
                      <a:srgbClr val="FFFFFF"/>
                    </a:solidFill>
                  </a:tcPr>
                </a:tc>
                <a:tc>
                  <a:txBody>
                    <a:bodyPr/>
                    <a:lstStyle/>
                    <a:p>
                      <a:r>
                        <a:rPr lang="en-AU" sz="1200" dirty="0">
                          <a:effectLst/>
                          <a:latin typeface="Arial Unicode MS"/>
                        </a:rPr>
                        <a:t>-payFPOS(X)</a:t>
                      </a:r>
                    </a:p>
                  </a:txBody>
                  <a:tcPr marL="28836" marR="28836" marT="14418" marB="14418" anchor="ctr">
                    <a:lnL>
                      <a:noFill/>
                    </a:lnL>
                    <a:lnR>
                      <a:noFill/>
                    </a:lnR>
                    <a:lnT>
                      <a:noFill/>
                    </a:lnT>
                    <a:lnB>
                      <a:noFill/>
                    </a:lnB>
                    <a:solidFill>
                      <a:srgbClr val="FFFFFF"/>
                    </a:solidFill>
                  </a:tcPr>
                </a:tc>
                <a:extLst>
                  <a:ext uri="{0D108BD9-81ED-4DB2-BD59-A6C34878D82A}">
                    <a16:rowId xmlns:a16="http://schemas.microsoft.com/office/drawing/2014/main" val="3965187371"/>
                  </a:ext>
                </a:extLst>
              </a:tr>
              <a:tr h="213758">
                <a:tc>
                  <a:txBody>
                    <a:bodyPr/>
                    <a:lstStyle/>
                    <a:p>
                      <a:r>
                        <a:rPr lang="en-AU" sz="1200" dirty="0">
                          <a:effectLst/>
                          <a:latin typeface="Arial Unicode MS"/>
                        </a:rPr>
                        <a:t>6)-D</a:t>
                      </a:r>
                    </a:p>
                  </a:txBody>
                  <a:tcPr marL="28836" marR="28836" marT="14418" marB="14418" anchor="ctr">
                    <a:lnL>
                      <a:noFill/>
                    </a:lnL>
                    <a:lnR>
                      <a:noFill/>
                    </a:lnR>
                    <a:lnT>
                      <a:noFill/>
                    </a:lnT>
                    <a:lnB>
                      <a:noFill/>
                    </a:lnB>
                    <a:solidFill>
                      <a:srgbClr val="FFFFCC"/>
                    </a:solidFill>
                  </a:tcPr>
                </a:tc>
                <a:tc>
                  <a:txBody>
                    <a:bodyPr/>
                    <a:lstStyle/>
                    <a:p>
                      <a:r>
                        <a:rPr lang="en-AU" sz="1200" dirty="0">
                          <a:effectLst/>
                          <a:latin typeface="Arial Unicode MS"/>
                        </a:rPr>
                        <a:t>payHECS(X)</a:t>
                      </a:r>
                    </a:p>
                  </a:txBody>
                  <a:tcPr marL="28836" marR="28836" marT="14418" marB="14418" anchor="ctr">
                    <a:lnL>
                      <a:noFill/>
                    </a:lnL>
                    <a:lnR>
                      <a:noFill/>
                    </a:lnR>
                    <a:lnT>
                      <a:noFill/>
                    </a:lnT>
                    <a:lnB>
                      <a:noFill/>
                    </a:lnB>
                    <a:solidFill>
                      <a:srgbClr val="FFFFCC"/>
                    </a:solidFill>
                  </a:tcPr>
                </a:tc>
                <a:extLst>
                  <a:ext uri="{0D108BD9-81ED-4DB2-BD59-A6C34878D82A}">
                    <a16:rowId xmlns:a16="http://schemas.microsoft.com/office/drawing/2014/main" val="1371626137"/>
                  </a:ext>
                </a:extLst>
              </a:tr>
              <a:tr h="277885">
                <a:tc>
                  <a:txBody>
                    <a:bodyPr/>
                    <a:lstStyle/>
                    <a:p>
                      <a:r>
                        <a:rPr lang="en-AU" sz="1200" dirty="0">
                          <a:effectLst/>
                          <a:latin typeface="Arial Unicode MS"/>
                        </a:rPr>
                        <a:t>7)-D</a:t>
                      </a:r>
                    </a:p>
                  </a:txBody>
                  <a:tcPr marL="28836" marR="28836" marT="14418" marB="14418" anchor="ctr">
                    <a:lnL>
                      <a:noFill/>
                    </a:lnL>
                    <a:lnR>
                      <a:noFill/>
                    </a:lnR>
                    <a:lnT>
                      <a:noFill/>
                    </a:lnT>
                    <a:lnB>
                      <a:noFill/>
                    </a:lnB>
                    <a:solidFill>
                      <a:srgbClr val="FFFFFF"/>
                    </a:solidFill>
                  </a:tcPr>
                </a:tc>
                <a:tc>
                  <a:txBody>
                    <a:bodyPr/>
                    <a:lstStyle/>
                    <a:p>
                      <a:r>
                        <a:rPr lang="en-AU" sz="1200" dirty="0">
                          <a:effectLst/>
                          <a:latin typeface="Arial Unicode MS"/>
                        </a:rPr>
                        <a:t>-payHECS(X)</a:t>
                      </a:r>
                    </a:p>
                  </a:txBody>
                  <a:tcPr marL="28836" marR="28836" marT="14418" marB="14418" anchor="ctr">
                    <a:lnL>
                      <a:noFill/>
                    </a:lnL>
                    <a:lnR>
                      <a:noFill/>
                    </a:lnR>
                    <a:lnT>
                      <a:noFill/>
                    </a:lnT>
                    <a:lnB>
                      <a:noFill/>
                    </a:lnB>
                    <a:solidFill>
                      <a:srgbClr val="FFFFFF"/>
                    </a:solidFill>
                  </a:tcPr>
                </a:tc>
                <a:extLst>
                  <a:ext uri="{0D108BD9-81ED-4DB2-BD59-A6C34878D82A}">
                    <a16:rowId xmlns:a16="http://schemas.microsoft.com/office/drawing/2014/main" val="1708602181"/>
                  </a:ext>
                </a:extLst>
              </a:tr>
              <a:tr h="213758">
                <a:tc>
                  <a:txBody>
                    <a:bodyPr/>
                    <a:lstStyle/>
                    <a:p>
                      <a:r>
                        <a:rPr lang="en-AU" sz="1200" dirty="0">
                          <a:effectLst/>
                          <a:latin typeface="Arial Unicode MS"/>
                        </a:rPr>
                        <a:t>8)+d</a:t>
                      </a:r>
                    </a:p>
                  </a:txBody>
                  <a:tcPr marL="28836" marR="28836" marT="14418" marB="14418" anchor="ctr">
                    <a:lnL>
                      <a:noFill/>
                    </a:lnL>
                    <a:lnR>
                      <a:noFill/>
                    </a:lnR>
                    <a:lnT>
                      <a:noFill/>
                    </a:lnT>
                    <a:lnB>
                      <a:noFill/>
                    </a:lnB>
                    <a:solidFill>
                      <a:srgbClr val="FFFFCC"/>
                    </a:solidFill>
                  </a:tcPr>
                </a:tc>
                <a:tc>
                  <a:txBody>
                    <a:bodyPr/>
                    <a:lstStyle/>
                    <a:p>
                      <a:r>
                        <a:rPr lang="en-AU" sz="1200" dirty="0">
                          <a:effectLst/>
                          <a:latin typeface="Arial Unicode MS"/>
                        </a:rPr>
                        <a:t>overseas(X)</a:t>
                      </a:r>
                    </a:p>
                  </a:txBody>
                  <a:tcPr marL="28836" marR="28836" marT="14418" marB="14418" anchor="ctr">
                    <a:lnL>
                      <a:noFill/>
                    </a:lnL>
                    <a:lnR>
                      <a:noFill/>
                    </a:lnR>
                    <a:lnT>
                      <a:noFill/>
                    </a:lnT>
                    <a:lnB>
                      <a:noFill/>
                    </a:lnB>
                    <a:solidFill>
                      <a:srgbClr val="FFFFCC"/>
                    </a:solidFill>
                  </a:tcPr>
                </a:tc>
                <a:extLst>
                  <a:ext uri="{0D108BD9-81ED-4DB2-BD59-A6C34878D82A}">
                    <a16:rowId xmlns:a16="http://schemas.microsoft.com/office/drawing/2014/main" val="1906980443"/>
                  </a:ext>
                </a:extLst>
              </a:tr>
              <a:tr h="213758">
                <a:tc>
                  <a:txBody>
                    <a:bodyPr/>
                    <a:lstStyle/>
                    <a:p>
                      <a:r>
                        <a:rPr lang="en-AU" sz="1200" dirty="0">
                          <a:effectLst/>
                          <a:latin typeface="Arial Unicode MS"/>
                        </a:rPr>
                        <a:t>9)+d</a:t>
                      </a:r>
                    </a:p>
                  </a:txBody>
                  <a:tcPr marL="28836" marR="28836" marT="14418" marB="14418" anchor="ctr">
                    <a:lnL>
                      <a:noFill/>
                    </a:lnL>
                    <a:lnR>
                      <a:noFill/>
                    </a:lnR>
                    <a:lnT>
                      <a:noFill/>
                    </a:lnT>
                    <a:lnB>
                      <a:noFill/>
                    </a:lnB>
                    <a:solidFill>
                      <a:srgbClr val="FFFFFF"/>
                    </a:solidFill>
                  </a:tcPr>
                </a:tc>
                <a:tc>
                  <a:txBody>
                    <a:bodyPr/>
                    <a:lstStyle/>
                    <a:p>
                      <a:r>
                        <a:rPr lang="en-AU" sz="1200" dirty="0">
                          <a:effectLst/>
                          <a:latin typeface="Arial Unicode MS"/>
                        </a:rPr>
                        <a:t>payFPOS(X)</a:t>
                      </a:r>
                    </a:p>
                  </a:txBody>
                  <a:tcPr marL="28836" marR="28836" marT="14418" marB="14418" anchor="ctr">
                    <a:lnL>
                      <a:noFill/>
                    </a:lnL>
                    <a:lnR>
                      <a:noFill/>
                    </a:lnR>
                    <a:lnT>
                      <a:noFill/>
                    </a:lnT>
                    <a:lnB>
                      <a:noFill/>
                    </a:lnB>
                    <a:solidFill>
                      <a:srgbClr val="FFFFFF"/>
                    </a:solidFill>
                  </a:tcPr>
                </a:tc>
                <a:extLst>
                  <a:ext uri="{0D108BD9-81ED-4DB2-BD59-A6C34878D82A}">
                    <a16:rowId xmlns:a16="http://schemas.microsoft.com/office/drawing/2014/main" val="4245283600"/>
                  </a:ext>
                </a:extLst>
              </a:tr>
              <a:tr h="277885">
                <a:tc>
                  <a:txBody>
                    <a:bodyPr/>
                    <a:lstStyle/>
                    <a:p>
                      <a:r>
                        <a:rPr lang="en-AU" sz="1200" b="1" dirty="0">
                          <a:effectLst/>
                          <a:latin typeface="Arial Unicode MS"/>
                        </a:rPr>
                        <a:t>10)+d</a:t>
                      </a:r>
                    </a:p>
                  </a:txBody>
                  <a:tcPr marL="28836" marR="28836" marT="14418" marB="14418" anchor="ctr">
                    <a:lnL>
                      <a:noFill/>
                    </a:lnL>
                    <a:lnR>
                      <a:noFill/>
                    </a:lnR>
                    <a:lnT>
                      <a:noFill/>
                    </a:lnT>
                    <a:lnB>
                      <a:noFill/>
                    </a:lnB>
                    <a:solidFill>
                      <a:srgbClr val="FFFFCC"/>
                    </a:solidFill>
                  </a:tcPr>
                </a:tc>
                <a:tc>
                  <a:txBody>
                    <a:bodyPr/>
                    <a:lstStyle/>
                    <a:p>
                      <a:r>
                        <a:rPr lang="en-AU" sz="1200" b="1" dirty="0">
                          <a:effectLst/>
                          <a:latin typeface="Arial Unicode MS"/>
                        </a:rPr>
                        <a:t>-payHECS(X)</a:t>
                      </a:r>
                    </a:p>
                  </a:txBody>
                  <a:tcPr marL="28836" marR="28836" marT="14418" marB="14418" anchor="ctr">
                    <a:lnL>
                      <a:noFill/>
                    </a:lnL>
                    <a:lnR>
                      <a:noFill/>
                    </a:lnR>
                    <a:lnT>
                      <a:noFill/>
                    </a:lnT>
                    <a:lnB>
                      <a:noFill/>
                    </a:lnB>
                    <a:solidFill>
                      <a:srgbClr val="FFFFCC"/>
                    </a:solidFill>
                  </a:tcPr>
                </a:tc>
                <a:extLst>
                  <a:ext uri="{0D108BD9-81ED-4DB2-BD59-A6C34878D82A}">
                    <a16:rowId xmlns:a16="http://schemas.microsoft.com/office/drawing/2014/main" val="1296871786"/>
                  </a:ext>
                </a:extLst>
              </a:tr>
              <a:tr h="206121">
                <a:tc>
                  <a:txBody>
                    <a:bodyPr/>
                    <a:lstStyle/>
                    <a:p>
                      <a:r>
                        <a:rPr lang="en-AU" sz="1200" dirty="0">
                          <a:effectLst/>
                          <a:latin typeface="Arial Unicode MS"/>
                        </a:rPr>
                        <a:t>11)+d</a:t>
                      </a:r>
                    </a:p>
                  </a:txBody>
                  <a:tcPr marL="28836" marR="28836" marT="14418" marB="14418" anchor="ctr">
                    <a:lnL>
                      <a:noFill/>
                    </a:lnL>
                    <a:lnR>
                      <a:noFill/>
                    </a:lnR>
                    <a:lnT>
                      <a:noFill/>
                    </a:lnT>
                    <a:lnB>
                      <a:noFill/>
                    </a:lnB>
                    <a:solidFill>
                      <a:srgbClr val="FFFFFF"/>
                    </a:solidFill>
                  </a:tcPr>
                </a:tc>
                <a:tc>
                  <a:txBody>
                    <a:bodyPr/>
                    <a:lstStyle/>
                    <a:p>
                      <a:r>
                        <a:rPr lang="en-AU" sz="1200" dirty="0">
                          <a:effectLst/>
                          <a:latin typeface="Arial Unicode MS"/>
                        </a:rPr>
                        <a:t>student(X)</a:t>
                      </a:r>
                    </a:p>
                  </a:txBody>
                  <a:tcPr marL="28836" marR="28836" marT="14418" marB="14418" anchor="ctr">
                    <a:lnL>
                      <a:noFill/>
                    </a:lnL>
                    <a:lnR>
                      <a:noFill/>
                    </a:lnR>
                    <a:lnT>
                      <a:noFill/>
                    </a:lnT>
                    <a:lnB>
                      <a:noFill/>
                    </a:lnB>
                    <a:solidFill>
                      <a:srgbClr val="FFFFFF"/>
                    </a:solidFill>
                  </a:tcPr>
                </a:tc>
                <a:extLst>
                  <a:ext uri="{0D108BD9-81ED-4DB2-BD59-A6C34878D82A}">
                    <a16:rowId xmlns:a16="http://schemas.microsoft.com/office/drawing/2014/main" val="3932658784"/>
                  </a:ext>
                </a:extLst>
              </a:tr>
              <a:tr h="213758">
                <a:tc>
                  <a:txBody>
                    <a:bodyPr/>
                    <a:lstStyle/>
                    <a:p>
                      <a:r>
                        <a:rPr lang="en-AU" sz="1200" dirty="0">
                          <a:effectLst/>
                          <a:latin typeface="Arial Unicode MS"/>
                        </a:rPr>
                        <a:t>12)-d</a:t>
                      </a:r>
                    </a:p>
                  </a:txBody>
                  <a:tcPr marL="28836" marR="28836" marT="14418" marB="14418" anchor="ctr">
                    <a:lnL>
                      <a:noFill/>
                    </a:lnL>
                    <a:lnR>
                      <a:noFill/>
                    </a:lnR>
                    <a:lnT>
                      <a:noFill/>
                    </a:lnT>
                    <a:lnB>
                      <a:noFill/>
                    </a:lnB>
                    <a:solidFill>
                      <a:srgbClr val="FFFFCC"/>
                    </a:solidFill>
                  </a:tcPr>
                </a:tc>
                <a:tc>
                  <a:txBody>
                    <a:bodyPr/>
                    <a:lstStyle/>
                    <a:p>
                      <a:r>
                        <a:rPr lang="en-AU" sz="1200" dirty="0">
                          <a:effectLst/>
                          <a:latin typeface="Arial Unicode MS"/>
                        </a:rPr>
                        <a:t>exchange(X)</a:t>
                      </a:r>
                    </a:p>
                  </a:txBody>
                  <a:tcPr marL="28836" marR="28836" marT="14418" marB="14418" anchor="ctr">
                    <a:lnL>
                      <a:noFill/>
                    </a:lnL>
                    <a:lnR>
                      <a:noFill/>
                    </a:lnR>
                    <a:lnT>
                      <a:noFill/>
                    </a:lnT>
                    <a:lnB>
                      <a:noFill/>
                    </a:lnB>
                    <a:solidFill>
                      <a:srgbClr val="FFFFCC"/>
                    </a:solidFill>
                  </a:tcPr>
                </a:tc>
                <a:extLst>
                  <a:ext uri="{0D108BD9-81ED-4DB2-BD59-A6C34878D82A}">
                    <a16:rowId xmlns:a16="http://schemas.microsoft.com/office/drawing/2014/main" val="2934711438"/>
                  </a:ext>
                </a:extLst>
              </a:tr>
              <a:tr h="277885">
                <a:tc>
                  <a:txBody>
                    <a:bodyPr/>
                    <a:lstStyle/>
                    <a:p>
                      <a:r>
                        <a:rPr lang="en-AU" sz="1200" dirty="0">
                          <a:effectLst/>
                          <a:latin typeface="Arial Unicode MS"/>
                        </a:rPr>
                        <a:t>13)-d</a:t>
                      </a:r>
                    </a:p>
                  </a:txBody>
                  <a:tcPr marL="28836" marR="28836" marT="14418" marB="14418" anchor="ctr">
                    <a:lnL>
                      <a:noFill/>
                    </a:lnL>
                    <a:lnR>
                      <a:noFill/>
                    </a:lnR>
                    <a:lnT>
                      <a:noFill/>
                    </a:lnT>
                    <a:lnB>
                      <a:noFill/>
                    </a:lnB>
                    <a:solidFill>
                      <a:srgbClr val="FFFFFF"/>
                    </a:solidFill>
                  </a:tcPr>
                </a:tc>
                <a:tc>
                  <a:txBody>
                    <a:bodyPr/>
                    <a:lstStyle/>
                    <a:p>
                      <a:r>
                        <a:rPr lang="en-AU" sz="1200" dirty="0">
                          <a:effectLst/>
                          <a:latin typeface="Arial Unicode MS"/>
                        </a:rPr>
                        <a:t>-payFPOS(X)</a:t>
                      </a:r>
                    </a:p>
                  </a:txBody>
                  <a:tcPr marL="28836" marR="28836" marT="14418" marB="14418" anchor="ctr">
                    <a:lnL>
                      <a:noFill/>
                    </a:lnL>
                    <a:lnR>
                      <a:noFill/>
                    </a:lnR>
                    <a:lnT>
                      <a:noFill/>
                    </a:lnT>
                    <a:lnB>
                      <a:noFill/>
                    </a:lnB>
                    <a:solidFill>
                      <a:srgbClr val="FFFFFF"/>
                    </a:solidFill>
                  </a:tcPr>
                </a:tc>
                <a:extLst>
                  <a:ext uri="{0D108BD9-81ED-4DB2-BD59-A6C34878D82A}">
                    <a16:rowId xmlns:a16="http://schemas.microsoft.com/office/drawing/2014/main" val="2902971914"/>
                  </a:ext>
                </a:extLst>
              </a:tr>
              <a:tr h="213758">
                <a:tc>
                  <a:txBody>
                    <a:bodyPr/>
                    <a:lstStyle/>
                    <a:p>
                      <a:r>
                        <a:rPr lang="en-AU" sz="1200" dirty="0">
                          <a:effectLst/>
                          <a:latin typeface="Arial Unicode MS"/>
                        </a:rPr>
                        <a:t>14)-d</a:t>
                      </a:r>
                    </a:p>
                  </a:txBody>
                  <a:tcPr marL="28836" marR="28836" marT="14418" marB="14418" anchor="ctr">
                    <a:lnL>
                      <a:noFill/>
                    </a:lnL>
                    <a:lnR>
                      <a:noFill/>
                    </a:lnR>
                    <a:lnT>
                      <a:noFill/>
                    </a:lnT>
                    <a:lnB>
                      <a:noFill/>
                    </a:lnB>
                    <a:solidFill>
                      <a:srgbClr val="FFFFCC"/>
                    </a:solidFill>
                  </a:tcPr>
                </a:tc>
                <a:tc>
                  <a:txBody>
                    <a:bodyPr/>
                    <a:lstStyle/>
                    <a:p>
                      <a:r>
                        <a:rPr lang="en-AU" sz="1200" dirty="0">
                          <a:effectLst/>
                          <a:latin typeface="Arial Unicode MS"/>
                        </a:rPr>
                        <a:t>payHECS(X)</a:t>
                      </a:r>
                    </a:p>
                  </a:txBody>
                  <a:tcPr marL="28836" marR="28836" marT="14418" marB="14418" anchor="ctr">
                    <a:lnL>
                      <a:noFill/>
                    </a:lnL>
                    <a:lnR>
                      <a:noFill/>
                    </a:lnR>
                    <a:lnT>
                      <a:noFill/>
                    </a:lnT>
                    <a:lnB>
                      <a:noFill/>
                    </a:lnB>
                    <a:solidFill>
                      <a:srgbClr val="FFFFCC"/>
                    </a:solidFill>
                  </a:tcPr>
                </a:tc>
                <a:extLst>
                  <a:ext uri="{0D108BD9-81ED-4DB2-BD59-A6C34878D82A}">
                    <a16:rowId xmlns:a16="http://schemas.microsoft.com/office/drawing/2014/main" val="2301107066"/>
                  </a:ext>
                </a:extLst>
              </a:tr>
            </a:tbl>
          </a:graphicData>
        </a:graphic>
      </p:graphicFrame>
    </p:spTree>
    <p:extLst>
      <p:ext uri="{BB962C8B-B14F-4D97-AF65-F5344CB8AC3E}">
        <p14:creationId xmlns:p14="http://schemas.microsoft.com/office/powerpoint/2010/main" val="97414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9F0190-F3CE-49E4-ADA2-1693C1EFA728}"/>
              </a:ext>
            </a:extLst>
          </p:cNvPr>
          <p:cNvSpPr>
            <a:spLocks noGrp="1"/>
          </p:cNvSpPr>
          <p:nvPr>
            <p:ph idx="1"/>
          </p:nvPr>
        </p:nvSpPr>
        <p:spPr>
          <a:xfrm>
            <a:off x="457200" y="908720"/>
            <a:ext cx="8229600" cy="5904830"/>
          </a:xfrm>
        </p:spPr>
        <p:txBody>
          <a:bodyPr/>
          <a:lstStyle/>
          <a:p>
            <a:r>
              <a:rPr lang="en-IN" sz="1800" dirty="0"/>
              <a:t>Due to time constraints we won’t be going into detail proof of every literal but the important ones, </a:t>
            </a:r>
          </a:p>
          <a:p>
            <a:r>
              <a:rPr lang="en-AU" sz="1800" dirty="0"/>
              <a:t>3) –D  exchange(Sofia)</a:t>
            </a:r>
          </a:p>
          <a:p>
            <a:endParaRPr lang="en-AU" sz="1800" dirty="0"/>
          </a:p>
          <a:p>
            <a:endParaRPr lang="en-AU" sz="1800" dirty="0"/>
          </a:p>
          <a:p>
            <a:endParaRPr lang="en-AU" sz="1800" dirty="0"/>
          </a:p>
          <a:p>
            <a:endParaRPr lang="en-AU" sz="1800" dirty="0"/>
          </a:p>
          <a:p>
            <a:endParaRPr lang="en-AU" sz="1800" dirty="0"/>
          </a:p>
          <a:p>
            <a:r>
              <a:rPr lang="en-AU" sz="1800" dirty="0"/>
              <a:t>10) +d     -payHECS(Sofia)</a:t>
            </a:r>
          </a:p>
          <a:p>
            <a:endParaRPr lang="en-AU" sz="1800" dirty="0"/>
          </a:p>
          <a:p>
            <a:endParaRPr lang="en-AU" sz="1800" dirty="0"/>
          </a:p>
          <a:p>
            <a:endParaRPr lang="en-AU" sz="1800" dirty="0"/>
          </a:p>
        </p:txBody>
      </p:sp>
      <p:sp>
        <p:nvSpPr>
          <p:cNvPr id="4" name="Slide Number Placeholder 3">
            <a:extLst>
              <a:ext uri="{FF2B5EF4-FFF2-40B4-BE49-F238E27FC236}">
                <a16:creationId xmlns:a16="http://schemas.microsoft.com/office/drawing/2014/main" id="{BF8449CC-643E-4C4A-8D1F-F3B4BA11B613}"/>
              </a:ext>
            </a:extLst>
          </p:cNvPr>
          <p:cNvSpPr>
            <a:spLocks noGrp="1"/>
          </p:cNvSpPr>
          <p:nvPr>
            <p:ph type="sldNum" sz="quarter" idx="12"/>
          </p:nvPr>
        </p:nvSpPr>
        <p:spPr/>
        <p:txBody>
          <a:bodyPr/>
          <a:lstStyle/>
          <a:p>
            <a:fld id="{F89FC6BB-8C27-F94A-91F2-E83A92A465D1}" type="slidenum">
              <a:rPr lang="en-AU" altLang="x-none" smtClean="0"/>
              <a:pPr/>
              <a:t>11</a:t>
            </a:fld>
            <a:endParaRPr lang="en-AU" altLang="x-none"/>
          </a:p>
        </p:txBody>
      </p:sp>
      <p:pic>
        <p:nvPicPr>
          <p:cNvPr id="8" name="Picture 7">
            <a:extLst>
              <a:ext uri="{FF2B5EF4-FFF2-40B4-BE49-F238E27FC236}">
                <a16:creationId xmlns:a16="http://schemas.microsoft.com/office/drawing/2014/main" id="{0C62500E-3D51-4EBC-99F8-25137C1446D4}"/>
              </a:ext>
            </a:extLst>
          </p:cNvPr>
          <p:cNvPicPr>
            <a:picLocks noChangeAspect="1"/>
          </p:cNvPicPr>
          <p:nvPr/>
        </p:nvPicPr>
        <p:blipFill>
          <a:blip r:embed="rId2"/>
          <a:stretch>
            <a:fillRect/>
          </a:stretch>
        </p:blipFill>
        <p:spPr>
          <a:xfrm>
            <a:off x="827583" y="2060848"/>
            <a:ext cx="5112569" cy="1123350"/>
          </a:xfrm>
          <a:prstGeom prst="rect">
            <a:avLst/>
          </a:prstGeom>
        </p:spPr>
      </p:pic>
      <p:pic>
        <p:nvPicPr>
          <p:cNvPr id="12" name="Picture 11" descr="Text, letter&#10;&#10;Description automatically generated">
            <a:extLst>
              <a:ext uri="{FF2B5EF4-FFF2-40B4-BE49-F238E27FC236}">
                <a16:creationId xmlns:a16="http://schemas.microsoft.com/office/drawing/2014/main" id="{5623F1CD-C15B-4645-A638-84547C8A6BFE}"/>
              </a:ext>
            </a:extLst>
          </p:cNvPr>
          <p:cNvPicPr>
            <a:picLocks noChangeAspect="1"/>
          </p:cNvPicPr>
          <p:nvPr/>
        </p:nvPicPr>
        <p:blipFill>
          <a:blip r:embed="rId3"/>
          <a:stretch>
            <a:fillRect/>
          </a:stretch>
        </p:blipFill>
        <p:spPr>
          <a:xfrm>
            <a:off x="611560" y="3862057"/>
            <a:ext cx="7156680" cy="2643713"/>
          </a:xfrm>
          <a:prstGeom prst="rect">
            <a:avLst/>
          </a:prstGeom>
        </p:spPr>
      </p:pic>
    </p:spTree>
    <p:extLst>
      <p:ext uri="{BB962C8B-B14F-4D97-AF65-F5344CB8AC3E}">
        <p14:creationId xmlns:p14="http://schemas.microsoft.com/office/powerpoint/2010/main" val="348054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3643-2DC7-49D7-9B35-CC84ABD327BD}"/>
              </a:ext>
            </a:extLst>
          </p:cNvPr>
          <p:cNvSpPr>
            <a:spLocks noGrp="1"/>
          </p:cNvSpPr>
          <p:nvPr>
            <p:ph type="title"/>
          </p:nvPr>
        </p:nvSpPr>
        <p:spPr/>
        <p:txBody>
          <a:bodyPr/>
          <a:lstStyle/>
          <a:p>
            <a:r>
              <a:rPr lang="en-IN" dirty="0"/>
              <a:t>Application </a:t>
            </a:r>
            <a:endParaRPr lang="en-AU" dirty="0"/>
          </a:p>
        </p:txBody>
      </p:sp>
      <p:sp>
        <p:nvSpPr>
          <p:cNvPr id="3" name="Content Placeholder 2">
            <a:extLst>
              <a:ext uri="{FF2B5EF4-FFF2-40B4-BE49-F238E27FC236}">
                <a16:creationId xmlns:a16="http://schemas.microsoft.com/office/drawing/2014/main" id="{B265A33F-29CE-46DF-8531-9CCE8BF6D51C}"/>
              </a:ext>
            </a:extLst>
          </p:cNvPr>
          <p:cNvSpPr>
            <a:spLocks noGrp="1"/>
          </p:cNvSpPr>
          <p:nvPr>
            <p:ph idx="1"/>
          </p:nvPr>
        </p:nvSpPr>
        <p:spPr/>
        <p:txBody>
          <a:bodyPr/>
          <a:lstStyle/>
          <a:p>
            <a:r>
              <a:rPr lang="en-IN" sz="1800" dirty="0"/>
              <a:t>We will test defeasible theory on various scenarios, specially we will focus subsections of Legislative acts . This will allow us to argue in which situations the formalization best fits to our intuition of reasoning. Mainly we could see that how to allow exceptions on various domains </a:t>
            </a:r>
          </a:p>
          <a:p>
            <a:endParaRPr lang="en-IN" sz="1800" dirty="0"/>
          </a:p>
          <a:p>
            <a:r>
              <a:rPr lang="en-IN" sz="2000" b="1" dirty="0"/>
              <a:t>Australian capital territory health act 1993</a:t>
            </a:r>
          </a:p>
          <a:p>
            <a:r>
              <a:rPr lang="en-IN" sz="1800" dirty="0"/>
              <a:t>Subdivision abortion.</a:t>
            </a:r>
          </a:p>
          <a:p>
            <a:r>
              <a:rPr lang="en-US" sz="1800" dirty="0"/>
              <a:t> The goal of the formalization is to capture any inconsistency in the set of laws, and we know that one can capture those inconsistencies by allowing them in our current knowledge base and argue it’s provability by processing them in our inference engine.</a:t>
            </a:r>
          </a:p>
          <a:p>
            <a:r>
              <a:rPr lang="en-US" sz="1800" dirty="0"/>
              <a:t>Just a couple of terms to get familiar with, Abortifacient means a medicine or a drug that causes pregnancy to end prematurely and abortion means a medical abortion or surgical abortion</a:t>
            </a:r>
            <a:r>
              <a:rPr lang="en-AU" sz="1800" b="0" i="1" u="none" strike="noStrike" dirty="0">
                <a:solidFill>
                  <a:srgbClr val="000000"/>
                </a:solidFill>
                <a:effectLst/>
                <a:latin typeface="Liberation Serif"/>
              </a:rPr>
              <a:t> </a:t>
            </a:r>
            <a:r>
              <a:rPr lang="en-US" sz="1800" dirty="0"/>
              <a:t> </a:t>
            </a:r>
          </a:p>
          <a:p>
            <a:endParaRPr lang="en-AU" sz="1800" dirty="0"/>
          </a:p>
        </p:txBody>
      </p:sp>
      <p:sp>
        <p:nvSpPr>
          <p:cNvPr id="4" name="Slide Number Placeholder 3">
            <a:extLst>
              <a:ext uri="{FF2B5EF4-FFF2-40B4-BE49-F238E27FC236}">
                <a16:creationId xmlns:a16="http://schemas.microsoft.com/office/drawing/2014/main" id="{733797F9-F30E-4D34-9DAD-7DF6BE37FE82}"/>
              </a:ext>
            </a:extLst>
          </p:cNvPr>
          <p:cNvSpPr>
            <a:spLocks noGrp="1"/>
          </p:cNvSpPr>
          <p:nvPr>
            <p:ph type="sldNum" sz="quarter" idx="12"/>
          </p:nvPr>
        </p:nvSpPr>
        <p:spPr/>
        <p:txBody>
          <a:bodyPr/>
          <a:lstStyle/>
          <a:p>
            <a:fld id="{F89FC6BB-8C27-F94A-91F2-E83A92A465D1}" type="slidenum">
              <a:rPr lang="en-AU" altLang="x-none" smtClean="0"/>
              <a:pPr/>
              <a:t>12</a:t>
            </a:fld>
            <a:endParaRPr lang="en-AU" altLang="x-none"/>
          </a:p>
        </p:txBody>
      </p:sp>
    </p:spTree>
    <p:extLst>
      <p:ext uri="{BB962C8B-B14F-4D97-AF65-F5344CB8AC3E}">
        <p14:creationId xmlns:p14="http://schemas.microsoft.com/office/powerpoint/2010/main" val="2494677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760F5-BF0D-4F06-91C7-D6E6A09BB6F3}"/>
              </a:ext>
            </a:extLst>
          </p:cNvPr>
          <p:cNvSpPr>
            <a:spLocks noGrp="1"/>
          </p:cNvSpPr>
          <p:nvPr>
            <p:ph idx="1"/>
          </p:nvPr>
        </p:nvSpPr>
        <p:spPr>
          <a:xfrm>
            <a:off x="457200" y="980728"/>
            <a:ext cx="8229600" cy="5145435"/>
          </a:xfrm>
        </p:spPr>
        <p:txBody>
          <a:bodyPr/>
          <a:lstStyle/>
          <a:p>
            <a:r>
              <a:rPr lang="en-IN" sz="1800" dirty="0"/>
              <a:t>If we formulate the rules with defeasible logic, we get</a:t>
            </a:r>
          </a:p>
          <a:p>
            <a:pPr rtl="0">
              <a:spcBef>
                <a:spcPts val="0"/>
              </a:spcBef>
              <a:spcAft>
                <a:spcPts val="0"/>
              </a:spcAft>
            </a:pPr>
            <a:r>
              <a:rPr lang="en-AU" sz="1800" b="0" i="1" u="none" strike="noStrike" dirty="0">
                <a:solidFill>
                  <a:srgbClr val="000000"/>
                </a:solidFill>
                <a:effectLst/>
                <a:latin typeface="Calibri" panose="020F0502020204030204" pitchFamily="34" charset="0"/>
              </a:rPr>
              <a:t>r1: personsupply, purposeendingpregnancy, -doctor =&gt; abortion(offence) </a:t>
            </a:r>
            <a:endParaRPr lang="en-AU" sz="1100" b="0" i="1" dirty="0">
              <a:effectLst/>
            </a:endParaRPr>
          </a:p>
          <a:p>
            <a:pPr rtl="0">
              <a:spcBef>
                <a:spcPts val="0"/>
              </a:spcBef>
              <a:spcAft>
                <a:spcPts val="0"/>
              </a:spcAft>
            </a:pPr>
            <a:r>
              <a:rPr lang="en-AU" sz="1800" b="0" i="1" u="none" strike="noStrike" dirty="0">
                <a:solidFill>
                  <a:srgbClr val="000000"/>
                </a:solidFill>
                <a:effectLst/>
                <a:latin typeface="Calibri" panose="020F0502020204030204" pitchFamily="34" charset="0"/>
              </a:rPr>
              <a:t>r2: assistingpharmacist =&gt; -abortion(offence)</a:t>
            </a:r>
          </a:p>
          <a:p>
            <a:pPr rtl="0">
              <a:spcBef>
                <a:spcPts val="0"/>
              </a:spcBef>
              <a:spcAft>
                <a:spcPts val="0"/>
              </a:spcAft>
            </a:pPr>
            <a:r>
              <a:rPr lang="en-AU" sz="1800" i="1" dirty="0">
                <a:solidFill>
                  <a:srgbClr val="000000"/>
                </a:solidFill>
                <a:latin typeface="Calibri" panose="020F0502020204030204" pitchFamily="34" charset="0"/>
              </a:rPr>
              <a:t>r3 : </a:t>
            </a:r>
            <a:r>
              <a:rPr lang="en-AU" sz="1800" b="0" i="1" u="none" strike="noStrike" dirty="0">
                <a:solidFill>
                  <a:srgbClr val="000000"/>
                </a:solidFill>
                <a:effectLst/>
                <a:latin typeface="Calibri" panose="020F0502020204030204" pitchFamily="34" charset="0"/>
              </a:rPr>
              <a:t>pharmacistsupply =&gt; -abortion(offence)  </a:t>
            </a:r>
            <a:endParaRPr lang="en-AU" sz="1100" b="0" i="1" dirty="0">
              <a:effectLst/>
            </a:endParaRPr>
          </a:p>
          <a:p>
            <a:pPr rtl="0">
              <a:spcBef>
                <a:spcPts val="0"/>
              </a:spcBef>
              <a:spcAft>
                <a:spcPts val="0"/>
              </a:spcAft>
            </a:pPr>
            <a:r>
              <a:rPr lang="en-AU" sz="1800" b="0" i="1" u="none" strike="noStrike" dirty="0">
                <a:solidFill>
                  <a:srgbClr val="000000"/>
                </a:solidFill>
                <a:effectLst/>
                <a:latin typeface="Calibri" panose="020F0502020204030204" pitchFamily="34" charset="0"/>
              </a:rPr>
              <a:t>r4: abortion(offence) =&gt; guilty </a:t>
            </a:r>
            <a:endParaRPr lang="en-AU" sz="1100" b="0" i="1" dirty="0">
              <a:effectLst/>
            </a:endParaRPr>
          </a:p>
          <a:p>
            <a:pPr rtl="0">
              <a:spcBef>
                <a:spcPts val="0"/>
              </a:spcBef>
              <a:spcAft>
                <a:spcPts val="0"/>
              </a:spcAft>
            </a:pPr>
            <a:r>
              <a:rPr lang="en-AU" sz="1800" b="0" i="1" u="none" strike="noStrike" dirty="0">
                <a:solidFill>
                  <a:srgbClr val="000000"/>
                </a:solidFill>
                <a:effectLst/>
                <a:latin typeface="Calibri" panose="020F0502020204030204" pitchFamily="34" charset="0"/>
              </a:rPr>
              <a:t>r5: =&gt;-guilty </a:t>
            </a:r>
            <a:endParaRPr lang="en-AU" sz="1100" b="0" i="1" dirty="0">
              <a:effectLst/>
            </a:endParaRPr>
          </a:p>
          <a:p>
            <a:r>
              <a:rPr lang="en-IN" sz="1800" dirty="0"/>
              <a:t>The rule r1,r2 and r3 can be understood as a set of evidences indicating a offence or not, if offence is proven then the person is guilty (rule r4) and the rule r5 indicates the presumption of innocence.</a:t>
            </a:r>
          </a:p>
          <a:p>
            <a:r>
              <a:rPr lang="en-IN" sz="1800" dirty="0"/>
              <a:t>Suppose that if we check our formal system for any exception say what would happen if a person was doctor and his/her sole purpose was to end the pregnancy , if we formulate this we get</a:t>
            </a:r>
          </a:p>
          <a:p>
            <a:r>
              <a:rPr lang="en-IN" sz="1800" dirty="0"/>
              <a:t>r6:  </a:t>
            </a:r>
            <a:r>
              <a:rPr lang="en-IN" sz="1800" i="1" dirty="0"/>
              <a:t>doctor, purposeendingpregnancy,</a:t>
            </a:r>
            <a:r>
              <a:rPr lang="en-AU" sz="1800" b="0" i="1" u="none" strike="noStrike" dirty="0">
                <a:solidFill>
                  <a:srgbClr val="000000"/>
                </a:solidFill>
                <a:effectLst/>
                <a:latin typeface="Calibri" panose="020F0502020204030204" pitchFamily="34" charset="0"/>
              </a:rPr>
              <a:t> assistingpharmacist</a:t>
            </a:r>
            <a:r>
              <a:rPr lang="en-IN" sz="1800" i="1" dirty="0"/>
              <a:t> =&gt; abortion(offence)</a:t>
            </a:r>
          </a:p>
          <a:p>
            <a:r>
              <a:rPr lang="en-IN" sz="1800" dirty="0"/>
              <a:t>The r6 is not reliable piece of evidence, hence we can not just use superiority case over here </a:t>
            </a:r>
            <a:endParaRPr lang="en-AU" sz="1800" dirty="0"/>
          </a:p>
        </p:txBody>
      </p:sp>
      <p:sp>
        <p:nvSpPr>
          <p:cNvPr id="4" name="Slide Number Placeholder 3">
            <a:extLst>
              <a:ext uri="{FF2B5EF4-FFF2-40B4-BE49-F238E27FC236}">
                <a16:creationId xmlns:a16="http://schemas.microsoft.com/office/drawing/2014/main" id="{AA13B075-32E6-4CAA-BD78-F1F016662C22}"/>
              </a:ext>
            </a:extLst>
          </p:cNvPr>
          <p:cNvSpPr>
            <a:spLocks noGrp="1"/>
          </p:cNvSpPr>
          <p:nvPr>
            <p:ph type="sldNum" sz="quarter" idx="12"/>
          </p:nvPr>
        </p:nvSpPr>
        <p:spPr/>
        <p:txBody>
          <a:bodyPr/>
          <a:lstStyle/>
          <a:p>
            <a:fld id="{F89FC6BB-8C27-F94A-91F2-E83A92A465D1}" type="slidenum">
              <a:rPr lang="en-AU" altLang="x-none" smtClean="0"/>
              <a:pPr/>
              <a:t>13</a:t>
            </a:fld>
            <a:endParaRPr lang="en-AU" altLang="x-none"/>
          </a:p>
        </p:txBody>
      </p:sp>
    </p:spTree>
    <p:extLst>
      <p:ext uri="{BB962C8B-B14F-4D97-AF65-F5344CB8AC3E}">
        <p14:creationId xmlns:p14="http://schemas.microsoft.com/office/powerpoint/2010/main" val="2427950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7DCE8-07FF-4660-A904-5DEC1A9E3EA9}"/>
              </a:ext>
            </a:extLst>
          </p:cNvPr>
          <p:cNvSpPr>
            <a:spLocks noGrp="1"/>
          </p:cNvSpPr>
          <p:nvPr>
            <p:ph idx="1"/>
          </p:nvPr>
        </p:nvSpPr>
        <p:spPr>
          <a:xfrm>
            <a:off x="457200" y="980728"/>
            <a:ext cx="8229600" cy="5145435"/>
          </a:xfrm>
        </p:spPr>
        <p:txBody>
          <a:bodyPr/>
          <a:lstStyle/>
          <a:p>
            <a:r>
              <a:rPr lang="en-IN" sz="1800" dirty="0"/>
              <a:t>If we put all these rules in our reasoner we get the result                            +d    –abortion(offence), which does not seem obvious because we have an extra set of evidence which should propagate the head abortion(offence). Moreover, our intuition result was that we should defeasibly prove the abortion(offence). Hence the reasoning seems inconsistent with this current domain of example why? Because there were not any specified superiority rules as we wanted to test our formalization with (not a reliable) piece of exception.</a:t>
            </a:r>
          </a:p>
          <a:p>
            <a:r>
              <a:rPr lang="en-IN" sz="1800" dirty="0"/>
              <a:t>The problem result is as such because of the ambiguity propagation in defeasible logic (the discussion is outside the scope of this project).Hence the main conclusion obtained with this exercise is that even after allowing exception in domain of our formalization, if we don’t really know which set of evidences (or rules) are more specific than other than we can obtain ambiguous results.</a:t>
            </a:r>
            <a:endParaRPr lang="en-AU" sz="1800" dirty="0"/>
          </a:p>
        </p:txBody>
      </p:sp>
      <p:sp>
        <p:nvSpPr>
          <p:cNvPr id="4" name="Slide Number Placeholder 3">
            <a:extLst>
              <a:ext uri="{FF2B5EF4-FFF2-40B4-BE49-F238E27FC236}">
                <a16:creationId xmlns:a16="http://schemas.microsoft.com/office/drawing/2014/main" id="{82BC4038-DE3B-4C89-8AA1-E621B7B40475}"/>
              </a:ext>
            </a:extLst>
          </p:cNvPr>
          <p:cNvSpPr>
            <a:spLocks noGrp="1"/>
          </p:cNvSpPr>
          <p:nvPr>
            <p:ph type="sldNum" sz="quarter" idx="12"/>
          </p:nvPr>
        </p:nvSpPr>
        <p:spPr/>
        <p:txBody>
          <a:bodyPr/>
          <a:lstStyle/>
          <a:p>
            <a:fld id="{F89FC6BB-8C27-F94A-91F2-E83A92A465D1}" type="slidenum">
              <a:rPr lang="en-AU" altLang="x-none" smtClean="0"/>
              <a:pPr/>
              <a:t>14</a:t>
            </a:fld>
            <a:endParaRPr lang="en-AU" altLang="x-none"/>
          </a:p>
        </p:txBody>
      </p:sp>
    </p:spTree>
    <p:extLst>
      <p:ext uri="{BB962C8B-B14F-4D97-AF65-F5344CB8AC3E}">
        <p14:creationId xmlns:p14="http://schemas.microsoft.com/office/powerpoint/2010/main" val="63669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94FD5-9521-4CC7-BE32-1C5069269AAF}"/>
              </a:ext>
            </a:extLst>
          </p:cNvPr>
          <p:cNvSpPr>
            <a:spLocks noGrp="1"/>
          </p:cNvSpPr>
          <p:nvPr>
            <p:ph idx="1"/>
          </p:nvPr>
        </p:nvSpPr>
        <p:spPr>
          <a:xfrm>
            <a:off x="457200" y="1124744"/>
            <a:ext cx="8229600" cy="5001419"/>
          </a:xfrm>
        </p:spPr>
        <p:txBody>
          <a:bodyPr/>
          <a:lstStyle/>
          <a:p>
            <a:r>
              <a:rPr lang="en-US" sz="1800" b="1" i="0" u="none" strike="noStrike" dirty="0">
                <a:solidFill>
                  <a:srgbClr val="000000"/>
                </a:solidFill>
                <a:effectLst/>
                <a:latin typeface="Liberation Serif"/>
              </a:rPr>
              <a:t>Stronger Futures in the Northern Territory Act 2012</a:t>
            </a:r>
          </a:p>
          <a:p>
            <a:r>
              <a:rPr lang="en-US" sz="1800" dirty="0">
                <a:solidFill>
                  <a:srgbClr val="000000"/>
                </a:solidFill>
              </a:rPr>
              <a:t>The example will showcase that simple defeasible logic is not enough for rules and regulations with compulsion and it’s very hard to formalize large number of exceptions if there is no interplay between them.</a:t>
            </a:r>
          </a:p>
          <a:p>
            <a:r>
              <a:rPr lang="en-US" sz="1800" dirty="0">
                <a:solidFill>
                  <a:srgbClr val="000000"/>
                </a:solidFill>
              </a:rPr>
              <a:t>The license regime for a community store plays an important role in all the prescribed area of northern territory. Mainly we will cover the stores which play an important role in assisting the food security of Aboriginal people</a:t>
            </a:r>
          </a:p>
          <a:p>
            <a:r>
              <a:rPr lang="en-US" sz="1800" dirty="0">
                <a:solidFill>
                  <a:srgbClr val="000000"/>
                </a:solidFill>
              </a:rPr>
              <a:t>Following are the set of rules that we obtain after formalization</a:t>
            </a:r>
          </a:p>
          <a:p>
            <a:pPr rtl="0">
              <a:spcBef>
                <a:spcPts val="0"/>
              </a:spcBef>
              <a:spcAft>
                <a:spcPts val="0"/>
              </a:spcAft>
            </a:pPr>
            <a:endParaRPr lang="en-AU" sz="1800" b="0" i="1" u="none" strike="noStrike" dirty="0">
              <a:solidFill>
                <a:srgbClr val="000000"/>
              </a:solidFill>
              <a:effectLst/>
              <a:latin typeface="Cambria Math" panose="02040503050406030204" pitchFamily="18" charset="0"/>
            </a:endParaRPr>
          </a:p>
          <a:p>
            <a:pPr rtl="0">
              <a:spcBef>
                <a:spcPts val="0"/>
              </a:spcBef>
              <a:spcAft>
                <a:spcPts val="0"/>
              </a:spcAft>
            </a:pPr>
            <a:r>
              <a:rPr lang="en-AU" sz="1800" b="0" i="1" u="none" strike="noStrike" dirty="0">
                <a:solidFill>
                  <a:srgbClr val="000000"/>
                </a:solidFill>
                <a:effectLst/>
                <a:latin typeface="Cambria Math" panose="02040503050406030204" pitchFamily="18" charset="0"/>
              </a:rPr>
              <a:t>R1: financialstability(x) =&gt; determination(license) </a:t>
            </a:r>
            <a:endParaRPr lang="en-AU" sz="1400" b="0" dirty="0">
              <a:effectLst/>
            </a:endParaRPr>
          </a:p>
          <a:p>
            <a:pPr rtl="0">
              <a:spcBef>
                <a:spcPts val="0"/>
              </a:spcBef>
              <a:spcAft>
                <a:spcPts val="0"/>
              </a:spcAft>
            </a:pPr>
            <a:r>
              <a:rPr lang="en-AU" sz="1800" b="0" i="1" u="none" strike="noStrike" dirty="0">
                <a:solidFill>
                  <a:srgbClr val="000000"/>
                </a:solidFill>
                <a:effectLst/>
                <a:latin typeface="Cambria Math" panose="02040503050406030204" pitchFamily="18" charset="0"/>
              </a:rPr>
              <a:t>R2:sourceoffood(x),sourceofgrocery(x) =&gt; determination(license)</a:t>
            </a:r>
            <a:endParaRPr lang="en-AU" sz="1400" b="0" dirty="0">
              <a:effectLst/>
            </a:endParaRPr>
          </a:p>
          <a:p>
            <a:pPr rtl="0">
              <a:spcBef>
                <a:spcPts val="0"/>
              </a:spcBef>
              <a:spcAft>
                <a:spcPts val="0"/>
              </a:spcAft>
            </a:pPr>
            <a:r>
              <a:rPr lang="en-AU" sz="1800" b="0" i="1" u="none" strike="noStrike" dirty="0">
                <a:solidFill>
                  <a:srgbClr val="000000"/>
                </a:solidFill>
                <a:effectLst/>
                <a:latin typeface="Cambria Math" panose="02040503050406030204" pitchFamily="18" charset="0"/>
              </a:rPr>
              <a:t>R3: Notice(owner),Notice(manager)=&gt; determination(license)</a:t>
            </a:r>
            <a:endParaRPr lang="en-AU" sz="1400" b="0" dirty="0">
              <a:effectLst/>
            </a:endParaRPr>
          </a:p>
          <a:p>
            <a:pPr rtl="0">
              <a:spcBef>
                <a:spcPts val="0"/>
              </a:spcBef>
              <a:spcAft>
                <a:spcPts val="0"/>
              </a:spcAft>
            </a:pPr>
            <a:r>
              <a:rPr lang="en-AU" sz="1800" b="0" i="1" u="none" strike="noStrike" dirty="0">
                <a:solidFill>
                  <a:srgbClr val="000000"/>
                </a:solidFill>
                <a:effectLst/>
                <a:latin typeface="Cambria Math" panose="02040503050406030204" pitchFamily="18" charset="0"/>
              </a:rPr>
              <a:t>R4:reason(x),writtensummary(x)=&gt;Notice(owner)</a:t>
            </a:r>
            <a:endParaRPr lang="en-AU" sz="1400" b="0" dirty="0">
              <a:effectLst/>
            </a:endParaRPr>
          </a:p>
          <a:p>
            <a:pPr rtl="0">
              <a:spcBef>
                <a:spcPts val="0"/>
              </a:spcBef>
              <a:spcAft>
                <a:spcPts val="0"/>
              </a:spcAft>
            </a:pPr>
            <a:r>
              <a:rPr lang="en-AU" sz="1800" b="0" i="1" u="none" strike="noStrike" dirty="0">
                <a:solidFill>
                  <a:srgbClr val="000000"/>
                </a:solidFill>
                <a:effectLst/>
                <a:latin typeface="Cambria Math" panose="02040503050406030204" pitchFamily="18" charset="0"/>
              </a:rPr>
              <a:t>R5:reason(x),writtensummary(x)=&gt; Notice(manager)</a:t>
            </a:r>
            <a:endParaRPr lang="en-AU" sz="1400" b="0" dirty="0">
              <a:effectLst/>
            </a:endParaRPr>
          </a:p>
          <a:p>
            <a:br>
              <a:rPr lang="en-AU" sz="1400" dirty="0"/>
            </a:br>
            <a:endParaRPr lang="en-IN" sz="2400" dirty="0"/>
          </a:p>
        </p:txBody>
      </p:sp>
      <p:sp>
        <p:nvSpPr>
          <p:cNvPr id="4" name="Slide Number Placeholder 3">
            <a:extLst>
              <a:ext uri="{FF2B5EF4-FFF2-40B4-BE49-F238E27FC236}">
                <a16:creationId xmlns:a16="http://schemas.microsoft.com/office/drawing/2014/main" id="{8F9F0D05-92D2-4481-AC52-E3A3B12EF357}"/>
              </a:ext>
            </a:extLst>
          </p:cNvPr>
          <p:cNvSpPr>
            <a:spLocks noGrp="1"/>
          </p:cNvSpPr>
          <p:nvPr>
            <p:ph type="sldNum" sz="quarter" idx="12"/>
          </p:nvPr>
        </p:nvSpPr>
        <p:spPr/>
        <p:txBody>
          <a:bodyPr/>
          <a:lstStyle/>
          <a:p>
            <a:fld id="{F89FC6BB-8C27-F94A-91F2-E83A92A465D1}" type="slidenum">
              <a:rPr lang="en-AU" altLang="x-none" smtClean="0"/>
              <a:pPr/>
              <a:t>15</a:t>
            </a:fld>
            <a:endParaRPr lang="en-AU" altLang="x-none"/>
          </a:p>
        </p:txBody>
      </p:sp>
    </p:spTree>
    <p:extLst>
      <p:ext uri="{BB962C8B-B14F-4D97-AF65-F5344CB8AC3E}">
        <p14:creationId xmlns:p14="http://schemas.microsoft.com/office/powerpoint/2010/main" val="119129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4F387-7EF6-4F68-B50E-0F969CAD3E98}"/>
              </a:ext>
            </a:extLst>
          </p:cNvPr>
          <p:cNvSpPr>
            <a:spLocks noGrp="1"/>
          </p:cNvSpPr>
          <p:nvPr>
            <p:ph idx="1"/>
          </p:nvPr>
        </p:nvSpPr>
        <p:spPr>
          <a:xfrm>
            <a:off x="581992" y="1052736"/>
            <a:ext cx="8229600" cy="5073427"/>
          </a:xfrm>
        </p:spPr>
        <p:txBody>
          <a:bodyPr/>
          <a:lstStyle/>
          <a:p>
            <a:r>
              <a:rPr lang="en-US" sz="1800" dirty="0"/>
              <a:t>Here the predicate financialstability(x) or sourceoffood(x) denotes the literal and x can be replaced by any ground atom i.e. name of any aboriginal store. The above set of rules seems reasonable for defeasible rules perspective, but you cannot formulate the rules which have compulsion or obligation. For example, if the notice is not submitted within a given time frame then one cannot get the license. Similarly, if all these conditions are not fulfilled then as a result the license would not be obtained.</a:t>
            </a:r>
          </a:p>
          <a:p>
            <a:r>
              <a:rPr lang="en-US" sz="1800" dirty="0"/>
              <a:t>In order to fulfilled the need of obligation we must look at the modal extension of defeasible logic. There is a lot of study under this this area, but we only subject ourselves to Obligation and reparation.</a:t>
            </a:r>
          </a:p>
          <a:p>
            <a:endParaRPr lang="en-AU" sz="1800" dirty="0"/>
          </a:p>
          <a:p>
            <a:endParaRPr lang="en-US" sz="1800" dirty="0"/>
          </a:p>
          <a:p>
            <a:r>
              <a:rPr lang="en-US" sz="1800" dirty="0"/>
              <a:t>Here the above example illustrates that, ”The purchaser shall follow the Supplier price lists”. The primitive symbol O is defined as ‘it is obligatory that’. Now we can reformulate the above laws as extension with modal logic</a:t>
            </a:r>
          </a:p>
          <a:p>
            <a:endParaRPr lang="en-AU" sz="1800" dirty="0"/>
          </a:p>
          <a:p>
            <a:endParaRPr lang="en-AU" sz="1800" dirty="0"/>
          </a:p>
        </p:txBody>
      </p:sp>
      <p:sp>
        <p:nvSpPr>
          <p:cNvPr id="4" name="Slide Number Placeholder 3">
            <a:extLst>
              <a:ext uri="{FF2B5EF4-FFF2-40B4-BE49-F238E27FC236}">
                <a16:creationId xmlns:a16="http://schemas.microsoft.com/office/drawing/2014/main" id="{C155F3E1-FB68-4245-ACA2-5C0F2D3B9F44}"/>
              </a:ext>
            </a:extLst>
          </p:cNvPr>
          <p:cNvSpPr>
            <a:spLocks noGrp="1"/>
          </p:cNvSpPr>
          <p:nvPr>
            <p:ph type="sldNum" sz="quarter" idx="12"/>
          </p:nvPr>
        </p:nvSpPr>
        <p:spPr/>
        <p:txBody>
          <a:bodyPr/>
          <a:lstStyle/>
          <a:p>
            <a:fld id="{F89FC6BB-8C27-F94A-91F2-E83A92A465D1}" type="slidenum">
              <a:rPr lang="en-AU" altLang="x-none" smtClean="0"/>
              <a:pPr/>
              <a:t>16</a:t>
            </a:fld>
            <a:endParaRPr lang="en-AU" altLang="x-none"/>
          </a:p>
        </p:txBody>
      </p:sp>
      <p:pic>
        <p:nvPicPr>
          <p:cNvPr id="2050" name="Picture 2">
            <a:extLst>
              <a:ext uri="{FF2B5EF4-FFF2-40B4-BE49-F238E27FC236}">
                <a16:creationId xmlns:a16="http://schemas.microsoft.com/office/drawing/2014/main" id="{89C4E24F-7726-4008-B188-2FAD014CA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005064"/>
            <a:ext cx="3600400" cy="370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47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FC754-DA1D-4793-8052-C74D6AC2569F}"/>
                  </a:ext>
                </a:extLst>
              </p:cNvPr>
              <p:cNvSpPr>
                <a:spLocks noGrp="1"/>
              </p:cNvSpPr>
              <p:nvPr>
                <p:ph idx="1"/>
              </p:nvPr>
            </p:nvSpPr>
            <p:spPr>
              <a:xfrm>
                <a:off x="457200" y="1052736"/>
                <a:ext cx="8229600" cy="5400600"/>
              </a:xfrm>
            </p:spPr>
            <p:txBody>
              <a:bodyPr/>
              <a:lstStyle/>
              <a:p>
                <a:pPr rtl="0">
                  <a:spcBef>
                    <a:spcPts val="0"/>
                  </a:spcBef>
                  <a:spcAft>
                    <a:spcPts val="0"/>
                  </a:spcAft>
                </a:pPr>
                <a:r>
                  <a:rPr lang="en-US" sz="1800" b="0" i="1" u="none" strike="noStrike" dirty="0">
                    <a:solidFill>
                      <a:srgbClr val="000000"/>
                    </a:solidFill>
                    <a:effectLst/>
                    <a:latin typeface="Cambria Math" panose="02040503050406030204" pitchFamily="18" charset="0"/>
                  </a:rPr>
                  <a:t>R1: O</a:t>
                </a:r>
                <a:r>
                  <a:rPr lang="en-US" sz="1800" b="0" i="1" u="none" strike="noStrike" baseline="-25000" dirty="0">
                    <a:solidFill>
                      <a:srgbClr val="000000"/>
                    </a:solidFill>
                    <a:effectLst/>
                    <a:latin typeface="Cambria Math" panose="02040503050406030204" pitchFamily="18" charset="0"/>
                  </a:rPr>
                  <a:t>s,b</a:t>
                </a:r>
                <a:r>
                  <a:rPr lang="en-US" sz="1800" b="0" i="1" u="none" strike="noStrike" dirty="0">
                    <a:solidFill>
                      <a:srgbClr val="000000"/>
                    </a:solidFill>
                    <a:effectLst/>
                    <a:latin typeface="Cambria Math" panose="02040503050406030204" pitchFamily="18" charset="0"/>
                  </a:rPr>
                  <a:t>financialstability(x), O</a:t>
                </a:r>
                <a:r>
                  <a:rPr lang="en-US" sz="1800" b="0" i="1" u="none" strike="noStrike" baseline="-25000" dirty="0">
                    <a:solidFill>
                      <a:srgbClr val="000000"/>
                    </a:solidFill>
                    <a:effectLst/>
                    <a:latin typeface="Cambria Math" panose="02040503050406030204" pitchFamily="18" charset="0"/>
                  </a:rPr>
                  <a:t>s,b</a:t>
                </a:r>
                <a:r>
                  <a:rPr lang="en-US" sz="1800" b="0" i="1" u="none" strike="noStrike" dirty="0">
                    <a:solidFill>
                      <a:srgbClr val="000000"/>
                    </a:solidFill>
                    <a:effectLst/>
                    <a:latin typeface="Cambria Math" panose="02040503050406030204" pitchFamily="18" charset="0"/>
                  </a:rPr>
                  <a:t>sourceoffood(x), O</a:t>
                </a:r>
                <a:r>
                  <a:rPr lang="en-US" sz="1800" b="0" i="1" u="none" strike="noStrike" baseline="-25000" dirty="0">
                    <a:solidFill>
                      <a:srgbClr val="000000"/>
                    </a:solidFill>
                    <a:effectLst/>
                    <a:latin typeface="Cambria Math" panose="02040503050406030204" pitchFamily="18" charset="0"/>
                  </a:rPr>
                  <a:t>s,b</a:t>
                </a:r>
                <a:r>
                  <a:rPr lang="en-US" sz="1800" b="0" i="1" u="none" strike="noStrike" dirty="0">
                    <a:solidFill>
                      <a:srgbClr val="000000"/>
                    </a:solidFill>
                    <a:effectLst/>
                    <a:latin typeface="Cambria Math" panose="02040503050406030204" pitchFamily="18" charset="0"/>
                  </a:rPr>
                  <a:t>sourceofgrocery(x) =&gt; determination(License) </a:t>
                </a:r>
                <a:endParaRPr lang="en-US" sz="1100" b="0" dirty="0">
                  <a:effectLst/>
                </a:endParaRPr>
              </a:p>
              <a:p>
                <a:pPr rtl="0">
                  <a:spcBef>
                    <a:spcPts val="0"/>
                  </a:spcBef>
                  <a:spcAft>
                    <a:spcPts val="0"/>
                  </a:spcAft>
                </a:pPr>
                <a:r>
                  <a:rPr lang="en-US" sz="1800" b="0" i="1" u="none" strike="noStrike" dirty="0">
                    <a:solidFill>
                      <a:srgbClr val="000000"/>
                    </a:solidFill>
                    <a:effectLst/>
                    <a:latin typeface="Cambria Math" panose="02040503050406030204" pitchFamily="18" charset="0"/>
                  </a:rPr>
                  <a:t> R2: O</a:t>
                </a:r>
                <a:r>
                  <a:rPr lang="en-US" sz="1800" b="0" i="1" u="none" strike="noStrike" baseline="-25000" dirty="0">
                    <a:solidFill>
                      <a:srgbClr val="000000"/>
                    </a:solidFill>
                    <a:effectLst/>
                    <a:latin typeface="Cambria Math" panose="02040503050406030204" pitchFamily="18" charset="0"/>
                  </a:rPr>
                  <a:t>s,b</a:t>
                </a:r>
                <a:r>
                  <a:rPr lang="en-US" sz="1800" b="0" i="1" u="none" strike="noStrike" dirty="0">
                    <a:solidFill>
                      <a:srgbClr val="000000"/>
                    </a:solidFill>
                    <a:effectLst/>
                    <a:latin typeface="Cambria Math" panose="02040503050406030204" pitchFamily="18" charset="0"/>
                  </a:rPr>
                  <a:t>Notice(owner), O</a:t>
                </a:r>
                <a:r>
                  <a:rPr lang="en-US" sz="1800" b="0" i="1" u="none" strike="noStrike" baseline="-25000" dirty="0">
                    <a:solidFill>
                      <a:srgbClr val="000000"/>
                    </a:solidFill>
                    <a:effectLst/>
                    <a:latin typeface="Cambria Math" panose="02040503050406030204" pitchFamily="18" charset="0"/>
                  </a:rPr>
                  <a:t>s,b</a:t>
                </a:r>
                <a:r>
                  <a:rPr lang="en-US" sz="1800" b="0" i="1" u="none" strike="noStrike" dirty="0">
                    <a:solidFill>
                      <a:srgbClr val="000000"/>
                    </a:solidFill>
                    <a:effectLst/>
                    <a:latin typeface="Cambria Math" panose="02040503050406030204" pitchFamily="18" charset="0"/>
                  </a:rPr>
                  <a:t>Notice(manager) =&gt; determination(License)</a:t>
                </a:r>
                <a:endParaRPr lang="en-US" sz="1100" b="0" dirty="0">
                  <a:effectLst/>
                </a:endParaRPr>
              </a:p>
              <a:p>
                <a:r>
                  <a:rPr lang="en-US" sz="1800" b="0" i="0" u="none" strike="noStrike" dirty="0">
                    <a:solidFill>
                      <a:srgbClr val="000000"/>
                    </a:solidFill>
                    <a:effectLst/>
                    <a:latin typeface="Liberation Serif"/>
                  </a:rPr>
                  <a:t>Here O</a:t>
                </a:r>
                <a:r>
                  <a:rPr lang="en-US" sz="1800" b="0" i="0" u="none" strike="noStrike" baseline="-25000" dirty="0">
                    <a:solidFill>
                      <a:srgbClr val="000000"/>
                    </a:solidFill>
                    <a:effectLst/>
                    <a:latin typeface="Liberation Serif"/>
                  </a:rPr>
                  <a:t>s,b </a:t>
                </a:r>
                <a:r>
                  <a:rPr lang="en-US" sz="1800" b="0" i="0" u="none" strike="noStrike" dirty="0">
                    <a:solidFill>
                      <a:srgbClr val="000000"/>
                    </a:solidFill>
                    <a:effectLst/>
                    <a:latin typeface="Liberation Serif"/>
                  </a:rPr>
                  <a:t>A  states that A is obligatory such that s is subject of obligation and b is the beneficiary.</a:t>
                </a:r>
              </a:p>
              <a:p>
                <a:r>
                  <a:rPr lang="en-US" sz="1800" dirty="0">
                    <a:solidFill>
                      <a:srgbClr val="000000"/>
                    </a:solidFill>
                    <a:latin typeface="Liberation Serif"/>
                  </a:rPr>
                  <a:t>Or more specifically</a:t>
                </a:r>
              </a:p>
              <a:p>
                <a:r>
                  <a:rPr lang="en-AU" sz="1800" b="0" i="0" u="none" strike="noStrike" dirty="0">
                    <a:solidFill>
                      <a:srgbClr val="000000"/>
                    </a:solidFill>
                    <a:effectLst/>
                    <a:latin typeface="Cambria Math" panose="02040503050406030204" pitchFamily="18" charset="0"/>
                  </a:rPr>
                  <a:t>R3: determination(license) =&gt;                     </a:t>
                </a:r>
                <a14:m>
                  <m:oMath xmlns:m="http://schemas.openxmlformats.org/officeDocument/2006/math">
                    <m:r>
                      <a:rPr lang="en-AU" sz="1800" b="0" i="0" u="none" strike="noStrike" smtClean="0">
                        <a:solidFill>
                          <a:srgbClr val="000000"/>
                        </a:solidFill>
                        <a:effectLst/>
                        <a:latin typeface="Cambria Math" panose="02040503050406030204" pitchFamily="18" charset="0"/>
                      </a:rPr>
                      <m:t>⊗</m:t>
                    </m:r>
                    <m:r>
                      <a:rPr lang="en-AU" sz="1800" b="0" i="1" u="none" strike="noStrike" smtClean="0">
                        <a:solidFill>
                          <a:srgbClr val="000000"/>
                        </a:solidFill>
                        <a:effectLst/>
                        <a:latin typeface="Cambria Math" panose="02040503050406030204" pitchFamily="18" charset="0"/>
                      </a:rPr>
                      <m:t> </m:t>
                    </m:r>
                  </m:oMath>
                </a14:m>
                <a:r>
                  <a:rPr lang="en-AU" sz="1800" b="0" i="0" u="none" strike="noStrike" dirty="0">
                    <a:solidFill>
                      <a:srgbClr val="000000"/>
                    </a:solidFill>
                    <a:effectLst/>
                    <a:latin typeface="Cambria Math" panose="02040503050406030204" pitchFamily="18" charset="0"/>
                  </a:rPr>
                  <a:t>¬determination(license)</a:t>
                </a:r>
              </a:p>
              <a:p>
                <a:r>
                  <a:rPr lang="en-AU" sz="1800" dirty="0">
                    <a:solidFill>
                      <a:srgbClr val="000000"/>
                    </a:solidFill>
                  </a:rPr>
                  <a:t>The symbol </a:t>
                </a:r>
                <a14:m>
                  <m:oMath xmlns:m="http://schemas.openxmlformats.org/officeDocument/2006/math">
                    <m:r>
                      <a:rPr lang="en-AU" sz="1800" b="0" i="0" u="none" strike="noStrike" smtClean="0">
                        <a:solidFill>
                          <a:srgbClr val="000000"/>
                        </a:solidFill>
                        <a:effectLst/>
                        <a:latin typeface="Cambria Math" panose="02040503050406030204" pitchFamily="18" charset="0"/>
                      </a:rPr>
                      <m:t>⊗</m:t>
                    </m:r>
                  </m:oMath>
                </a14:m>
                <a:r>
                  <a:rPr lang="en-AU" sz="1800" dirty="0">
                    <a:solidFill>
                      <a:srgbClr val="000000"/>
                    </a:solidFill>
                  </a:rPr>
                  <a:t> denotes reparation, </a:t>
                </a:r>
                <a:r>
                  <a:rPr lang="en-US" sz="1800" dirty="0">
                    <a:solidFill>
                      <a:srgbClr val="000000"/>
                    </a:solidFill>
                  </a:rPr>
                  <a:t>the above equation demonstrates that the determination of license is subjected to the above set of obligations and if any one of them is not succeeded then the reparation is the failure to obtain the license. </a:t>
                </a:r>
                <a:r>
                  <a:rPr lang="en-AU" sz="1800" dirty="0">
                    <a:solidFill>
                      <a:srgbClr val="000000"/>
                    </a:solidFill>
                    <a:latin typeface="Cambria Math" panose="02040503050406030204" pitchFamily="18" charset="0"/>
                  </a:rPr>
                  <a:t> </a:t>
                </a:r>
              </a:p>
              <a:p>
                <a:r>
                  <a:rPr lang="en-AU" sz="1800" dirty="0"/>
                  <a:t>The formulation demonstrated that the simple defeasible logic is not always appropriate for a given formalization. Moreover, we could have an inconsistency in this formal system such as what if the manager and owner were same person and they forged the documents while handling to the secretary but these type of inconsistency is hard to formalize and it won’t interplay with our current system of rules , so it is necessary to realize that what kind of our problem objective is ? Is it simple DL or it needs extension?</a:t>
                </a:r>
              </a:p>
            </p:txBody>
          </p:sp>
        </mc:Choice>
        <mc:Fallback xmlns="">
          <p:sp>
            <p:nvSpPr>
              <p:cNvPr id="3" name="Content Placeholder 2">
                <a:extLst>
                  <a:ext uri="{FF2B5EF4-FFF2-40B4-BE49-F238E27FC236}">
                    <a16:creationId xmlns:a16="http://schemas.microsoft.com/office/drawing/2014/main" id="{165FC754-DA1D-4793-8052-C74D6AC2569F}"/>
                  </a:ext>
                </a:extLst>
              </p:cNvPr>
              <p:cNvSpPr>
                <a:spLocks noGrp="1" noRot="1" noChangeAspect="1" noMove="1" noResize="1" noEditPoints="1" noAdjustHandles="1" noChangeArrowheads="1" noChangeShapeType="1" noTextEdit="1"/>
              </p:cNvSpPr>
              <p:nvPr>
                <p:ph idx="1"/>
              </p:nvPr>
            </p:nvSpPr>
            <p:spPr>
              <a:xfrm>
                <a:off x="457200" y="1052736"/>
                <a:ext cx="8229600" cy="5400600"/>
              </a:xfrm>
              <a:blipFill>
                <a:blip r:embed="rId2"/>
                <a:stretch>
                  <a:fillRect l="-519" t="-790" r="-222"/>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A05416B8-686D-4BF8-98B4-EB1560A11FEC}"/>
              </a:ext>
            </a:extLst>
          </p:cNvPr>
          <p:cNvSpPr>
            <a:spLocks noGrp="1"/>
          </p:cNvSpPr>
          <p:nvPr>
            <p:ph type="sldNum" sz="quarter" idx="12"/>
          </p:nvPr>
        </p:nvSpPr>
        <p:spPr/>
        <p:txBody>
          <a:bodyPr/>
          <a:lstStyle/>
          <a:p>
            <a:fld id="{F89FC6BB-8C27-F94A-91F2-E83A92A465D1}" type="slidenum">
              <a:rPr lang="en-AU" altLang="x-none" smtClean="0"/>
              <a:pPr/>
              <a:t>17</a:t>
            </a:fld>
            <a:endParaRPr lang="en-AU" altLang="x-none"/>
          </a:p>
        </p:txBody>
      </p:sp>
      <p:pic>
        <p:nvPicPr>
          <p:cNvPr id="6" name="Picture 5" descr="A picture containing schematic&#10;&#10;Description automatically generated">
            <a:extLst>
              <a:ext uri="{FF2B5EF4-FFF2-40B4-BE49-F238E27FC236}">
                <a16:creationId xmlns:a16="http://schemas.microsoft.com/office/drawing/2014/main" id="{6C225B83-0387-4302-9E30-E04AF7B9E5AA}"/>
              </a:ext>
            </a:extLst>
          </p:cNvPr>
          <p:cNvPicPr>
            <a:picLocks noChangeAspect="1"/>
          </p:cNvPicPr>
          <p:nvPr/>
        </p:nvPicPr>
        <p:blipFill>
          <a:blip r:embed="rId3"/>
          <a:stretch>
            <a:fillRect/>
          </a:stretch>
        </p:blipFill>
        <p:spPr>
          <a:xfrm>
            <a:off x="3923928" y="2788683"/>
            <a:ext cx="1019317" cy="496302"/>
          </a:xfrm>
          <a:prstGeom prst="rect">
            <a:avLst/>
          </a:prstGeom>
        </p:spPr>
      </p:pic>
    </p:spTree>
    <p:extLst>
      <p:ext uri="{BB962C8B-B14F-4D97-AF65-F5344CB8AC3E}">
        <p14:creationId xmlns:p14="http://schemas.microsoft.com/office/powerpoint/2010/main" val="254962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BBEDBA-A12E-4B61-8AA2-9FE31CBB8168}"/>
              </a:ext>
            </a:extLst>
          </p:cNvPr>
          <p:cNvSpPr>
            <a:spLocks noGrp="1"/>
          </p:cNvSpPr>
          <p:nvPr>
            <p:ph idx="1"/>
          </p:nvPr>
        </p:nvSpPr>
        <p:spPr>
          <a:xfrm>
            <a:off x="457200" y="1196752"/>
            <a:ext cx="8229600" cy="4929411"/>
          </a:xfrm>
        </p:spPr>
        <p:txBody>
          <a:bodyPr/>
          <a:lstStyle/>
          <a:p>
            <a:r>
              <a:rPr lang="en-IN" sz="1800" dirty="0"/>
              <a:t>Or does the current formalization support any inconsistent rule.</a:t>
            </a:r>
          </a:p>
          <a:p>
            <a:endParaRPr lang="en-IN" sz="1800" dirty="0"/>
          </a:p>
          <a:p>
            <a:r>
              <a:rPr lang="en-US" sz="1800" b="1" i="0" u="none" strike="noStrike" dirty="0">
                <a:solidFill>
                  <a:srgbClr val="000000"/>
                </a:solidFill>
                <a:effectLst/>
                <a:latin typeface="Liberation Serif"/>
              </a:rPr>
              <a:t> Final exam timetabling of a university </a:t>
            </a:r>
          </a:p>
          <a:p>
            <a:r>
              <a:rPr lang="en-US" sz="1800" dirty="0">
                <a:solidFill>
                  <a:srgbClr val="000000"/>
                </a:solidFill>
              </a:rPr>
              <a:t>The final example will help in understanding on how one can mold superiority relations in order to support your own intuition answers. Moreover, depending upon the assumption that one supports during initial stages greatly effects the results.</a:t>
            </a:r>
          </a:p>
          <a:p>
            <a:r>
              <a:rPr lang="en-US" sz="1800" dirty="0">
                <a:solidFill>
                  <a:srgbClr val="000000"/>
                </a:solidFill>
              </a:rPr>
              <a:t>Let us see the rules of our problem </a:t>
            </a:r>
          </a:p>
          <a:p>
            <a:endParaRPr lang="en-US" sz="1800" dirty="0">
              <a:solidFill>
                <a:srgbClr val="000000"/>
              </a:solidFill>
            </a:endParaRPr>
          </a:p>
          <a:p>
            <a:pPr rtl="0">
              <a:spcBef>
                <a:spcPts val="0"/>
              </a:spcBef>
              <a:spcAft>
                <a:spcPts val="0"/>
              </a:spcAft>
            </a:pPr>
            <a:r>
              <a:rPr lang="en-AU" sz="1800" b="0" i="0" u="none" strike="noStrike" dirty="0">
                <a:solidFill>
                  <a:srgbClr val="000000"/>
                </a:solidFill>
                <a:effectLst/>
              </a:rPr>
              <a:t>R1: finalcontent(x),oneweekduration =&gt; commencementexam(x)  </a:t>
            </a:r>
            <a:endParaRPr lang="en-AU" sz="1100" b="0" dirty="0">
              <a:effectLst/>
            </a:endParaRPr>
          </a:p>
          <a:p>
            <a:pPr rtl="0">
              <a:spcBef>
                <a:spcPts val="0"/>
              </a:spcBef>
              <a:spcAft>
                <a:spcPts val="0"/>
              </a:spcAft>
            </a:pPr>
            <a:r>
              <a:rPr lang="en-AU" sz="1800" b="0" i="0" u="none" strike="noStrike" dirty="0">
                <a:solidFill>
                  <a:srgbClr val="000000"/>
                </a:solidFill>
                <a:effectLst/>
              </a:rPr>
              <a:t>R2: finalexampercentagelessthan40 =&gt; ¬oneweekduration </a:t>
            </a:r>
            <a:endParaRPr lang="en-AU" sz="1100" b="0" dirty="0">
              <a:effectLst/>
            </a:endParaRPr>
          </a:p>
          <a:p>
            <a:pPr rtl="0">
              <a:spcBef>
                <a:spcPts val="0"/>
              </a:spcBef>
              <a:spcAft>
                <a:spcPts val="0"/>
              </a:spcAft>
            </a:pPr>
            <a:r>
              <a:rPr lang="en-AU" sz="1800" b="0" i="0" u="none" strike="noStrike" dirty="0">
                <a:solidFill>
                  <a:srgbClr val="000000"/>
                </a:solidFill>
                <a:effectLst/>
              </a:rPr>
              <a:t>R3: oneweekduration =&gt; week13</a:t>
            </a:r>
            <a:endParaRPr lang="en-AU" sz="1100" b="0" dirty="0">
              <a:effectLst/>
            </a:endParaRPr>
          </a:p>
          <a:p>
            <a:pPr rtl="0">
              <a:spcBef>
                <a:spcPts val="0"/>
              </a:spcBef>
              <a:spcAft>
                <a:spcPts val="0"/>
              </a:spcAft>
            </a:pPr>
            <a:r>
              <a:rPr lang="en-AU" sz="1800" b="0" i="0" u="none" strike="noStrike" dirty="0">
                <a:solidFill>
                  <a:srgbClr val="000000"/>
                </a:solidFill>
                <a:effectLst/>
              </a:rPr>
              <a:t>R4: finalexampercentagemorethan40 =&gt; oneweekduration</a:t>
            </a:r>
            <a:endParaRPr lang="en-AU" sz="1100" b="0" dirty="0">
              <a:effectLst/>
            </a:endParaRPr>
          </a:p>
          <a:p>
            <a:pPr rtl="0">
              <a:spcBef>
                <a:spcPts val="0"/>
              </a:spcBef>
              <a:spcAft>
                <a:spcPts val="0"/>
              </a:spcAft>
            </a:pPr>
            <a:r>
              <a:rPr lang="en-AU" sz="1800" b="0" i="0" u="none" strike="noStrike" dirty="0">
                <a:solidFill>
                  <a:srgbClr val="000000"/>
                </a:solidFill>
                <a:effectLst/>
              </a:rPr>
              <a:t>R5: continousassesment(x)  =&gt; ¬commencementexam(x)</a:t>
            </a:r>
            <a:endParaRPr lang="en-AU" sz="1100" b="0" dirty="0">
              <a:effectLst/>
            </a:endParaRPr>
          </a:p>
          <a:p>
            <a:pPr rtl="0">
              <a:spcBef>
                <a:spcPts val="0"/>
              </a:spcBef>
              <a:spcAft>
                <a:spcPts val="0"/>
              </a:spcAft>
            </a:pPr>
            <a:r>
              <a:rPr lang="en-AU" sz="1800" b="0" i="0" u="none" strike="noStrike" dirty="0">
                <a:solidFill>
                  <a:srgbClr val="000000"/>
                </a:solidFill>
                <a:effectLst/>
              </a:rPr>
              <a:t>R6: oneweekduration, continousassesment(x) =&gt; ¬week13</a:t>
            </a:r>
            <a:endParaRPr lang="en-AU" sz="1100" b="0" dirty="0">
              <a:effectLst/>
            </a:endParaRPr>
          </a:p>
          <a:p>
            <a:r>
              <a:rPr lang="en-AU" sz="1800" b="0" i="0" u="none" strike="noStrike" dirty="0">
                <a:solidFill>
                  <a:srgbClr val="000000"/>
                </a:solidFill>
                <a:effectLst/>
              </a:rPr>
              <a:t>R7: lectureragreesonextension(x) =&gt; </a:t>
            </a:r>
            <a:r>
              <a:rPr lang="en-AU" sz="1800" b="0" i="1" u="none" strike="noStrike" dirty="0">
                <a:solidFill>
                  <a:srgbClr val="000000"/>
                </a:solidFill>
                <a:effectLst/>
              </a:rPr>
              <a:t>¬</a:t>
            </a:r>
            <a:r>
              <a:rPr lang="en-AU" sz="1800" b="0" i="0" u="none" strike="noStrike" dirty="0">
                <a:solidFill>
                  <a:srgbClr val="000000"/>
                </a:solidFill>
                <a:effectLst/>
              </a:rPr>
              <a:t>commencementexam(x)</a:t>
            </a:r>
            <a:endParaRPr lang="en-AU" sz="1800" dirty="0"/>
          </a:p>
        </p:txBody>
      </p:sp>
      <p:sp>
        <p:nvSpPr>
          <p:cNvPr id="4" name="Slide Number Placeholder 3">
            <a:extLst>
              <a:ext uri="{FF2B5EF4-FFF2-40B4-BE49-F238E27FC236}">
                <a16:creationId xmlns:a16="http://schemas.microsoft.com/office/drawing/2014/main" id="{34E031AB-2A38-4116-84C4-A47370A15768}"/>
              </a:ext>
            </a:extLst>
          </p:cNvPr>
          <p:cNvSpPr>
            <a:spLocks noGrp="1"/>
          </p:cNvSpPr>
          <p:nvPr>
            <p:ph type="sldNum" sz="quarter" idx="12"/>
          </p:nvPr>
        </p:nvSpPr>
        <p:spPr/>
        <p:txBody>
          <a:bodyPr/>
          <a:lstStyle/>
          <a:p>
            <a:fld id="{F89FC6BB-8C27-F94A-91F2-E83A92A465D1}" type="slidenum">
              <a:rPr lang="en-AU" altLang="x-none" smtClean="0"/>
              <a:pPr/>
              <a:t>18</a:t>
            </a:fld>
            <a:endParaRPr lang="en-AU" altLang="x-none"/>
          </a:p>
        </p:txBody>
      </p:sp>
    </p:spTree>
    <p:extLst>
      <p:ext uri="{BB962C8B-B14F-4D97-AF65-F5344CB8AC3E}">
        <p14:creationId xmlns:p14="http://schemas.microsoft.com/office/powerpoint/2010/main" val="429186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5EA06-9D5F-41A8-A31F-8A7F689A508E}"/>
              </a:ext>
            </a:extLst>
          </p:cNvPr>
          <p:cNvSpPr>
            <a:spLocks noGrp="1"/>
          </p:cNvSpPr>
          <p:nvPr>
            <p:ph idx="1"/>
          </p:nvPr>
        </p:nvSpPr>
        <p:spPr>
          <a:xfrm>
            <a:off x="457200" y="1052736"/>
            <a:ext cx="8229600" cy="5073427"/>
          </a:xfrm>
        </p:spPr>
        <p:txBody>
          <a:bodyPr/>
          <a:lstStyle/>
          <a:p>
            <a:pPr rtl="0">
              <a:spcBef>
                <a:spcPts val="0"/>
              </a:spcBef>
              <a:spcAft>
                <a:spcPts val="0"/>
              </a:spcAft>
            </a:pPr>
            <a:r>
              <a:rPr lang="en-US" sz="1800" b="0" i="0" u="none" strike="noStrike" dirty="0">
                <a:solidFill>
                  <a:srgbClr val="000000"/>
                </a:solidFill>
                <a:effectLst/>
              </a:rPr>
              <a:t>The rule R7 is superior then rule R1 because it has hierarchical advantage over these rules. It is clearer in introspection than any other rule. Furthermore, let us simply examine the above set of rules with a course (example comp 4450) this course is a continuous assessment.</a:t>
            </a:r>
            <a:endParaRPr lang="en-US" sz="1100" b="0" dirty="0">
              <a:effectLst/>
            </a:endParaRPr>
          </a:p>
          <a:p>
            <a:pPr rtl="0">
              <a:spcBef>
                <a:spcPts val="0"/>
              </a:spcBef>
              <a:spcAft>
                <a:spcPts val="0"/>
              </a:spcAft>
            </a:pPr>
            <a:r>
              <a:rPr lang="en-US" sz="1800" b="0" i="0" u="none" strike="noStrike" dirty="0">
                <a:solidFill>
                  <a:srgbClr val="000000"/>
                </a:solidFill>
                <a:effectLst/>
              </a:rPr>
              <a:t>The rule R5 would be as follows </a:t>
            </a:r>
            <a:endParaRPr lang="en-US" sz="1100" b="0" dirty="0">
              <a:effectLst/>
            </a:endParaRPr>
          </a:p>
          <a:p>
            <a:pPr rtl="0">
              <a:spcBef>
                <a:spcPts val="0"/>
              </a:spcBef>
              <a:spcAft>
                <a:spcPts val="0"/>
              </a:spcAft>
            </a:pPr>
            <a:r>
              <a:rPr lang="en-US" sz="1800" b="0" i="0" u="none" strike="noStrike" dirty="0">
                <a:solidFill>
                  <a:srgbClr val="000000"/>
                </a:solidFill>
                <a:effectLst/>
              </a:rPr>
              <a:t>continousassesment(comp4450) =&gt; </a:t>
            </a:r>
            <a:r>
              <a:rPr lang="en-US" sz="1800" b="0" i="1" u="none" strike="noStrike" dirty="0">
                <a:solidFill>
                  <a:srgbClr val="000000"/>
                </a:solidFill>
                <a:effectLst/>
              </a:rPr>
              <a:t>¬</a:t>
            </a:r>
            <a:r>
              <a:rPr lang="en-US" sz="1800" b="0" i="0" u="none" strike="noStrike" dirty="0">
                <a:solidFill>
                  <a:srgbClr val="000000"/>
                </a:solidFill>
                <a:effectLst/>
              </a:rPr>
              <a:t>commencement(comp4450) and </a:t>
            </a:r>
            <a:endParaRPr lang="en-US" sz="1100" b="0" dirty="0">
              <a:effectLst/>
            </a:endParaRPr>
          </a:p>
          <a:p>
            <a:pPr rtl="0">
              <a:spcBef>
                <a:spcPts val="0"/>
              </a:spcBef>
              <a:spcAft>
                <a:spcPts val="0"/>
              </a:spcAft>
            </a:pPr>
            <a:r>
              <a:rPr lang="en-US" sz="1800" b="0" i="0" u="none" strike="noStrike" dirty="0">
                <a:solidFill>
                  <a:srgbClr val="000000"/>
                </a:solidFill>
                <a:effectLst/>
              </a:rPr>
              <a:t>The rule R6 is as follows</a:t>
            </a:r>
            <a:endParaRPr lang="en-US" sz="1100" b="0" dirty="0">
              <a:effectLst/>
            </a:endParaRPr>
          </a:p>
          <a:p>
            <a:pPr rtl="0">
              <a:spcBef>
                <a:spcPts val="0"/>
              </a:spcBef>
              <a:spcAft>
                <a:spcPts val="0"/>
              </a:spcAft>
            </a:pPr>
            <a:r>
              <a:rPr lang="en-US" sz="1800" b="0" i="0" u="none" strike="noStrike" dirty="0">
                <a:solidFill>
                  <a:srgbClr val="000000"/>
                </a:solidFill>
                <a:effectLst/>
              </a:rPr>
              <a:t>Oneweekduration, continousassesment(comp4450) =&gt; ¬week12</a:t>
            </a:r>
            <a:endParaRPr lang="en-US" sz="1100" b="0" dirty="0">
              <a:effectLst/>
            </a:endParaRPr>
          </a:p>
          <a:p>
            <a:r>
              <a:rPr lang="en-US" sz="1800" b="0" i="0" u="none" strike="noStrike" dirty="0">
                <a:solidFill>
                  <a:srgbClr val="000000"/>
                </a:solidFill>
                <a:effectLst/>
              </a:rPr>
              <a:t>This is where the hierarchy of the superiority rule takes place. If we process these rules in SPINDLE with R5 &gt; R1 we would obtain the result as </a:t>
            </a:r>
            <a:r>
              <a:rPr lang="en-US" sz="1800" b="0" i="1" u="none" strike="noStrike" dirty="0">
                <a:solidFill>
                  <a:srgbClr val="000000"/>
                </a:solidFill>
                <a:effectLst/>
              </a:rPr>
              <a:t>+d  ¬commencementexam(comp4450)</a:t>
            </a:r>
            <a:r>
              <a:rPr lang="en-US" sz="1800" b="0" i="0" u="none" strike="noStrike" dirty="0">
                <a:solidFill>
                  <a:srgbClr val="000000"/>
                </a:solidFill>
                <a:effectLst/>
              </a:rPr>
              <a:t>. The implicit constraints about the course comp 4450 would be that it is indeed a continuous assessment and it is a fact. Hence, the provability is indisputable. Furthermore, these implicit constraints can sometimes help us in facilitating the superiority between the rules. Moreover if we had another example course such as comp 3620 which is not a continuous assessment course and which is indeed a fact, then the rule R1 would override other rules such as R5, and derive the proof tagged literal as </a:t>
            </a:r>
            <a:r>
              <a:rPr lang="en-US" sz="1800" b="0" i="1" u="none" strike="noStrike" dirty="0">
                <a:solidFill>
                  <a:srgbClr val="000000"/>
                </a:solidFill>
                <a:effectLst/>
              </a:rPr>
              <a:t>+d  commencementexam(comp3620).</a:t>
            </a:r>
            <a:endParaRPr lang="en-AU" sz="1800" dirty="0"/>
          </a:p>
        </p:txBody>
      </p:sp>
      <p:sp>
        <p:nvSpPr>
          <p:cNvPr id="4" name="Slide Number Placeholder 3">
            <a:extLst>
              <a:ext uri="{FF2B5EF4-FFF2-40B4-BE49-F238E27FC236}">
                <a16:creationId xmlns:a16="http://schemas.microsoft.com/office/drawing/2014/main" id="{5A14DC99-8CCA-42C9-ABAB-47CD26D6A970}"/>
              </a:ext>
            </a:extLst>
          </p:cNvPr>
          <p:cNvSpPr>
            <a:spLocks noGrp="1"/>
          </p:cNvSpPr>
          <p:nvPr>
            <p:ph type="sldNum" sz="quarter" idx="12"/>
          </p:nvPr>
        </p:nvSpPr>
        <p:spPr/>
        <p:txBody>
          <a:bodyPr/>
          <a:lstStyle/>
          <a:p>
            <a:fld id="{F89FC6BB-8C27-F94A-91F2-E83A92A465D1}" type="slidenum">
              <a:rPr lang="en-AU" altLang="x-none" smtClean="0"/>
              <a:pPr/>
              <a:t>19</a:t>
            </a:fld>
            <a:endParaRPr lang="en-AU" altLang="x-none"/>
          </a:p>
        </p:txBody>
      </p:sp>
    </p:spTree>
    <p:extLst>
      <p:ext uri="{BB962C8B-B14F-4D97-AF65-F5344CB8AC3E}">
        <p14:creationId xmlns:p14="http://schemas.microsoft.com/office/powerpoint/2010/main" val="191545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IN" altLang="x-none" dirty="0"/>
              <a:t>Overview</a:t>
            </a:r>
            <a:endParaRPr lang="x-none" altLang="x-none" dirty="0"/>
          </a:p>
        </p:txBody>
      </p:sp>
      <p:sp>
        <p:nvSpPr>
          <p:cNvPr id="14339" name="Rectangle 3"/>
          <p:cNvSpPr>
            <a:spLocks noGrp="1" noChangeArrowheads="1"/>
          </p:cNvSpPr>
          <p:nvPr>
            <p:ph idx="1"/>
          </p:nvPr>
        </p:nvSpPr>
        <p:spPr/>
        <p:txBody>
          <a:bodyPr/>
          <a:lstStyle/>
          <a:p>
            <a:r>
              <a:rPr lang="en-IN" altLang="x-none" dirty="0"/>
              <a:t>Problem</a:t>
            </a:r>
          </a:p>
          <a:p>
            <a:r>
              <a:rPr lang="en-IN" altLang="x-none" dirty="0"/>
              <a:t>Motivation</a:t>
            </a:r>
          </a:p>
          <a:p>
            <a:r>
              <a:rPr lang="en-IN" altLang="x-none" dirty="0"/>
              <a:t>Defeasible reasoning</a:t>
            </a:r>
          </a:p>
          <a:p>
            <a:r>
              <a:rPr lang="en-IN" altLang="x-none" dirty="0"/>
              <a:t>Example explanation using SPINDLE</a:t>
            </a:r>
            <a:r>
              <a:rPr lang="en-IN" altLang="x-none" baseline="30000" dirty="0"/>
              <a:t>1</a:t>
            </a:r>
            <a:endParaRPr lang="en-IN" altLang="x-none" dirty="0"/>
          </a:p>
          <a:p>
            <a:r>
              <a:rPr lang="en-IN" altLang="x-none" dirty="0"/>
              <a:t>Application</a:t>
            </a:r>
          </a:p>
          <a:p>
            <a:r>
              <a:rPr lang="en-IN" altLang="x-none" dirty="0"/>
              <a:t>Conclusion</a:t>
            </a:r>
            <a:endParaRPr lang="x-none" altLang="x-none" dirty="0"/>
          </a:p>
        </p:txBody>
      </p:sp>
      <p:sp>
        <p:nvSpPr>
          <p:cNvPr id="4" name="Slide Number Placeholder 5"/>
          <p:cNvSpPr>
            <a:spLocks noGrp="1"/>
          </p:cNvSpPr>
          <p:nvPr>
            <p:ph type="sldNum" sz="quarter" idx="12"/>
          </p:nvPr>
        </p:nvSpPr>
        <p:spPr/>
        <p:txBody>
          <a:bodyPr/>
          <a:lstStyle/>
          <a:p>
            <a:fld id="{39EAE221-151F-0449-8E81-A7E6796DBECA}" type="slidenum">
              <a:rPr lang="en-AU" altLang="x-none"/>
              <a:pPr/>
              <a:t>2</a:t>
            </a:fld>
            <a:endParaRPr lang="en-AU" altLang="x-non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A64A-1659-457D-905C-AA22F0534316}"/>
              </a:ext>
            </a:extLst>
          </p:cNvPr>
          <p:cNvSpPr>
            <a:spLocks noGrp="1"/>
          </p:cNvSpPr>
          <p:nvPr>
            <p:ph type="title"/>
          </p:nvPr>
        </p:nvSpPr>
        <p:spPr/>
        <p:txBody>
          <a:bodyPr/>
          <a:lstStyle/>
          <a:p>
            <a:r>
              <a:rPr lang="en-IN" dirty="0"/>
              <a:t>Conclusions</a:t>
            </a:r>
            <a:endParaRPr lang="en-AU" dirty="0"/>
          </a:p>
        </p:txBody>
      </p:sp>
      <p:sp>
        <p:nvSpPr>
          <p:cNvPr id="3" name="Content Placeholder 2">
            <a:extLst>
              <a:ext uri="{FF2B5EF4-FFF2-40B4-BE49-F238E27FC236}">
                <a16:creationId xmlns:a16="http://schemas.microsoft.com/office/drawing/2014/main" id="{B224989D-43D2-4957-96CB-A4814F253471}"/>
              </a:ext>
            </a:extLst>
          </p:cNvPr>
          <p:cNvSpPr>
            <a:spLocks noGrp="1"/>
          </p:cNvSpPr>
          <p:nvPr>
            <p:ph idx="1"/>
          </p:nvPr>
        </p:nvSpPr>
        <p:spPr/>
        <p:txBody>
          <a:bodyPr/>
          <a:lstStyle/>
          <a:p>
            <a:r>
              <a:rPr lang="en-IN" sz="1800" dirty="0"/>
              <a:t>The implementation of defeasible logic on the above examples have showcased that the theory is only scalable to a domain of problem, in which the effect on one rule readily effects all the rules in our knowledge base. For example in the timetabling model a change in assumption of the course in the beginning could change the results in specific. Moreover, there is a interplay between the rules because of high number on conflicting heads. However, for these problems there is a issue for soundness as seen with the abortion example we can get ambiguous result. Moreover before applying defeasible theory to any problem with exceptions we must ensure that it must align to the definition i.e. it must contain (F,R,&gt;) . Furthermore, simple defeasible logic is not suited for all scenarios, specifically when there is obligation and reparation.</a:t>
            </a:r>
            <a:endParaRPr lang="en-AU" sz="1800" dirty="0"/>
          </a:p>
        </p:txBody>
      </p:sp>
      <p:sp>
        <p:nvSpPr>
          <p:cNvPr id="4" name="Slide Number Placeholder 3">
            <a:extLst>
              <a:ext uri="{FF2B5EF4-FFF2-40B4-BE49-F238E27FC236}">
                <a16:creationId xmlns:a16="http://schemas.microsoft.com/office/drawing/2014/main" id="{383EF8AF-0ACE-44E2-89E6-3ABDF8686DFF}"/>
              </a:ext>
            </a:extLst>
          </p:cNvPr>
          <p:cNvSpPr>
            <a:spLocks noGrp="1"/>
          </p:cNvSpPr>
          <p:nvPr>
            <p:ph type="sldNum" sz="quarter" idx="12"/>
          </p:nvPr>
        </p:nvSpPr>
        <p:spPr/>
        <p:txBody>
          <a:bodyPr/>
          <a:lstStyle/>
          <a:p>
            <a:fld id="{F89FC6BB-8C27-F94A-91F2-E83A92A465D1}" type="slidenum">
              <a:rPr lang="en-AU" altLang="x-none" smtClean="0"/>
              <a:pPr/>
              <a:t>20</a:t>
            </a:fld>
            <a:endParaRPr lang="en-AU" altLang="x-none"/>
          </a:p>
        </p:txBody>
      </p:sp>
    </p:spTree>
    <p:extLst>
      <p:ext uri="{BB962C8B-B14F-4D97-AF65-F5344CB8AC3E}">
        <p14:creationId xmlns:p14="http://schemas.microsoft.com/office/powerpoint/2010/main" val="418782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76AA-23F8-42BD-B9CB-95363FF5E8B9}"/>
              </a:ext>
            </a:extLst>
          </p:cNvPr>
          <p:cNvSpPr>
            <a:spLocks noGrp="1"/>
          </p:cNvSpPr>
          <p:nvPr>
            <p:ph type="title"/>
          </p:nvPr>
        </p:nvSpPr>
        <p:spPr/>
        <p:txBody>
          <a:bodyPr/>
          <a:lstStyle/>
          <a:p>
            <a:r>
              <a:rPr lang="en-IN" dirty="0"/>
              <a:t>Problem and Motivation</a:t>
            </a:r>
            <a:endParaRPr lang="en-AU" dirty="0"/>
          </a:p>
        </p:txBody>
      </p:sp>
      <p:sp>
        <p:nvSpPr>
          <p:cNvPr id="3" name="Content Placeholder 2">
            <a:extLst>
              <a:ext uri="{FF2B5EF4-FFF2-40B4-BE49-F238E27FC236}">
                <a16:creationId xmlns:a16="http://schemas.microsoft.com/office/drawing/2014/main" id="{E0DBC7A6-ACA4-42A7-AA86-607C762F5DA7}"/>
              </a:ext>
            </a:extLst>
          </p:cNvPr>
          <p:cNvSpPr>
            <a:spLocks noGrp="1"/>
          </p:cNvSpPr>
          <p:nvPr>
            <p:ph idx="1"/>
          </p:nvPr>
        </p:nvSpPr>
        <p:spPr>
          <a:xfrm>
            <a:off x="457200" y="1916112"/>
            <a:ext cx="8229600" cy="4681537"/>
          </a:xfrm>
        </p:spPr>
        <p:txBody>
          <a:bodyPr/>
          <a:lstStyle/>
          <a:p>
            <a:r>
              <a:rPr lang="en-IN" sz="1800" dirty="0"/>
              <a:t>Applying defeasible logic in real world scenario problems and checking for soundness and scalability of these methods, more specifically is the formalization strong enough to accept large number of exceptions or how can we know that which problem is suited for defeasible theory?</a:t>
            </a:r>
          </a:p>
          <a:p>
            <a:endParaRPr lang="en-IN" sz="1800" dirty="0"/>
          </a:p>
          <a:p>
            <a:r>
              <a:rPr lang="en-IN" sz="1800" dirty="0"/>
              <a:t>But why defeasible reasoning or what is defeasible reasoning ?</a:t>
            </a:r>
          </a:p>
          <a:p>
            <a:endParaRPr lang="en-IN" sz="1800" dirty="0"/>
          </a:p>
          <a:p>
            <a:r>
              <a:rPr lang="en-IN" sz="1800" dirty="0"/>
              <a:t>In order to answer this let us consider an small example that will motivate us towards our goal </a:t>
            </a:r>
          </a:p>
          <a:p>
            <a:endParaRPr lang="en-IN" sz="1800" dirty="0"/>
          </a:p>
          <a:p>
            <a:r>
              <a:rPr lang="en-IN" sz="1800" dirty="0"/>
              <a:t>Consider the simple example of statement such as “All birds can fly”</a:t>
            </a:r>
          </a:p>
          <a:p>
            <a:endParaRPr lang="en-IN" sz="1800" dirty="0"/>
          </a:p>
          <a:p>
            <a:endParaRPr lang="en-AU" sz="1800" dirty="0"/>
          </a:p>
        </p:txBody>
      </p:sp>
      <p:sp>
        <p:nvSpPr>
          <p:cNvPr id="4" name="Slide Number Placeholder 3">
            <a:extLst>
              <a:ext uri="{FF2B5EF4-FFF2-40B4-BE49-F238E27FC236}">
                <a16:creationId xmlns:a16="http://schemas.microsoft.com/office/drawing/2014/main" id="{C8F50B78-E73D-44F2-9A84-068D4E349158}"/>
              </a:ext>
            </a:extLst>
          </p:cNvPr>
          <p:cNvSpPr>
            <a:spLocks noGrp="1"/>
          </p:cNvSpPr>
          <p:nvPr>
            <p:ph type="sldNum" sz="quarter" idx="12"/>
          </p:nvPr>
        </p:nvSpPr>
        <p:spPr/>
        <p:txBody>
          <a:bodyPr/>
          <a:lstStyle/>
          <a:p>
            <a:fld id="{F89FC6BB-8C27-F94A-91F2-E83A92A465D1}" type="slidenum">
              <a:rPr lang="en-AU" altLang="x-none" smtClean="0"/>
              <a:pPr/>
              <a:t>3</a:t>
            </a:fld>
            <a:endParaRPr lang="en-AU" altLang="x-none"/>
          </a:p>
        </p:txBody>
      </p:sp>
    </p:spTree>
    <p:extLst>
      <p:ext uri="{BB962C8B-B14F-4D97-AF65-F5344CB8AC3E}">
        <p14:creationId xmlns:p14="http://schemas.microsoft.com/office/powerpoint/2010/main" val="73371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59C48-5A6E-4DE9-9BDF-90E05F1E46AE}"/>
              </a:ext>
            </a:extLst>
          </p:cNvPr>
          <p:cNvSpPr>
            <a:spLocks noGrp="1"/>
          </p:cNvSpPr>
          <p:nvPr>
            <p:ph idx="1"/>
          </p:nvPr>
        </p:nvSpPr>
        <p:spPr>
          <a:xfrm>
            <a:off x="457200" y="1052736"/>
            <a:ext cx="8229600" cy="5073427"/>
          </a:xfrm>
        </p:spPr>
        <p:txBody>
          <a:bodyPr/>
          <a:lstStyle/>
          <a:p>
            <a:endParaRPr lang="en-AU" sz="1800" dirty="0"/>
          </a:p>
          <a:p>
            <a:r>
              <a:rPr lang="en-AU" sz="1800" i="1" dirty="0"/>
              <a:t> </a:t>
            </a:r>
            <a:r>
              <a:rPr lang="en-AU" sz="1800" dirty="0"/>
              <a:t>Now if we want to formalize this above statement is classical logic then there would be seemingly have an open list of exceptions such as ostriches, penguins ,Peking ducks, etc. etc.</a:t>
            </a:r>
          </a:p>
          <a:p>
            <a:r>
              <a:rPr lang="en-AU" sz="1800" dirty="0"/>
              <a:t>If we try to write this an axiom, then we get</a:t>
            </a:r>
          </a:p>
          <a:p>
            <a:endParaRPr lang="en-AU" sz="1800" dirty="0"/>
          </a:p>
          <a:p>
            <a:endParaRPr lang="en-AU" sz="1800" dirty="0"/>
          </a:p>
          <a:p>
            <a:r>
              <a:rPr lang="en-AU" sz="1800" dirty="0"/>
              <a:t> Now in order to compensate the fact there are so many exceptions we introduce a new implication know as defeasible implication in our domain (which aligns with our common sense reasoning) </a:t>
            </a:r>
            <a:endParaRPr lang="en-AU" sz="1800" i="1" dirty="0"/>
          </a:p>
          <a:p>
            <a:r>
              <a:rPr lang="en-AU" sz="1800" b="0" i="0" u="none" strike="noStrike" dirty="0">
                <a:solidFill>
                  <a:srgbClr val="000000"/>
                </a:solidFill>
                <a:effectLst/>
                <a:latin typeface="Liberation Serif"/>
              </a:rPr>
              <a:t> bird(x) ⇒ flies(x)</a:t>
            </a:r>
            <a:endParaRPr lang="en-AU" sz="1800" i="1" dirty="0"/>
          </a:p>
          <a:p>
            <a:r>
              <a:rPr lang="en-US" sz="1800" dirty="0"/>
              <a:t>The idea is that if we know that something is a bird, then we may conclude that it flies, unless there is other, not inferior, evidence suggesting that it may not fly.</a:t>
            </a:r>
            <a:endParaRPr lang="en-AU" sz="1800" dirty="0"/>
          </a:p>
        </p:txBody>
      </p:sp>
      <p:sp>
        <p:nvSpPr>
          <p:cNvPr id="4" name="Slide Number Placeholder 3">
            <a:extLst>
              <a:ext uri="{FF2B5EF4-FFF2-40B4-BE49-F238E27FC236}">
                <a16:creationId xmlns:a16="http://schemas.microsoft.com/office/drawing/2014/main" id="{F49A527A-4987-45FF-ABF5-FB953079723F}"/>
              </a:ext>
            </a:extLst>
          </p:cNvPr>
          <p:cNvSpPr>
            <a:spLocks noGrp="1"/>
          </p:cNvSpPr>
          <p:nvPr>
            <p:ph type="sldNum" sz="quarter" idx="12"/>
          </p:nvPr>
        </p:nvSpPr>
        <p:spPr/>
        <p:txBody>
          <a:bodyPr/>
          <a:lstStyle/>
          <a:p>
            <a:fld id="{F89FC6BB-8C27-F94A-91F2-E83A92A465D1}" type="slidenum">
              <a:rPr lang="en-AU" altLang="x-none" smtClean="0"/>
              <a:pPr/>
              <a:t>4</a:t>
            </a:fld>
            <a:endParaRPr lang="en-AU" altLang="x-none"/>
          </a:p>
        </p:txBody>
      </p:sp>
      <p:pic>
        <p:nvPicPr>
          <p:cNvPr id="5" name="Picture 4">
            <a:extLst>
              <a:ext uri="{FF2B5EF4-FFF2-40B4-BE49-F238E27FC236}">
                <a16:creationId xmlns:a16="http://schemas.microsoft.com/office/drawing/2014/main" id="{CF58ECF5-8381-4EC0-B574-8C61F928BF5C}"/>
              </a:ext>
            </a:extLst>
          </p:cNvPr>
          <p:cNvPicPr>
            <a:picLocks noChangeAspect="1"/>
          </p:cNvPicPr>
          <p:nvPr/>
        </p:nvPicPr>
        <p:blipFill>
          <a:blip r:embed="rId2"/>
          <a:stretch>
            <a:fillRect/>
          </a:stretch>
        </p:blipFill>
        <p:spPr>
          <a:xfrm>
            <a:off x="899591" y="2780928"/>
            <a:ext cx="7844653" cy="432048"/>
          </a:xfrm>
          <a:prstGeom prst="rect">
            <a:avLst/>
          </a:prstGeom>
        </p:spPr>
      </p:pic>
    </p:spTree>
    <p:extLst>
      <p:ext uri="{BB962C8B-B14F-4D97-AF65-F5344CB8AC3E}">
        <p14:creationId xmlns:p14="http://schemas.microsoft.com/office/powerpoint/2010/main" val="345074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485849-0779-43BD-AD8F-4D73B5AA7DC9}"/>
                  </a:ext>
                </a:extLst>
              </p:cNvPr>
              <p:cNvSpPr>
                <a:spLocks noGrp="1"/>
              </p:cNvSpPr>
              <p:nvPr>
                <p:ph idx="1"/>
              </p:nvPr>
            </p:nvSpPr>
            <p:spPr>
              <a:xfrm>
                <a:off x="457200" y="980728"/>
                <a:ext cx="8229600" cy="5145435"/>
              </a:xfrm>
            </p:spPr>
            <p:txBody>
              <a:bodyPr/>
              <a:lstStyle/>
              <a:p>
                <a:r>
                  <a:rPr lang="en-IN" sz="1800" dirty="0"/>
                  <a:t>Here </a:t>
                </a:r>
                <a14:m>
                  <m:oMath xmlns:m="http://schemas.openxmlformats.org/officeDocument/2006/math">
                    <m:r>
                      <a:rPr lang="en-IN" sz="1800" b="0" i="1" smtClean="0">
                        <a:latin typeface="Cambria Math" panose="02040503050406030204" pitchFamily="18" charset="0"/>
                      </a:rPr>
                      <m:t>⇒</m:t>
                    </m:r>
                  </m:oMath>
                </a14:m>
                <a:r>
                  <a:rPr lang="en-AU" sz="1800" dirty="0"/>
                  <a:t> represents defeasible implication i.e. which can be defeated by other stronger rule and by defining superiority we can see observe that R2 head would override the rule R1 </a:t>
                </a:r>
              </a:p>
              <a:p>
                <a:r>
                  <a:rPr kumimoji="0" lang="en-IN" b="0" i="0" u="none" strike="noStrike" kern="1200" cap="none" spc="0" normalizeH="0" baseline="0" noProof="0" dirty="0">
                    <a:ln>
                      <a:noFill/>
                    </a:ln>
                    <a:solidFill>
                      <a:srgbClr val="527688"/>
                    </a:solidFill>
                    <a:effectLst/>
                    <a:uLnTx/>
                    <a:uFillTx/>
                    <a:latin typeface="Arial"/>
                    <a:cs typeface="Arial"/>
                  </a:rPr>
                  <a:t>Defeasible reasoning</a:t>
                </a:r>
                <a:endParaRPr lang="en-AU" sz="1600" dirty="0"/>
              </a:p>
              <a:p>
                <a:r>
                  <a:rPr lang="en-AU" sz="1800" dirty="0"/>
                  <a:t>Defeasible reasoning is a special form of non-monotonic logic. In monotonic logic adding more clause to our knowledge base does not necessarily reduce the amount of propositions derived. However in non-monotonic logic conclusions can be refuted by adding extra knowledge. It works on the principle of default logic, a default is a rule that can be used unless overridden by exceptions, a reasoning that follows the concept of </a:t>
                </a:r>
                <a:r>
                  <a:rPr lang="en-AU" sz="1800" i="1" dirty="0"/>
                  <a:t>Inertia</a:t>
                </a:r>
                <a:r>
                  <a:rPr lang="en-AU" sz="1800" dirty="0"/>
                  <a:t> </a:t>
                </a:r>
              </a:p>
              <a:p>
                <a:r>
                  <a:rPr lang="en-AU" sz="1800" dirty="0"/>
                  <a:t>For example consider the following set of rules in our KB</a:t>
                </a:r>
              </a:p>
              <a:p>
                <a:r>
                  <a:rPr lang="en-AU" sz="1800" i="1" dirty="0"/>
                  <a:t>r1:  evidenceA =&gt; -responsible</a:t>
                </a:r>
              </a:p>
              <a:p>
                <a:r>
                  <a:rPr lang="en-AU" sz="1800" i="1" dirty="0"/>
                  <a:t>r2:  evidenceB =&gt;  responsible</a:t>
                </a:r>
              </a:p>
              <a:p>
                <a:r>
                  <a:rPr lang="en-AU" sz="1800" i="1" dirty="0"/>
                  <a:t>r3:  responsible =&gt; guilty</a:t>
                </a:r>
              </a:p>
              <a:p>
                <a:r>
                  <a:rPr lang="en-AU" sz="1800" i="1" dirty="0"/>
                  <a:t>r4:  =&gt;  -guilty</a:t>
                </a:r>
              </a:p>
            </p:txBody>
          </p:sp>
        </mc:Choice>
        <mc:Fallback xmlns="">
          <p:sp>
            <p:nvSpPr>
              <p:cNvPr id="3" name="Content Placeholder 2">
                <a:extLst>
                  <a:ext uri="{FF2B5EF4-FFF2-40B4-BE49-F238E27FC236}">
                    <a16:creationId xmlns:a16="http://schemas.microsoft.com/office/drawing/2014/main" id="{31485849-0779-43BD-AD8F-4D73B5AA7DC9}"/>
                  </a:ext>
                </a:extLst>
              </p:cNvPr>
              <p:cNvSpPr>
                <a:spLocks noGrp="1" noRot="1" noChangeAspect="1" noMove="1" noResize="1" noEditPoints="1" noAdjustHandles="1" noChangeArrowheads="1" noChangeShapeType="1" noTextEdit="1"/>
              </p:cNvSpPr>
              <p:nvPr>
                <p:ph idx="1"/>
              </p:nvPr>
            </p:nvSpPr>
            <p:spPr>
              <a:xfrm>
                <a:off x="457200" y="980728"/>
                <a:ext cx="8229600" cy="5145435"/>
              </a:xfrm>
              <a:blipFill>
                <a:blip r:embed="rId2"/>
                <a:stretch>
                  <a:fillRect l="-1704" t="-711" r="-222"/>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D6CB8F33-6208-4366-8D0B-45DAFC75197D}"/>
              </a:ext>
            </a:extLst>
          </p:cNvPr>
          <p:cNvSpPr>
            <a:spLocks noGrp="1"/>
          </p:cNvSpPr>
          <p:nvPr>
            <p:ph type="sldNum" sz="quarter" idx="12"/>
          </p:nvPr>
        </p:nvSpPr>
        <p:spPr/>
        <p:txBody>
          <a:bodyPr/>
          <a:lstStyle/>
          <a:p>
            <a:fld id="{F89FC6BB-8C27-F94A-91F2-E83A92A465D1}" type="slidenum">
              <a:rPr lang="en-AU" altLang="x-none" smtClean="0"/>
              <a:pPr/>
              <a:t>5</a:t>
            </a:fld>
            <a:endParaRPr lang="en-AU" altLang="x-none"/>
          </a:p>
        </p:txBody>
      </p:sp>
    </p:spTree>
    <p:extLst>
      <p:ext uri="{BB962C8B-B14F-4D97-AF65-F5344CB8AC3E}">
        <p14:creationId xmlns:p14="http://schemas.microsoft.com/office/powerpoint/2010/main" val="256741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9C5D37-2EFA-477A-B3C2-C910AFBD10BF}"/>
                  </a:ext>
                </a:extLst>
              </p:cNvPr>
              <p:cNvSpPr>
                <a:spLocks noGrp="1"/>
              </p:cNvSpPr>
              <p:nvPr>
                <p:ph idx="1"/>
              </p:nvPr>
            </p:nvSpPr>
            <p:spPr>
              <a:xfrm>
                <a:off x="457200" y="1052736"/>
                <a:ext cx="8229600" cy="5073427"/>
              </a:xfrm>
            </p:spPr>
            <p:txBody>
              <a:bodyPr/>
              <a:lstStyle/>
              <a:p>
                <a:r>
                  <a:rPr lang="en-IN" sz="1800" dirty="0"/>
                  <a:t>The rule r4 demonstrates the presumption of innocence , unless you are not responsible for your crime (you will be presumed innocent) (reference with inertia)</a:t>
                </a:r>
              </a:p>
              <a:p>
                <a:r>
                  <a:rPr lang="en-IN" sz="1800" dirty="0"/>
                  <a:t> </a:t>
                </a:r>
                <a:r>
                  <a:rPr lang="en-IN" sz="2400" dirty="0"/>
                  <a:t>Informal definition </a:t>
                </a:r>
              </a:p>
              <a:p>
                <a:r>
                  <a:rPr lang="en-IN" sz="1800" dirty="0"/>
                  <a:t>A defeasible theory consists a set of facts, a set of rules and  a set of acyclic superiority relations, which can be formed as (F,R,&gt;). The language consists of finite set of literals just like classical logic, where a literal is a either an atomic proposition or it’s negation. Facts are set of literals whose provability is undisputable . For example ‘Australia is a country : country(Australia)’.</a:t>
                </a:r>
              </a:p>
              <a:p>
                <a:r>
                  <a:rPr lang="en-IN" sz="1800" dirty="0"/>
                  <a:t>Set of rules consist strict rules, defeasible rules and defeaters. Strict rules are the same as implication rules in classical logic while defeasible rules are defeated with a shred of contrary evidence and lastly defeaters are rule whose only purpose is to prevent any conclusion </a:t>
                </a:r>
              </a:p>
              <a:p>
                <a:r>
                  <a:rPr lang="en-IN" sz="1800" i="1" dirty="0"/>
                  <a:t>Human(x) </a:t>
                </a:r>
                <a14:m>
                  <m:oMath xmlns:m="http://schemas.openxmlformats.org/officeDocument/2006/math">
                    <m:r>
                      <a:rPr lang="en-AU" sz="1800" i="1" dirty="0" smtClean="0">
                        <a:latin typeface="Cambria Math" panose="02040503050406030204" pitchFamily="18" charset="0"/>
                      </a:rPr>
                      <m:t>→</m:t>
                    </m:r>
                  </m:oMath>
                </a14:m>
                <a:r>
                  <a:rPr lang="en-AU" sz="1800" i="1" dirty="0"/>
                  <a:t> Mammal(x)</a:t>
                </a:r>
                <a:r>
                  <a:rPr lang="en-AU" sz="1800" dirty="0"/>
                  <a:t>            </a:t>
                </a:r>
                <a:r>
                  <a:rPr lang="en-AU" sz="1800" i="1" dirty="0"/>
                  <a:t>(Strict rules)</a:t>
                </a:r>
              </a:p>
              <a:p>
                <a:r>
                  <a:rPr lang="en-AU" sz="1800" i="1" dirty="0"/>
                  <a:t>Mammal(x) </a:t>
                </a:r>
                <a14:m>
                  <m:oMath xmlns:m="http://schemas.openxmlformats.org/officeDocument/2006/math">
                    <m:r>
                      <a:rPr lang="en-IN" sz="1800" b="0" i="1" dirty="0" smtClean="0">
                        <a:latin typeface="Cambria Math" panose="02040503050406030204" pitchFamily="18" charset="0"/>
                      </a:rPr>
                      <m:t>⇒</m:t>
                    </m:r>
                  </m:oMath>
                </a14:m>
                <a:r>
                  <a:rPr lang="en-AU" sz="1800" i="1" dirty="0"/>
                  <a:t>  flies(x)                (Defeasible rules)</a:t>
                </a:r>
              </a:p>
              <a:p>
                <a:r>
                  <a:rPr lang="en-AU" sz="1800" i="1" dirty="0"/>
                  <a:t>Heavy(x) </a:t>
                </a:r>
                <a:r>
                  <a:rPr lang="en-AU" sz="1800" b="0" i="0" u="none" strike="noStrike" dirty="0">
                    <a:solidFill>
                      <a:srgbClr val="000000"/>
                    </a:solidFill>
                    <a:effectLst/>
                    <a:latin typeface="Liberation Serif"/>
                  </a:rPr>
                  <a:t>↝ </a:t>
                </a:r>
                <a:r>
                  <a:rPr lang="en-AU" sz="1800" i="1" dirty="0"/>
                  <a:t>flies(x)	             (Defeaters)</a:t>
                </a:r>
                <a:endParaRPr lang="en-AU" sz="1800" dirty="0"/>
              </a:p>
            </p:txBody>
          </p:sp>
        </mc:Choice>
        <mc:Fallback xmlns="">
          <p:sp>
            <p:nvSpPr>
              <p:cNvPr id="3" name="Content Placeholder 2">
                <a:extLst>
                  <a:ext uri="{FF2B5EF4-FFF2-40B4-BE49-F238E27FC236}">
                    <a16:creationId xmlns:a16="http://schemas.microsoft.com/office/drawing/2014/main" id="{9F9C5D37-2EFA-477A-B3C2-C910AFBD10BF}"/>
                  </a:ext>
                </a:extLst>
              </p:cNvPr>
              <p:cNvSpPr>
                <a:spLocks noGrp="1" noRot="1" noChangeAspect="1" noMove="1" noResize="1" noEditPoints="1" noAdjustHandles="1" noChangeArrowheads="1" noChangeShapeType="1" noTextEdit="1"/>
              </p:cNvSpPr>
              <p:nvPr>
                <p:ph idx="1"/>
              </p:nvPr>
            </p:nvSpPr>
            <p:spPr>
              <a:xfrm>
                <a:off x="457200" y="1052736"/>
                <a:ext cx="8229600" cy="5073427"/>
              </a:xfrm>
              <a:blipFill>
                <a:blip r:embed="rId2"/>
                <a:stretch>
                  <a:fillRect l="-444" t="-721" r="-1185"/>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DC14A6B1-3D45-4DDB-9024-4E1CE8CB9E38}"/>
              </a:ext>
            </a:extLst>
          </p:cNvPr>
          <p:cNvSpPr>
            <a:spLocks noGrp="1"/>
          </p:cNvSpPr>
          <p:nvPr>
            <p:ph type="sldNum" sz="quarter" idx="12"/>
          </p:nvPr>
        </p:nvSpPr>
        <p:spPr/>
        <p:txBody>
          <a:bodyPr/>
          <a:lstStyle/>
          <a:p>
            <a:fld id="{F89FC6BB-8C27-F94A-91F2-E83A92A465D1}" type="slidenum">
              <a:rPr lang="en-AU" altLang="x-none" smtClean="0"/>
              <a:pPr/>
              <a:t>6</a:t>
            </a:fld>
            <a:endParaRPr lang="en-AU" altLang="x-none"/>
          </a:p>
        </p:txBody>
      </p:sp>
    </p:spTree>
    <p:extLst>
      <p:ext uri="{BB962C8B-B14F-4D97-AF65-F5344CB8AC3E}">
        <p14:creationId xmlns:p14="http://schemas.microsoft.com/office/powerpoint/2010/main" val="179029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75396-FD7B-4A9F-A41C-0FB6DD902C5F}"/>
              </a:ext>
            </a:extLst>
          </p:cNvPr>
          <p:cNvSpPr>
            <a:spLocks noGrp="1"/>
          </p:cNvSpPr>
          <p:nvPr>
            <p:ph idx="1"/>
          </p:nvPr>
        </p:nvSpPr>
        <p:spPr>
          <a:xfrm>
            <a:off x="457200" y="980728"/>
            <a:ext cx="8229600" cy="5145435"/>
          </a:xfrm>
        </p:spPr>
        <p:txBody>
          <a:bodyPr/>
          <a:lstStyle/>
          <a:p>
            <a:r>
              <a:rPr kumimoji="0" lang="en-IN" sz="2400" b="0" i="0" u="none" strike="noStrike" kern="1200" cap="none" spc="0" normalizeH="0" baseline="0" noProof="0" dirty="0">
                <a:ln>
                  <a:noFill/>
                </a:ln>
                <a:solidFill>
                  <a:srgbClr val="000000"/>
                </a:solidFill>
                <a:effectLst/>
                <a:uLnTx/>
                <a:uFillTx/>
                <a:latin typeface="Arial"/>
                <a:cs typeface="Arial"/>
              </a:rPr>
              <a:t>Formal definition</a:t>
            </a:r>
          </a:p>
          <a:p>
            <a:pPr marL="305435" marR="106045" algn="just" rtl="0">
              <a:spcBef>
                <a:spcPts val="0"/>
              </a:spcBef>
              <a:spcAft>
                <a:spcPts val="0"/>
              </a:spcAft>
            </a:pPr>
            <a:r>
              <a:rPr lang="en-US" sz="1800" b="1" i="0" u="none" strike="noStrike" dirty="0">
                <a:solidFill>
                  <a:srgbClr val="000000"/>
                </a:solidFill>
                <a:effectLst/>
                <a:latin typeface="Liberation Serif"/>
              </a:rPr>
              <a:t>Definition 1.1. </a:t>
            </a:r>
            <a:r>
              <a:rPr lang="en-US" sz="1800" b="0" i="0" u="none" strike="noStrike" dirty="0">
                <a:solidFill>
                  <a:srgbClr val="000000"/>
                </a:solidFill>
                <a:effectLst/>
                <a:latin typeface="Liberation Serif"/>
              </a:rPr>
              <a:t>Let Lab be a set of arbitrary labels. Rules have form “r : A(r) ↪️ C(r)”:</a:t>
            </a:r>
            <a:endParaRPr lang="en-US" sz="1100" b="0" dirty="0">
              <a:effectLst/>
            </a:endParaRPr>
          </a:p>
          <a:p>
            <a:pPr marL="305435" marR="106045" algn="just" rtl="0">
              <a:spcBef>
                <a:spcPts val="0"/>
              </a:spcBef>
              <a:spcAft>
                <a:spcPts val="0"/>
              </a:spcAft>
            </a:pPr>
            <a:r>
              <a:rPr lang="en-US" sz="1800" b="0" i="0" u="none" strike="noStrike" dirty="0">
                <a:solidFill>
                  <a:srgbClr val="000000"/>
                </a:solidFill>
                <a:effectLst/>
                <a:latin typeface="Liberation Serif"/>
              </a:rPr>
              <a:t>1. r ∈ Lab is a unique name.</a:t>
            </a:r>
            <a:endParaRPr lang="en-US" sz="1100" b="0" dirty="0">
              <a:effectLst/>
            </a:endParaRPr>
          </a:p>
          <a:p>
            <a:pPr marL="305435" marR="106045" algn="just" rtl="0">
              <a:spcBef>
                <a:spcPts val="0"/>
              </a:spcBef>
              <a:spcAft>
                <a:spcPts val="0"/>
              </a:spcAft>
            </a:pPr>
            <a:r>
              <a:rPr lang="en-US" sz="1800" b="0" i="0" u="none" strike="noStrike" dirty="0">
                <a:solidFill>
                  <a:srgbClr val="000000"/>
                </a:solidFill>
                <a:effectLst/>
                <a:latin typeface="Liberation Serif"/>
              </a:rPr>
              <a:t>2. A(r) is the antecedent, or body, of the rule. A(r) can either have the form A(r) = a</a:t>
            </a:r>
            <a:r>
              <a:rPr lang="en-US" sz="1800" b="0" i="0" u="none" strike="noStrike" baseline="-25000" dirty="0">
                <a:solidFill>
                  <a:srgbClr val="000000"/>
                </a:solidFill>
                <a:effectLst/>
                <a:latin typeface="Liberation Serif"/>
              </a:rPr>
              <a:t>1</a:t>
            </a:r>
            <a:r>
              <a:rPr lang="en-US" sz="1800" b="0" i="0" u="none" strike="noStrike" dirty="0">
                <a:solidFill>
                  <a:srgbClr val="000000"/>
                </a:solidFill>
                <a:effectLst/>
                <a:latin typeface="Liberation Serif"/>
              </a:rPr>
              <a:t>, .,a</a:t>
            </a:r>
            <a:r>
              <a:rPr lang="en-US" sz="1800" b="0" i="0" u="none" strike="noStrike" baseline="-25000" dirty="0">
                <a:solidFill>
                  <a:srgbClr val="000000"/>
                </a:solidFill>
                <a:effectLst/>
                <a:latin typeface="Liberation Serif"/>
              </a:rPr>
              <a:t>n</a:t>
            </a:r>
            <a:r>
              <a:rPr lang="en-US" sz="1800" b="0" i="0" u="none" strike="noStrike" dirty="0">
                <a:solidFill>
                  <a:srgbClr val="000000"/>
                </a:solidFill>
                <a:effectLst/>
                <a:latin typeface="Liberation Serif"/>
              </a:rPr>
              <a:t> to denote a multi-set, or A(r) = a</a:t>
            </a:r>
            <a:r>
              <a:rPr lang="en-US" sz="1800" b="0" i="0" u="none" strike="noStrike" baseline="-25000" dirty="0">
                <a:solidFill>
                  <a:srgbClr val="000000"/>
                </a:solidFill>
                <a:effectLst/>
                <a:latin typeface="Liberation Serif"/>
              </a:rPr>
              <a:t>1</a:t>
            </a:r>
            <a:r>
              <a:rPr lang="en-US" sz="1800" b="0" i="0" u="none" strike="noStrike" dirty="0">
                <a:solidFill>
                  <a:srgbClr val="000000"/>
                </a:solidFill>
                <a:effectLst/>
                <a:latin typeface="Liberation Serif"/>
              </a:rPr>
              <a:t>, .,a</a:t>
            </a:r>
            <a:r>
              <a:rPr lang="en-US" sz="1800" b="0" i="0" u="none" strike="noStrike" baseline="-25000" dirty="0">
                <a:solidFill>
                  <a:srgbClr val="000000"/>
                </a:solidFill>
                <a:effectLst/>
                <a:latin typeface="Liberation Serif"/>
              </a:rPr>
              <a:t>n</a:t>
            </a:r>
            <a:r>
              <a:rPr lang="en-US" sz="1800" b="0" i="0" u="none" strike="noStrike" dirty="0">
                <a:solidFill>
                  <a:srgbClr val="000000"/>
                </a:solidFill>
                <a:effectLst/>
                <a:latin typeface="Liberation Serif"/>
              </a:rPr>
              <a:t> to denote a sequence.</a:t>
            </a:r>
            <a:endParaRPr lang="en-US" sz="1100" b="0" dirty="0">
              <a:effectLst/>
            </a:endParaRPr>
          </a:p>
          <a:p>
            <a:pPr marL="305435" marR="106045" algn="just" rtl="0">
              <a:spcBef>
                <a:spcPts val="0"/>
              </a:spcBef>
              <a:spcAft>
                <a:spcPts val="0"/>
              </a:spcAft>
            </a:pPr>
            <a:r>
              <a:rPr lang="en-US" sz="1800" b="0" i="0" u="none" strike="noStrike" dirty="0">
                <a:solidFill>
                  <a:srgbClr val="000000"/>
                </a:solidFill>
                <a:effectLst/>
                <a:latin typeface="Liberation Serif"/>
              </a:rPr>
              <a:t>3. ↪️∈ {→,⇒, </a:t>
            </a:r>
            <a:r>
              <a:rPr lang="en-US" sz="1800" b="0" i="0" u="none" strike="noStrike" dirty="0">
                <a:solidFill>
                  <a:srgbClr val="000000"/>
                </a:solidFill>
                <a:effectLst/>
                <a:latin typeface="Cambria Math" panose="02040503050406030204" pitchFamily="18" charset="0"/>
              </a:rPr>
              <a:t>↝</a:t>
            </a:r>
            <a:r>
              <a:rPr lang="en-US" sz="1800" b="0" i="0" u="none" strike="noStrike" dirty="0">
                <a:solidFill>
                  <a:srgbClr val="000000"/>
                </a:solidFill>
                <a:effectLst/>
                <a:latin typeface="Liberation Serif"/>
              </a:rPr>
              <a:t>} denotes a strict rule, a defeasible rule, and a defeater, respectively.</a:t>
            </a:r>
            <a:endParaRPr lang="en-US" sz="1100" b="0" dirty="0">
              <a:effectLst/>
            </a:endParaRPr>
          </a:p>
          <a:p>
            <a:pPr marL="305435" marR="106045" algn="just" rtl="0">
              <a:spcBef>
                <a:spcPts val="0"/>
              </a:spcBef>
              <a:spcAft>
                <a:spcPts val="0"/>
              </a:spcAft>
            </a:pPr>
            <a:r>
              <a:rPr lang="en-US" sz="1800" b="0" i="0" u="none" strike="noStrike" dirty="0">
                <a:solidFill>
                  <a:srgbClr val="000000"/>
                </a:solidFill>
                <a:effectLst/>
                <a:latin typeface="Liberation Serif"/>
              </a:rPr>
              <a:t>4. C(r) is the consequent, or head, of the rule. For the head, we consider three options: (a) The head is a single literal ‘p’, (b) The head is a multi-set ‘p</a:t>
            </a:r>
            <a:r>
              <a:rPr lang="en-US" sz="1800" b="0" i="0" u="none" strike="noStrike" baseline="-25000" dirty="0">
                <a:solidFill>
                  <a:srgbClr val="000000"/>
                </a:solidFill>
                <a:effectLst/>
                <a:latin typeface="Liberation Serif"/>
              </a:rPr>
              <a:t>1</a:t>
            </a:r>
            <a:r>
              <a:rPr lang="en-US" sz="1800" b="0" i="0" u="none" strike="noStrike" dirty="0">
                <a:solidFill>
                  <a:srgbClr val="000000"/>
                </a:solidFill>
                <a:effectLst/>
                <a:latin typeface="Liberation Serif"/>
              </a:rPr>
              <a:t>, . . ., p</a:t>
            </a:r>
            <a:r>
              <a:rPr lang="en-US" sz="1800" b="0" i="0" u="none" strike="noStrike" baseline="-25000" dirty="0">
                <a:solidFill>
                  <a:srgbClr val="000000"/>
                </a:solidFill>
                <a:effectLst/>
                <a:latin typeface="Liberation Serif"/>
              </a:rPr>
              <a:t>m</a:t>
            </a:r>
            <a:r>
              <a:rPr lang="en-US" sz="1800" b="0" i="0" u="none" strike="noStrike" dirty="0">
                <a:solidFill>
                  <a:srgbClr val="000000"/>
                </a:solidFill>
                <a:effectLst/>
                <a:latin typeface="Liberation Serif"/>
              </a:rPr>
              <a:t>’, and (c) The head is a sequence ‘p</a:t>
            </a:r>
            <a:r>
              <a:rPr lang="en-US" sz="1800" b="0" i="0" u="none" strike="noStrike" baseline="-25000" dirty="0">
                <a:solidFill>
                  <a:srgbClr val="000000"/>
                </a:solidFill>
                <a:effectLst/>
                <a:latin typeface="Liberation Serif"/>
              </a:rPr>
              <a:t>1</a:t>
            </a:r>
            <a:r>
              <a:rPr lang="en-US" sz="1800" b="0" i="0" u="none" strike="noStrike" dirty="0">
                <a:solidFill>
                  <a:srgbClr val="000000"/>
                </a:solidFill>
                <a:effectLst/>
                <a:latin typeface="Liberation Serif"/>
              </a:rPr>
              <a:t>;. . .; p</a:t>
            </a:r>
            <a:r>
              <a:rPr lang="en-US" sz="1800" b="0" i="0" u="none" strike="noStrike" baseline="-25000" dirty="0">
                <a:solidFill>
                  <a:srgbClr val="000000"/>
                </a:solidFill>
                <a:effectLst/>
                <a:latin typeface="Liberation Serif"/>
              </a:rPr>
              <a:t>m</a:t>
            </a:r>
            <a:r>
              <a:rPr lang="en-US" sz="1800" b="0" i="0" u="none" strike="noStrike" dirty="0">
                <a:solidFill>
                  <a:srgbClr val="000000"/>
                </a:solidFill>
                <a:effectLst/>
                <a:latin typeface="Liberation Serif"/>
              </a:rPr>
              <a:t>’.</a:t>
            </a:r>
            <a:endParaRPr lang="en-US" sz="1100" b="0" dirty="0">
              <a:effectLst/>
            </a:endParaRPr>
          </a:p>
          <a:p>
            <a:pPr marL="305435" marR="106045" algn="just" rtl="0">
              <a:spcBef>
                <a:spcPts val="0"/>
              </a:spcBef>
              <a:spcAft>
                <a:spcPts val="0"/>
              </a:spcAft>
            </a:pPr>
            <a:r>
              <a:rPr lang="en-US" sz="1800" b="0" i="0" u="none" strike="noStrike" dirty="0">
                <a:solidFill>
                  <a:srgbClr val="000000"/>
                </a:solidFill>
                <a:effectLst/>
                <a:latin typeface="Liberation Serif"/>
              </a:rPr>
              <a:t>Three different types of rule in defeasible logic is as follows, strict rules use →, defeasible rules use </a:t>
            </a:r>
            <a:r>
              <a:rPr lang="en-US" sz="1800" b="0" i="0" u="none" strike="noStrike" dirty="0">
                <a:solidFill>
                  <a:srgbClr val="000000"/>
                </a:solidFill>
                <a:effectLst/>
                <a:latin typeface="Cambria Math" panose="02040503050406030204" pitchFamily="18" charset="0"/>
              </a:rPr>
              <a:t>⇒, while defeaters use ↝.</a:t>
            </a:r>
            <a:endParaRPr lang="en-US" sz="1100" b="0" dirty="0">
              <a:effectLst/>
            </a:endParaRPr>
          </a:p>
          <a:p>
            <a:r>
              <a:rPr lang="en-US" sz="1800" b="0" i="0" u="none" strike="noStrike" dirty="0">
                <a:solidFill>
                  <a:srgbClr val="000000"/>
                </a:solidFill>
                <a:effectLst/>
                <a:latin typeface="Liberation Serif"/>
              </a:rPr>
              <a:t>The rule notation for these different kinds of rules can be denoted as follows, </a:t>
            </a:r>
            <a:r>
              <a:rPr lang="en-US" sz="1800" b="1" i="0" u="none" strike="noStrike" dirty="0">
                <a:solidFill>
                  <a:srgbClr val="000000"/>
                </a:solidFill>
                <a:effectLst/>
                <a:latin typeface="Liberation Serif"/>
              </a:rPr>
              <a:t>R</a:t>
            </a:r>
            <a:r>
              <a:rPr lang="en-US" sz="1800" b="1" i="0" u="none" strike="noStrike" baseline="-25000" dirty="0">
                <a:solidFill>
                  <a:srgbClr val="000000"/>
                </a:solidFill>
                <a:effectLst/>
                <a:latin typeface="Liberation Serif"/>
              </a:rPr>
              <a:t>s </a:t>
            </a:r>
            <a:r>
              <a:rPr lang="en-US" sz="1800" b="0" i="0" u="none" strike="noStrike" dirty="0">
                <a:solidFill>
                  <a:srgbClr val="000000"/>
                </a:solidFill>
                <a:effectLst/>
                <a:latin typeface="Liberation Serif"/>
              </a:rPr>
              <a:t>denotes all the strict rules, the set of all defeasible rule is </a:t>
            </a:r>
            <a:r>
              <a:rPr lang="en-US" sz="1800" b="1" i="0" u="none" strike="noStrike" dirty="0">
                <a:solidFill>
                  <a:srgbClr val="000000"/>
                </a:solidFill>
                <a:effectLst/>
                <a:latin typeface="Liberation Serif"/>
              </a:rPr>
              <a:t>R</a:t>
            </a:r>
            <a:r>
              <a:rPr lang="en-US" sz="1800" b="1" i="0" u="none" strike="noStrike" baseline="-25000" dirty="0">
                <a:solidFill>
                  <a:srgbClr val="000000"/>
                </a:solidFill>
                <a:effectLst/>
                <a:latin typeface="Liberation Serif"/>
              </a:rPr>
              <a:t>d</a:t>
            </a:r>
            <a:r>
              <a:rPr lang="en-US" sz="1800" b="1" i="0" u="none" strike="noStrike" dirty="0">
                <a:solidFill>
                  <a:srgbClr val="000000"/>
                </a:solidFill>
                <a:effectLst/>
                <a:latin typeface="Liberation Serif"/>
              </a:rPr>
              <a:t>, </a:t>
            </a:r>
            <a:r>
              <a:rPr lang="en-US" sz="1800" b="0" i="0" u="none" strike="noStrike" dirty="0">
                <a:solidFill>
                  <a:srgbClr val="000000"/>
                </a:solidFill>
                <a:effectLst/>
                <a:latin typeface="Liberation Serif"/>
              </a:rPr>
              <a:t>while set of all strict and defeasible rule is </a:t>
            </a:r>
            <a:r>
              <a:rPr lang="en-US" sz="1800" b="1" i="0" u="none" strike="noStrike" dirty="0">
                <a:solidFill>
                  <a:srgbClr val="000000"/>
                </a:solidFill>
                <a:effectLst/>
                <a:latin typeface="Liberation Serif"/>
              </a:rPr>
              <a:t>R</a:t>
            </a:r>
            <a:r>
              <a:rPr lang="en-US" sz="1800" b="1" i="0" u="none" strike="noStrike" baseline="-25000" dirty="0">
                <a:solidFill>
                  <a:srgbClr val="000000"/>
                </a:solidFill>
                <a:effectLst/>
                <a:latin typeface="Liberation Serif"/>
              </a:rPr>
              <a:t>sd</a:t>
            </a:r>
            <a:r>
              <a:rPr lang="en-US" sz="1800" b="1" i="0" u="none" strike="noStrike" dirty="0">
                <a:solidFill>
                  <a:srgbClr val="000000"/>
                </a:solidFill>
                <a:effectLst/>
                <a:latin typeface="Liberation Serif"/>
              </a:rPr>
              <a:t>; </a:t>
            </a:r>
            <a:r>
              <a:rPr lang="en-US" sz="1800" b="0" i="0" u="none" strike="noStrike" dirty="0">
                <a:solidFill>
                  <a:srgbClr val="000000"/>
                </a:solidFill>
                <a:effectLst/>
                <a:latin typeface="Liberation Serif"/>
              </a:rPr>
              <a:t>and name R[q] with set of all rules R with head q.</a:t>
            </a:r>
            <a:endParaRPr lang="en-AU" sz="1800" dirty="0"/>
          </a:p>
        </p:txBody>
      </p:sp>
      <p:sp>
        <p:nvSpPr>
          <p:cNvPr id="4" name="Slide Number Placeholder 3">
            <a:extLst>
              <a:ext uri="{FF2B5EF4-FFF2-40B4-BE49-F238E27FC236}">
                <a16:creationId xmlns:a16="http://schemas.microsoft.com/office/drawing/2014/main" id="{B286A461-BF08-46EC-B652-19764AF7AC3E}"/>
              </a:ext>
            </a:extLst>
          </p:cNvPr>
          <p:cNvSpPr>
            <a:spLocks noGrp="1"/>
          </p:cNvSpPr>
          <p:nvPr>
            <p:ph type="sldNum" sz="quarter" idx="12"/>
          </p:nvPr>
        </p:nvSpPr>
        <p:spPr/>
        <p:txBody>
          <a:bodyPr/>
          <a:lstStyle/>
          <a:p>
            <a:fld id="{F89FC6BB-8C27-F94A-91F2-E83A92A465D1}" type="slidenum">
              <a:rPr lang="en-AU" altLang="x-none" smtClean="0"/>
              <a:pPr/>
              <a:t>7</a:t>
            </a:fld>
            <a:endParaRPr lang="en-AU" altLang="x-none"/>
          </a:p>
        </p:txBody>
      </p:sp>
    </p:spTree>
    <p:extLst>
      <p:ext uri="{BB962C8B-B14F-4D97-AF65-F5344CB8AC3E}">
        <p14:creationId xmlns:p14="http://schemas.microsoft.com/office/powerpoint/2010/main" val="397075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2C04B4-7B26-4A40-92DE-1C9F4F8B70C5}"/>
                  </a:ext>
                </a:extLst>
              </p:cNvPr>
              <p:cNvSpPr>
                <a:spLocks noGrp="1"/>
              </p:cNvSpPr>
              <p:nvPr>
                <p:ph idx="1"/>
              </p:nvPr>
            </p:nvSpPr>
            <p:spPr>
              <a:xfrm>
                <a:off x="457200" y="1124744"/>
                <a:ext cx="8229600" cy="5001419"/>
              </a:xfrm>
            </p:spPr>
            <p:txBody>
              <a:bodyPr/>
              <a:lstStyle/>
              <a:p>
                <a:r>
                  <a:rPr lang="en-IN" sz="2400" dirty="0"/>
                  <a:t>Proof theory in DL </a:t>
                </a:r>
              </a:p>
              <a:p>
                <a:r>
                  <a:rPr lang="en-IN" sz="1800" dirty="0"/>
                  <a:t>A proof in defeasible theory is a finite vector P(1),…….,P(N) of tagged literals, which can be of type </a:t>
                </a:r>
                <a14:m>
                  <m:oMath xmlns:m="http://schemas.openxmlformats.org/officeDocument/2006/math">
                    <m:r>
                      <a:rPr lang="en-IN" sz="1800" i="1" dirty="0" smtClean="0">
                        <a:latin typeface="Cambria Math" panose="02040503050406030204" pitchFamily="18" charset="0"/>
                        <a:ea typeface="Cambria Math" panose="02040503050406030204" pitchFamily="18" charset="0"/>
                      </a:rPr>
                      <m:t>±</m:t>
                    </m:r>
                    <m:r>
                      <m:rPr>
                        <m:sty m:val="p"/>
                      </m:rPr>
                      <a:rPr lang="en-IN" sz="1800" dirty="0" smtClean="0">
                        <a:latin typeface="Cambria Math" panose="02040503050406030204" pitchFamily="18" charset="0"/>
                      </a:rPr>
                      <m:t>Δ</m:t>
                    </m:r>
                    <m:r>
                      <m:rPr>
                        <m:sty m:val="p"/>
                      </m:rPr>
                      <a:rPr lang="en-IN" sz="1800" b="0" i="0" dirty="0" smtClean="0">
                        <a:latin typeface="Cambria Math" panose="02040503050406030204" pitchFamily="18" charset="0"/>
                      </a:rPr>
                      <m:t>p</m:t>
                    </m:r>
                    <m:r>
                      <a:rPr lang="en-IN" sz="1800" b="0" i="0" dirty="0" smtClean="0">
                        <a:latin typeface="Cambria Math" panose="02040503050406030204" pitchFamily="18" charset="0"/>
                      </a:rPr>
                      <m:t> </m:t>
                    </m:r>
                    <m:r>
                      <m:rPr>
                        <m:sty m:val="p"/>
                      </m:rPr>
                      <a:rPr lang="en-IN" sz="1800" b="0" i="0" dirty="0" smtClean="0">
                        <a:latin typeface="Cambria Math" panose="02040503050406030204" pitchFamily="18" charset="0"/>
                      </a:rPr>
                      <m:t>or</m:t>
                    </m:r>
                    <m:r>
                      <a:rPr lang="en-IN" sz="1800" b="0" i="0" dirty="0" smtClean="0">
                        <a:latin typeface="Cambria Math" panose="02040503050406030204" pitchFamily="18" charset="0"/>
                      </a:rPr>
                      <m:t> </m:t>
                    </m:r>
                    <m:r>
                      <a:rPr lang="en-IN" sz="1800" b="0" i="1" dirty="0" smtClean="0">
                        <a:latin typeface="Cambria Math" panose="02040503050406030204" pitchFamily="18" charset="0"/>
                        <a:ea typeface="Cambria Math" panose="02040503050406030204" pitchFamily="18" charset="0"/>
                      </a:rPr>
                      <m:t>±</m:t>
                    </m:r>
                    <m:r>
                      <a:rPr lang="en-IN" sz="1800" b="0" i="1" dirty="0" smtClean="0">
                        <a:latin typeface="Cambria Math" panose="02040503050406030204" pitchFamily="18" charset="0"/>
                        <a:ea typeface="Cambria Math" panose="02040503050406030204" pitchFamily="18" charset="0"/>
                      </a:rPr>
                      <m:t>𝜕</m:t>
                    </m:r>
                    <m:r>
                      <a:rPr lang="en-IN" sz="1800" b="0" i="1" dirty="0" smtClean="0">
                        <a:latin typeface="Cambria Math" panose="02040503050406030204" pitchFamily="18" charset="0"/>
                        <a:ea typeface="Cambria Math" panose="02040503050406030204" pitchFamily="18" charset="0"/>
                      </a:rPr>
                      <m:t>𝑝</m:t>
                    </m:r>
                  </m:oMath>
                </a14:m>
                <a:r>
                  <a:rPr lang="en-IN" sz="1800" dirty="0"/>
                  <a:t>. Where the tagged literal </a:t>
                </a:r>
                <a14:m>
                  <m:oMath xmlns:m="http://schemas.openxmlformats.org/officeDocument/2006/math">
                    <m:r>
                      <a:rPr lang="en-IN" sz="1800" i="1" dirty="0">
                        <a:latin typeface="Cambria Math" panose="02040503050406030204" pitchFamily="18" charset="0"/>
                        <a:ea typeface="Cambria Math" panose="02040503050406030204" pitchFamily="18" charset="0"/>
                      </a:rPr>
                      <m:t>±</m:t>
                    </m:r>
                    <m:r>
                      <m:rPr>
                        <m:sty m:val="p"/>
                      </m:rPr>
                      <a:rPr lang="en-IN" sz="1800" dirty="0">
                        <a:latin typeface="Cambria Math" panose="02040503050406030204" pitchFamily="18" charset="0"/>
                      </a:rPr>
                      <m:t>Δp</m:t>
                    </m:r>
                  </m:oMath>
                </a14:m>
                <a:r>
                  <a:rPr lang="en-IN" sz="1800" dirty="0"/>
                  <a:t> means that p is strictly proved or refuted in D. While </a:t>
                </a:r>
                <a14:m>
                  <m:oMath xmlns:m="http://schemas.openxmlformats.org/officeDocument/2006/math">
                    <m:r>
                      <a:rPr lang="en-IN" sz="1800" i="1" dirty="0">
                        <a:latin typeface="Cambria Math" panose="02040503050406030204" pitchFamily="18" charset="0"/>
                        <a:ea typeface="Cambria Math" panose="02040503050406030204" pitchFamily="18" charset="0"/>
                      </a:rPr>
                      <m:t>±</m:t>
                    </m:r>
                    <m:r>
                      <a:rPr lang="en-IN" sz="1800" i="1" dirty="0">
                        <a:latin typeface="Cambria Math" panose="02040503050406030204" pitchFamily="18" charset="0"/>
                        <a:ea typeface="Cambria Math" panose="02040503050406030204" pitchFamily="18" charset="0"/>
                      </a:rPr>
                      <m:t>𝜕</m:t>
                    </m:r>
                    <m:r>
                      <a:rPr lang="en-IN" sz="1800" i="1" dirty="0">
                        <a:latin typeface="Cambria Math" panose="02040503050406030204" pitchFamily="18" charset="0"/>
                        <a:ea typeface="Cambria Math" panose="02040503050406030204" pitchFamily="18" charset="0"/>
                      </a:rPr>
                      <m:t>𝑝</m:t>
                    </m:r>
                  </m:oMath>
                </a14:m>
                <a:r>
                  <a:rPr lang="en-IN" sz="1800" dirty="0"/>
                  <a:t> means the tagged literal is defeasibly proved or refuted in D. </a:t>
                </a:r>
              </a:p>
              <a:p>
                <a:r>
                  <a:rPr lang="en-AU" sz="1800" dirty="0"/>
                  <a:t>The set of positive and negative conclusions is known as extension. Depending upon the order of rules applied we might get different extensions. </a:t>
                </a:r>
                <a:r>
                  <a:rPr lang="en-US" sz="1800" b="0" i="0" u="none" strike="noStrike" dirty="0">
                    <a:solidFill>
                      <a:srgbClr val="000000"/>
                    </a:solidFill>
                    <a:effectLst/>
                    <a:latin typeface="Arial" panose="020B0604020202020204" pitchFamily="34" charset="0"/>
                  </a:rPr>
                  <a:t> The correct extension which supports our own intuition of reasoning would be unique because intuitively a rule is applicable when every literal in the antecedent has been proven in previous steps.</a:t>
                </a:r>
              </a:p>
              <a:p>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We will explain the proof theory of defeasible logic with an example (because it is very time consuming to explain all the proof tags)</a:t>
                </a:r>
                <a:endParaRPr lang="en-AU" sz="1800" dirty="0"/>
              </a:p>
            </p:txBody>
          </p:sp>
        </mc:Choice>
        <mc:Fallback xmlns="">
          <p:sp>
            <p:nvSpPr>
              <p:cNvPr id="3" name="Content Placeholder 2">
                <a:extLst>
                  <a:ext uri="{FF2B5EF4-FFF2-40B4-BE49-F238E27FC236}">
                    <a16:creationId xmlns:a16="http://schemas.microsoft.com/office/drawing/2014/main" id="{B22C04B4-7B26-4A40-92DE-1C9F4F8B70C5}"/>
                  </a:ext>
                </a:extLst>
              </p:cNvPr>
              <p:cNvSpPr>
                <a:spLocks noGrp="1" noRot="1" noChangeAspect="1" noMove="1" noResize="1" noEditPoints="1" noAdjustHandles="1" noChangeArrowheads="1" noChangeShapeType="1" noTextEdit="1"/>
              </p:cNvSpPr>
              <p:nvPr>
                <p:ph idx="1"/>
              </p:nvPr>
            </p:nvSpPr>
            <p:spPr>
              <a:xfrm>
                <a:off x="457200" y="1124744"/>
                <a:ext cx="8229600" cy="5001419"/>
              </a:xfrm>
              <a:blipFill>
                <a:blip r:embed="rId2"/>
                <a:stretch>
                  <a:fillRect l="-963" t="-854" r="-296"/>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E41A9029-C03F-4400-A8EA-5D5C7B0AB9CB}"/>
              </a:ext>
            </a:extLst>
          </p:cNvPr>
          <p:cNvSpPr>
            <a:spLocks noGrp="1"/>
          </p:cNvSpPr>
          <p:nvPr>
            <p:ph type="sldNum" sz="quarter" idx="12"/>
          </p:nvPr>
        </p:nvSpPr>
        <p:spPr/>
        <p:txBody>
          <a:bodyPr/>
          <a:lstStyle/>
          <a:p>
            <a:fld id="{F89FC6BB-8C27-F94A-91F2-E83A92A465D1}" type="slidenum">
              <a:rPr lang="en-AU" altLang="x-none" smtClean="0"/>
              <a:pPr/>
              <a:t>8</a:t>
            </a:fld>
            <a:endParaRPr lang="en-AU" altLang="x-none"/>
          </a:p>
        </p:txBody>
      </p:sp>
    </p:spTree>
    <p:extLst>
      <p:ext uri="{BB962C8B-B14F-4D97-AF65-F5344CB8AC3E}">
        <p14:creationId xmlns:p14="http://schemas.microsoft.com/office/powerpoint/2010/main" val="426317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CD66-BFE7-4B26-8E60-712E1123B8EC}"/>
              </a:ext>
            </a:extLst>
          </p:cNvPr>
          <p:cNvSpPr>
            <a:spLocks noGrp="1"/>
          </p:cNvSpPr>
          <p:nvPr>
            <p:ph type="title"/>
          </p:nvPr>
        </p:nvSpPr>
        <p:spPr/>
        <p:txBody>
          <a:bodyPr/>
          <a:lstStyle/>
          <a:p>
            <a:r>
              <a:rPr lang="en-IN" dirty="0"/>
              <a:t>Example explanation using SPINDLE</a:t>
            </a:r>
            <a:r>
              <a:rPr lang="en-IN" baseline="30000" dirty="0"/>
              <a:t>1</a:t>
            </a:r>
            <a:r>
              <a:rPr lang="en-IN" dirty="0"/>
              <a:t> </a:t>
            </a:r>
            <a:endParaRPr lang="en-AU" dirty="0"/>
          </a:p>
        </p:txBody>
      </p:sp>
      <p:sp>
        <p:nvSpPr>
          <p:cNvPr id="3" name="Content Placeholder 2">
            <a:extLst>
              <a:ext uri="{FF2B5EF4-FFF2-40B4-BE49-F238E27FC236}">
                <a16:creationId xmlns:a16="http://schemas.microsoft.com/office/drawing/2014/main" id="{CBD9D998-3406-4FA6-A5B3-98EA9230D1EB}"/>
              </a:ext>
            </a:extLst>
          </p:cNvPr>
          <p:cNvSpPr>
            <a:spLocks noGrp="1"/>
          </p:cNvSpPr>
          <p:nvPr>
            <p:ph idx="1"/>
          </p:nvPr>
        </p:nvSpPr>
        <p:spPr/>
        <p:txBody>
          <a:bodyPr/>
          <a:lstStyle/>
          <a:p>
            <a:r>
              <a:rPr lang="en-IN" sz="1800" dirty="0"/>
              <a:t>The SPINDLE</a:t>
            </a:r>
            <a:r>
              <a:rPr lang="en-IN" sz="1800" baseline="30000" dirty="0"/>
              <a:t>1 </a:t>
            </a:r>
            <a:r>
              <a:rPr lang="en-IN" sz="1800" dirty="0"/>
              <a:t>is state of the art reasoner which aligns with the proof theory of the defeasible logic. We will explain an example of defeasible theory by providing the rules in xml format to the reasoner. </a:t>
            </a:r>
          </a:p>
          <a:p>
            <a:r>
              <a:rPr lang="en-IN" sz="1800" dirty="0"/>
              <a:t>The example which we are trying to deal is of an overseas student .The goal of formalization is to allow exceptions in the domain of knowledge base and one’s intuition result must match with inference result.</a:t>
            </a:r>
          </a:p>
          <a:p>
            <a:pPr rtl="0">
              <a:spcBef>
                <a:spcPts val="0"/>
              </a:spcBef>
              <a:spcAft>
                <a:spcPts val="800"/>
              </a:spcAft>
            </a:pPr>
            <a:endParaRPr lang="en-AU" sz="1800" b="0" i="0" u="none" strike="noStrike" dirty="0">
              <a:solidFill>
                <a:srgbClr val="000000"/>
              </a:solidFill>
              <a:effectLst/>
              <a:latin typeface="Cambria Math" panose="02040503050406030204" pitchFamily="18" charset="0"/>
            </a:endParaRPr>
          </a:p>
          <a:p>
            <a:pPr rtl="0">
              <a:spcBef>
                <a:spcPts val="0"/>
              </a:spcBef>
              <a:spcAft>
                <a:spcPts val="800"/>
              </a:spcAft>
            </a:pPr>
            <a:r>
              <a:rPr lang="en-AU" sz="1800" b="0" i="0" u="none" strike="noStrike" dirty="0">
                <a:solidFill>
                  <a:srgbClr val="000000"/>
                </a:solidFill>
                <a:effectLst/>
                <a:latin typeface="Cambria Math" panose="02040503050406030204" pitchFamily="18" charset="0"/>
              </a:rPr>
              <a:t>– r1:   student(X), overseas(X) ⇒   payFPOS(X)</a:t>
            </a:r>
            <a:endParaRPr lang="en-AU" sz="1100" b="0" dirty="0">
              <a:effectLst/>
            </a:endParaRPr>
          </a:p>
          <a:p>
            <a:pPr rtl="0">
              <a:spcBef>
                <a:spcPts val="0"/>
              </a:spcBef>
              <a:spcAft>
                <a:spcPts val="800"/>
              </a:spcAft>
            </a:pPr>
            <a:r>
              <a:rPr lang="en-AU" sz="1800" b="0" i="0" u="none" strike="noStrike" dirty="0">
                <a:solidFill>
                  <a:srgbClr val="000000"/>
                </a:solidFill>
                <a:effectLst/>
                <a:latin typeface="Cambria Math" panose="02040503050406030204" pitchFamily="18" charset="0"/>
              </a:rPr>
              <a:t>– r2:   student(X), overseas(X), exchange(X) ⇒   ∼ payFPOS(X)</a:t>
            </a:r>
            <a:endParaRPr lang="en-AU" sz="1100" b="0" dirty="0">
              <a:effectLst/>
            </a:endParaRPr>
          </a:p>
          <a:p>
            <a:pPr rtl="0">
              <a:spcBef>
                <a:spcPts val="0"/>
              </a:spcBef>
              <a:spcAft>
                <a:spcPts val="800"/>
              </a:spcAft>
            </a:pPr>
            <a:r>
              <a:rPr lang="en-AU" sz="1800" b="0" i="0" u="none" strike="noStrike" dirty="0">
                <a:solidFill>
                  <a:srgbClr val="000000"/>
                </a:solidFill>
                <a:effectLst/>
                <a:latin typeface="Cambria Math" panose="02040503050406030204" pitchFamily="18" charset="0"/>
              </a:rPr>
              <a:t>– r3:    student(X) ⇒  payHECS(X)</a:t>
            </a:r>
            <a:endParaRPr lang="en-AU" sz="1100" b="0" dirty="0">
              <a:effectLst/>
            </a:endParaRPr>
          </a:p>
          <a:p>
            <a:pPr rtl="0">
              <a:spcBef>
                <a:spcPts val="0"/>
              </a:spcBef>
              <a:spcAft>
                <a:spcPts val="800"/>
              </a:spcAft>
            </a:pPr>
            <a:r>
              <a:rPr lang="en-AU" sz="1800" b="0" i="0" u="none" strike="noStrike" dirty="0">
                <a:solidFill>
                  <a:srgbClr val="000000"/>
                </a:solidFill>
                <a:effectLst/>
                <a:latin typeface="Cambria Math" panose="02040503050406030204" pitchFamily="18" charset="0"/>
              </a:rPr>
              <a:t>– r4:    student(X), payFPOS(X) ⇒   ∼payHECS(X)</a:t>
            </a:r>
            <a:endParaRPr lang="en-AU" sz="1100" b="0" dirty="0">
              <a:effectLst/>
            </a:endParaRPr>
          </a:p>
          <a:p>
            <a:pPr rtl="0">
              <a:spcBef>
                <a:spcPts val="0"/>
              </a:spcBef>
              <a:spcAft>
                <a:spcPts val="800"/>
              </a:spcAft>
            </a:pPr>
            <a:r>
              <a:rPr lang="en-AU" sz="1800" b="0" i="0" u="none" strike="noStrike" dirty="0">
                <a:solidFill>
                  <a:srgbClr val="000000"/>
                </a:solidFill>
                <a:effectLst/>
                <a:latin typeface="Cambria Math" panose="02040503050406030204" pitchFamily="18" charset="0"/>
              </a:rPr>
              <a:t>– r4 &gt; r3</a:t>
            </a:r>
            <a:endParaRPr lang="en-AU" sz="1100" b="0" dirty="0">
              <a:effectLst/>
            </a:endParaRPr>
          </a:p>
          <a:p>
            <a:br>
              <a:rPr lang="en-AU" sz="1100" dirty="0"/>
            </a:br>
            <a:endParaRPr lang="en-AU" sz="1800" dirty="0"/>
          </a:p>
        </p:txBody>
      </p:sp>
      <p:sp>
        <p:nvSpPr>
          <p:cNvPr id="4" name="Slide Number Placeholder 3">
            <a:extLst>
              <a:ext uri="{FF2B5EF4-FFF2-40B4-BE49-F238E27FC236}">
                <a16:creationId xmlns:a16="http://schemas.microsoft.com/office/drawing/2014/main" id="{97BA148D-A9B9-46E0-80CB-314209AF9101}"/>
              </a:ext>
            </a:extLst>
          </p:cNvPr>
          <p:cNvSpPr>
            <a:spLocks noGrp="1"/>
          </p:cNvSpPr>
          <p:nvPr>
            <p:ph type="sldNum" sz="quarter" idx="12"/>
          </p:nvPr>
        </p:nvSpPr>
        <p:spPr/>
        <p:txBody>
          <a:bodyPr/>
          <a:lstStyle/>
          <a:p>
            <a:fld id="{F89FC6BB-8C27-F94A-91F2-E83A92A465D1}" type="slidenum">
              <a:rPr lang="en-AU" altLang="x-none" smtClean="0"/>
              <a:pPr/>
              <a:t>9</a:t>
            </a:fld>
            <a:endParaRPr lang="en-AU" altLang="x-none"/>
          </a:p>
        </p:txBody>
      </p:sp>
      <p:sp>
        <p:nvSpPr>
          <p:cNvPr id="5" name="Footer Placeholder 4">
            <a:extLst>
              <a:ext uri="{FF2B5EF4-FFF2-40B4-BE49-F238E27FC236}">
                <a16:creationId xmlns:a16="http://schemas.microsoft.com/office/drawing/2014/main" id="{2EE20681-6002-4D11-8F7C-DD97BFCC37C6}"/>
              </a:ext>
            </a:extLst>
          </p:cNvPr>
          <p:cNvSpPr>
            <a:spLocks noGrp="1"/>
          </p:cNvSpPr>
          <p:nvPr>
            <p:ph type="ftr" sz="quarter" idx="11"/>
          </p:nvPr>
        </p:nvSpPr>
        <p:spPr>
          <a:xfrm>
            <a:off x="395288" y="6381328"/>
            <a:ext cx="8065144" cy="476672"/>
          </a:xfrm>
        </p:spPr>
        <p:txBody>
          <a:bodyPr/>
          <a:lstStyle/>
          <a:p>
            <a:r>
              <a:rPr lang="en-US" altLang="x-none" sz="1050" dirty="0"/>
              <a:t>1 Lam, Ho-Pun, and Guido Governatori. "The making of SPINdle." International Workshop on Rules and Rule Markup Languages for the Semantic Web. Springer, Berlin, Heidelberg, 2009.</a:t>
            </a:r>
            <a:endParaRPr lang="en-AU" altLang="x-none" dirty="0"/>
          </a:p>
        </p:txBody>
      </p:sp>
    </p:spTree>
    <p:extLst>
      <p:ext uri="{BB962C8B-B14F-4D97-AF65-F5344CB8AC3E}">
        <p14:creationId xmlns:p14="http://schemas.microsoft.com/office/powerpoint/2010/main" val="1986663282"/>
      </p:ext>
    </p:extLst>
  </p:cSld>
  <p:clrMapOvr>
    <a:masterClrMapping/>
  </p:clrMapOvr>
</p:sld>
</file>

<file path=ppt/theme/theme1.xml><?xml version="1.0" encoding="utf-8"?>
<a:theme xmlns:a="http://schemas.openxmlformats.org/drawingml/2006/main" name="ANUPowerpointTemplate2010">
  <a:themeElements>
    <a:clrScheme name="ANU2018">
      <a:dk1>
        <a:srgbClr val="000000"/>
      </a:dk1>
      <a:lt1>
        <a:srgbClr val="000000"/>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ANU2018</Template>
  <TotalTime>1038</TotalTime>
  <Words>3006</Words>
  <Application>Microsoft Office PowerPoint</Application>
  <PresentationFormat>On-screen Show (4:3)</PresentationFormat>
  <Paragraphs>189</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Unicode MS</vt:lpstr>
      <vt:lpstr>Calibri</vt:lpstr>
      <vt:lpstr>Cambria Math</vt:lpstr>
      <vt:lpstr>Liberation Serif</vt:lpstr>
      <vt:lpstr>ANUPowerpointTemplate2010</vt:lpstr>
      <vt:lpstr>Allowing exceptions in knowledge base: Defeasible Reasoning</vt:lpstr>
      <vt:lpstr>Overview</vt:lpstr>
      <vt:lpstr>Problem and Motivation</vt:lpstr>
      <vt:lpstr>PowerPoint Presentation</vt:lpstr>
      <vt:lpstr>PowerPoint Presentation</vt:lpstr>
      <vt:lpstr>PowerPoint Presentation</vt:lpstr>
      <vt:lpstr>PowerPoint Presentation</vt:lpstr>
      <vt:lpstr>PowerPoint Presentation</vt:lpstr>
      <vt:lpstr>Example explanation using SPINDLE1 </vt:lpstr>
      <vt:lpstr>PowerPoint Presentation</vt:lpstr>
      <vt:lpstr>PowerPoint Presentation</vt:lpstr>
      <vt:lpstr>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SANKHYA SINGH</cp:lastModifiedBy>
  <cp:revision>14</cp:revision>
  <dcterms:created xsi:type="dcterms:W3CDTF">2010-10-19T05:25:31Z</dcterms:created>
  <dcterms:modified xsi:type="dcterms:W3CDTF">2020-11-01T04:45:51Z</dcterms:modified>
</cp:coreProperties>
</file>