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2"/>
  </p:notesMasterIdLst>
  <p:handoutMasterIdLst>
    <p:handoutMasterId r:id="rId13"/>
  </p:handoutMasterIdLst>
  <p:sldIdLst>
    <p:sldId id="256" r:id="rId5"/>
    <p:sldId id="268" r:id="rId6"/>
    <p:sldId id="269" r:id="rId7"/>
    <p:sldId id="271" r:id="rId8"/>
    <p:sldId id="263" r:id="rId9"/>
    <p:sldId id="272"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67463"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4/20/2020</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4/20/2020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1335805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4/20/2020</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4/20/2020</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4/20/2020</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4/20/2020</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4/20/2020</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4/20/2020</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4/20/2020</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4/20/2020</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4/20/2020</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4/20/2020</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4/20/2020</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4/20/2020</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www.pngall.com/cristanio-ronaldo-png" TargetMode="External"/><Relationship Id="rId7" Type="http://schemas.openxmlformats.org/officeDocument/2006/relationships/hyperlink" Target="https://openclipart.org/detail/12769/football-pitch-by-anonymous-12769"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www.vevlynspen.com/2014/06/on-2014-world-cup-ball-by-most-accounts.html" TargetMode="External"/><Relationship Id="rId4" Type="http://schemas.openxmlformats.org/officeDocument/2006/relationships/image" Target="../media/image2.png"/><Relationship Id="rId9" Type="http://schemas.openxmlformats.org/officeDocument/2006/relationships/hyperlink" Target="http://www.sthda.com/english/wiki/partitioning-cluster-analysis-quick-start-guide-unsupervised-machine-learn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hyperlink" Target="http://desperatelyseekingsurnames.blogspot.com/2010/12/2011-genealogy-goals.html" TargetMode="External"/><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075228"/>
            <a:ext cx="6006778" cy="1363215"/>
          </a:xfrm>
        </p:spPr>
        <p:txBody>
          <a:bodyPr anchor="t">
            <a:normAutofit fontScale="90000"/>
          </a:bodyPr>
          <a:lstStyle/>
          <a:p>
            <a:pPr algn="l"/>
            <a:r>
              <a:rPr lang="en-US" sz="4400" dirty="0">
                <a:latin typeface="Franklin Gothic Book" panose="020B0503020102020204" pitchFamily="34" charset="0"/>
                <a:cs typeface="Segoe UI" panose="020B0502040204020203" pitchFamily="34" charset="0"/>
              </a:rPr>
              <a:t>A STUDY OF UNSUPERVISED LEARNING</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5" y="5058515"/>
            <a:ext cx="5609219" cy="576738"/>
          </a:xfrm>
        </p:spPr>
        <p:txBody>
          <a:bodyPr anchor="b">
            <a:normAutofit/>
          </a:bodyPr>
          <a:lstStyle/>
          <a:p>
            <a:pPr algn="l"/>
            <a:r>
              <a:rPr lang="en-US" sz="2000" dirty="0">
                <a:latin typeface="Franklin Gothic Book" panose="020B0503020102020204" pitchFamily="34" charset="0"/>
              </a:rPr>
              <a:t>ON KAGGLE’s FIFA 20 DATASET</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5" name="Picture 24" descr="A person holding a football ball&#10;&#10;Description automatically generated">
            <a:extLst>
              <a:ext uri="{FF2B5EF4-FFF2-40B4-BE49-F238E27FC236}">
                <a16:creationId xmlns:a16="http://schemas.microsoft.com/office/drawing/2014/main" id="{E23B55E9-9E0E-4D8F-AB1B-01AEAA1257E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49068" y="2615940"/>
            <a:ext cx="3167336" cy="4480758"/>
          </a:xfrm>
          <a:prstGeom prst="rect">
            <a:avLst/>
          </a:prstGeom>
        </p:spPr>
      </p:pic>
      <p:pic>
        <p:nvPicPr>
          <p:cNvPr id="28" name="Picture 27" descr="A picture containing game, mouse, ball&#10;&#10;Description automatically generated">
            <a:extLst>
              <a:ext uri="{FF2B5EF4-FFF2-40B4-BE49-F238E27FC236}">
                <a16:creationId xmlns:a16="http://schemas.microsoft.com/office/drawing/2014/main" id="{781A4912-D4EB-4D19-A382-4F2BE8747B2F}"/>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11433" r="11298"/>
          <a:stretch/>
        </p:blipFill>
        <p:spPr>
          <a:xfrm>
            <a:off x="2199992" y="0"/>
            <a:ext cx="2006796" cy="1974662"/>
          </a:xfrm>
          <a:prstGeom prst="rect">
            <a:avLst/>
          </a:prstGeom>
        </p:spPr>
      </p:pic>
      <p:pic>
        <p:nvPicPr>
          <p:cNvPr id="34" name="Picture 33">
            <a:extLst>
              <a:ext uri="{FF2B5EF4-FFF2-40B4-BE49-F238E27FC236}">
                <a16:creationId xmlns:a16="http://schemas.microsoft.com/office/drawing/2014/main" id="{1241E527-7BE7-4C58-9FA3-BFE1B52CBCF0}"/>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9642336" y="683751"/>
            <a:ext cx="2308409" cy="1471611"/>
          </a:xfrm>
          <a:prstGeom prst="rect">
            <a:avLst/>
          </a:prstGeom>
        </p:spPr>
      </p:pic>
      <p:pic>
        <p:nvPicPr>
          <p:cNvPr id="38" name="Picture 37" descr="A screenshot of a cell phone&#10;&#10;Description automatically generated">
            <a:extLst>
              <a:ext uri="{FF2B5EF4-FFF2-40B4-BE49-F238E27FC236}">
                <a16:creationId xmlns:a16="http://schemas.microsoft.com/office/drawing/2014/main" id="{B2A02556-8E88-4183-A31B-F8BA491A9DA7}"/>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5890010" y="1222747"/>
            <a:ext cx="2008326" cy="2008326"/>
          </a:xfrm>
          <a:prstGeom prst="rect">
            <a:avLst/>
          </a:prstGeom>
        </p:spPr>
      </p:pic>
      <p:sp>
        <p:nvSpPr>
          <p:cNvPr id="44" name="Subtitle 2">
            <a:extLst>
              <a:ext uri="{FF2B5EF4-FFF2-40B4-BE49-F238E27FC236}">
                <a16:creationId xmlns:a16="http://schemas.microsoft.com/office/drawing/2014/main" id="{764D4A6B-7B14-4F70-9327-E21BE6874B5A}"/>
              </a:ext>
            </a:extLst>
          </p:cNvPr>
          <p:cNvSpPr txBox="1">
            <a:spLocks/>
          </p:cNvSpPr>
          <p:nvPr/>
        </p:nvSpPr>
        <p:spPr>
          <a:xfrm>
            <a:off x="10072276" y="6256419"/>
            <a:ext cx="2119724" cy="576738"/>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latin typeface="Franklin Gothic Book" panose="020B0503020102020204" pitchFamily="34" charset="0"/>
              </a:rPr>
              <a:t>SANKIRNA JOSHI</a:t>
            </a:r>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2450561" cy="1325563"/>
          </a:xfrm>
        </p:spPr>
        <p:txBody>
          <a:bodyPr/>
          <a:lstStyle/>
          <a:p>
            <a:r>
              <a:rPr lang="en-US" dirty="0">
                <a:latin typeface="Franklin Gothic Book" panose="020B0503020102020204" pitchFamily="34" charset="0"/>
                <a:cs typeface="Segoe UI" panose="020B0502040204020203" pitchFamily="34" charset="0"/>
              </a:rPr>
              <a:t>Dataset</a:t>
            </a:r>
          </a:p>
        </p:txBody>
      </p:sp>
      <p:sp>
        <p:nvSpPr>
          <p:cNvPr id="7" name="TextBox 6">
            <a:extLst>
              <a:ext uri="{FF2B5EF4-FFF2-40B4-BE49-F238E27FC236}">
                <a16:creationId xmlns:a16="http://schemas.microsoft.com/office/drawing/2014/main" id="{E5564556-59F0-4D0A-A6CD-ADF8F4D7428B}"/>
              </a:ext>
            </a:extLst>
          </p:cNvPr>
          <p:cNvSpPr txBox="1"/>
          <p:nvPr/>
        </p:nvSpPr>
        <p:spPr>
          <a:xfrm>
            <a:off x="5134145" y="1680910"/>
            <a:ext cx="4607014" cy="461665"/>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Dataset is available on Kaggle</a:t>
            </a:r>
          </a:p>
        </p:txBody>
      </p:sp>
      <p:sp>
        <p:nvSpPr>
          <p:cNvPr id="8" name="Oval 7">
            <a:extLst>
              <a:ext uri="{FF2B5EF4-FFF2-40B4-BE49-F238E27FC236}">
                <a16:creationId xmlns:a16="http://schemas.microsoft.com/office/drawing/2014/main" id="{E5585411-DE61-42EC-8DAB-BA853F129791}"/>
              </a:ext>
            </a:extLst>
          </p:cNvPr>
          <p:cNvSpPr/>
          <p:nvPr/>
        </p:nvSpPr>
        <p:spPr>
          <a:xfrm>
            <a:off x="4454685" y="1614483"/>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9" name="Oval 8">
            <a:extLst>
              <a:ext uri="{FF2B5EF4-FFF2-40B4-BE49-F238E27FC236}">
                <a16:creationId xmlns:a16="http://schemas.microsoft.com/office/drawing/2014/main" id="{6D1E12A6-FA7A-477F-8C87-308C5B84B139}"/>
              </a:ext>
            </a:extLst>
          </p:cNvPr>
          <p:cNvSpPr/>
          <p:nvPr/>
        </p:nvSpPr>
        <p:spPr>
          <a:xfrm>
            <a:off x="577382" y="3919572"/>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pic>
        <p:nvPicPr>
          <p:cNvPr id="11" name="Picture 10">
            <a:extLst>
              <a:ext uri="{FF2B5EF4-FFF2-40B4-BE49-F238E27FC236}">
                <a16:creationId xmlns:a16="http://schemas.microsoft.com/office/drawing/2014/main" id="{C15A147E-7E59-4B9F-AB68-AEC7B6DE7F9E}"/>
              </a:ext>
            </a:extLst>
          </p:cNvPr>
          <p:cNvPicPr>
            <a:picLocks noChangeAspect="1"/>
          </p:cNvPicPr>
          <p:nvPr/>
        </p:nvPicPr>
        <p:blipFill>
          <a:blip r:embed="rId3"/>
          <a:stretch>
            <a:fillRect/>
          </a:stretch>
        </p:blipFill>
        <p:spPr>
          <a:xfrm>
            <a:off x="4454685" y="2328349"/>
            <a:ext cx="7543105" cy="1695933"/>
          </a:xfrm>
          <a:prstGeom prst="rect">
            <a:avLst/>
          </a:prstGeom>
        </p:spPr>
      </p:pic>
      <p:pic>
        <p:nvPicPr>
          <p:cNvPr id="12" name="Picture 11">
            <a:extLst>
              <a:ext uri="{FF2B5EF4-FFF2-40B4-BE49-F238E27FC236}">
                <a16:creationId xmlns:a16="http://schemas.microsoft.com/office/drawing/2014/main" id="{A0D6B36B-7CB2-45B2-9656-A5EB27B54319}"/>
              </a:ext>
            </a:extLst>
          </p:cNvPr>
          <p:cNvPicPr>
            <a:picLocks noChangeAspect="1"/>
          </p:cNvPicPr>
          <p:nvPr/>
        </p:nvPicPr>
        <p:blipFill rotWithShape="1">
          <a:blip r:embed="rId4"/>
          <a:srcRect t="13568"/>
          <a:stretch/>
        </p:blipFill>
        <p:spPr>
          <a:xfrm>
            <a:off x="433529" y="4557057"/>
            <a:ext cx="5534025" cy="1695934"/>
          </a:xfrm>
          <a:prstGeom prst="rect">
            <a:avLst/>
          </a:prstGeom>
        </p:spPr>
      </p:pic>
      <p:sp>
        <p:nvSpPr>
          <p:cNvPr id="13" name="TextBox 12">
            <a:extLst>
              <a:ext uri="{FF2B5EF4-FFF2-40B4-BE49-F238E27FC236}">
                <a16:creationId xmlns:a16="http://schemas.microsoft.com/office/drawing/2014/main" id="{5F2ED1F5-73F7-4FE6-AFA7-52B1FAEFEB0F}"/>
              </a:ext>
            </a:extLst>
          </p:cNvPr>
          <p:cNvSpPr txBox="1"/>
          <p:nvPr/>
        </p:nvSpPr>
        <p:spPr>
          <a:xfrm>
            <a:off x="1243772" y="3976709"/>
            <a:ext cx="3401353" cy="461665"/>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Contents</a:t>
            </a:r>
          </a:p>
        </p:txBody>
      </p:sp>
      <p:sp>
        <p:nvSpPr>
          <p:cNvPr id="14" name="Rectangle 13">
            <a:extLst>
              <a:ext uri="{FF2B5EF4-FFF2-40B4-BE49-F238E27FC236}">
                <a16:creationId xmlns:a16="http://schemas.microsoft.com/office/drawing/2014/main" id="{39D91B23-5F7C-4D02-B478-9989F08A1589}"/>
              </a:ext>
            </a:extLst>
          </p:cNvPr>
          <p:cNvSpPr/>
          <p:nvPr/>
        </p:nvSpPr>
        <p:spPr>
          <a:xfrm>
            <a:off x="10353035" y="6415373"/>
            <a:ext cx="1838965" cy="369332"/>
          </a:xfrm>
          <a:prstGeom prst="rect">
            <a:avLst/>
          </a:prstGeom>
        </p:spPr>
        <p:txBody>
          <a:bodyPr wrap="none">
            <a:spAutoFit/>
          </a:bodyPr>
          <a:lstStyle/>
          <a:p>
            <a:r>
              <a:rPr lang="en-US" dirty="0">
                <a:latin typeface="Franklin Gothic Book" panose="020B0503020102020204" pitchFamily="34" charset="0"/>
              </a:rPr>
              <a:t>SANKIRNA JOSHI</a:t>
            </a:r>
          </a:p>
        </p:txBody>
      </p:sp>
    </p:spTree>
    <p:extLst>
      <p:ext uri="{BB962C8B-B14F-4D97-AF65-F5344CB8AC3E}">
        <p14:creationId xmlns:p14="http://schemas.microsoft.com/office/powerpoint/2010/main" val="15349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pic>
        <p:nvPicPr>
          <p:cNvPr id="9" name="Picture 8">
            <a:extLst>
              <a:ext uri="{FF2B5EF4-FFF2-40B4-BE49-F238E27FC236}">
                <a16:creationId xmlns:a16="http://schemas.microsoft.com/office/drawing/2014/main" id="{821DA858-E5A5-4766-AD85-496E1A0D6A32}"/>
              </a:ext>
            </a:extLst>
          </p:cNvPr>
          <p:cNvPicPr>
            <a:picLocks noChangeAspect="1"/>
          </p:cNvPicPr>
          <p:nvPr/>
        </p:nvPicPr>
        <p:blipFill>
          <a:blip r:embed="rId3"/>
          <a:stretch>
            <a:fillRect/>
          </a:stretch>
        </p:blipFill>
        <p:spPr>
          <a:xfrm>
            <a:off x="178451" y="176213"/>
            <a:ext cx="8558180" cy="4153028"/>
          </a:xfrm>
          <a:prstGeom prst="rect">
            <a:avLst/>
          </a:prstGeom>
          <a:ln>
            <a:solidFill>
              <a:schemeClr val="accent1">
                <a:shade val="50000"/>
              </a:schemeClr>
            </a:solidFill>
          </a:ln>
        </p:spPr>
      </p:pic>
      <p:pic>
        <p:nvPicPr>
          <p:cNvPr id="12" name="Picture 11">
            <a:extLst>
              <a:ext uri="{FF2B5EF4-FFF2-40B4-BE49-F238E27FC236}">
                <a16:creationId xmlns:a16="http://schemas.microsoft.com/office/drawing/2014/main" id="{AE19886F-EDF8-4BE7-8923-D698BA03FE80}"/>
              </a:ext>
            </a:extLst>
          </p:cNvPr>
          <p:cNvPicPr>
            <a:picLocks noChangeAspect="1"/>
          </p:cNvPicPr>
          <p:nvPr/>
        </p:nvPicPr>
        <p:blipFill>
          <a:blip r:embed="rId4"/>
          <a:stretch>
            <a:fillRect/>
          </a:stretch>
        </p:blipFill>
        <p:spPr>
          <a:xfrm>
            <a:off x="1138785" y="2909855"/>
            <a:ext cx="4686300" cy="3762375"/>
          </a:xfrm>
          <a:prstGeom prst="rect">
            <a:avLst/>
          </a:prstGeom>
          <a:solidFill>
            <a:schemeClr val="bg1"/>
          </a:solidFill>
          <a:ln>
            <a:solidFill>
              <a:schemeClr val="accent1">
                <a:shade val="50000"/>
              </a:schemeClr>
            </a:solidFill>
          </a:ln>
        </p:spPr>
      </p:pic>
      <p:pic>
        <p:nvPicPr>
          <p:cNvPr id="13" name="Picture 12">
            <a:extLst>
              <a:ext uri="{FF2B5EF4-FFF2-40B4-BE49-F238E27FC236}">
                <a16:creationId xmlns:a16="http://schemas.microsoft.com/office/drawing/2014/main" id="{7A68603F-7D6A-4BC2-9E5F-EE051ED92A81}"/>
              </a:ext>
            </a:extLst>
          </p:cNvPr>
          <p:cNvPicPr>
            <a:picLocks noChangeAspect="1"/>
          </p:cNvPicPr>
          <p:nvPr/>
        </p:nvPicPr>
        <p:blipFill>
          <a:blip r:embed="rId5"/>
          <a:stretch>
            <a:fillRect/>
          </a:stretch>
        </p:blipFill>
        <p:spPr>
          <a:xfrm>
            <a:off x="7167970" y="1254040"/>
            <a:ext cx="4280689" cy="4349919"/>
          </a:xfrm>
          <a:prstGeom prst="rect">
            <a:avLst/>
          </a:prstGeom>
          <a:ln>
            <a:solidFill>
              <a:schemeClr val="accent1">
                <a:shade val="50000"/>
              </a:schemeClr>
            </a:solidFill>
          </a:ln>
        </p:spPr>
      </p:pic>
      <p:sp>
        <p:nvSpPr>
          <p:cNvPr id="14" name="Rectangle 13">
            <a:extLst>
              <a:ext uri="{FF2B5EF4-FFF2-40B4-BE49-F238E27FC236}">
                <a16:creationId xmlns:a16="http://schemas.microsoft.com/office/drawing/2014/main" id="{BF641566-549A-48F3-9BF6-1A85A7D58830}"/>
              </a:ext>
            </a:extLst>
          </p:cNvPr>
          <p:cNvSpPr/>
          <p:nvPr/>
        </p:nvSpPr>
        <p:spPr>
          <a:xfrm>
            <a:off x="9084812" y="345795"/>
            <a:ext cx="2940357" cy="461665"/>
          </a:xfrm>
          <a:prstGeom prst="rect">
            <a:avLst/>
          </a:prstGeom>
        </p:spPr>
        <p:txBody>
          <a:bodyPr wrap="none">
            <a:spAutoFit/>
          </a:bodyPr>
          <a:lstStyle/>
          <a:p>
            <a:r>
              <a:rPr lang="en-US" sz="2400" dirty="0">
                <a:latin typeface="Segoe UI" panose="020B0502040204020203" pitchFamily="34" charset="0"/>
                <a:cs typeface="Segoe UI" panose="020B0502040204020203" pitchFamily="34" charset="0"/>
              </a:rPr>
              <a:t>DATA EXPLORATION</a:t>
            </a:r>
          </a:p>
        </p:txBody>
      </p:sp>
      <p:sp>
        <p:nvSpPr>
          <p:cNvPr id="22" name="Rectangle 21">
            <a:extLst>
              <a:ext uri="{FF2B5EF4-FFF2-40B4-BE49-F238E27FC236}">
                <a16:creationId xmlns:a16="http://schemas.microsoft.com/office/drawing/2014/main" id="{7D7BD5D3-FCAD-4491-8C1A-145486197DC9}"/>
              </a:ext>
            </a:extLst>
          </p:cNvPr>
          <p:cNvSpPr/>
          <p:nvPr/>
        </p:nvSpPr>
        <p:spPr>
          <a:xfrm>
            <a:off x="10353035" y="6415373"/>
            <a:ext cx="1838965" cy="369332"/>
          </a:xfrm>
          <a:prstGeom prst="rect">
            <a:avLst/>
          </a:prstGeom>
        </p:spPr>
        <p:txBody>
          <a:bodyPr wrap="none">
            <a:spAutoFit/>
          </a:bodyPr>
          <a:lstStyle/>
          <a:p>
            <a:r>
              <a:rPr lang="en-US" dirty="0">
                <a:latin typeface="Franklin Gothic Book" panose="020B0503020102020204" pitchFamily="34" charset="0"/>
              </a:rPr>
              <a:t>SANKIRNA JOSHI</a:t>
            </a:r>
          </a:p>
        </p:txBody>
      </p:sp>
    </p:spTree>
    <p:extLst>
      <p:ext uri="{BB962C8B-B14F-4D97-AF65-F5344CB8AC3E}">
        <p14:creationId xmlns:p14="http://schemas.microsoft.com/office/powerpoint/2010/main" val="212758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4129F22-C9A1-49ED-AD2B-4D4C8320D2D8}"/>
              </a:ext>
            </a:extLst>
          </p:cNvPr>
          <p:cNvSpPr txBox="1">
            <a:spLocks/>
          </p:cNvSpPr>
          <p:nvPr/>
        </p:nvSpPr>
        <p:spPr>
          <a:xfrm>
            <a:off x="143668" y="221406"/>
            <a:ext cx="5406902" cy="14699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Franklin Gothic Book" panose="020B0503020102020204" pitchFamily="34" charset="0"/>
                <a:cs typeface="Segoe UI" panose="020B0502040204020203" pitchFamily="34" charset="0"/>
              </a:rPr>
              <a:t>Goals of the project</a:t>
            </a:r>
          </a:p>
        </p:txBody>
      </p:sp>
      <p:sp>
        <p:nvSpPr>
          <p:cNvPr id="10" name="Content Placeholder 2">
            <a:extLst>
              <a:ext uri="{FF2B5EF4-FFF2-40B4-BE49-F238E27FC236}">
                <a16:creationId xmlns:a16="http://schemas.microsoft.com/office/drawing/2014/main" id="{B5C82114-DC0F-437E-88D9-D0166253BA78}"/>
              </a:ext>
            </a:extLst>
          </p:cNvPr>
          <p:cNvSpPr txBox="1">
            <a:spLocks/>
          </p:cNvSpPr>
          <p:nvPr/>
        </p:nvSpPr>
        <p:spPr>
          <a:xfrm>
            <a:off x="143668" y="1912777"/>
            <a:ext cx="5406902" cy="454876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Segoe UI" panose="020B0502040204020203" pitchFamily="34" charset="0"/>
                <a:cs typeface="Segoe UI" panose="020B0502040204020203" pitchFamily="34" charset="0"/>
              </a:rPr>
              <a:t>Detect patterns in the data</a:t>
            </a:r>
          </a:p>
          <a:p>
            <a:r>
              <a:rPr lang="en-US" sz="2000" dirty="0">
                <a:latin typeface="Segoe UI" panose="020B0502040204020203" pitchFamily="34" charset="0"/>
                <a:cs typeface="Segoe UI" panose="020B0502040204020203" pitchFamily="34" charset="0"/>
              </a:rPr>
              <a:t>Look for feature importance and relevance</a:t>
            </a:r>
          </a:p>
          <a:p>
            <a:r>
              <a:rPr lang="en-US" sz="2000" dirty="0">
                <a:latin typeface="Segoe UI" panose="020B0502040204020203" pitchFamily="34" charset="0"/>
                <a:cs typeface="Segoe UI" panose="020B0502040204020203" pitchFamily="34" charset="0"/>
              </a:rPr>
              <a:t>Dimensionality Reduction</a:t>
            </a:r>
          </a:p>
          <a:p>
            <a:r>
              <a:rPr lang="en-US" sz="2000" dirty="0">
                <a:latin typeface="Segoe UI" panose="020B0502040204020203" pitchFamily="34" charset="0"/>
                <a:cs typeface="Segoe UI" panose="020B0502040204020203" pitchFamily="34" charset="0"/>
              </a:rPr>
              <a:t>Principal Component Analysis</a:t>
            </a:r>
          </a:p>
          <a:p>
            <a:r>
              <a:rPr lang="en-US" sz="2000" dirty="0">
                <a:latin typeface="Segoe UI" panose="020B0502040204020203" pitchFamily="34" charset="0"/>
                <a:cs typeface="Segoe UI" panose="020B0502040204020203" pitchFamily="34" charset="0"/>
              </a:rPr>
              <a:t>Develop clusters and evaluate their performance</a:t>
            </a:r>
          </a:p>
          <a:p>
            <a:r>
              <a:rPr lang="en-US" sz="2000" dirty="0">
                <a:latin typeface="Segoe UI" panose="020B0502040204020203" pitchFamily="34" charset="0"/>
                <a:cs typeface="Segoe UI" panose="020B0502040204020203" pitchFamily="34" charset="0"/>
              </a:rPr>
              <a:t>Recommend the best players from each cluster based on their strengths and value</a:t>
            </a:r>
          </a:p>
        </p:txBody>
      </p:sp>
      <p:pic>
        <p:nvPicPr>
          <p:cNvPr id="12" name="Picture 11" descr="A close up of some grass&#10;&#10;Description automatically generated">
            <a:extLst>
              <a:ext uri="{FF2B5EF4-FFF2-40B4-BE49-F238E27FC236}">
                <a16:creationId xmlns:a16="http://schemas.microsoft.com/office/drawing/2014/main" id="{236401A0-ABBD-49CC-8480-244BAD453B23}"/>
              </a:ext>
            </a:extLst>
          </p:cNvPr>
          <p:cNvPicPr>
            <a:picLocks noChangeAspect="1"/>
          </p:cNvPicPr>
          <p:nvPr/>
        </p:nvPicPr>
        <p:blipFill>
          <a:blip r:embed="rId2">
            <a:alphaModFix amt="39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294812" y="0"/>
            <a:ext cx="6897188" cy="6858000"/>
          </a:xfrm>
          <a:prstGeom prst="rect">
            <a:avLst/>
          </a:prstGeom>
        </p:spPr>
      </p:pic>
      <p:sp>
        <p:nvSpPr>
          <p:cNvPr id="13" name="Rectangle 12">
            <a:extLst>
              <a:ext uri="{FF2B5EF4-FFF2-40B4-BE49-F238E27FC236}">
                <a16:creationId xmlns:a16="http://schemas.microsoft.com/office/drawing/2014/main" id="{A8C24347-516E-476B-9AA1-1169F394D9B2}"/>
              </a:ext>
            </a:extLst>
          </p:cNvPr>
          <p:cNvSpPr/>
          <p:nvPr/>
        </p:nvSpPr>
        <p:spPr>
          <a:xfrm>
            <a:off x="10353035" y="6415373"/>
            <a:ext cx="1838965" cy="369332"/>
          </a:xfrm>
          <a:prstGeom prst="rect">
            <a:avLst/>
          </a:prstGeom>
        </p:spPr>
        <p:txBody>
          <a:bodyPr wrap="none">
            <a:spAutoFit/>
          </a:bodyPr>
          <a:lstStyle/>
          <a:p>
            <a:r>
              <a:rPr lang="en-US" dirty="0">
                <a:latin typeface="Franklin Gothic Book" panose="020B0503020102020204" pitchFamily="34" charset="0"/>
              </a:rPr>
              <a:t>SANKIRNA JOSHI</a:t>
            </a:r>
          </a:p>
        </p:txBody>
      </p:sp>
    </p:spTree>
    <p:extLst>
      <p:ext uri="{BB962C8B-B14F-4D97-AF65-F5344CB8AC3E}">
        <p14:creationId xmlns:p14="http://schemas.microsoft.com/office/powerpoint/2010/main" val="2371046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1480768"/>
            <a:ext cx="1097280" cy="1097280"/>
          </a:xfrm>
          <a:prstGeom prst="rect">
            <a:avLst/>
          </a:prstGeom>
        </p:spPr>
      </p:pic>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325242" y="333642"/>
            <a:ext cx="4508015" cy="1469965"/>
          </a:xfrm>
        </p:spPr>
        <p:txBody>
          <a:bodyPr anchor="ctr">
            <a:normAutofit/>
          </a:bodyPr>
          <a:lstStyle/>
          <a:p>
            <a:r>
              <a:rPr lang="en-US" dirty="0">
                <a:latin typeface="Franklin Gothic Book" panose="020B0503020102020204" pitchFamily="34" charset="0"/>
                <a:cs typeface="Segoe UI" panose="020B0502040204020203" pitchFamily="34" charset="0"/>
              </a:rPr>
              <a:t>Evaluation Metrics</a:t>
            </a:r>
          </a:p>
        </p:txBody>
      </p:sp>
      <p:sp>
        <p:nvSpPr>
          <p:cNvPr id="6" name="Content Placeholder 5">
            <a:extLst>
              <a:ext uri="{FF2B5EF4-FFF2-40B4-BE49-F238E27FC236}">
                <a16:creationId xmlns:a16="http://schemas.microsoft.com/office/drawing/2014/main" id="{C856D755-2374-40B4-B692-603C5E927388}"/>
              </a:ext>
            </a:extLst>
          </p:cNvPr>
          <p:cNvSpPr>
            <a:spLocks noGrp="1"/>
          </p:cNvSpPr>
          <p:nvPr>
            <p:ph idx="1"/>
          </p:nvPr>
        </p:nvSpPr>
        <p:spPr>
          <a:xfrm>
            <a:off x="466370" y="2578048"/>
            <a:ext cx="6578242" cy="3664132"/>
          </a:xfrm>
        </p:spPr>
        <p:txBody>
          <a:bodyPr vert="horz" lIns="91440" tIns="45720" rIns="91440" bIns="45720" rtlCol="0" anchor="t">
            <a:normAutofit lnSpcReduction="10000"/>
          </a:bodyPr>
          <a:lstStyle/>
          <a:p>
            <a:r>
              <a:rPr lang="en-US" sz="1800" dirty="0">
                <a:latin typeface="+mj-lt"/>
                <a:cs typeface="Segoe UI" panose="020B0502040204020203" pitchFamily="34" charset="0"/>
              </a:rPr>
              <a:t>Model will be evaluated based on the silhouette coefficient which looks for the goodness of the clusters and vetted with the elbow method</a:t>
            </a:r>
          </a:p>
          <a:p>
            <a:r>
              <a:rPr lang="en-IN" sz="1800" dirty="0">
                <a:latin typeface="+mj-lt"/>
              </a:rPr>
              <a:t>A higher Silhouette Coefficient score relates to a model with better defined clusters. </a:t>
            </a:r>
          </a:p>
          <a:p>
            <a:r>
              <a:rPr lang="en-IN" sz="1800" dirty="0">
                <a:latin typeface="+mj-lt"/>
              </a:rPr>
              <a:t>The Silhouette Coefficient is defined for each sample and is composed of two scores:</a:t>
            </a:r>
            <a:br>
              <a:rPr lang="en-IN" sz="1800" dirty="0">
                <a:latin typeface="+mj-lt"/>
              </a:rPr>
            </a:br>
            <a:r>
              <a:rPr lang="en-IN" sz="1800" b="1" dirty="0">
                <a:latin typeface="+mj-lt"/>
              </a:rPr>
              <a:t>a:</a:t>
            </a:r>
            <a:r>
              <a:rPr lang="en-IN" sz="1800" dirty="0">
                <a:latin typeface="+mj-lt"/>
              </a:rPr>
              <a:t> The mean distance between a sample and all other points in the same class.</a:t>
            </a:r>
            <a:br>
              <a:rPr lang="en-IN" sz="1800" dirty="0">
                <a:latin typeface="+mj-lt"/>
              </a:rPr>
            </a:br>
            <a:r>
              <a:rPr lang="en-IN" sz="1800" b="1" dirty="0">
                <a:latin typeface="+mj-lt"/>
              </a:rPr>
              <a:t>b:</a:t>
            </a:r>
            <a:r>
              <a:rPr lang="en-IN" sz="1800" dirty="0">
                <a:latin typeface="+mj-lt"/>
              </a:rPr>
              <a:t> The mean distance between a sample and all other points in the next nearest cluster.</a:t>
            </a:r>
          </a:p>
          <a:p>
            <a:r>
              <a:rPr lang="en-IN" sz="1800" b="1" dirty="0">
                <a:latin typeface="+mj-lt"/>
                <a:cs typeface="Segoe UI" panose="020B0502040204020203" pitchFamily="34" charset="0"/>
              </a:rPr>
              <a:t>Elbow </a:t>
            </a:r>
            <a:r>
              <a:rPr lang="en-IN" sz="1800" dirty="0">
                <a:latin typeface="+mj-lt"/>
                <a:cs typeface="Segoe UI" panose="020B0502040204020203" pitchFamily="34" charset="0"/>
              </a:rPr>
              <a:t>is an empirical metric and the ideal number of clusters occur at the elbow of the curve</a:t>
            </a:r>
            <a:endParaRPr lang="en-US" sz="1800" dirty="0">
              <a:latin typeface="+mj-lt"/>
              <a:cs typeface="Segoe UI" panose="020B0502040204020203" pitchFamily="34" charset="0"/>
            </a:endParaRPr>
          </a:p>
        </p:txBody>
      </p:sp>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3" name="TextBox 2">
            <a:extLst>
              <a:ext uri="{FF2B5EF4-FFF2-40B4-BE49-F238E27FC236}">
                <a16:creationId xmlns:a16="http://schemas.microsoft.com/office/drawing/2014/main" id="{3CCC00FD-B0D6-4BFC-846E-F34ACA0ECEFE}"/>
              </a:ext>
            </a:extLst>
          </p:cNvPr>
          <p:cNvSpPr txBox="1"/>
          <p:nvPr/>
        </p:nvSpPr>
        <p:spPr>
          <a:xfrm>
            <a:off x="1422522" y="1843728"/>
            <a:ext cx="4657429" cy="461665"/>
          </a:xfrm>
          <a:prstGeom prst="rect">
            <a:avLst/>
          </a:prstGeom>
          <a:noFill/>
        </p:spPr>
        <p:txBody>
          <a:bodyPr wrap="none" rtlCol="0">
            <a:spAutoFit/>
          </a:bodyPr>
          <a:lstStyle/>
          <a:p>
            <a:r>
              <a:rPr lang="en-US" sz="2400" dirty="0"/>
              <a:t>Silhouette Score and Elbow Method</a:t>
            </a:r>
            <a:endParaRPr lang="en-IN" sz="2400" dirty="0"/>
          </a:p>
        </p:txBody>
      </p:sp>
      <p:pic>
        <p:nvPicPr>
          <p:cNvPr id="5" name="Picture 4">
            <a:extLst>
              <a:ext uri="{FF2B5EF4-FFF2-40B4-BE49-F238E27FC236}">
                <a16:creationId xmlns:a16="http://schemas.microsoft.com/office/drawing/2014/main" id="{26E32B40-EE91-43E8-A5F4-111E2C02319F}"/>
              </a:ext>
            </a:extLst>
          </p:cNvPr>
          <p:cNvPicPr>
            <a:picLocks noChangeAspect="1"/>
          </p:cNvPicPr>
          <p:nvPr/>
        </p:nvPicPr>
        <p:blipFill rotWithShape="1">
          <a:blip r:embed="rId6"/>
          <a:srcRect r="49870"/>
          <a:stretch/>
        </p:blipFill>
        <p:spPr>
          <a:xfrm>
            <a:off x="7071987" y="711436"/>
            <a:ext cx="4364214" cy="714375"/>
          </a:xfrm>
          <a:prstGeom prst="rect">
            <a:avLst/>
          </a:prstGeom>
          <a:ln>
            <a:solidFill>
              <a:schemeClr val="accent1">
                <a:shade val="50000"/>
              </a:schemeClr>
            </a:solidFill>
          </a:ln>
        </p:spPr>
      </p:pic>
      <p:pic>
        <p:nvPicPr>
          <p:cNvPr id="9" name="Picture 8">
            <a:extLst>
              <a:ext uri="{FF2B5EF4-FFF2-40B4-BE49-F238E27FC236}">
                <a16:creationId xmlns:a16="http://schemas.microsoft.com/office/drawing/2014/main" id="{5781922D-C2D5-4B23-AD6B-E3DAC3D6E4A1}"/>
              </a:ext>
            </a:extLst>
          </p:cNvPr>
          <p:cNvPicPr>
            <a:picLocks noChangeAspect="1"/>
          </p:cNvPicPr>
          <p:nvPr/>
        </p:nvPicPr>
        <p:blipFill>
          <a:blip r:embed="rId7"/>
          <a:stretch>
            <a:fillRect/>
          </a:stretch>
        </p:blipFill>
        <p:spPr>
          <a:xfrm>
            <a:off x="7158594" y="1999834"/>
            <a:ext cx="4191000" cy="2858331"/>
          </a:xfrm>
          <a:prstGeom prst="rect">
            <a:avLst/>
          </a:prstGeom>
          <a:ln>
            <a:solidFill>
              <a:schemeClr val="tx1"/>
            </a:solidFill>
            <a:prstDash val="solid"/>
          </a:ln>
        </p:spPr>
      </p:pic>
      <p:sp>
        <p:nvSpPr>
          <p:cNvPr id="10" name="Rectangle 9">
            <a:extLst>
              <a:ext uri="{FF2B5EF4-FFF2-40B4-BE49-F238E27FC236}">
                <a16:creationId xmlns:a16="http://schemas.microsoft.com/office/drawing/2014/main" id="{C690F82E-9C97-47BF-9670-7C55F940C94A}"/>
              </a:ext>
            </a:extLst>
          </p:cNvPr>
          <p:cNvSpPr/>
          <p:nvPr/>
        </p:nvSpPr>
        <p:spPr>
          <a:xfrm>
            <a:off x="10353035" y="6415373"/>
            <a:ext cx="1838965" cy="369332"/>
          </a:xfrm>
          <a:prstGeom prst="rect">
            <a:avLst/>
          </a:prstGeom>
        </p:spPr>
        <p:txBody>
          <a:bodyPr wrap="none">
            <a:spAutoFit/>
          </a:bodyPr>
          <a:lstStyle/>
          <a:p>
            <a:r>
              <a:rPr lang="en-US" dirty="0">
                <a:latin typeface="Franklin Gothic Book" panose="020B0503020102020204" pitchFamily="34" charset="0"/>
              </a:rPr>
              <a:t>SANKIRNA JOSHI</a:t>
            </a:r>
          </a:p>
        </p:txBody>
      </p:sp>
    </p:spTree>
    <p:extLst>
      <p:ext uri="{BB962C8B-B14F-4D97-AF65-F5344CB8AC3E}">
        <p14:creationId xmlns:p14="http://schemas.microsoft.com/office/powerpoint/2010/main" val="3514892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570137A-62EF-448F-B1E4-067C55E96C68}"/>
              </a:ext>
            </a:extLst>
          </p:cNvPr>
          <p:cNvSpPr>
            <a:spLocks noGrp="1"/>
          </p:cNvSpPr>
          <p:nvPr>
            <p:ph type="title"/>
          </p:nvPr>
        </p:nvSpPr>
        <p:spPr>
          <a:xfrm>
            <a:off x="461367" y="664137"/>
            <a:ext cx="3852394" cy="629174"/>
          </a:xfrm>
        </p:spPr>
        <p:txBody>
          <a:bodyPr anchor="ctr">
            <a:normAutofit fontScale="90000"/>
          </a:bodyPr>
          <a:lstStyle/>
          <a:p>
            <a:pPr algn="ctr"/>
            <a:r>
              <a:rPr lang="en-US" dirty="0">
                <a:latin typeface="Franklin Gothic Book" panose="020B0503020102020204" pitchFamily="34" charset="0"/>
                <a:cs typeface="Segoe UI" panose="020B0502040204020203" pitchFamily="34" charset="0"/>
              </a:rPr>
              <a:t>Project Outline</a:t>
            </a:r>
          </a:p>
        </p:txBody>
      </p:sp>
      <p:sp>
        <p:nvSpPr>
          <p:cNvPr id="6" name="Rectangle 5">
            <a:extLst>
              <a:ext uri="{FF2B5EF4-FFF2-40B4-BE49-F238E27FC236}">
                <a16:creationId xmlns:a16="http://schemas.microsoft.com/office/drawing/2014/main" id="{E0AC1E02-31D8-4705-B085-7FF340344AC6}"/>
              </a:ext>
            </a:extLst>
          </p:cNvPr>
          <p:cNvSpPr/>
          <p:nvPr/>
        </p:nvSpPr>
        <p:spPr>
          <a:xfrm>
            <a:off x="461367" y="1779037"/>
            <a:ext cx="4787317" cy="3785652"/>
          </a:xfrm>
          <a:prstGeom prst="rect">
            <a:avLst/>
          </a:prstGeom>
          <a:ln w="9525">
            <a:noFill/>
          </a:ln>
        </p:spPr>
        <p:txBody>
          <a:bodyPr wrap="square">
            <a:spAutoFit/>
          </a:bodyPr>
          <a:lstStyle/>
          <a:p>
            <a:pPr marL="457200" indent="-457200" algn="just">
              <a:buFont typeface="Arial" panose="020B0604020202020204" pitchFamily="34" charset="0"/>
              <a:buChar char="•"/>
            </a:pPr>
            <a:r>
              <a:rPr lang="en-IN" sz="2000" dirty="0"/>
              <a:t>Data Exploration</a:t>
            </a:r>
          </a:p>
          <a:p>
            <a:pPr marL="457200" indent="-457200" algn="just">
              <a:buFont typeface="Arial" panose="020B0604020202020204" pitchFamily="34" charset="0"/>
              <a:buChar char="•"/>
            </a:pPr>
            <a:r>
              <a:rPr lang="en-IN" sz="2000" dirty="0"/>
              <a:t>Feature Relevance</a:t>
            </a:r>
          </a:p>
          <a:p>
            <a:pPr marL="457200" indent="-457200" algn="just">
              <a:buFont typeface="Arial" panose="020B0604020202020204" pitchFamily="34" charset="0"/>
              <a:buChar char="•"/>
            </a:pPr>
            <a:r>
              <a:rPr lang="en-IN" sz="2000" dirty="0"/>
              <a:t>Feature Scaling</a:t>
            </a:r>
          </a:p>
          <a:p>
            <a:pPr marL="457200" indent="-457200" algn="just">
              <a:buFont typeface="Arial" panose="020B0604020202020204" pitchFamily="34" charset="0"/>
              <a:buChar char="•"/>
            </a:pPr>
            <a:r>
              <a:rPr lang="en-IN" sz="2000" dirty="0"/>
              <a:t>Outlier Detection</a:t>
            </a:r>
          </a:p>
          <a:p>
            <a:pPr marL="457200" indent="-457200" algn="just">
              <a:buFont typeface="Arial" panose="020B0604020202020204" pitchFamily="34" charset="0"/>
              <a:buChar char="•"/>
            </a:pPr>
            <a:r>
              <a:rPr lang="en-IN" sz="2000" dirty="0"/>
              <a:t>Feature Transformation with PCA</a:t>
            </a:r>
          </a:p>
          <a:p>
            <a:pPr marL="457200" indent="-457200" algn="just">
              <a:buFont typeface="Arial" panose="020B0604020202020204" pitchFamily="34" charset="0"/>
              <a:buChar char="•"/>
            </a:pPr>
            <a:r>
              <a:rPr lang="en-IN" sz="2000" dirty="0"/>
              <a:t>Clustering Models</a:t>
            </a:r>
          </a:p>
          <a:p>
            <a:pPr marL="742950" lvl="1" indent="-285750" algn="just">
              <a:buFont typeface="Arial" panose="020B0604020202020204" pitchFamily="34" charset="0"/>
              <a:buChar char="•"/>
            </a:pPr>
            <a:r>
              <a:rPr lang="en-IN" sz="2000" dirty="0"/>
              <a:t>Gaussian Mixture Models</a:t>
            </a:r>
          </a:p>
          <a:p>
            <a:pPr marL="742950" lvl="1" indent="-285750" algn="just">
              <a:buFont typeface="Arial" panose="020B0604020202020204" pitchFamily="34" charset="0"/>
              <a:buChar char="•"/>
            </a:pPr>
            <a:r>
              <a:rPr lang="en-IN" sz="2000" dirty="0" err="1"/>
              <a:t>KMeans</a:t>
            </a:r>
            <a:r>
              <a:rPr lang="en-IN" sz="2000" dirty="0"/>
              <a:t> Clustering</a:t>
            </a:r>
          </a:p>
          <a:p>
            <a:pPr marL="457200" indent="-457200" algn="just">
              <a:buFont typeface="Arial" panose="020B0604020202020204" pitchFamily="34" charset="0"/>
              <a:buChar char="•"/>
            </a:pPr>
            <a:r>
              <a:rPr lang="en-IN" sz="2000" dirty="0"/>
              <a:t>Cluster Visualization with Biplots</a:t>
            </a:r>
          </a:p>
          <a:p>
            <a:pPr marL="457200" indent="-457200" algn="just">
              <a:buFont typeface="Arial" panose="020B0604020202020204" pitchFamily="34" charset="0"/>
              <a:buChar char="•"/>
            </a:pPr>
            <a:r>
              <a:rPr lang="en-IN" sz="2000" dirty="0"/>
              <a:t>Data Recovery</a:t>
            </a:r>
          </a:p>
          <a:p>
            <a:pPr marL="457200" indent="-457200" algn="just">
              <a:buFont typeface="Arial" panose="020B0604020202020204" pitchFamily="34" charset="0"/>
              <a:buChar char="•"/>
            </a:pPr>
            <a:r>
              <a:rPr lang="en-IN" sz="2000" dirty="0"/>
              <a:t>Conclusions and findings</a:t>
            </a:r>
          </a:p>
          <a:p>
            <a:pPr marL="457200" indent="-457200" algn="just">
              <a:buFont typeface="Arial" panose="020B0604020202020204" pitchFamily="34" charset="0"/>
              <a:buChar char="•"/>
            </a:pPr>
            <a:r>
              <a:rPr lang="en-IN" sz="2000" dirty="0"/>
              <a:t>Recommendations</a:t>
            </a:r>
          </a:p>
        </p:txBody>
      </p:sp>
      <p:sp>
        <p:nvSpPr>
          <p:cNvPr id="9" name="Rectangle 8">
            <a:extLst>
              <a:ext uri="{FF2B5EF4-FFF2-40B4-BE49-F238E27FC236}">
                <a16:creationId xmlns:a16="http://schemas.microsoft.com/office/drawing/2014/main" id="{EDA59D50-4628-46A7-A36B-97D0C1831A0E}"/>
              </a:ext>
            </a:extLst>
          </p:cNvPr>
          <p:cNvSpPr/>
          <p:nvPr/>
        </p:nvSpPr>
        <p:spPr>
          <a:xfrm>
            <a:off x="10353035" y="6415373"/>
            <a:ext cx="1838965" cy="369332"/>
          </a:xfrm>
          <a:prstGeom prst="rect">
            <a:avLst/>
          </a:prstGeom>
        </p:spPr>
        <p:txBody>
          <a:bodyPr wrap="none">
            <a:spAutoFit/>
          </a:bodyPr>
          <a:lstStyle/>
          <a:p>
            <a:r>
              <a:rPr lang="en-US" dirty="0">
                <a:latin typeface="Franklin Gothic Book" panose="020B0503020102020204" pitchFamily="34" charset="0"/>
              </a:rPr>
              <a:t>SANKIRNA JOSHI</a:t>
            </a:r>
          </a:p>
        </p:txBody>
      </p:sp>
      <p:pic>
        <p:nvPicPr>
          <p:cNvPr id="12" name="Picture 11" descr="A close up of a map&#10;&#10;Description automatically generated">
            <a:extLst>
              <a:ext uri="{FF2B5EF4-FFF2-40B4-BE49-F238E27FC236}">
                <a16:creationId xmlns:a16="http://schemas.microsoft.com/office/drawing/2014/main" id="{D95949D8-9EFD-42C5-A5A9-2C58FF59D5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8882" y="1779037"/>
            <a:ext cx="7130976" cy="3853337"/>
          </a:xfrm>
          <a:prstGeom prst="rect">
            <a:avLst/>
          </a:prstGeom>
          <a:ln w="9525">
            <a:solidFill>
              <a:schemeClr val="tx1"/>
            </a:solidFill>
          </a:ln>
        </p:spPr>
      </p:pic>
    </p:spTree>
    <p:extLst>
      <p:ext uri="{BB962C8B-B14F-4D97-AF65-F5344CB8AC3E}">
        <p14:creationId xmlns:p14="http://schemas.microsoft.com/office/powerpoint/2010/main" val="2124977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484398" y="305381"/>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Results</a:t>
            </a:r>
          </a:p>
        </p:txBody>
      </p:sp>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610533" y="2400938"/>
            <a:ext cx="4934590" cy="2681717"/>
          </a:xfrm>
        </p:spPr>
        <p:txBody>
          <a:bodyPr vert="horz" lIns="91440" tIns="45720" rIns="91440" bIns="45720" rtlCol="0" anchor="t">
            <a:normAutofit/>
          </a:bodyPr>
          <a:lstStyle/>
          <a:p>
            <a:r>
              <a:rPr lang="en-US" sz="1800" dirty="0">
                <a:latin typeface="Segoe UI" panose="020B0502040204020203" pitchFamily="34" charset="0"/>
                <a:cs typeface="Segoe UI" panose="020B0502040204020203" pitchFamily="34" charset="0"/>
              </a:rPr>
              <a:t>Results can be visualized through cluster plots on the reduced PCA axes.</a:t>
            </a:r>
          </a:p>
          <a:p>
            <a:r>
              <a:rPr lang="en-US" sz="1800" dirty="0">
                <a:latin typeface="Segoe UI" panose="020B0502040204020203" pitchFamily="34" charset="0"/>
                <a:cs typeface="Segoe UI" panose="020B0502040204020203" pitchFamily="34" charset="0"/>
              </a:rPr>
              <a:t>The original features can be projected onto the clusters through a biplot and can help us identify what correlated features and feature importance</a:t>
            </a:r>
          </a:p>
          <a:p>
            <a:r>
              <a:rPr lang="en-US" sz="1800" dirty="0">
                <a:latin typeface="Segoe UI" panose="020B0502040204020203" pitchFamily="34" charset="0"/>
                <a:cs typeface="Segoe UI" panose="020B0502040204020203" pitchFamily="34" charset="0"/>
              </a:rPr>
              <a:t>We can summarize and report the best objects of the clusters</a:t>
            </a:r>
          </a:p>
          <a:p>
            <a:endParaRPr lang="en-US" sz="1800" dirty="0">
              <a:latin typeface="Segoe UI" panose="020B0502040204020203" pitchFamily="34" charset="0"/>
              <a:cs typeface="Segoe UI" panose="020B0502040204020203" pitchFamily="34" charset="0"/>
            </a:endParaRP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0533" y="1226706"/>
            <a:ext cx="1097280" cy="1097280"/>
          </a:xfrm>
          <a:prstGeom prst="rect">
            <a:avLst/>
          </a:prstGeom>
        </p:spPr>
      </p:pic>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pic>
        <p:nvPicPr>
          <p:cNvPr id="5" name="Picture 4">
            <a:extLst>
              <a:ext uri="{FF2B5EF4-FFF2-40B4-BE49-F238E27FC236}">
                <a16:creationId xmlns:a16="http://schemas.microsoft.com/office/drawing/2014/main" id="{37B37275-339E-4149-A22F-CC11E4A7235E}"/>
              </a:ext>
            </a:extLst>
          </p:cNvPr>
          <p:cNvPicPr>
            <a:picLocks noChangeAspect="1"/>
          </p:cNvPicPr>
          <p:nvPr/>
        </p:nvPicPr>
        <p:blipFill>
          <a:blip r:embed="rId6"/>
          <a:stretch>
            <a:fillRect/>
          </a:stretch>
        </p:blipFill>
        <p:spPr>
          <a:xfrm>
            <a:off x="5753685" y="1528234"/>
            <a:ext cx="6198629" cy="3801532"/>
          </a:xfrm>
          <a:prstGeom prst="rect">
            <a:avLst/>
          </a:prstGeom>
        </p:spPr>
      </p:pic>
      <p:sp>
        <p:nvSpPr>
          <p:cNvPr id="7" name="Rectangle 6">
            <a:extLst>
              <a:ext uri="{FF2B5EF4-FFF2-40B4-BE49-F238E27FC236}">
                <a16:creationId xmlns:a16="http://schemas.microsoft.com/office/drawing/2014/main" id="{DC758FE1-AB34-44FD-ABB5-561F05BE9771}"/>
              </a:ext>
            </a:extLst>
          </p:cNvPr>
          <p:cNvSpPr/>
          <p:nvPr/>
        </p:nvSpPr>
        <p:spPr>
          <a:xfrm>
            <a:off x="10353035" y="6415373"/>
            <a:ext cx="1838965" cy="369332"/>
          </a:xfrm>
          <a:prstGeom prst="rect">
            <a:avLst/>
          </a:prstGeom>
        </p:spPr>
        <p:txBody>
          <a:bodyPr wrap="none">
            <a:spAutoFit/>
          </a:bodyPr>
          <a:lstStyle/>
          <a:p>
            <a:r>
              <a:rPr lang="en-US" dirty="0">
                <a:latin typeface="Franklin Gothic Book" panose="020B0503020102020204" pitchFamily="34" charset="0"/>
              </a:rPr>
              <a:t>SANKIRNA JOSHI</a:t>
            </a:r>
          </a:p>
        </p:txBody>
      </p:sp>
    </p:spTree>
    <p:extLst>
      <p:ext uri="{BB962C8B-B14F-4D97-AF65-F5344CB8AC3E}">
        <p14:creationId xmlns:p14="http://schemas.microsoft.com/office/powerpoint/2010/main" val="2880909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1055</Words>
  <Application>Microsoft Office PowerPoint</Application>
  <PresentationFormat>Widescreen</PresentationFormat>
  <Paragraphs>79</Paragraphs>
  <Slides>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Franklin Gothic Book</vt:lpstr>
      <vt:lpstr>Segoe UI</vt:lpstr>
      <vt:lpstr>Office Theme</vt:lpstr>
      <vt:lpstr>A STUDY OF UNSUPERVISED LEARNING</vt:lpstr>
      <vt:lpstr>Dataset</vt:lpstr>
      <vt:lpstr>Slide 3</vt:lpstr>
      <vt:lpstr>PowerPoint Presentation</vt:lpstr>
      <vt:lpstr>Evaluation Metrics</vt:lpstr>
      <vt:lpstr>Project Outline</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2020-04-20T16:39:09Z</dcterms:created>
  <dcterms:modified xsi:type="dcterms:W3CDTF">2020-04-20T18:02:06Z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