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88825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Century Gothic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4030" orient="horz"/>
        <p:guide pos="1200" orient="horz"/>
        <p:guide pos="1008" orient="horz"/>
        <p:guide pos="3792" orient="horz"/>
        <p:guide orient="horz"/>
        <p:guide pos="3360" orient="horz"/>
        <p:guide pos="3312" orient="horz"/>
        <p:guide pos="240" orient="horz"/>
        <p:guide pos="432" orient="horz"/>
        <p:guide pos="2784" orient="horz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bold.fntdata"/><Relationship Id="rId25" Type="http://schemas.openxmlformats.org/officeDocument/2006/relationships/font" Target="fonts/CenturyGothic-regular.fntdata"/><Relationship Id="rId28" Type="http://schemas.openxmlformats.org/officeDocument/2006/relationships/font" Target="fonts/CenturyGothic-boldItalic.fntdata"/><Relationship Id="rId27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eb5c7e06a_2_1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eb5c7e06a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4eb5c7e06a_2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eb5c7e06a_2_3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eb5c7e06a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4eb5c7e06a_2_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eb5c7e06a_2_3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eb5c7e06a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4eb5c7e06a_2_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eb5c7e06a_2_4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eb5c7e06a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4eb5c7e06a_2_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eb5c7e06a_2_5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eb5c7e06a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4eb5c7e06a_2_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eb5c7e06a_2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eb5c7e06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4eb5c7e06a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eb5c7e06a_2_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eb5c7e06a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4eb5c7e06a_2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eb5c7e06a_2_1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eb5c7e06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4eb5c7e06a_2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eb5c7e06a_2_6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eb5c7e06a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4eb5c7e06a_2_6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eb5c7e06a_2_6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eb5c7e06a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4eb5c7e06a_2_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eb5c7e06a_2_2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eb5c7e06a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4eb5c7e06a_2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065214" y="1828800"/>
            <a:ext cx="82296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entury Gothic"/>
              <a:buNone/>
              <a:defRPr b="1" sz="66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065213" y="48006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 cap="none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032208" y="-604796"/>
            <a:ext cx="4114801" cy="9134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085013" y="2438401"/>
            <a:ext cx="5638800" cy="1524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2398711" y="-495298"/>
            <a:ext cx="5638800" cy="739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522412" y="381000"/>
            <a:ext cx="914400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1504781" y="1905001"/>
            <a:ext cx="44195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6229183" y="1905001"/>
            <a:ext cx="441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1059614" y="2514600"/>
            <a:ext cx="8692399" cy="28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Century Gothic"/>
              <a:buNone/>
              <a:defRPr b="0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1065213" y="5410200"/>
            <a:ext cx="8687333" cy="60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1522412" y="381000"/>
            <a:ext cx="914400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522411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1522411" y="2743201"/>
            <a:ext cx="4416552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249861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249861" y="2743201"/>
            <a:ext cx="4416552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1055604" y="1905000"/>
            <a:ext cx="3596607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951414" y="685800"/>
            <a:ext cx="6400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1065213" y="4648200"/>
            <a:ext cx="358139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055604" y="1905000"/>
            <a:ext cx="3596607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67" name="Google Shape;67;p10"/>
          <p:cNvSpPr/>
          <p:nvPr>
            <p:ph idx="2" type="pic"/>
          </p:nvPr>
        </p:nvSpPr>
        <p:spPr>
          <a:xfrm>
            <a:off x="4951414" y="685800"/>
            <a:ext cx="6400799" cy="5334000"/>
          </a:xfrm>
          <a:prstGeom prst="rect">
            <a:avLst/>
          </a:prstGeom>
          <a:solidFill>
            <a:schemeClr val="dk2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065213" y="4648200"/>
            <a:ext cx="358139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Century Gothic"/>
              <a:buNone/>
              <a:defRPr b="1" i="0" sz="3600" u="none" cap="none" strike="noStrike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065214" y="1828800"/>
            <a:ext cx="82296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n-US" sz="6000"/>
              <a:t>Keras Stock Predictor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065225" y="4800600"/>
            <a:ext cx="89115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FFC000"/>
                </a:solidFill>
              </a:rPr>
              <a:t>PRESENTED BY: SANKET MISHRA, ERIC HAGEE, MEENAKSHI KAVASERI, SHAGUFTA ZAREEN, AND BRIAN KLOVERT</a:t>
            </a:r>
            <a:endParaRPr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1522413" y="381000"/>
            <a:ext cx="91440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Models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1522413" y="1904999"/>
            <a:ext cx="9134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Classification vs. Prediction</a:t>
            </a:r>
            <a:endParaRPr b="1"/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Classification represents determining a categorical class for an element included in a dataset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Tendency to overfit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Prediction is about predicting a missing element of a dataset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Profitability (tomorrow’s Close) in the case of our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Other Classification Models Attempted: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Logistic Regression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Support Vector Machine (SVM)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Century Gothic"/>
              <a:buNone/>
            </a:pPr>
            <a:r>
              <a:rPr lang="en-US"/>
              <a:t>Benefits of Long Short-Term Memory Neural Network Model (LSTM)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/>
              <a:t>Capability of bridging long time lags between inputs</a:t>
            </a:r>
            <a:endParaRPr/>
          </a:p>
          <a:p>
            <a:pPr indent="-231775" lvl="1" marL="4635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Bridged 30 day time periods over 2 years of stock data to predict profitability</a:t>
            </a:r>
            <a:endParaRPr/>
          </a:p>
          <a:p>
            <a:pPr indent="-223838" lvl="0" marL="22383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b="1" lang="en-US"/>
              <a:t>Recurrent Neural Networks have loops which allow the network to store memory</a:t>
            </a:r>
            <a:endParaRPr/>
          </a:p>
          <a:p>
            <a:pPr indent="-223838" lvl="0" marL="22383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b="1" lang="en-US"/>
              <a:t>The LSTM model actively changes the weights of old and new input values based on their relevance</a:t>
            </a:r>
            <a:endParaRPr/>
          </a:p>
          <a:p>
            <a:pPr indent="-71438" lvl="0" marL="22383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1" marL="231775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1522412" y="381000"/>
            <a:ext cx="91440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LSTM Model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825" y="1905000"/>
            <a:ext cx="7447608" cy="411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/>
          <p:nvPr/>
        </p:nvSpPr>
        <p:spPr>
          <a:xfrm>
            <a:off x="520125" y="6304475"/>
            <a:ext cx="80391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 from https://towardsdatascience.com/recurrent-neural-networks-and-lstm-4b601dd822a5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8412325" y="1736500"/>
            <a:ext cx="3652200" cy="4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●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LSTM internal details are more complex than a normal RNN, too difficult to explain here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●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Fed open/high/low/close (normalized by training set) prices for a number of days to predict a future close point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●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Settled on two LSTM layers with 128 neurons each (with dropout layers after), a dense layer of 16 ReLU neurons, and a single linear output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1522412" y="381000"/>
            <a:ext cx="91440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LSTM Model</a:t>
            </a:r>
            <a:endParaRPr/>
          </a:p>
        </p:txBody>
      </p:sp>
      <p:sp>
        <p:nvSpPr>
          <p:cNvPr id="176" name="Google Shape;176;p25"/>
          <p:cNvSpPr txBox="1"/>
          <p:nvPr>
            <p:ph idx="2" type="body"/>
          </p:nvPr>
        </p:nvSpPr>
        <p:spPr>
          <a:xfrm>
            <a:off x="1107600" y="4678600"/>
            <a:ext cx="9846000" cy="176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30 Days data to predict 					30 Days data to predict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5 days in future								30 days in future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RMSE 0.24 (Normalized)					RMSE 0.47 (Normalized)</a:t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325" y="1905000"/>
            <a:ext cx="4225225" cy="28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8275" y="1851700"/>
            <a:ext cx="3978243" cy="284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1522413" y="495550"/>
            <a:ext cx="9144000" cy="72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1522418" y="1371600"/>
            <a:ext cx="98475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Stock Market is incredibly hard to predict. The model is not able to accurately forecast for the entire market or for long future points</a:t>
            </a:r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275" y="2989375"/>
            <a:ext cx="5749539" cy="37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56" y="2989375"/>
            <a:ext cx="6009999" cy="37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1598612" y="2514600"/>
            <a:ext cx="91440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/>
              <a:t>Questions?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Century Gothic"/>
              <a:buNone/>
            </a:pPr>
            <a:r>
              <a:rPr lang="en-US"/>
              <a:t>Mission and Vision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/>
              <a:t>Mission: Predict Stock Market trends over the span of 6 months based on 2 years worth of stock data</a:t>
            </a:r>
            <a:endParaRPr/>
          </a:p>
          <a:p>
            <a:pPr indent="-231775" lvl="1" marL="4635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Predict Variable: The daily close price of each Dow Jones stock</a:t>
            </a:r>
            <a:endParaRPr/>
          </a:p>
          <a:p>
            <a:pPr indent="-244475" lvl="1" marL="463550" rtl="0" algn="l"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Input Variables: Previous day’s open, high, low, and close price</a:t>
            </a:r>
            <a:endParaRPr/>
          </a:p>
          <a:p>
            <a:pPr indent="-223837" lvl="0" marL="223837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b="1" lang="en-US"/>
              <a:t>Vision: Visualize a graph that shows the profitability of each stock included in our dataset by analyzing the close price of a stock over the span of 2 years</a:t>
            </a:r>
            <a:endParaRPr/>
          </a:p>
          <a:p>
            <a:pPr indent="0" lvl="1" marL="231775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4775" lvl="1" marL="4635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4775" lvl="1" marL="4635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4775" lvl="1" marL="4635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Century Gothic"/>
              <a:buNone/>
            </a:pPr>
            <a:r>
              <a:rPr lang="en-US"/>
              <a:t>Steps Taken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AutoNum type="arabicPeriod"/>
            </a:pPr>
            <a:r>
              <a:rPr lang="en-US"/>
              <a:t>Filtering the 30 CSV files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Century Gothic"/>
              <a:buAutoNum type="arabicPeriod"/>
            </a:pPr>
            <a:r>
              <a:rPr lang="en-US"/>
              <a:t>Create and Test the models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Century Gothic"/>
              <a:buAutoNum type="arabicPeriod"/>
            </a:pPr>
            <a:r>
              <a:rPr lang="en-US"/>
              <a:t>Run the models and predict close values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Century Gothic"/>
              <a:buAutoNum type="arabicPeriod"/>
            </a:pPr>
            <a:r>
              <a:rPr lang="en-US"/>
              <a:t>Analyze the results based on actual close values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Century Gothic"/>
              <a:buAutoNum type="arabicPeriod"/>
            </a:pPr>
            <a:r>
              <a:rPr lang="en-US"/>
              <a:t>Find the best model based on accuracy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Century Gothic"/>
              <a:buAutoNum type="arabicPeriod"/>
            </a:pPr>
            <a:r>
              <a:rPr lang="en-US"/>
              <a:t>Apply that model to all stocks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Century Gothic"/>
              <a:buAutoNum type="arabicPeriod"/>
            </a:pPr>
            <a:r>
              <a:rPr lang="en-US"/>
              <a:t>Visualize our model’s stock predictions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1522413" y="381000"/>
            <a:ext cx="91440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EB3CF"/>
                </a:solidFill>
              </a:rPr>
              <a:t>Filtering CSVs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1522413" y="1904999"/>
            <a:ext cx="9134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99CB38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>
                <a:solidFill>
                  <a:srgbClr val="FFFFFF"/>
                </a:solidFill>
              </a:rPr>
              <a:t>Dropping rows that weren’t relevant to our analysis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99CB38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2000">
                <a:solidFill>
                  <a:srgbClr val="FFFFFF"/>
                </a:solidFill>
              </a:rPr>
              <a:t>Volume, Unadjusted Volume, Change, Change Percent, Vwap   (volume weighted average price), labels, change over time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99CB38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>
                <a:solidFill>
                  <a:srgbClr val="FFFFFF"/>
                </a:solidFill>
              </a:rPr>
              <a:t>Filtering data down to 2 and ½ years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900" y="4114800"/>
            <a:ext cx="639127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1238" y="3838575"/>
            <a:ext cx="472440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1522413" y="381000"/>
            <a:ext cx="91440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Moving Average Model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00" y="2352600"/>
            <a:ext cx="5797124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2216" y="2352601"/>
            <a:ext cx="573413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1522413" y="381000"/>
            <a:ext cx="91440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K-Nearest Neighbors Model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144" y="1905000"/>
            <a:ext cx="7304575" cy="434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1522425" y="381000"/>
            <a:ext cx="9144000" cy="923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Auto-ARIMA Model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1527200" y="1371599"/>
            <a:ext cx="9134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b="1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ARIMA models take into account the past values to predict the future values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b="1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Three important parameters in ARIMA: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 (past values used for forecasting the next value)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 (past forecast errors used to predict the future values)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 (order of differencing)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b="1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Auto-ARIMA automatically parameter tunes the best combination of p,q, and d</a:t>
            </a:r>
            <a:endParaRPr b="1"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1522413" y="381000"/>
            <a:ext cx="91440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Auto-ARIMA Model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695" y="1905000"/>
            <a:ext cx="6803136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1522425" y="381000"/>
            <a:ext cx="9144000" cy="807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Deep Learning Model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1527213" y="1188599"/>
            <a:ext cx="9134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-US">
                <a:solidFill>
                  <a:srgbClr val="FFFFFF"/>
                </a:solidFill>
              </a:rPr>
              <a:t>Instead of predicting exact values, this categorical model predicts ranges</a:t>
            </a:r>
            <a:endParaRPr b="1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The range was split into 19 bin values (18 bin groups)  and then used to encode the  closing stock prices.</a:t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-US">
                <a:solidFill>
                  <a:srgbClr val="FFFFFF"/>
                </a:solidFill>
              </a:rPr>
              <a:t>The model was able to accurately categorize 74.8% of the test values, but...</a:t>
            </a:r>
            <a:endParaRPr b="1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>
                <a:solidFill>
                  <a:srgbClr val="FFFFFF"/>
                </a:solidFill>
              </a:rPr>
              <a:t>When predicting labels instead of values, you innately lose forecast accuracy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atom design template">
  <a:themeElements>
    <a:clrScheme name="Green 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Green 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