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88825"/>
  <p:notesSz cx="6858000" cy="9144000"/>
  <p:embeddedFontLst>
    <p:embeddedFont>
      <p:font typeface="Robo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4030" orient="horz"/>
        <p:guide pos="1200" orient="horz"/>
        <p:guide pos="1008" orient="horz"/>
        <p:guide pos="3792" orient="horz"/>
        <p:guide orient="horz"/>
        <p:guide pos="3360" orient="horz"/>
        <p:guide pos="3312" orient="horz"/>
        <p:guide pos="240" orient="horz"/>
        <p:guide pos="432" orient="horz"/>
        <p:guide pos="2784" orient="horz"/>
        <p:guide pos="3839"/>
        <p:guide pos="959"/>
        <p:guide pos="6143"/>
        <p:guide pos="1247"/>
        <p:guide pos="7007"/>
        <p:guide pos="5855"/>
        <p:guide pos="671"/>
        <p:guide pos="7151"/>
        <p:guide pos="311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eb5c7e06a_2_1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eb5c7e06a_2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4eb5c7e06a_2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eb5c7e06a_2_3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eb5c7e06a_2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4eb5c7e06a_2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eb5c7e06a_2_3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eb5c7e06a_2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4eb5c7e06a_2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eb5c7e06a_2_4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eb5c7e06a_2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When looking at the Stock Market overall instead of individual stocks, predicting the close values accurately for the entire market is much more complicated and difficult to predict. When we used the 30 day window, 5 day future point, it still varied greatly between individual stocks. The red line here signifies the  One limitation of using ML to predict stocks is that the model isn’t able to forecast factors that could affect the market itself. Additionally, as you predict close values further ahead in the future, you start to lose accuracy.  </a:t>
            </a:r>
            <a:endParaRPr/>
          </a:p>
        </p:txBody>
      </p:sp>
      <p:sp>
        <p:nvSpPr>
          <p:cNvPr id="182" name="Google Shape;182;g4eb5c7e06a_2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eb5c7e06a_2_5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eb5c7e06a_2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4eb5c7e06a_2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eb5c7e06a_2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b5c7e06a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4eb5c7e06a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eb5c7e06a_2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eb5c7e06a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model we created was the Moving Average Model. This model looks only at the close values. It takes all the close train values and averages them. It uses this average to predict the first prediction point. That first predicted point is then added back into the average and the new average is used to predict the second point and so on. As you can probably assume, this model was not very efficient at predicting the test values.</a:t>
            </a:r>
            <a:endParaRPr/>
          </a:p>
        </p:txBody>
      </p:sp>
      <p:sp>
        <p:nvSpPr>
          <p:cNvPr id="115" name="Google Shape;115;g4eb5c7e06a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eb5c7e06a_2_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eb5c7e06a_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model we used was the K-Nearest Neighbors Model. As we talked about in class, the KNN Model looks at the n closest values to it to determine the trend line. This model was crossvalidated and passed odd-value neighbor parameters of 3,5,7, and 9. The KNN model then chooses the parameter that best fits the data. As you can see, the predict line is more accurate that the Moving Average but still varies from the actual close.</a:t>
            </a:r>
            <a:endParaRPr/>
          </a:p>
        </p:txBody>
      </p:sp>
      <p:sp>
        <p:nvSpPr>
          <p:cNvPr id="123" name="Google Shape;123;g4eb5c7e06a_2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b5c7e06a_2_6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b5c7e06a_2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4eb5c7e06a_2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eb5c7e06a_2_6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b5c7e06a_2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Unfortunately, even the best fit parameters of p,q, and d were terrible at predicting the actual close values.</a:t>
            </a:r>
            <a:endParaRPr/>
          </a:p>
        </p:txBody>
      </p:sp>
      <p:sp>
        <p:nvSpPr>
          <p:cNvPr id="137" name="Google Shape;137;g4eb5c7e06a_2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eb5c7e06a_2_2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eb5c7e06a_2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4eb5c7e06a_2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lt1"/>
              </a:buClr>
              <a:buSzPts val="6600"/>
              <a:buFont typeface="Century Gothic"/>
              <a:buNone/>
              <a:defRPr b="1" sz="6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SzPts val="2000"/>
              <a:buNone/>
              <a:defRPr b="1"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800"/>
              <a:buNone/>
              <a:defRPr>
                <a:solidFill>
                  <a:schemeClr val="lt1"/>
                </a:solidFill>
              </a:defRPr>
            </a:lvl4pPr>
            <a:lvl5pPr lvl="4" algn="ctr">
              <a:lnSpc>
                <a:spcPct val="90000"/>
              </a:lnSpc>
              <a:spcBef>
                <a:spcPts val="600"/>
              </a:spcBef>
              <a:spcAft>
                <a:spcPts val="0"/>
              </a:spcAft>
              <a:buSzPts val="1800"/>
              <a:buNone/>
              <a:defRPr>
                <a:solidFill>
                  <a:schemeClr val="lt1"/>
                </a:solidFill>
              </a:defRPr>
            </a:lvl5pPr>
            <a:lvl6pPr lvl="5" algn="ctr">
              <a:spcBef>
                <a:spcPts val="600"/>
              </a:spcBef>
              <a:spcAft>
                <a:spcPts val="0"/>
              </a:spcAft>
              <a:buSzPts val="1800"/>
              <a:buNone/>
              <a:defRPr>
                <a:solidFill>
                  <a:schemeClr val="lt1"/>
                </a:solidFill>
              </a:defRPr>
            </a:lvl6pPr>
            <a:lvl7pPr lvl="6" algn="ctr">
              <a:spcBef>
                <a:spcPts val="600"/>
              </a:spcBef>
              <a:spcAft>
                <a:spcPts val="0"/>
              </a:spcAft>
              <a:buSzPts val="1800"/>
              <a:buNone/>
              <a:defRPr>
                <a:solidFill>
                  <a:schemeClr val="lt1"/>
                </a:solidFill>
              </a:defRPr>
            </a:lvl7pPr>
            <a:lvl8pPr lvl="7" algn="ctr">
              <a:spcBef>
                <a:spcPts val="600"/>
              </a:spcBef>
              <a:spcAft>
                <a:spcPts val="0"/>
              </a:spcAft>
              <a:buSzPts val="1800"/>
              <a:buNone/>
              <a:defRPr>
                <a:solidFill>
                  <a:schemeClr val="lt1"/>
                </a:solidFill>
              </a:defRPr>
            </a:lvl8pPr>
            <a:lvl9pPr lvl="8" algn="ctr">
              <a:spcBef>
                <a:spcPts val="600"/>
              </a:spcBef>
              <a:spcAft>
                <a:spcPts val="0"/>
              </a:spcAft>
              <a:buSzPts val="1800"/>
              <a:buNone/>
              <a:defRPr>
                <a:solidFill>
                  <a:schemeClr val="lt1"/>
                </a:solidFill>
              </a:defRPr>
            </a:lvl9pPr>
          </a:lstStyle>
          <a:p/>
        </p:txBody>
      </p:sp>
      <p:sp>
        <p:nvSpPr>
          <p:cNvPr id="18" name="Google Shape;18;p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5" name="Google Shape;75;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81" name="Google Shape;81;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4" name="Google Shape;24;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1522412" y="381000"/>
            <a:ext cx="9144002"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0" name="Google Shape;30;p4"/>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1" name="Google Shape;31;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accent5"/>
              </a:buClr>
              <a:buSzPts val="4800"/>
              <a:buFont typeface="Century Gothic"/>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37" name="Google Shape;37;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522412" y="381000"/>
            <a:ext cx="9144002"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3" name="Google Shape;43;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4" name="Google Shape;44;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5" name="Google Shape;45;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6" name="Google Shape;46;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accent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Century Gothic"/>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4951414" y="685800"/>
            <a:ext cx="6400800" cy="53340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61" name="Google Shape;61;p9"/>
          <p:cNvSpPr txBox="1"/>
          <p:nvPr>
            <p:ph idx="2"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62" name="Google Shape;62;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Century Gothic"/>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7" name="Google Shape;67;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8" name="Google Shape;68;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69" name="Google Shape;69;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6000"/>
              <a:buFont typeface="Century Gothic"/>
              <a:buNone/>
            </a:pPr>
            <a:r>
              <a:rPr lang="en-US" sz="6000"/>
              <a:t>Keras Stock Predictor</a:t>
            </a:r>
            <a:endParaRPr/>
          </a:p>
        </p:txBody>
      </p:sp>
      <p:sp>
        <p:nvSpPr>
          <p:cNvPr id="90" name="Google Shape;90;p13"/>
          <p:cNvSpPr txBox="1"/>
          <p:nvPr>
            <p:ph idx="1" type="subTitle"/>
          </p:nvPr>
        </p:nvSpPr>
        <p:spPr>
          <a:xfrm>
            <a:off x="1065225" y="4800600"/>
            <a:ext cx="8911500" cy="1219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solidFill>
                  <a:srgbClr val="FFC000"/>
                </a:solidFill>
              </a:rPr>
              <a:t>PRESENTED BY: SANKET MISHRA, ERIC HAGEE, MEENAKSHI KAVASERI, SHAGUFTA ZAREEN, AND BRIAN KLOVERT</a:t>
            </a:r>
            <a:endParaRPr>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Classification Models</a:t>
            </a:r>
            <a:endParaRPr/>
          </a:p>
        </p:txBody>
      </p:sp>
      <p:sp>
        <p:nvSpPr>
          <p:cNvPr id="154" name="Google Shape;154;p22"/>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b="1" lang="en-US"/>
              <a:t>Classification vs. Prediction</a:t>
            </a:r>
            <a:endParaRPr b="1"/>
          </a:p>
          <a:p>
            <a:pPr indent="-342900" lvl="0" marL="457200" rtl="0" algn="l">
              <a:spcBef>
                <a:spcPts val="1800"/>
              </a:spcBef>
              <a:spcAft>
                <a:spcPts val="0"/>
              </a:spcAft>
              <a:buSzPts val="1800"/>
              <a:buChar char="•"/>
            </a:pPr>
            <a:r>
              <a:rPr b="1" lang="en-US"/>
              <a:t>Classification represents determining a categorical class for an element included in a dataset</a:t>
            </a:r>
            <a:endParaRPr b="1"/>
          </a:p>
          <a:p>
            <a:pPr indent="-342900" lvl="1" marL="914400" rtl="0" algn="l">
              <a:spcBef>
                <a:spcPts val="0"/>
              </a:spcBef>
              <a:spcAft>
                <a:spcPts val="0"/>
              </a:spcAft>
              <a:buSzPts val="1800"/>
              <a:buChar char="•"/>
            </a:pPr>
            <a:r>
              <a:rPr lang="en-US"/>
              <a:t>Tendency to overfit</a:t>
            </a:r>
            <a:endParaRPr/>
          </a:p>
          <a:p>
            <a:pPr indent="-342900" lvl="0" marL="457200" rtl="0" algn="l">
              <a:spcBef>
                <a:spcPts val="0"/>
              </a:spcBef>
              <a:spcAft>
                <a:spcPts val="0"/>
              </a:spcAft>
              <a:buSzPts val="1800"/>
              <a:buChar char="•"/>
            </a:pPr>
            <a:r>
              <a:rPr b="1" lang="en-US"/>
              <a:t>Prediction is about predicting a missing element of a dataset</a:t>
            </a:r>
            <a:endParaRPr b="1"/>
          </a:p>
          <a:p>
            <a:pPr indent="-342900" lvl="1" marL="914400" rtl="0" algn="l">
              <a:spcBef>
                <a:spcPts val="0"/>
              </a:spcBef>
              <a:spcAft>
                <a:spcPts val="0"/>
              </a:spcAft>
              <a:buSzPts val="1800"/>
              <a:buChar char="•"/>
            </a:pPr>
            <a:r>
              <a:rPr lang="en-US"/>
              <a:t>Profitability (tomorrow’s Close) in the case of our project</a:t>
            </a:r>
            <a:endParaRPr/>
          </a:p>
          <a:p>
            <a:pPr indent="-342900" lvl="0" marL="457200" rtl="0" algn="l">
              <a:spcBef>
                <a:spcPts val="0"/>
              </a:spcBef>
              <a:spcAft>
                <a:spcPts val="0"/>
              </a:spcAft>
              <a:buSzPts val="1800"/>
              <a:buChar char="•"/>
            </a:pPr>
            <a:r>
              <a:rPr b="1" lang="en-US"/>
              <a:t>Other Classification Models Attempted:</a:t>
            </a:r>
            <a:endParaRPr b="1"/>
          </a:p>
          <a:p>
            <a:pPr indent="-342900" lvl="1" marL="914400" rtl="0" algn="l">
              <a:spcBef>
                <a:spcPts val="0"/>
              </a:spcBef>
              <a:spcAft>
                <a:spcPts val="0"/>
              </a:spcAft>
              <a:buSzPts val="1800"/>
              <a:buChar char="•"/>
            </a:pPr>
            <a:r>
              <a:rPr lang="en-US"/>
              <a:t>Logistic Regression</a:t>
            </a:r>
            <a:endParaRPr/>
          </a:p>
          <a:p>
            <a:pPr indent="-342900" lvl="1" marL="914400" rtl="0" algn="l">
              <a:spcBef>
                <a:spcPts val="0"/>
              </a:spcBef>
              <a:spcAft>
                <a:spcPts val="0"/>
              </a:spcAft>
              <a:buSzPts val="1800"/>
              <a:buChar char="•"/>
            </a:pPr>
            <a:r>
              <a:rPr lang="en-US"/>
              <a:t>Support Vector Machine (SVM)</a:t>
            </a:r>
            <a:endParaRPr/>
          </a:p>
          <a:p>
            <a:pPr indent="0" lvl="0" marL="0" rtl="0" algn="l">
              <a:spcBef>
                <a:spcPts val="1800"/>
              </a:spcBef>
              <a:spcAft>
                <a:spcPts val="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5"/>
              </a:buClr>
              <a:buSzPts val="3600"/>
              <a:buFont typeface="Century Gothic"/>
              <a:buNone/>
            </a:pPr>
            <a:r>
              <a:rPr lang="en-US"/>
              <a:t>Benefits of Long Short-Term Memory Neural Network Model (LSTM)</a:t>
            </a:r>
            <a:endParaRPr/>
          </a:p>
        </p:txBody>
      </p:sp>
      <p:sp>
        <p:nvSpPr>
          <p:cNvPr id="160" name="Google Shape;160;p2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b="1" lang="en-US"/>
              <a:t>Capability of bridging long time lags between inputs</a:t>
            </a:r>
            <a:endParaRPr/>
          </a:p>
          <a:p>
            <a:pPr indent="-231775" lvl="1" marL="463550" rtl="0" algn="l">
              <a:lnSpc>
                <a:spcPct val="90000"/>
              </a:lnSpc>
              <a:spcBef>
                <a:spcPts val="1200"/>
              </a:spcBef>
              <a:spcAft>
                <a:spcPts val="0"/>
              </a:spcAft>
              <a:buSzPts val="2000"/>
              <a:buChar char="•"/>
            </a:pPr>
            <a:r>
              <a:rPr lang="en-US"/>
              <a:t>Bridged 30 day time periods over 2 years of stock data to predict profitability</a:t>
            </a:r>
            <a:endParaRPr/>
          </a:p>
          <a:p>
            <a:pPr indent="-223838" lvl="0" marL="223838" rtl="0" algn="l">
              <a:lnSpc>
                <a:spcPct val="90000"/>
              </a:lnSpc>
              <a:spcBef>
                <a:spcPts val="1800"/>
              </a:spcBef>
              <a:spcAft>
                <a:spcPts val="0"/>
              </a:spcAft>
              <a:buSzPts val="2400"/>
              <a:buChar char="•"/>
            </a:pPr>
            <a:r>
              <a:rPr b="1" lang="en-US"/>
              <a:t>Recurrent Neural Networks have loops which allow the network to store memory</a:t>
            </a:r>
            <a:endParaRPr/>
          </a:p>
          <a:p>
            <a:pPr indent="-223838" lvl="0" marL="223838" rtl="0" algn="l">
              <a:lnSpc>
                <a:spcPct val="90000"/>
              </a:lnSpc>
              <a:spcBef>
                <a:spcPts val="1800"/>
              </a:spcBef>
              <a:spcAft>
                <a:spcPts val="0"/>
              </a:spcAft>
              <a:buSzPts val="2400"/>
              <a:buChar char="•"/>
            </a:pPr>
            <a:r>
              <a:rPr b="1" lang="en-US"/>
              <a:t>The LSTM model actively changes the weights of old and new input values based on their relevance</a:t>
            </a:r>
            <a:endParaRPr/>
          </a:p>
          <a:p>
            <a:pPr indent="-71438" lvl="0" marL="223838" rtl="0" algn="l">
              <a:lnSpc>
                <a:spcPct val="90000"/>
              </a:lnSpc>
              <a:spcBef>
                <a:spcPts val="1800"/>
              </a:spcBef>
              <a:spcAft>
                <a:spcPts val="0"/>
              </a:spcAft>
              <a:buSzPts val="2400"/>
              <a:buNone/>
            </a:pPr>
            <a:r>
              <a:t/>
            </a:r>
            <a:endParaRPr/>
          </a:p>
          <a:p>
            <a:pPr indent="0" lvl="1" marL="231775" rtl="0" algn="l">
              <a:lnSpc>
                <a:spcPct val="90000"/>
              </a:lnSpc>
              <a:spcBef>
                <a:spcPts val="12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1522412"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LSTM Model</a:t>
            </a:r>
            <a:endParaRPr/>
          </a:p>
        </p:txBody>
      </p:sp>
      <p:pic>
        <p:nvPicPr>
          <p:cNvPr id="167" name="Google Shape;167;p24"/>
          <p:cNvPicPr preferRelativeResize="0"/>
          <p:nvPr/>
        </p:nvPicPr>
        <p:blipFill>
          <a:blip r:embed="rId3">
            <a:alphaModFix/>
          </a:blip>
          <a:stretch>
            <a:fillRect/>
          </a:stretch>
        </p:blipFill>
        <p:spPr>
          <a:xfrm>
            <a:off x="536825" y="1905000"/>
            <a:ext cx="7447608" cy="4114799"/>
          </a:xfrm>
          <a:prstGeom prst="rect">
            <a:avLst/>
          </a:prstGeom>
          <a:noFill/>
          <a:ln>
            <a:noFill/>
          </a:ln>
        </p:spPr>
      </p:pic>
      <p:sp>
        <p:nvSpPr>
          <p:cNvPr id="168" name="Google Shape;168;p24"/>
          <p:cNvSpPr txBox="1"/>
          <p:nvPr/>
        </p:nvSpPr>
        <p:spPr>
          <a:xfrm>
            <a:off x="520125" y="6304475"/>
            <a:ext cx="80391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Image from https://towardsdatascience.com/recurrent-neural-networks-and-lstm-4b601dd822a5</a:t>
            </a:r>
            <a:endParaRPr>
              <a:solidFill>
                <a:schemeClr val="lt1"/>
              </a:solidFill>
              <a:latin typeface="Century Gothic"/>
              <a:ea typeface="Century Gothic"/>
              <a:cs typeface="Century Gothic"/>
              <a:sym typeface="Century Gothic"/>
            </a:endParaRPr>
          </a:p>
        </p:txBody>
      </p:sp>
      <p:sp>
        <p:nvSpPr>
          <p:cNvPr id="169" name="Google Shape;169;p24"/>
          <p:cNvSpPr txBox="1"/>
          <p:nvPr/>
        </p:nvSpPr>
        <p:spPr>
          <a:xfrm>
            <a:off x="8412325" y="1736500"/>
            <a:ext cx="3652200" cy="447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LSTM internal details are more complex than a normal RNN, too difficult to explain here</a:t>
            </a:r>
            <a:endParaRPr sz="18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342900" lvl="0" marL="45720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Fed open/high/low/close (normalized by training set) prices for a number of days to predict a future close point</a:t>
            </a:r>
            <a:endParaRPr sz="18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342900" lvl="0" marL="457200" rtl="0" algn="l">
              <a:spcBef>
                <a:spcPts val="0"/>
              </a:spcBef>
              <a:spcAft>
                <a:spcPts val="0"/>
              </a:spcAft>
              <a:buClr>
                <a:schemeClr val="lt1"/>
              </a:buClr>
              <a:buSzPts val="1800"/>
              <a:buFont typeface="Century Gothic"/>
              <a:buChar char="●"/>
            </a:pPr>
            <a:r>
              <a:rPr lang="en-US" sz="1800">
                <a:solidFill>
                  <a:schemeClr val="lt1"/>
                </a:solidFill>
                <a:latin typeface="Century Gothic"/>
                <a:ea typeface="Century Gothic"/>
                <a:cs typeface="Century Gothic"/>
                <a:sym typeface="Century Gothic"/>
              </a:rPr>
              <a:t>Settled on two LSTM layers with 128 neurons each (with dropout layers after), a dense layer of 16 ReLU neurons, and a single linear output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1522412"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LSTM Model</a:t>
            </a:r>
            <a:endParaRPr/>
          </a:p>
        </p:txBody>
      </p:sp>
      <p:sp>
        <p:nvSpPr>
          <p:cNvPr id="176" name="Google Shape;176;p25"/>
          <p:cNvSpPr txBox="1"/>
          <p:nvPr>
            <p:ph idx="2" type="body"/>
          </p:nvPr>
        </p:nvSpPr>
        <p:spPr>
          <a:xfrm>
            <a:off x="1107600" y="4678600"/>
            <a:ext cx="9846000" cy="17640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US"/>
              <a:t>30 Days data to predict 					30 Days data to predict</a:t>
            </a:r>
            <a:endParaRPr/>
          </a:p>
          <a:p>
            <a:pPr indent="0" lvl="0" marL="0" rtl="0" algn="l">
              <a:spcBef>
                <a:spcPts val="1800"/>
              </a:spcBef>
              <a:spcAft>
                <a:spcPts val="0"/>
              </a:spcAft>
              <a:buNone/>
            </a:pPr>
            <a:r>
              <a:rPr lang="en-US"/>
              <a:t>5 days in future								30 days in future</a:t>
            </a:r>
            <a:endParaRPr/>
          </a:p>
          <a:p>
            <a:pPr indent="0" lvl="0" marL="0" rtl="0" algn="l">
              <a:spcBef>
                <a:spcPts val="1800"/>
              </a:spcBef>
              <a:spcAft>
                <a:spcPts val="0"/>
              </a:spcAft>
              <a:buNone/>
            </a:pPr>
            <a:r>
              <a:rPr lang="en-US"/>
              <a:t>RMSE 0.24 (Normalized)					RMSE 0.47 (Normalized)</a:t>
            </a:r>
            <a:endParaRPr/>
          </a:p>
        </p:txBody>
      </p:sp>
      <p:pic>
        <p:nvPicPr>
          <p:cNvPr id="177" name="Google Shape;177;p25"/>
          <p:cNvPicPr preferRelativeResize="0"/>
          <p:nvPr/>
        </p:nvPicPr>
        <p:blipFill>
          <a:blip r:embed="rId3">
            <a:alphaModFix/>
          </a:blip>
          <a:stretch>
            <a:fillRect/>
          </a:stretch>
        </p:blipFill>
        <p:spPr>
          <a:xfrm>
            <a:off x="1093325" y="1905000"/>
            <a:ext cx="4225225" cy="2849800"/>
          </a:xfrm>
          <a:prstGeom prst="rect">
            <a:avLst/>
          </a:prstGeom>
          <a:noFill/>
          <a:ln>
            <a:noFill/>
          </a:ln>
        </p:spPr>
      </p:pic>
      <p:pic>
        <p:nvPicPr>
          <p:cNvPr id="178" name="Google Shape;178;p25"/>
          <p:cNvPicPr preferRelativeResize="0"/>
          <p:nvPr/>
        </p:nvPicPr>
        <p:blipFill>
          <a:blip r:embed="rId4">
            <a:alphaModFix/>
          </a:blip>
          <a:stretch>
            <a:fillRect/>
          </a:stretch>
        </p:blipFill>
        <p:spPr>
          <a:xfrm>
            <a:off x="6418275" y="1851700"/>
            <a:ext cx="3978243" cy="284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522413" y="495550"/>
            <a:ext cx="9144000" cy="729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Overview</a:t>
            </a:r>
            <a:endParaRPr/>
          </a:p>
        </p:txBody>
      </p:sp>
      <p:sp>
        <p:nvSpPr>
          <p:cNvPr id="185" name="Google Shape;185;p26"/>
          <p:cNvSpPr txBox="1"/>
          <p:nvPr>
            <p:ph idx="1" type="body"/>
          </p:nvPr>
        </p:nvSpPr>
        <p:spPr>
          <a:xfrm>
            <a:off x="1522418" y="1371600"/>
            <a:ext cx="9847500" cy="4114800"/>
          </a:xfrm>
          <a:prstGeom prst="rect">
            <a:avLst/>
          </a:prstGeom>
        </p:spPr>
        <p:txBody>
          <a:bodyPr anchorCtr="0" anchor="t" bIns="45700" lIns="91425" spcFirstLastPara="1" rIns="91425" wrap="square" tIns="45700">
            <a:noAutofit/>
          </a:bodyPr>
          <a:lstStyle/>
          <a:p>
            <a:pPr indent="-381000" lvl="0" marL="457200" rtl="0" algn="l">
              <a:spcBef>
                <a:spcPts val="1800"/>
              </a:spcBef>
              <a:spcAft>
                <a:spcPts val="0"/>
              </a:spcAft>
              <a:buSzPts val="2400"/>
              <a:buChar char="•"/>
            </a:pPr>
            <a:r>
              <a:rPr lang="en-US"/>
              <a:t>Stock Market is incredibly hard to predict. The model is not able to accurately forecast for the entire market or for long future points</a:t>
            </a:r>
            <a:endParaRPr/>
          </a:p>
        </p:txBody>
      </p:sp>
      <p:pic>
        <p:nvPicPr>
          <p:cNvPr id="186" name="Google Shape;186;p26"/>
          <p:cNvPicPr preferRelativeResize="0"/>
          <p:nvPr/>
        </p:nvPicPr>
        <p:blipFill>
          <a:blip r:embed="rId3">
            <a:alphaModFix/>
          </a:blip>
          <a:stretch>
            <a:fillRect/>
          </a:stretch>
        </p:blipFill>
        <p:spPr>
          <a:xfrm>
            <a:off x="6286275" y="2989375"/>
            <a:ext cx="5749539" cy="3772700"/>
          </a:xfrm>
          <a:prstGeom prst="rect">
            <a:avLst/>
          </a:prstGeom>
          <a:noFill/>
          <a:ln>
            <a:noFill/>
          </a:ln>
        </p:spPr>
      </p:pic>
      <p:pic>
        <p:nvPicPr>
          <p:cNvPr id="187" name="Google Shape;187;p26"/>
          <p:cNvPicPr preferRelativeResize="0"/>
          <p:nvPr/>
        </p:nvPicPr>
        <p:blipFill>
          <a:blip r:embed="rId4">
            <a:alphaModFix/>
          </a:blip>
          <a:stretch>
            <a:fillRect/>
          </a:stretch>
        </p:blipFill>
        <p:spPr>
          <a:xfrm>
            <a:off x="98456" y="2989375"/>
            <a:ext cx="6009999" cy="37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1598612" y="25146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5"/>
              </a:buClr>
              <a:buSzPts val="3600"/>
              <a:buFont typeface="Century Gothic"/>
              <a:buNone/>
            </a:pPr>
            <a:r>
              <a:rPr lang="en-US"/>
              <a:t>Mission and Vision</a:t>
            </a:r>
            <a:endParaRPr/>
          </a:p>
        </p:txBody>
      </p:sp>
      <p:sp>
        <p:nvSpPr>
          <p:cNvPr id="96" name="Google Shape;96;p1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b="1" lang="en-US"/>
              <a:t>Mission: Predict Stock Market trends over the span of 6 months based on 2 and a half years worth of stock data</a:t>
            </a:r>
            <a:endParaRPr/>
          </a:p>
          <a:p>
            <a:pPr indent="-231775" lvl="1" marL="463550" rtl="0" algn="l">
              <a:lnSpc>
                <a:spcPct val="90000"/>
              </a:lnSpc>
              <a:spcBef>
                <a:spcPts val="1200"/>
              </a:spcBef>
              <a:spcAft>
                <a:spcPts val="0"/>
              </a:spcAft>
              <a:buSzPts val="2000"/>
              <a:buChar char="•"/>
            </a:pPr>
            <a:r>
              <a:rPr lang="en-US"/>
              <a:t>Predict Variable: The daily close price of each Dow Jones stock</a:t>
            </a:r>
            <a:endParaRPr/>
          </a:p>
          <a:p>
            <a:pPr indent="-244475" lvl="1" marL="463550" rtl="0" algn="l">
              <a:spcBef>
                <a:spcPts val="1200"/>
              </a:spcBef>
              <a:spcAft>
                <a:spcPts val="0"/>
              </a:spcAft>
              <a:buSzPts val="2000"/>
              <a:buChar char="•"/>
            </a:pPr>
            <a:r>
              <a:rPr lang="en-US"/>
              <a:t>Input Variables: Previous day’s open, high, low, and close price</a:t>
            </a:r>
            <a:endParaRPr/>
          </a:p>
          <a:p>
            <a:pPr indent="-223837" lvl="0" marL="223837" rtl="0" algn="l">
              <a:lnSpc>
                <a:spcPct val="90000"/>
              </a:lnSpc>
              <a:spcBef>
                <a:spcPts val="1800"/>
              </a:spcBef>
              <a:spcAft>
                <a:spcPts val="0"/>
              </a:spcAft>
              <a:buSzPts val="2400"/>
              <a:buChar char="•"/>
            </a:pPr>
            <a:r>
              <a:rPr b="1" lang="en-US"/>
              <a:t>Vision: Visualize a graph that shows the profitability of each stock included in our dataset by analyzing the close price of a stock over the span of 2 and a half years</a:t>
            </a:r>
            <a:endParaRPr/>
          </a:p>
          <a:p>
            <a:pPr indent="0" lvl="1" marL="231775" rtl="0" algn="l">
              <a:lnSpc>
                <a:spcPct val="90000"/>
              </a:lnSpc>
              <a:spcBef>
                <a:spcPts val="1200"/>
              </a:spcBef>
              <a:spcAft>
                <a:spcPts val="0"/>
              </a:spcAft>
              <a:buSzPts val="2000"/>
              <a:buNone/>
            </a:pPr>
            <a:r>
              <a:t/>
            </a:r>
            <a:endParaRPr/>
          </a:p>
          <a:p>
            <a:pPr indent="-104775" lvl="1" marL="463550" rtl="0" algn="l">
              <a:lnSpc>
                <a:spcPct val="90000"/>
              </a:lnSpc>
              <a:spcBef>
                <a:spcPts val="1200"/>
              </a:spcBef>
              <a:spcAft>
                <a:spcPts val="0"/>
              </a:spcAft>
              <a:buSzPts val="2000"/>
              <a:buNone/>
            </a:pPr>
            <a:r>
              <a:t/>
            </a:r>
            <a:endParaRPr/>
          </a:p>
          <a:p>
            <a:pPr indent="-104775" lvl="1" marL="463550" rtl="0" algn="l">
              <a:lnSpc>
                <a:spcPct val="90000"/>
              </a:lnSpc>
              <a:spcBef>
                <a:spcPts val="1200"/>
              </a:spcBef>
              <a:spcAft>
                <a:spcPts val="0"/>
              </a:spcAft>
              <a:buSzPts val="2000"/>
              <a:buNone/>
            </a:pPr>
            <a:r>
              <a:t/>
            </a:r>
            <a:endParaRPr/>
          </a:p>
          <a:p>
            <a:pPr indent="-104775" lvl="1" marL="463550" rtl="0" algn="l">
              <a:lnSpc>
                <a:spcPct val="90000"/>
              </a:lnSpc>
              <a:spcBef>
                <a:spcPts val="12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5"/>
              </a:buClr>
              <a:buSzPts val="3600"/>
              <a:buFont typeface="Century Gothic"/>
              <a:buNone/>
            </a:pPr>
            <a:r>
              <a:rPr lang="en-US"/>
              <a:t>Steps Taken</a:t>
            </a:r>
            <a:endParaRPr/>
          </a:p>
        </p:txBody>
      </p:sp>
      <p:sp>
        <p:nvSpPr>
          <p:cNvPr id="102" name="Google Shape;102;p15"/>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2400"/>
              <a:buFont typeface="Century Gothic"/>
              <a:buAutoNum type="arabicPeriod"/>
            </a:pPr>
            <a:r>
              <a:rPr lang="en-US"/>
              <a:t>Filtering the 30 CSV files</a:t>
            </a:r>
            <a:endParaRPr/>
          </a:p>
          <a:p>
            <a:pPr indent="-457200" lvl="0" marL="457200" rtl="0" algn="l">
              <a:lnSpc>
                <a:spcPct val="90000"/>
              </a:lnSpc>
              <a:spcBef>
                <a:spcPts val="1800"/>
              </a:spcBef>
              <a:spcAft>
                <a:spcPts val="0"/>
              </a:spcAft>
              <a:buSzPts val="2400"/>
              <a:buFont typeface="Century Gothic"/>
              <a:buAutoNum type="arabicPeriod"/>
            </a:pPr>
            <a:r>
              <a:rPr lang="en-US"/>
              <a:t>Create and Test the models</a:t>
            </a:r>
            <a:endParaRPr/>
          </a:p>
          <a:p>
            <a:pPr indent="-457200" lvl="0" marL="457200" rtl="0" algn="l">
              <a:lnSpc>
                <a:spcPct val="90000"/>
              </a:lnSpc>
              <a:spcBef>
                <a:spcPts val="1800"/>
              </a:spcBef>
              <a:spcAft>
                <a:spcPts val="0"/>
              </a:spcAft>
              <a:buSzPts val="2400"/>
              <a:buFont typeface="Century Gothic"/>
              <a:buAutoNum type="arabicPeriod"/>
            </a:pPr>
            <a:r>
              <a:rPr lang="en-US"/>
              <a:t>Run the models and predict close values</a:t>
            </a:r>
            <a:endParaRPr/>
          </a:p>
          <a:p>
            <a:pPr indent="-457200" lvl="0" marL="457200" rtl="0" algn="l">
              <a:lnSpc>
                <a:spcPct val="90000"/>
              </a:lnSpc>
              <a:spcBef>
                <a:spcPts val="1800"/>
              </a:spcBef>
              <a:spcAft>
                <a:spcPts val="0"/>
              </a:spcAft>
              <a:buSzPts val="2400"/>
              <a:buFont typeface="Century Gothic"/>
              <a:buAutoNum type="arabicPeriod"/>
            </a:pPr>
            <a:r>
              <a:rPr lang="en-US"/>
              <a:t>Analyze the results based on actual close values</a:t>
            </a:r>
            <a:endParaRPr/>
          </a:p>
          <a:p>
            <a:pPr indent="-457200" lvl="0" marL="457200" rtl="0" algn="l">
              <a:lnSpc>
                <a:spcPct val="90000"/>
              </a:lnSpc>
              <a:spcBef>
                <a:spcPts val="1800"/>
              </a:spcBef>
              <a:spcAft>
                <a:spcPts val="0"/>
              </a:spcAft>
              <a:buSzPts val="2400"/>
              <a:buFont typeface="Century Gothic"/>
              <a:buAutoNum type="arabicPeriod"/>
            </a:pPr>
            <a:r>
              <a:rPr lang="en-US"/>
              <a:t>Find the best model based on accuracy</a:t>
            </a:r>
            <a:endParaRPr/>
          </a:p>
          <a:p>
            <a:pPr indent="-457200" lvl="0" marL="457200" rtl="0" algn="l">
              <a:lnSpc>
                <a:spcPct val="90000"/>
              </a:lnSpc>
              <a:spcBef>
                <a:spcPts val="1800"/>
              </a:spcBef>
              <a:spcAft>
                <a:spcPts val="0"/>
              </a:spcAft>
              <a:buSzPts val="2400"/>
              <a:buFont typeface="Century Gothic"/>
              <a:buAutoNum type="arabicPeriod"/>
            </a:pPr>
            <a:r>
              <a:rPr lang="en-US"/>
              <a:t>Apply that model to all stocks</a:t>
            </a:r>
            <a:endParaRPr/>
          </a:p>
          <a:p>
            <a:pPr indent="-457200" lvl="0" marL="457200" rtl="0" algn="l">
              <a:lnSpc>
                <a:spcPct val="90000"/>
              </a:lnSpc>
              <a:spcBef>
                <a:spcPts val="1800"/>
              </a:spcBef>
              <a:spcAft>
                <a:spcPts val="0"/>
              </a:spcAft>
              <a:buSzPts val="2400"/>
              <a:buFont typeface="Century Gothic"/>
              <a:buAutoNum type="arabicPeriod"/>
            </a:pPr>
            <a:r>
              <a:rPr lang="en-US"/>
              <a:t>Visualize our model’s stock predictions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solidFill>
                  <a:srgbClr val="4EB3CF"/>
                </a:solidFill>
              </a:rPr>
              <a:t>Filtering CSVs</a:t>
            </a:r>
            <a:endParaRPr/>
          </a:p>
        </p:txBody>
      </p:sp>
      <p:sp>
        <p:nvSpPr>
          <p:cNvPr id="109" name="Google Shape;109;p16"/>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1"/>
              </a:buClr>
              <a:buSzPts val="1100"/>
              <a:buFont typeface="Arial"/>
              <a:buNone/>
            </a:pPr>
            <a:r>
              <a:rPr lang="en-US">
                <a:solidFill>
                  <a:srgbClr val="99CB38"/>
                </a:solidFill>
                <a:latin typeface="Arial"/>
                <a:ea typeface="Arial"/>
                <a:cs typeface="Arial"/>
                <a:sym typeface="Arial"/>
              </a:rPr>
              <a:t>•</a:t>
            </a:r>
            <a:r>
              <a:rPr lang="en-US">
                <a:solidFill>
                  <a:srgbClr val="FFFFFF"/>
                </a:solidFill>
              </a:rPr>
              <a:t>Dropping rows that weren’t relevant to our analysis</a:t>
            </a:r>
            <a:endParaRPr>
              <a:solidFill>
                <a:srgbClr val="FFFFFF"/>
              </a:solidFill>
            </a:endParaRPr>
          </a:p>
          <a:p>
            <a:pPr indent="0" lvl="0" marL="457200" rtl="0" algn="l">
              <a:spcBef>
                <a:spcPts val="1200"/>
              </a:spcBef>
              <a:spcAft>
                <a:spcPts val="0"/>
              </a:spcAft>
              <a:buClr>
                <a:schemeClr val="dk1"/>
              </a:buClr>
              <a:buSzPts val="1100"/>
              <a:buFont typeface="Arial"/>
              <a:buNone/>
            </a:pPr>
            <a:r>
              <a:rPr lang="en-US" sz="2000">
                <a:solidFill>
                  <a:srgbClr val="99CB38"/>
                </a:solidFill>
                <a:latin typeface="Arial"/>
                <a:ea typeface="Arial"/>
                <a:cs typeface="Arial"/>
                <a:sym typeface="Arial"/>
              </a:rPr>
              <a:t>•</a:t>
            </a:r>
            <a:r>
              <a:rPr lang="en-US" sz="2000">
                <a:solidFill>
                  <a:srgbClr val="FFFFFF"/>
                </a:solidFill>
              </a:rPr>
              <a:t>Volume, Unadjusted Volume, Change, Change Percent, Vwap   (volume weighted average price), labels, change over time</a:t>
            </a:r>
            <a:endParaRPr sz="2000">
              <a:solidFill>
                <a:srgbClr val="FFFFFF"/>
              </a:solidFill>
            </a:endParaRPr>
          </a:p>
          <a:p>
            <a:pPr indent="0" lvl="0" marL="0" rtl="0" algn="l">
              <a:spcBef>
                <a:spcPts val="1800"/>
              </a:spcBef>
              <a:spcAft>
                <a:spcPts val="0"/>
              </a:spcAft>
              <a:buClr>
                <a:schemeClr val="dk1"/>
              </a:buClr>
              <a:buSzPts val="1100"/>
              <a:buFont typeface="Arial"/>
              <a:buNone/>
            </a:pPr>
            <a:r>
              <a:rPr lang="en-US">
                <a:solidFill>
                  <a:srgbClr val="99CB38"/>
                </a:solidFill>
                <a:latin typeface="Arial"/>
                <a:ea typeface="Arial"/>
                <a:cs typeface="Arial"/>
                <a:sym typeface="Arial"/>
              </a:rPr>
              <a:t>•</a:t>
            </a:r>
            <a:r>
              <a:rPr lang="en-US">
                <a:solidFill>
                  <a:srgbClr val="FFFFFF"/>
                </a:solidFill>
              </a:rPr>
              <a:t>Filtering data down to 2 and ½ years</a:t>
            </a:r>
            <a:endParaRPr>
              <a:solidFill>
                <a:srgbClr val="FFFFFF"/>
              </a:solidFill>
            </a:endParaRPr>
          </a:p>
          <a:p>
            <a:pPr indent="0" lvl="0" marL="0" rtl="0" algn="l">
              <a:spcBef>
                <a:spcPts val="1800"/>
              </a:spcBef>
              <a:spcAft>
                <a:spcPts val="0"/>
              </a:spcAft>
              <a:buNone/>
            </a:pPr>
            <a:r>
              <a:t/>
            </a:r>
            <a:endParaRPr/>
          </a:p>
        </p:txBody>
      </p:sp>
      <p:pic>
        <p:nvPicPr>
          <p:cNvPr id="110" name="Google Shape;110;p16"/>
          <p:cNvPicPr preferRelativeResize="0"/>
          <p:nvPr/>
        </p:nvPicPr>
        <p:blipFill>
          <a:blip r:embed="rId3">
            <a:alphaModFix/>
          </a:blip>
          <a:stretch>
            <a:fillRect/>
          </a:stretch>
        </p:blipFill>
        <p:spPr>
          <a:xfrm>
            <a:off x="744900" y="4114800"/>
            <a:ext cx="6391275" cy="1905000"/>
          </a:xfrm>
          <a:prstGeom prst="rect">
            <a:avLst/>
          </a:prstGeom>
          <a:noFill/>
          <a:ln>
            <a:noFill/>
          </a:ln>
        </p:spPr>
      </p:pic>
      <p:pic>
        <p:nvPicPr>
          <p:cNvPr id="111" name="Google Shape;111;p16"/>
          <p:cNvPicPr preferRelativeResize="0"/>
          <p:nvPr/>
        </p:nvPicPr>
        <p:blipFill>
          <a:blip r:embed="rId4">
            <a:alphaModFix/>
          </a:blip>
          <a:stretch>
            <a:fillRect/>
          </a:stretch>
        </p:blipFill>
        <p:spPr>
          <a:xfrm>
            <a:off x="7151238" y="3838575"/>
            <a:ext cx="4724400" cy="299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Moving Average Model</a:t>
            </a:r>
            <a:endParaRPr/>
          </a:p>
        </p:txBody>
      </p:sp>
      <p:pic>
        <p:nvPicPr>
          <p:cNvPr id="118" name="Google Shape;118;p17"/>
          <p:cNvPicPr preferRelativeResize="0"/>
          <p:nvPr/>
        </p:nvPicPr>
        <p:blipFill>
          <a:blip r:embed="rId3">
            <a:alphaModFix/>
          </a:blip>
          <a:stretch>
            <a:fillRect/>
          </a:stretch>
        </p:blipFill>
        <p:spPr>
          <a:xfrm>
            <a:off x="337600" y="2352600"/>
            <a:ext cx="5797124" cy="3429000"/>
          </a:xfrm>
          <a:prstGeom prst="rect">
            <a:avLst/>
          </a:prstGeom>
          <a:noFill/>
          <a:ln>
            <a:noFill/>
          </a:ln>
        </p:spPr>
      </p:pic>
      <p:pic>
        <p:nvPicPr>
          <p:cNvPr id="119" name="Google Shape;119;p17"/>
          <p:cNvPicPr preferRelativeResize="0"/>
          <p:nvPr/>
        </p:nvPicPr>
        <p:blipFill>
          <a:blip r:embed="rId4">
            <a:alphaModFix/>
          </a:blip>
          <a:stretch>
            <a:fillRect/>
          </a:stretch>
        </p:blipFill>
        <p:spPr>
          <a:xfrm>
            <a:off x="6222216" y="2352601"/>
            <a:ext cx="5734135"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K-Nearest Neighbors Model</a:t>
            </a:r>
            <a:endParaRPr/>
          </a:p>
        </p:txBody>
      </p:sp>
      <p:pic>
        <p:nvPicPr>
          <p:cNvPr id="126" name="Google Shape;126;p18"/>
          <p:cNvPicPr preferRelativeResize="0"/>
          <p:nvPr/>
        </p:nvPicPr>
        <p:blipFill>
          <a:blip r:embed="rId3">
            <a:alphaModFix/>
          </a:blip>
          <a:stretch>
            <a:fillRect/>
          </a:stretch>
        </p:blipFill>
        <p:spPr>
          <a:xfrm>
            <a:off x="2442144" y="1905000"/>
            <a:ext cx="7304575" cy="434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522425" y="381000"/>
            <a:ext cx="9144000" cy="923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Auto-ARIMA Model</a:t>
            </a:r>
            <a:endParaRPr/>
          </a:p>
        </p:txBody>
      </p:sp>
      <p:sp>
        <p:nvSpPr>
          <p:cNvPr id="133" name="Google Shape;133;p19"/>
          <p:cNvSpPr txBox="1"/>
          <p:nvPr>
            <p:ph idx="1" type="body"/>
          </p:nvPr>
        </p:nvSpPr>
        <p:spPr>
          <a:xfrm>
            <a:off x="1527200" y="1371599"/>
            <a:ext cx="9134400" cy="41148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Clr>
                <a:srgbClr val="FFFFFF"/>
              </a:buClr>
              <a:buSzPts val="1800"/>
              <a:buChar char="•"/>
            </a:pPr>
            <a:r>
              <a:rPr b="1" lang="en-US">
                <a:solidFill>
                  <a:srgbClr val="FFFFFF"/>
                </a:solidFill>
                <a:latin typeface="Arial"/>
                <a:ea typeface="Arial"/>
                <a:cs typeface="Arial"/>
                <a:sym typeface="Arial"/>
              </a:rPr>
              <a:t>ARIMA models take into account the past values to predict the future values</a:t>
            </a:r>
            <a:endParaRPr b="1">
              <a:solidFill>
                <a:srgbClr val="FFFFFF"/>
              </a:solidFill>
              <a:latin typeface="Arial"/>
              <a:ea typeface="Arial"/>
              <a:cs typeface="Arial"/>
              <a:sym typeface="Arial"/>
            </a:endParaRPr>
          </a:p>
          <a:p>
            <a:pPr indent="0" lvl="0" marL="457200" rtl="0" algn="l">
              <a:lnSpc>
                <a:spcPct val="100000"/>
              </a:lnSpc>
              <a:spcBef>
                <a:spcPts val="1600"/>
              </a:spcBef>
              <a:spcAft>
                <a:spcPts val="0"/>
              </a:spcAft>
              <a:buNone/>
            </a:pPr>
            <a:r>
              <a:t/>
            </a:r>
            <a:endParaRPr b="1">
              <a:solidFill>
                <a:srgbClr val="FFFFFF"/>
              </a:solidFill>
              <a:latin typeface="Arial"/>
              <a:ea typeface="Arial"/>
              <a:cs typeface="Arial"/>
              <a:sym typeface="Arial"/>
            </a:endParaRPr>
          </a:p>
          <a:p>
            <a:pPr indent="-342900" lvl="0" marL="457200" rtl="0" algn="l">
              <a:lnSpc>
                <a:spcPct val="100000"/>
              </a:lnSpc>
              <a:spcBef>
                <a:spcPts val="1600"/>
              </a:spcBef>
              <a:spcAft>
                <a:spcPts val="0"/>
              </a:spcAft>
              <a:buClr>
                <a:srgbClr val="FFFFFF"/>
              </a:buClr>
              <a:buSzPts val="1800"/>
              <a:buChar char="•"/>
            </a:pPr>
            <a:r>
              <a:rPr b="1" lang="en-US">
                <a:solidFill>
                  <a:srgbClr val="FFFFFF"/>
                </a:solidFill>
                <a:latin typeface="Arial"/>
                <a:ea typeface="Arial"/>
                <a:cs typeface="Arial"/>
                <a:sym typeface="Arial"/>
              </a:rPr>
              <a:t>Three important parameters in ARIMA:</a:t>
            </a:r>
            <a:endParaRPr b="1">
              <a:solidFill>
                <a:srgbClr val="FFFFFF"/>
              </a:solidFill>
              <a:latin typeface="Arial"/>
              <a:ea typeface="Arial"/>
              <a:cs typeface="Arial"/>
              <a:sym typeface="Arial"/>
            </a:endParaRPr>
          </a:p>
          <a:p>
            <a:pPr indent="-342900" lvl="1" marL="914400" rtl="0" algn="l">
              <a:lnSpc>
                <a:spcPct val="100000"/>
              </a:lnSpc>
              <a:spcBef>
                <a:spcPts val="0"/>
              </a:spcBef>
              <a:spcAft>
                <a:spcPts val="0"/>
              </a:spcAft>
              <a:buClr>
                <a:srgbClr val="FFFFFF"/>
              </a:buClr>
              <a:buSzPts val="1800"/>
              <a:buFont typeface="Arial"/>
              <a:buChar char="•"/>
            </a:pPr>
            <a:r>
              <a:rPr lang="en-US">
                <a:solidFill>
                  <a:srgbClr val="FFFFFF"/>
                </a:solidFill>
                <a:latin typeface="Arial"/>
                <a:ea typeface="Arial"/>
                <a:cs typeface="Arial"/>
                <a:sym typeface="Arial"/>
              </a:rPr>
              <a:t>p (past values used for forecasting the next value)</a:t>
            </a:r>
            <a:endParaRPr>
              <a:solidFill>
                <a:srgbClr val="FFFFFF"/>
              </a:solidFill>
              <a:latin typeface="Arial"/>
              <a:ea typeface="Arial"/>
              <a:cs typeface="Arial"/>
              <a:sym typeface="Arial"/>
            </a:endParaRPr>
          </a:p>
          <a:p>
            <a:pPr indent="-342900" lvl="1" marL="914400" rtl="0" algn="l">
              <a:lnSpc>
                <a:spcPct val="100000"/>
              </a:lnSpc>
              <a:spcBef>
                <a:spcPts val="0"/>
              </a:spcBef>
              <a:spcAft>
                <a:spcPts val="0"/>
              </a:spcAft>
              <a:buClr>
                <a:srgbClr val="FFFFFF"/>
              </a:buClr>
              <a:buSzPts val="1800"/>
              <a:buFont typeface="Arial"/>
              <a:buChar char="•"/>
            </a:pPr>
            <a:r>
              <a:rPr lang="en-US">
                <a:solidFill>
                  <a:srgbClr val="FFFFFF"/>
                </a:solidFill>
                <a:latin typeface="Arial"/>
                <a:ea typeface="Arial"/>
                <a:cs typeface="Arial"/>
                <a:sym typeface="Arial"/>
              </a:rPr>
              <a:t>q (past forecast errors used to predict the future values)</a:t>
            </a:r>
            <a:endParaRPr>
              <a:solidFill>
                <a:srgbClr val="FFFFFF"/>
              </a:solidFill>
              <a:latin typeface="Arial"/>
              <a:ea typeface="Arial"/>
              <a:cs typeface="Arial"/>
              <a:sym typeface="Arial"/>
            </a:endParaRPr>
          </a:p>
          <a:p>
            <a:pPr indent="-342900" lvl="1" marL="914400" rtl="0" algn="l">
              <a:lnSpc>
                <a:spcPct val="100000"/>
              </a:lnSpc>
              <a:spcBef>
                <a:spcPts val="0"/>
              </a:spcBef>
              <a:spcAft>
                <a:spcPts val="0"/>
              </a:spcAft>
              <a:buClr>
                <a:srgbClr val="FFFFFF"/>
              </a:buClr>
              <a:buSzPts val="1800"/>
              <a:buFont typeface="Arial"/>
              <a:buChar char="•"/>
            </a:pPr>
            <a:r>
              <a:rPr lang="en-US">
                <a:solidFill>
                  <a:srgbClr val="FFFFFF"/>
                </a:solidFill>
                <a:latin typeface="Arial"/>
                <a:ea typeface="Arial"/>
                <a:cs typeface="Arial"/>
                <a:sym typeface="Arial"/>
              </a:rPr>
              <a:t>d (order of differencing)</a:t>
            </a:r>
            <a:endParaRPr>
              <a:solidFill>
                <a:srgbClr val="FFFFFF"/>
              </a:solidFill>
              <a:latin typeface="Arial"/>
              <a:ea typeface="Arial"/>
              <a:cs typeface="Arial"/>
              <a:sym typeface="Arial"/>
            </a:endParaRPr>
          </a:p>
          <a:p>
            <a:pPr indent="0" lvl="0" marL="914400" rtl="0" algn="l">
              <a:lnSpc>
                <a:spcPct val="100000"/>
              </a:lnSpc>
              <a:spcBef>
                <a:spcPts val="1600"/>
              </a:spcBef>
              <a:spcAft>
                <a:spcPts val="0"/>
              </a:spcAft>
              <a:buNone/>
            </a:pPr>
            <a:r>
              <a:t/>
            </a:r>
            <a:endParaRPr>
              <a:solidFill>
                <a:srgbClr val="FFFFFF"/>
              </a:solidFill>
              <a:latin typeface="Arial"/>
              <a:ea typeface="Arial"/>
              <a:cs typeface="Arial"/>
              <a:sym typeface="Arial"/>
            </a:endParaRPr>
          </a:p>
          <a:p>
            <a:pPr indent="-342900" lvl="0" marL="457200" rtl="0" algn="l">
              <a:lnSpc>
                <a:spcPct val="100000"/>
              </a:lnSpc>
              <a:spcBef>
                <a:spcPts val="1600"/>
              </a:spcBef>
              <a:spcAft>
                <a:spcPts val="0"/>
              </a:spcAft>
              <a:buClr>
                <a:srgbClr val="FFFFFF"/>
              </a:buClr>
              <a:buSzPts val="1800"/>
              <a:buChar char="•"/>
            </a:pPr>
            <a:r>
              <a:rPr b="1" lang="en-US">
                <a:solidFill>
                  <a:srgbClr val="FFFFFF"/>
                </a:solidFill>
                <a:latin typeface="Arial"/>
                <a:ea typeface="Arial"/>
                <a:cs typeface="Arial"/>
                <a:sym typeface="Arial"/>
              </a:rPr>
              <a:t>Auto-ARIMA automatically parameter tunes the best combination of p,q, and d</a:t>
            </a:r>
            <a:endParaRPr b="1" sz="1150">
              <a:solidFill>
                <a:srgbClr val="595858"/>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Auto-ARIMA Model</a:t>
            </a:r>
            <a:endParaRPr/>
          </a:p>
        </p:txBody>
      </p:sp>
      <p:pic>
        <p:nvPicPr>
          <p:cNvPr id="140" name="Google Shape;140;p20"/>
          <p:cNvPicPr preferRelativeResize="0"/>
          <p:nvPr/>
        </p:nvPicPr>
        <p:blipFill>
          <a:blip r:embed="rId3">
            <a:alphaModFix/>
          </a:blip>
          <a:stretch>
            <a:fillRect/>
          </a:stretch>
        </p:blipFill>
        <p:spPr>
          <a:xfrm>
            <a:off x="2491695" y="1905000"/>
            <a:ext cx="6803136"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522425" y="381000"/>
            <a:ext cx="9144000" cy="807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Deep Learning Model</a:t>
            </a:r>
            <a:endParaRPr/>
          </a:p>
        </p:txBody>
      </p:sp>
      <p:sp>
        <p:nvSpPr>
          <p:cNvPr id="147" name="Google Shape;147;p21"/>
          <p:cNvSpPr txBox="1"/>
          <p:nvPr>
            <p:ph idx="1" type="body"/>
          </p:nvPr>
        </p:nvSpPr>
        <p:spPr>
          <a:xfrm>
            <a:off x="1527213" y="1188599"/>
            <a:ext cx="9134400" cy="4114800"/>
          </a:xfrm>
          <a:prstGeom prst="rect">
            <a:avLst/>
          </a:prstGeom>
        </p:spPr>
        <p:txBody>
          <a:bodyPr anchorCtr="0" anchor="t" bIns="45700" lIns="91425" spcFirstLastPara="1" rIns="91425" wrap="square" tIns="45700">
            <a:noAutofit/>
          </a:bodyPr>
          <a:lstStyle/>
          <a:p>
            <a:pPr indent="0" lvl="0" marL="457200" rtl="0" algn="l">
              <a:spcBef>
                <a:spcPts val="1800"/>
              </a:spcBef>
              <a:spcAft>
                <a:spcPts val="0"/>
              </a:spcAft>
              <a:buNone/>
            </a:pPr>
            <a:r>
              <a:t/>
            </a:r>
            <a:endParaRPr b="1">
              <a:solidFill>
                <a:srgbClr val="FFFFFF"/>
              </a:solidFill>
            </a:endParaRPr>
          </a:p>
          <a:p>
            <a:pPr indent="-342900" lvl="0" marL="457200" rtl="0" algn="l">
              <a:spcBef>
                <a:spcPts val="1800"/>
              </a:spcBef>
              <a:spcAft>
                <a:spcPts val="0"/>
              </a:spcAft>
              <a:buClr>
                <a:srgbClr val="FFFFFF"/>
              </a:buClr>
              <a:buSzPts val="1800"/>
              <a:buChar char="●"/>
            </a:pPr>
            <a:r>
              <a:rPr b="1" lang="en-US">
                <a:solidFill>
                  <a:srgbClr val="FFFFFF"/>
                </a:solidFill>
              </a:rPr>
              <a:t>Instead of predicting exact values, this categorical model predicts ranges</a:t>
            </a:r>
            <a:endParaRPr b="1">
              <a:solidFill>
                <a:srgbClr val="FFFFFF"/>
              </a:solidFill>
            </a:endParaRPr>
          </a:p>
          <a:p>
            <a:pPr indent="-342900" lvl="1" marL="914400" rtl="0" algn="l">
              <a:spcBef>
                <a:spcPts val="0"/>
              </a:spcBef>
              <a:spcAft>
                <a:spcPts val="0"/>
              </a:spcAft>
              <a:buClr>
                <a:srgbClr val="FFFFFF"/>
              </a:buClr>
              <a:buSzPts val="1800"/>
              <a:buChar char="○"/>
            </a:pPr>
            <a:r>
              <a:rPr lang="en-US">
                <a:solidFill>
                  <a:srgbClr val="FFFFFF"/>
                </a:solidFill>
              </a:rPr>
              <a:t>The range was split into 19 bin values (18 bin groups)  and then used to encode the  closing stock prices.</a:t>
            </a:r>
            <a:endParaRPr>
              <a:solidFill>
                <a:srgbClr val="FFFFFF"/>
              </a:solidFill>
            </a:endParaRPr>
          </a:p>
          <a:p>
            <a:pPr indent="0" lvl="0" marL="914400" rtl="0" algn="l">
              <a:spcBef>
                <a:spcPts val="1800"/>
              </a:spcBef>
              <a:spcAft>
                <a:spcPts val="0"/>
              </a:spcAft>
              <a:buNone/>
            </a:pPr>
            <a:r>
              <a:t/>
            </a:r>
            <a:endParaRPr b="1">
              <a:solidFill>
                <a:srgbClr val="FFFFFF"/>
              </a:solidFill>
            </a:endParaRPr>
          </a:p>
          <a:p>
            <a:pPr indent="-342900" lvl="0" marL="457200" rtl="0" algn="l">
              <a:spcBef>
                <a:spcPts val="1800"/>
              </a:spcBef>
              <a:spcAft>
                <a:spcPts val="0"/>
              </a:spcAft>
              <a:buClr>
                <a:srgbClr val="FFFFFF"/>
              </a:buClr>
              <a:buSzPts val="1800"/>
              <a:buChar char="●"/>
            </a:pPr>
            <a:r>
              <a:rPr b="1" lang="en-US">
                <a:solidFill>
                  <a:srgbClr val="FFFFFF"/>
                </a:solidFill>
              </a:rPr>
              <a:t>The model was able to accurately categorize 74.8% of the test values, but...</a:t>
            </a:r>
            <a:endParaRPr b="1">
              <a:solidFill>
                <a:srgbClr val="FFFFFF"/>
              </a:solidFill>
            </a:endParaRPr>
          </a:p>
          <a:p>
            <a:pPr indent="-342900" lvl="1" marL="914400" rtl="0" algn="l">
              <a:spcBef>
                <a:spcPts val="0"/>
              </a:spcBef>
              <a:spcAft>
                <a:spcPts val="0"/>
              </a:spcAft>
              <a:buClr>
                <a:srgbClr val="FFFFFF"/>
              </a:buClr>
              <a:buSzPts val="1800"/>
              <a:buChar char="○"/>
            </a:pPr>
            <a:r>
              <a:rPr lang="en-US">
                <a:solidFill>
                  <a:srgbClr val="FFFFFF"/>
                </a:solidFill>
              </a:rPr>
              <a:t>When predicting labels instead of values, you innately lose forecast accuracy</a:t>
            </a:r>
            <a:endParaRPr>
              <a:solidFill>
                <a:srgbClr val="FFFFFF"/>
              </a:solidFill>
            </a:endParaRPr>
          </a:p>
          <a:p>
            <a:pPr indent="0" lvl="0" marL="0" rtl="0" algn="l">
              <a:spcBef>
                <a:spcPts val="1800"/>
              </a:spcBef>
              <a:spcAft>
                <a:spcPts val="0"/>
              </a:spcAft>
              <a:buNone/>
            </a:pPr>
            <a:r>
              <a:t/>
            </a:r>
            <a:endParaRPr b="1" sz="36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tom design template">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