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Lst>
  <p:sldSz cy="6858000" cx="9144000"/>
  <p:notesSz cx="6858000" cy="9144000"/>
  <p:embeddedFontLst>
    <p:embeddedFont>
      <p:font typeface="Caveat"/>
      <p:regular r:id="rId11"/>
      <p:bold r:id="rId12"/>
    </p:embeddedFon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GoogleSlidesCustomDataVersion2">
      <go:slidesCustomData xmlns:go="http://customooxmlschemas.google.com/" r:id="rId17" roundtripDataSignature="AMtx7mhq7SwHql0/lycVCD17htnzCwC2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224"/>
        <p:guide pos="3888" orient="horz"/>
        <p:guide pos="410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aveat-regular.fntdata"/><Relationship Id="rId10" Type="http://schemas.openxmlformats.org/officeDocument/2006/relationships/slide" Target="slides/slide4.xml"/><Relationship Id="rId13" Type="http://schemas.openxmlformats.org/officeDocument/2006/relationships/font" Target="fonts/Merriweather-regular.fntdata"/><Relationship Id="rId12" Type="http://schemas.openxmlformats.org/officeDocument/2006/relationships/font" Target="fonts/Cave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erriweather-italic.fntdata"/><Relationship Id="rId14" Type="http://schemas.openxmlformats.org/officeDocument/2006/relationships/font" Target="fonts/Merriweather-bold.fntdata"/><Relationship Id="rId17" Type="http://customschemas.google.com/relationships/presentationmetadata" Target="metadata"/><Relationship Id="rId16" Type="http://schemas.openxmlformats.org/officeDocument/2006/relationships/font" Target="fonts/Merriweather-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c82898a07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c82898a07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4c82898a0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5"/>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8" name="Google Shape;18;p5"/>
          <p:cNvCxnSpPr/>
          <p:nvPr/>
        </p:nvCxnSpPr>
        <p:spPr>
          <a:xfrm>
            <a:off x="475488" y="895393"/>
            <a:ext cx="8211312" cy="0"/>
          </a:xfrm>
          <a:prstGeom prst="straightConnector1">
            <a:avLst/>
          </a:prstGeom>
          <a:noFill/>
          <a:ln cap="flat" cmpd="sng" w="57150">
            <a:solidFill>
              <a:srgbClr val="C00000"/>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4"/>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4"/>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5"/>
          <p:cNvSpPr txBox="1"/>
          <p:nvPr>
            <p:ph type="title"/>
          </p:nvPr>
        </p:nvSpPr>
        <p:spPr>
          <a:xfrm rot="5400000">
            <a:off x="4623594" y="2285207"/>
            <a:ext cx="5811838" cy="1971675"/>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5"/>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1" name="Shape 81"/>
        <p:cNvGrpSpPr/>
        <p:nvPr/>
      </p:nvGrpSpPr>
      <p:grpSpPr>
        <a:xfrm>
          <a:off x="0" y="0"/>
          <a:ext cx="0" cy="0"/>
          <a:chOff x="0" y="0"/>
          <a:chExt cx="0" cy="0"/>
        </a:xfrm>
      </p:grpSpPr>
      <p:sp>
        <p:nvSpPr>
          <p:cNvPr id="82" name="Google Shape;82;p16"/>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idx="1" type="body"/>
          </p:nvPr>
        </p:nvSpPr>
        <p:spPr>
          <a:xfrm>
            <a:off x="432262" y="1855694"/>
            <a:ext cx="8279476" cy="3953435"/>
          </a:xfrm>
          <a:prstGeom prst="rect">
            <a:avLst/>
          </a:prstGeom>
          <a:noFill/>
          <a:ln>
            <a:noFill/>
          </a:ln>
        </p:spPr>
        <p:txBody>
          <a:bodyPr anchorCtr="0" anchor="t" bIns="45700" lIns="91425" spcFirstLastPara="1" rIns="91425" wrap="square" tIns="45700">
            <a:noAutofit/>
          </a:bodyPr>
          <a:lstStyle>
            <a:lvl1pPr indent="-295846" lvl="0" marL="457200" marR="0" rtl="0" algn="l">
              <a:lnSpc>
                <a:spcPct val="90000"/>
              </a:lnSpc>
              <a:spcBef>
                <a:spcPts val="10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1pPr>
            <a:lvl2pPr indent="-295846" lvl="1" marL="9144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2pPr>
            <a:lvl3pPr indent="-295846" lvl="2" marL="13716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3pPr>
            <a:lvl4pPr indent="-295846" lvl="3" marL="18288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4pPr>
            <a:lvl5pPr indent="-295846" lvl="4" marL="22860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Google Shape;84;p16"/>
          <p:cNvSpPr txBox="1"/>
          <p:nvPr>
            <p:ph idx="2" type="subTitle"/>
          </p:nvPr>
        </p:nvSpPr>
        <p:spPr>
          <a:xfrm>
            <a:off x="432262" y="1169894"/>
            <a:ext cx="8279476" cy="322729"/>
          </a:xfrm>
          <a:prstGeom prst="rect">
            <a:avLst/>
          </a:prstGeom>
          <a:noFill/>
          <a:ln>
            <a:noFill/>
          </a:ln>
        </p:spPr>
        <p:txBody>
          <a:bodyPr anchorCtr="0" anchor="t" bIns="0" lIns="0" spcFirstLastPara="1" rIns="0" wrap="square" tIns="0">
            <a:noAutofit/>
          </a:bodyPr>
          <a:lstStyle>
            <a:lvl1pPr lvl="0" marR="0" rtl="0" algn="l">
              <a:lnSpc>
                <a:spcPct val="110000"/>
              </a:lnSpc>
              <a:spcBef>
                <a:spcPts val="882"/>
              </a:spcBef>
              <a:spcAft>
                <a:spcPts val="0"/>
              </a:spcAft>
              <a:buClr>
                <a:schemeClr val="dk2"/>
              </a:buClr>
              <a:buSzPts val="1324"/>
              <a:buFont typeface="Arial"/>
              <a:buNone/>
              <a:defRPr b="0" i="0" sz="1324"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2">
  <p:cSld name="DEFAULT-2">
    <p:spTree>
      <p:nvGrpSpPr>
        <p:cNvPr id="85" name="Shape 85"/>
        <p:cNvGrpSpPr/>
        <p:nvPr/>
      </p:nvGrpSpPr>
      <p:grpSpPr>
        <a:xfrm>
          <a:off x="0" y="0"/>
          <a:ext cx="0" cy="0"/>
          <a:chOff x="0" y="0"/>
          <a:chExt cx="0" cy="0"/>
        </a:xfrm>
      </p:grpSpPr>
      <p:sp>
        <p:nvSpPr>
          <p:cNvPr id="86" name="Google Shape;86;p17"/>
          <p:cNvSpPr txBox="1"/>
          <p:nvPr>
            <p:ph type="title"/>
          </p:nvPr>
        </p:nvSpPr>
        <p:spPr>
          <a:xfrm>
            <a:off x="685800" y="189436"/>
            <a:ext cx="6438900" cy="424732"/>
          </a:xfrm>
          <a:prstGeom prst="rect">
            <a:avLst/>
          </a:prstGeom>
          <a:noFill/>
          <a:ln>
            <a:noFill/>
          </a:ln>
        </p:spPr>
        <p:txBody>
          <a:bodyPr anchorCtr="0" anchor="ctr" bIns="45700" lIns="0" spcFirstLastPara="1" rIns="0" wrap="square" tIns="4570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19"/>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6" name="Google Shape;96;p1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p2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21"/>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1"/>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8" name="Google Shape;108;p2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1" name="Shape 111"/>
        <p:cNvGrpSpPr/>
        <p:nvPr/>
      </p:nvGrpSpPr>
      <p:grpSpPr>
        <a:xfrm>
          <a:off x="0" y="0"/>
          <a:ext cx="0" cy="0"/>
          <a:chOff x="0" y="0"/>
          <a:chExt cx="0" cy="0"/>
        </a:xfrm>
      </p:grpSpPr>
      <p:sp>
        <p:nvSpPr>
          <p:cNvPr id="112" name="Google Shape;112;p2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2"/>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2"/>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 name="Shape 118"/>
        <p:cNvGrpSpPr/>
        <p:nvPr/>
      </p:nvGrpSpPr>
      <p:grpSpPr>
        <a:xfrm>
          <a:off x="0" y="0"/>
          <a:ext cx="0" cy="0"/>
          <a:chOff x="0" y="0"/>
          <a:chExt cx="0" cy="0"/>
        </a:xfrm>
      </p:grpSpPr>
      <p:sp>
        <p:nvSpPr>
          <p:cNvPr id="119" name="Google Shape;119;p23"/>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3"/>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1" name="Google Shape;121;p23"/>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3"/>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23"/>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2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cxnSp>
        <p:nvCxnSpPr>
          <p:cNvPr id="20" name="Google Shape;20;p6"/>
          <p:cNvCxnSpPr/>
          <p:nvPr/>
        </p:nvCxnSpPr>
        <p:spPr>
          <a:xfrm>
            <a:off x="475488" y="895393"/>
            <a:ext cx="8211312" cy="0"/>
          </a:xfrm>
          <a:prstGeom prst="straightConnector1">
            <a:avLst/>
          </a:prstGeom>
          <a:noFill/>
          <a:ln cap="flat" cmpd="sng" w="57150">
            <a:solidFill>
              <a:srgbClr val="C00000"/>
            </a:solidFill>
            <a:prstDash val="solid"/>
            <a:miter lim="800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2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2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7"/>
          <p:cNvSpPr/>
          <p:nvPr>
            <p:ph idx="2" type="pic"/>
          </p:nvPr>
        </p:nvSpPr>
        <p:spPr>
          <a:xfrm>
            <a:off x="3887788" y="987425"/>
            <a:ext cx="4629150" cy="4873625"/>
          </a:xfrm>
          <a:prstGeom prst="rect">
            <a:avLst/>
          </a:prstGeom>
          <a:noFill/>
          <a:ln>
            <a:noFill/>
          </a:ln>
        </p:spPr>
      </p:sp>
      <p:sp>
        <p:nvSpPr>
          <p:cNvPr id="143" name="Google Shape;143;p2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2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8"/>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9"/>
          <p:cNvSpPr txBox="1"/>
          <p:nvPr>
            <p:ph idx="1" type="body"/>
          </p:nvPr>
        </p:nvSpPr>
        <p:spPr>
          <a:xfrm rot="5400000">
            <a:off x="604044" y="389731"/>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477748"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7"/>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623888" y="1709739"/>
            <a:ext cx="7886700" cy="2852737"/>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8"/>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9"/>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629841" y="365126"/>
            <a:ext cx="7886700" cy="1325563"/>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1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1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10"/>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4" name="Google Shape;54;p11"/>
          <p:cNvCxnSpPr/>
          <p:nvPr/>
        </p:nvCxnSpPr>
        <p:spPr>
          <a:xfrm>
            <a:off x="475488" y="895393"/>
            <a:ext cx="8211312" cy="0"/>
          </a:xfrm>
          <a:prstGeom prst="straightConnector1">
            <a:avLst/>
          </a:prstGeom>
          <a:noFill/>
          <a:ln cap="flat" cmpd="sng" w="57150">
            <a:solidFill>
              <a:srgbClr val="C00000"/>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2"/>
          <p:cNvSpPr txBox="1"/>
          <p:nvPr>
            <p:ph type="title"/>
          </p:nvPr>
        </p:nvSpPr>
        <p:spPr>
          <a:xfrm>
            <a:off x="629841" y="457200"/>
            <a:ext cx="2949178" cy="16002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1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9" name="Google Shape;59;p12"/>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3"/>
          <p:cNvSpPr txBox="1"/>
          <p:nvPr>
            <p:ph type="title"/>
          </p:nvPr>
        </p:nvSpPr>
        <p:spPr>
          <a:xfrm>
            <a:off x="629841" y="457200"/>
            <a:ext cx="2949178" cy="16002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3"/>
          <p:cNvSpPr/>
          <p:nvPr>
            <p:ph idx="2" type="pic"/>
          </p:nvPr>
        </p:nvSpPr>
        <p:spPr>
          <a:xfrm>
            <a:off x="3887391" y="987426"/>
            <a:ext cx="4629150" cy="4873625"/>
          </a:xfrm>
          <a:prstGeom prst="rect">
            <a:avLst/>
          </a:prstGeom>
          <a:noFill/>
          <a:ln>
            <a:noFill/>
          </a:ln>
        </p:spPr>
      </p:sp>
      <p:sp>
        <p:nvSpPr>
          <p:cNvPr id="65" name="Google Shape;65;p1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6" name="Google Shape;66;p13"/>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457200" y="535377"/>
            <a:ext cx="8229600" cy="278130"/>
          </a:xfrm>
          <a:prstGeom prst="rect">
            <a:avLst/>
          </a:prstGeom>
          <a:noFill/>
          <a:ln>
            <a:noFill/>
          </a:ln>
        </p:spPr>
        <p:txBody>
          <a:bodyPr anchorCtr="0" anchor="ctr" bIns="45700" lIns="0" spcFirstLastPara="1" rIns="0" wrap="square" tIns="45700">
            <a:normAutofit/>
          </a:bodyPr>
          <a:lstStyle>
            <a:lvl1pPr lvl="0" marR="0" rtl="0" algn="l">
              <a:lnSpc>
                <a:spcPct val="9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4"/>
          <p:cNvPicPr preferRelativeResize="0"/>
          <p:nvPr/>
        </p:nvPicPr>
        <p:blipFill rotWithShape="1">
          <a:blip r:embed="rId1">
            <a:alphaModFix/>
          </a:blip>
          <a:srcRect b="0" l="0" r="0" t="0"/>
          <a:stretch/>
        </p:blipFill>
        <p:spPr>
          <a:xfrm>
            <a:off x="203243" y="6284230"/>
            <a:ext cx="1875723" cy="43724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1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nvSpPr>
        <p:spPr>
          <a:xfrm>
            <a:off x="458068" y="1071797"/>
            <a:ext cx="8228700" cy="10776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C00000"/>
              </a:buClr>
              <a:buSzPts val="3200"/>
              <a:buFont typeface="Arial"/>
              <a:buNone/>
            </a:pPr>
            <a:r>
              <a:rPr b="0" i="0" lang="en-US" sz="3200" u="none" cap="none" strike="noStrike">
                <a:solidFill>
                  <a:srgbClr val="C00000"/>
                </a:solidFill>
                <a:latin typeface="Arial"/>
                <a:ea typeface="Arial"/>
                <a:cs typeface="Arial"/>
                <a:sym typeface="Arial"/>
              </a:rPr>
              <a:t>Digital Product Concept: </a:t>
            </a:r>
            <a:r>
              <a:rPr i="1" lang="en-US" sz="4700">
                <a:solidFill>
                  <a:schemeClr val="dk1"/>
                </a:solidFill>
                <a:latin typeface="Merriweather"/>
                <a:ea typeface="Merriweather"/>
                <a:cs typeface="Merriweather"/>
                <a:sym typeface="Merriweather"/>
              </a:rPr>
              <a:t>LemonAIDE</a:t>
            </a:r>
            <a:r>
              <a:rPr lang="en-US" sz="3200">
                <a:solidFill>
                  <a:schemeClr val="dk1"/>
                </a:solidFill>
              </a:rPr>
              <a:t>: </a:t>
            </a:r>
            <a:endParaRPr sz="3200">
              <a:solidFill>
                <a:schemeClr val="dk1"/>
              </a:solidFill>
            </a:endParaRPr>
          </a:p>
          <a:p>
            <a:pPr indent="0" lvl="0" marL="0" marR="0" rtl="0" algn="ctr">
              <a:lnSpc>
                <a:spcPct val="100000"/>
              </a:lnSpc>
              <a:spcBef>
                <a:spcPts val="0"/>
              </a:spcBef>
              <a:spcAft>
                <a:spcPts val="0"/>
              </a:spcAft>
              <a:buClr>
                <a:srgbClr val="C00000"/>
              </a:buClr>
              <a:buSzPts val="3200"/>
              <a:buFont typeface="Arial"/>
              <a:buNone/>
            </a:pPr>
            <a:r>
              <a:rPr lang="en-US" sz="2300">
                <a:solidFill>
                  <a:schemeClr val="dk1"/>
                </a:solidFill>
                <a:latin typeface="Caveat"/>
                <a:ea typeface="Caveat"/>
                <a:cs typeface="Caveat"/>
                <a:sym typeface="Caveat"/>
              </a:rPr>
              <a:t>A shopping </a:t>
            </a:r>
            <a:r>
              <a:rPr lang="en-US" sz="2300">
                <a:solidFill>
                  <a:schemeClr val="dk1"/>
                </a:solidFill>
                <a:latin typeface="Caveat"/>
                <a:ea typeface="Caveat"/>
                <a:cs typeface="Caveat"/>
                <a:sym typeface="Caveat"/>
              </a:rPr>
              <a:t>experience</a:t>
            </a:r>
            <a:r>
              <a:rPr lang="en-US" sz="2300">
                <a:solidFill>
                  <a:schemeClr val="dk1"/>
                </a:solidFill>
                <a:latin typeface="Caveat"/>
                <a:ea typeface="Caveat"/>
                <a:cs typeface="Caveat"/>
                <a:sym typeface="Caveat"/>
              </a:rPr>
              <a:t> that combines gaming with shopping. </a:t>
            </a:r>
            <a:endParaRPr sz="2300">
              <a:latin typeface="Caveat"/>
              <a:ea typeface="Caveat"/>
              <a:cs typeface="Caveat"/>
              <a:sym typeface="Caveat"/>
            </a:endParaRPr>
          </a:p>
        </p:txBody>
      </p:sp>
      <p:pic>
        <p:nvPicPr>
          <p:cNvPr id="165" name="Google Shape;165;p1"/>
          <p:cNvPicPr preferRelativeResize="0"/>
          <p:nvPr/>
        </p:nvPicPr>
        <p:blipFill>
          <a:blip r:embed="rId3">
            <a:alphaModFix/>
          </a:blip>
          <a:stretch>
            <a:fillRect/>
          </a:stretch>
        </p:blipFill>
        <p:spPr>
          <a:xfrm>
            <a:off x="2682250" y="2417625"/>
            <a:ext cx="3983175" cy="3983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nvSpPr>
        <p:spPr>
          <a:xfrm>
            <a:off x="5808617" y="516830"/>
            <a:ext cx="2860766" cy="246221"/>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Clr>
                <a:schemeClr val="dk2"/>
              </a:buClr>
              <a:buSzPts val="1600"/>
              <a:buFont typeface="Arial"/>
              <a:buNone/>
            </a:pPr>
            <a:r>
              <a:rPr b="0" i="1" lang="en-US" sz="1600" u="none" cap="none" strike="noStrike">
                <a:solidFill>
                  <a:schemeClr val="dk2"/>
                </a:solidFill>
                <a:latin typeface="Arial"/>
                <a:ea typeface="Arial"/>
                <a:cs typeface="Arial"/>
                <a:sym typeface="Arial"/>
              </a:rPr>
              <a:t>Digital Product Concept</a:t>
            </a:r>
            <a:endParaRPr/>
          </a:p>
        </p:txBody>
      </p:sp>
      <p:sp>
        <p:nvSpPr>
          <p:cNvPr id="171" name="Google Shape;171;p2"/>
          <p:cNvSpPr txBox="1"/>
          <p:nvPr/>
        </p:nvSpPr>
        <p:spPr>
          <a:xfrm>
            <a:off x="383172" y="424500"/>
            <a:ext cx="5776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C00000"/>
                </a:solidFill>
                <a:latin typeface="Calibri"/>
                <a:ea typeface="Calibri"/>
                <a:cs typeface="Calibri"/>
                <a:sym typeface="Calibri"/>
              </a:rPr>
              <a:t>LemonAIDE: Buying clothes just got even more fun</a:t>
            </a:r>
            <a:endParaRPr/>
          </a:p>
        </p:txBody>
      </p:sp>
      <p:sp>
        <p:nvSpPr>
          <p:cNvPr id="172" name="Google Shape;172;p2"/>
          <p:cNvSpPr txBox="1"/>
          <p:nvPr/>
        </p:nvSpPr>
        <p:spPr>
          <a:xfrm>
            <a:off x="383177" y="986199"/>
            <a:ext cx="24035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C00000"/>
                </a:solidFill>
                <a:latin typeface="Calibri"/>
                <a:ea typeface="Calibri"/>
                <a:cs typeface="Calibri"/>
                <a:sym typeface="Calibri"/>
              </a:rPr>
              <a:t>Vision Statement</a:t>
            </a:r>
            <a:endParaRPr/>
          </a:p>
        </p:txBody>
      </p:sp>
      <p:sp>
        <p:nvSpPr>
          <p:cNvPr id="173" name="Google Shape;173;p2"/>
          <p:cNvSpPr/>
          <p:nvPr/>
        </p:nvSpPr>
        <p:spPr>
          <a:xfrm>
            <a:off x="487679" y="1245780"/>
            <a:ext cx="8181704" cy="964874"/>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2"/>
          <p:cNvSpPr txBox="1"/>
          <p:nvPr/>
        </p:nvSpPr>
        <p:spPr>
          <a:xfrm>
            <a:off x="465900" y="1219650"/>
            <a:ext cx="81816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Lemonaide basically will be an application that would be launched by lululemon and can be downloaded as a subsidiary application of the lululemon application itself. It will be an application that will combine all the latest digital technologies to give the consumer best in class shopping experience that also combines gaming making it even more immersive. You will have your own 3D modelled character that will be build by using AR. this character will participate in multiple mini games and the dresses it uses will all be part of the lululemon stock that is latest in the market. customers will also have the option to get custom designed clothing by paying a little extra amount. Not only that but the games they will play can give them discounts on the clothing they want to buy in real life using the same application. Using AI and ML customers will also be given suggestion considering their choices making the experience extremely immersive </a:t>
            </a:r>
            <a:endParaRPr sz="900"/>
          </a:p>
        </p:txBody>
      </p:sp>
      <p:sp>
        <p:nvSpPr>
          <p:cNvPr id="175" name="Google Shape;175;p2"/>
          <p:cNvSpPr txBox="1"/>
          <p:nvPr/>
        </p:nvSpPr>
        <p:spPr>
          <a:xfrm>
            <a:off x="383177" y="2319047"/>
            <a:ext cx="37359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C00000"/>
                </a:solidFill>
                <a:latin typeface="Calibri"/>
                <a:ea typeface="Calibri"/>
                <a:cs typeface="Calibri"/>
                <a:sym typeface="Calibri"/>
              </a:rPr>
              <a:t>Current State Pain Points / Problem to be Solved</a:t>
            </a:r>
            <a:endParaRPr/>
          </a:p>
        </p:txBody>
      </p:sp>
      <p:sp>
        <p:nvSpPr>
          <p:cNvPr id="176" name="Google Shape;176;p2"/>
          <p:cNvSpPr/>
          <p:nvPr/>
        </p:nvSpPr>
        <p:spPr>
          <a:xfrm>
            <a:off x="487678" y="2581495"/>
            <a:ext cx="3875317" cy="1642163"/>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2"/>
          <p:cNvSpPr txBox="1"/>
          <p:nvPr/>
        </p:nvSpPr>
        <p:spPr>
          <a:xfrm>
            <a:off x="452833" y="2566433"/>
            <a:ext cx="3631500" cy="1631700"/>
          </a:xfrm>
          <a:prstGeom prst="rect">
            <a:avLst/>
          </a:prstGeom>
          <a:noFill/>
          <a:ln>
            <a:noFill/>
          </a:ln>
        </p:spPr>
        <p:txBody>
          <a:bodyPr anchorCtr="0" anchor="t" bIns="45700" lIns="91425" spcFirstLastPara="1" rIns="91425" wrap="square" tIns="45700">
            <a:spAutoFit/>
          </a:bodyPr>
          <a:lstStyle/>
          <a:p>
            <a:pPr indent="-292100" lvl="0" marL="457200" marR="0" rtl="0" algn="l">
              <a:spcBef>
                <a:spcPts val="0"/>
              </a:spcBef>
              <a:spcAft>
                <a:spcPts val="0"/>
              </a:spcAft>
              <a:buSzPts val="1000"/>
              <a:buAutoNum type="arabicPeriod"/>
            </a:pPr>
            <a:r>
              <a:rPr lang="en-US" sz="1000">
                <a:solidFill>
                  <a:schemeClr val="dk1"/>
                </a:solidFill>
                <a:latin typeface="Calibri"/>
                <a:ea typeface="Calibri"/>
                <a:cs typeface="Calibri"/>
                <a:sym typeface="Calibri"/>
              </a:rPr>
              <a:t>customers cannot personalise </a:t>
            </a:r>
            <a:r>
              <a:rPr lang="en-US" sz="1000">
                <a:solidFill>
                  <a:schemeClr val="dk1"/>
                </a:solidFill>
                <a:latin typeface="Calibri"/>
                <a:ea typeface="Calibri"/>
                <a:cs typeface="Calibri"/>
                <a:sym typeface="Calibri"/>
              </a:rPr>
              <a:t>clothing</a:t>
            </a:r>
            <a:r>
              <a:rPr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right</a:t>
            </a:r>
            <a:r>
              <a:rPr lang="en-US" sz="1000">
                <a:solidFill>
                  <a:schemeClr val="dk1"/>
                </a:solidFill>
                <a:latin typeface="Calibri"/>
                <a:ea typeface="Calibri"/>
                <a:cs typeface="Calibri"/>
                <a:sym typeface="Calibri"/>
              </a:rPr>
              <a:t> now as that process is still in the works.</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3D modelling still a little glitchy </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Rendering of clothing in the games sometimes results in crashes that are extremely important to be resolved.</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Application has a size slightly bigger than expected and a smaller version needs to be launched for consumers with low specs phone </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Demand for clothing is high and needs to be restocked urgently. </a:t>
            </a:r>
            <a:endParaRPr sz="1000">
              <a:solidFill>
                <a:schemeClr val="dk1"/>
              </a:solidFill>
              <a:latin typeface="Calibri"/>
              <a:ea typeface="Calibri"/>
              <a:cs typeface="Calibri"/>
              <a:sym typeface="Calibri"/>
            </a:endParaRPr>
          </a:p>
        </p:txBody>
      </p:sp>
      <p:sp>
        <p:nvSpPr>
          <p:cNvPr id="178" name="Google Shape;178;p2"/>
          <p:cNvSpPr txBox="1"/>
          <p:nvPr/>
        </p:nvSpPr>
        <p:spPr>
          <a:xfrm>
            <a:off x="4589418" y="2304496"/>
            <a:ext cx="37359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C00000"/>
                </a:solidFill>
                <a:latin typeface="Calibri"/>
                <a:ea typeface="Calibri"/>
                <a:cs typeface="Calibri"/>
                <a:sym typeface="Calibri"/>
              </a:rPr>
              <a:t>Possible Opportunities for lululemon</a:t>
            </a:r>
            <a:endParaRPr/>
          </a:p>
        </p:txBody>
      </p:sp>
      <p:sp>
        <p:nvSpPr>
          <p:cNvPr id="179" name="Google Shape;179;p2"/>
          <p:cNvSpPr/>
          <p:nvPr/>
        </p:nvSpPr>
        <p:spPr>
          <a:xfrm>
            <a:off x="4641669" y="2581495"/>
            <a:ext cx="4014652" cy="1642163"/>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2"/>
          <p:cNvSpPr txBox="1"/>
          <p:nvPr/>
        </p:nvSpPr>
        <p:spPr>
          <a:xfrm>
            <a:off x="4647150" y="2652438"/>
            <a:ext cx="3735900" cy="1477500"/>
          </a:xfrm>
          <a:prstGeom prst="rect">
            <a:avLst/>
          </a:prstGeom>
          <a:noFill/>
          <a:ln>
            <a:noFill/>
          </a:ln>
        </p:spPr>
        <p:txBody>
          <a:bodyPr anchorCtr="0" anchor="t" bIns="45700" lIns="91425" spcFirstLastPara="1" rIns="91425" wrap="square" tIns="45700">
            <a:spAutoFit/>
          </a:bodyPr>
          <a:lstStyle/>
          <a:p>
            <a:pPr indent="-285750" lvl="0" marL="457200" marR="0" rtl="0" algn="l">
              <a:spcBef>
                <a:spcPts val="0"/>
              </a:spcBef>
              <a:spcAft>
                <a:spcPts val="0"/>
              </a:spcAft>
              <a:buSzPts val="900"/>
              <a:buAutoNum type="arabicPeriod"/>
            </a:pPr>
            <a:r>
              <a:rPr lang="en-US" sz="900"/>
              <a:t>AR is a big factor for this application and </a:t>
            </a:r>
            <a:r>
              <a:rPr lang="en-US" sz="900"/>
              <a:t>this</a:t>
            </a:r>
            <a:r>
              <a:rPr lang="en-US" sz="900"/>
              <a:t> will give the consumer and </a:t>
            </a:r>
            <a:r>
              <a:rPr lang="en-US" sz="900"/>
              <a:t>extremely</a:t>
            </a:r>
            <a:r>
              <a:rPr lang="en-US" sz="900"/>
              <a:t> immersive experience.</a:t>
            </a:r>
            <a:endParaRPr sz="900"/>
          </a:p>
          <a:p>
            <a:pPr indent="-285750" lvl="0" marL="457200" marR="0" rtl="0" algn="l">
              <a:spcBef>
                <a:spcPts val="0"/>
              </a:spcBef>
              <a:spcAft>
                <a:spcPts val="0"/>
              </a:spcAft>
              <a:buSzPts val="900"/>
              <a:buAutoNum type="arabicPeriod"/>
            </a:pPr>
            <a:r>
              <a:rPr lang="en-US" sz="900"/>
              <a:t>A one of a kind experience that mixes gaming with shopping that will keep customers engaged. lululemon will be credited to change the market forever.</a:t>
            </a:r>
            <a:endParaRPr sz="900"/>
          </a:p>
          <a:p>
            <a:pPr indent="-285750" lvl="0" marL="457200" marR="0" rtl="0" algn="l">
              <a:spcBef>
                <a:spcPts val="0"/>
              </a:spcBef>
              <a:spcAft>
                <a:spcPts val="0"/>
              </a:spcAft>
              <a:buSzPts val="900"/>
              <a:buAutoNum type="arabicPeriod"/>
            </a:pPr>
            <a:r>
              <a:rPr lang="en-US" sz="900"/>
              <a:t>World Class</a:t>
            </a:r>
            <a:r>
              <a:rPr lang="en-US" sz="900"/>
              <a:t> Ai and ML </a:t>
            </a:r>
            <a:r>
              <a:rPr lang="en-US" sz="900"/>
              <a:t>algorithms</a:t>
            </a:r>
            <a:r>
              <a:rPr lang="en-US" sz="900"/>
              <a:t> that will suggest the user that best choice for them when it comes to clothing.</a:t>
            </a:r>
            <a:endParaRPr sz="900"/>
          </a:p>
          <a:p>
            <a:pPr indent="-285750" lvl="0" marL="457200" marR="0" rtl="0" algn="l">
              <a:spcBef>
                <a:spcPts val="0"/>
              </a:spcBef>
              <a:spcAft>
                <a:spcPts val="0"/>
              </a:spcAft>
              <a:buSzPts val="900"/>
              <a:buAutoNum type="arabicPeriod"/>
            </a:pPr>
            <a:r>
              <a:rPr lang="en-US" sz="900"/>
              <a:t>in game clothing same as the ones stocked by lululemon making ti </a:t>
            </a:r>
            <a:r>
              <a:rPr lang="en-US" sz="900"/>
              <a:t>extremely</a:t>
            </a:r>
            <a:r>
              <a:rPr lang="en-US" sz="900"/>
              <a:t> immersive and exciting for the consumers</a:t>
            </a:r>
            <a:endParaRPr sz="800"/>
          </a:p>
        </p:txBody>
      </p:sp>
      <p:sp>
        <p:nvSpPr>
          <p:cNvPr id="181" name="Google Shape;181;p2"/>
          <p:cNvSpPr txBox="1"/>
          <p:nvPr/>
        </p:nvSpPr>
        <p:spPr>
          <a:xfrm>
            <a:off x="383177" y="4332051"/>
            <a:ext cx="37359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C00000"/>
                </a:solidFill>
                <a:latin typeface="Calibri"/>
                <a:ea typeface="Calibri"/>
                <a:cs typeface="Calibri"/>
                <a:sym typeface="Calibri"/>
              </a:rPr>
              <a:t>Potential Impact / ROI of a lululemon Offering</a:t>
            </a:r>
            <a:endParaRPr/>
          </a:p>
        </p:txBody>
      </p:sp>
      <p:sp>
        <p:nvSpPr>
          <p:cNvPr id="182" name="Google Shape;182;p2"/>
          <p:cNvSpPr/>
          <p:nvPr/>
        </p:nvSpPr>
        <p:spPr>
          <a:xfrm>
            <a:off x="487678" y="4594499"/>
            <a:ext cx="3875317" cy="1642163"/>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
          <p:cNvSpPr txBox="1"/>
          <p:nvPr/>
        </p:nvSpPr>
        <p:spPr>
          <a:xfrm>
            <a:off x="452846" y="4553912"/>
            <a:ext cx="3631500" cy="1785600"/>
          </a:xfrm>
          <a:prstGeom prst="rect">
            <a:avLst/>
          </a:prstGeom>
          <a:noFill/>
          <a:ln>
            <a:noFill/>
          </a:ln>
        </p:spPr>
        <p:txBody>
          <a:bodyPr anchorCtr="0" anchor="t" bIns="45700" lIns="91425" spcFirstLastPara="1" rIns="91425" wrap="square" tIns="45700">
            <a:spAutoFit/>
          </a:bodyPr>
          <a:lstStyle/>
          <a:p>
            <a:pPr indent="-292100" lvl="0" marL="457200" marR="0" rtl="0" algn="l">
              <a:spcBef>
                <a:spcPts val="0"/>
              </a:spcBef>
              <a:spcAft>
                <a:spcPts val="0"/>
              </a:spcAft>
              <a:buSzPts val="1000"/>
              <a:buAutoNum type="arabicPeriod"/>
            </a:pPr>
            <a:r>
              <a:rPr lang="en-US" sz="1000"/>
              <a:t>A new wave of consumers will be </a:t>
            </a:r>
            <a:r>
              <a:rPr lang="en-US" sz="1000"/>
              <a:t>brought</a:t>
            </a:r>
            <a:r>
              <a:rPr lang="en-US" sz="1000"/>
              <a:t> in for lululemon as gaming is an industry on the boom.</a:t>
            </a:r>
            <a:endParaRPr sz="1000"/>
          </a:p>
          <a:p>
            <a:pPr indent="-292100" lvl="0" marL="457200" marR="0" rtl="0" algn="l">
              <a:spcBef>
                <a:spcPts val="0"/>
              </a:spcBef>
              <a:spcAft>
                <a:spcPts val="0"/>
              </a:spcAft>
              <a:buSzPts val="1000"/>
              <a:buAutoNum type="arabicPeriod"/>
            </a:pPr>
            <a:r>
              <a:rPr lang="en-US" sz="1000"/>
              <a:t>A new way of exploring fashion and buying clothes will make the current boring way of shopping exciting </a:t>
            </a:r>
            <a:endParaRPr sz="1000"/>
          </a:p>
          <a:p>
            <a:pPr indent="-292100" lvl="0" marL="457200" marR="0" rtl="0" algn="l">
              <a:spcBef>
                <a:spcPts val="0"/>
              </a:spcBef>
              <a:spcAft>
                <a:spcPts val="0"/>
              </a:spcAft>
              <a:buSzPts val="1000"/>
              <a:buAutoNum type="arabicPeriod"/>
            </a:pPr>
            <a:r>
              <a:rPr lang="en-US" sz="1000"/>
              <a:t>Potential for very high amount of sales in the very beginning after the launch of this application.</a:t>
            </a:r>
            <a:endParaRPr sz="1000"/>
          </a:p>
          <a:p>
            <a:pPr indent="-292100" lvl="0" marL="457200" marR="0" rtl="0" algn="l">
              <a:spcBef>
                <a:spcPts val="0"/>
              </a:spcBef>
              <a:spcAft>
                <a:spcPts val="0"/>
              </a:spcAft>
              <a:buSzPts val="1000"/>
              <a:buAutoNum type="arabicPeriod"/>
            </a:pPr>
            <a:r>
              <a:rPr lang="en-US" sz="1000"/>
              <a:t>Increased social media activity for lululemon</a:t>
            </a:r>
            <a:endParaRPr sz="1000"/>
          </a:p>
          <a:p>
            <a:pPr indent="-292100" lvl="0" marL="457200" marR="0" rtl="0" algn="l">
              <a:spcBef>
                <a:spcPts val="0"/>
              </a:spcBef>
              <a:spcAft>
                <a:spcPts val="0"/>
              </a:spcAft>
              <a:buSzPts val="1000"/>
              <a:buAutoNum type="arabicPeriod"/>
            </a:pPr>
            <a:r>
              <a:rPr lang="en-US" sz="1000"/>
              <a:t>positive </a:t>
            </a:r>
            <a:r>
              <a:rPr lang="en-US" sz="1000"/>
              <a:t>affirmative</a:t>
            </a:r>
            <a:r>
              <a:rPr lang="en-US" sz="1000"/>
              <a:t> marketing for the company </a:t>
            </a:r>
            <a:r>
              <a:rPr lang="en-US" sz="1000"/>
              <a:t>because</a:t>
            </a:r>
            <a:r>
              <a:rPr lang="en-US" sz="1000"/>
              <a:t> of this </a:t>
            </a:r>
            <a:r>
              <a:rPr lang="en-US" sz="1000"/>
              <a:t>industry</a:t>
            </a:r>
            <a:r>
              <a:rPr lang="en-US" sz="1000"/>
              <a:t> changing new and immersive way of selling clothes.</a:t>
            </a:r>
            <a:endParaRPr sz="1000"/>
          </a:p>
          <a:p>
            <a:pPr indent="0" lvl="0" marL="457200" marR="0" rtl="0" algn="l">
              <a:spcBef>
                <a:spcPts val="0"/>
              </a:spcBef>
              <a:spcAft>
                <a:spcPts val="0"/>
              </a:spcAft>
              <a:buNone/>
            </a:pPr>
            <a:r>
              <a:t/>
            </a:r>
            <a:endParaRPr sz="1000"/>
          </a:p>
        </p:txBody>
      </p:sp>
      <p:sp>
        <p:nvSpPr>
          <p:cNvPr id="184" name="Google Shape;184;p2"/>
          <p:cNvSpPr txBox="1"/>
          <p:nvPr/>
        </p:nvSpPr>
        <p:spPr>
          <a:xfrm>
            <a:off x="4589418" y="4317500"/>
            <a:ext cx="37359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C00000"/>
                </a:solidFill>
                <a:latin typeface="Calibri"/>
                <a:ea typeface="Calibri"/>
                <a:cs typeface="Calibri"/>
                <a:sym typeface="Calibri"/>
              </a:rPr>
              <a:t>Risks and Challenges</a:t>
            </a:r>
            <a:endParaRPr/>
          </a:p>
        </p:txBody>
      </p:sp>
      <p:sp>
        <p:nvSpPr>
          <p:cNvPr id="185" name="Google Shape;185;p2"/>
          <p:cNvSpPr/>
          <p:nvPr/>
        </p:nvSpPr>
        <p:spPr>
          <a:xfrm>
            <a:off x="4641669" y="4594499"/>
            <a:ext cx="4014652" cy="1642163"/>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2"/>
          <p:cNvSpPr txBox="1"/>
          <p:nvPr/>
        </p:nvSpPr>
        <p:spPr>
          <a:xfrm>
            <a:off x="4641669" y="4571719"/>
            <a:ext cx="3631500" cy="1477500"/>
          </a:xfrm>
          <a:prstGeom prst="rect">
            <a:avLst/>
          </a:prstGeom>
          <a:noFill/>
          <a:ln>
            <a:noFill/>
          </a:ln>
        </p:spPr>
        <p:txBody>
          <a:bodyPr anchorCtr="0" anchor="t" bIns="45700" lIns="91425" spcFirstLastPara="1" rIns="91425" wrap="square" tIns="45700">
            <a:spAutoFit/>
          </a:bodyPr>
          <a:lstStyle/>
          <a:p>
            <a:pPr indent="-292100" lvl="0" marL="4572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To make the AR technology work efficiently</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Delivering and restocking the products that have a high amount </a:t>
            </a:r>
            <a:r>
              <a:rPr lang="en-US" sz="1000">
                <a:solidFill>
                  <a:schemeClr val="dk1"/>
                </a:solidFill>
                <a:latin typeface="Calibri"/>
                <a:ea typeface="Calibri"/>
                <a:cs typeface="Calibri"/>
                <a:sym typeface="Calibri"/>
              </a:rPr>
              <a:t>of</a:t>
            </a:r>
            <a:r>
              <a:rPr lang="en-US" sz="1000">
                <a:solidFill>
                  <a:schemeClr val="dk1"/>
                </a:solidFill>
                <a:latin typeface="Calibri"/>
                <a:ea typeface="Calibri"/>
                <a:cs typeface="Calibri"/>
                <a:sym typeface="Calibri"/>
              </a:rPr>
              <a:t> demand for them </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Efficient </a:t>
            </a:r>
            <a:r>
              <a:rPr lang="en-US" sz="1000">
                <a:solidFill>
                  <a:schemeClr val="dk1"/>
                </a:solidFill>
                <a:latin typeface="Calibri"/>
                <a:ea typeface="Calibri"/>
                <a:cs typeface="Calibri"/>
                <a:sym typeface="Calibri"/>
              </a:rPr>
              <a:t>working</a:t>
            </a:r>
            <a:r>
              <a:rPr lang="en-US" sz="1000">
                <a:solidFill>
                  <a:schemeClr val="dk1"/>
                </a:solidFill>
                <a:latin typeface="Calibri"/>
                <a:ea typeface="Calibri"/>
                <a:cs typeface="Calibri"/>
                <a:sym typeface="Calibri"/>
              </a:rPr>
              <a:t> of AI and Ml </a:t>
            </a:r>
            <a:r>
              <a:rPr lang="en-US" sz="1000">
                <a:solidFill>
                  <a:schemeClr val="dk1"/>
                </a:solidFill>
                <a:latin typeface="Calibri"/>
                <a:ea typeface="Calibri"/>
                <a:cs typeface="Calibri"/>
                <a:sym typeface="Calibri"/>
              </a:rPr>
              <a:t>algorithms</a:t>
            </a:r>
            <a:r>
              <a:rPr lang="en-US" sz="1000">
                <a:solidFill>
                  <a:schemeClr val="dk1"/>
                </a:solidFill>
                <a:latin typeface="Calibri"/>
                <a:ea typeface="Calibri"/>
                <a:cs typeface="Calibri"/>
                <a:sym typeface="Calibri"/>
              </a:rPr>
              <a:t> of this application </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making sure the games are not too  buggy and keeping them in check and having it’s regular checkups.</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Keeping the new and exciting so that the customers are keen and interested always. </a:t>
            </a:r>
            <a:endParaRPr sz="1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
          <p:cNvSpPr txBox="1"/>
          <p:nvPr/>
        </p:nvSpPr>
        <p:spPr>
          <a:xfrm>
            <a:off x="5129350" y="516830"/>
            <a:ext cx="3540000" cy="246300"/>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Clr>
                <a:schemeClr val="dk2"/>
              </a:buClr>
              <a:buSzPts val="1600"/>
              <a:buFont typeface="Arial"/>
              <a:buNone/>
            </a:pPr>
            <a:r>
              <a:rPr b="0" i="1" lang="en-US" sz="1600">
                <a:solidFill>
                  <a:schemeClr val="dk2"/>
                </a:solidFill>
                <a:latin typeface="Arial"/>
                <a:ea typeface="Arial"/>
                <a:cs typeface="Arial"/>
                <a:sym typeface="Arial"/>
              </a:rPr>
              <a:t>Proposed Digital Product or Service</a:t>
            </a:r>
            <a:endParaRPr/>
          </a:p>
        </p:txBody>
      </p:sp>
      <p:sp>
        <p:nvSpPr>
          <p:cNvPr id="192" name="Google Shape;192;p3"/>
          <p:cNvSpPr txBox="1"/>
          <p:nvPr/>
        </p:nvSpPr>
        <p:spPr>
          <a:xfrm>
            <a:off x="79225" y="439875"/>
            <a:ext cx="5472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C00000"/>
                </a:solidFill>
                <a:latin typeface="Calibri"/>
                <a:ea typeface="Calibri"/>
                <a:cs typeface="Calibri"/>
                <a:sym typeface="Calibri"/>
              </a:rPr>
              <a:t>LemonAIDE: Buying clothes just got even more fun</a:t>
            </a:r>
            <a:endParaRPr/>
          </a:p>
        </p:txBody>
      </p:sp>
      <p:sp>
        <p:nvSpPr>
          <p:cNvPr id="193" name="Google Shape;193;p3"/>
          <p:cNvSpPr txBox="1"/>
          <p:nvPr/>
        </p:nvSpPr>
        <p:spPr>
          <a:xfrm>
            <a:off x="383177" y="986199"/>
            <a:ext cx="240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C00000"/>
                </a:solidFill>
                <a:latin typeface="Calibri"/>
                <a:ea typeface="Calibri"/>
                <a:cs typeface="Calibri"/>
                <a:sym typeface="Calibri"/>
              </a:rPr>
              <a:t>Product Description</a:t>
            </a:r>
            <a:endParaRPr/>
          </a:p>
        </p:txBody>
      </p:sp>
      <p:sp>
        <p:nvSpPr>
          <p:cNvPr id="194" name="Google Shape;194;p3"/>
          <p:cNvSpPr/>
          <p:nvPr/>
        </p:nvSpPr>
        <p:spPr>
          <a:xfrm>
            <a:off x="487679" y="1245780"/>
            <a:ext cx="8181600" cy="635400"/>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3"/>
          <p:cNvSpPr txBox="1"/>
          <p:nvPr/>
        </p:nvSpPr>
        <p:spPr>
          <a:xfrm>
            <a:off x="396234" y="1922366"/>
            <a:ext cx="4027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C00000"/>
                </a:solidFill>
                <a:latin typeface="Calibri"/>
                <a:ea typeface="Calibri"/>
                <a:cs typeface="Calibri"/>
                <a:sym typeface="Calibri"/>
              </a:rPr>
              <a:t>Visualization or Description of Customer Experience  </a:t>
            </a:r>
            <a:endParaRPr/>
          </a:p>
        </p:txBody>
      </p:sp>
      <p:sp>
        <p:nvSpPr>
          <p:cNvPr id="196" name="Google Shape;196;p3"/>
          <p:cNvSpPr txBox="1"/>
          <p:nvPr/>
        </p:nvSpPr>
        <p:spPr>
          <a:xfrm>
            <a:off x="5068381" y="1924016"/>
            <a:ext cx="3679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C00000"/>
                </a:solidFill>
                <a:latin typeface="Calibri"/>
                <a:ea typeface="Calibri"/>
                <a:cs typeface="Calibri"/>
                <a:sym typeface="Calibri"/>
              </a:rPr>
              <a:t>Minimum Viable Product Features / Functionality</a:t>
            </a:r>
            <a:endParaRPr/>
          </a:p>
        </p:txBody>
      </p:sp>
      <p:sp>
        <p:nvSpPr>
          <p:cNvPr id="197" name="Google Shape;197;p3"/>
          <p:cNvSpPr/>
          <p:nvPr/>
        </p:nvSpPr>
        <p:spPr>
          <a:xfrm>
            <a:off x="5129350" y="2181946"/>
            <a:ext cx="3540000" cy="4062000"/>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3"/>
          <p:cNvSpPr txBox="1"/>
          <p:nvPr/>
        </p:nvSpPr>
        <p:spPr>
          <a:xfrm>
            <a:off x="457199" y="1316563"/>
            <a:ext cx="79191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An application that creates an all </a:t>
            </a:r>
            <a:r>
              <a:rPr lang="en-US" sz="1000">
                <a:solidFill>
                  <a:schemeClr val="dk1"/>
                </a:solidFill>
                <a:latin typeface="Calibri"/>
                <a:ea typeface="Calibri"/>
                <a:cs typeface="Calibri"/>
                <a:sym typeface="Calibri"/>
              </a:rPr>
              <a:t>immersive and a brand new way of shopping. This application combines gaming with shopping in a way that has never been done before giving user an experience like no other wherein they can actually buy clothes their characters are wearing in the games they love playing. </a:t>
            </a:r>
            <a:endParaRPr/>
          </a:p>
        </p:txBody>
      </p:sp>
      <p:sp>
        <p:nvSpPr>
          <p:cNvPr id="199" name="Google Shape;199;p3"/>
          <p:cNvSpPr txBox="1"/>
          <p:nvPr/>
        </p:nvSpPr>
        <p:spPr>
          <a:xfrm>
            <a:off x="5103215" y="2188415"/>
            <a:ext cx="3540000" cy="2709000"/>
          </a:xfrm>
          <a:prstGeom prst="rect">
            <a:avLst/>
          </a:prstGeom>
          <a:noFill/>
          <a:ln>
            <a:noFill/>
          </a:ln>
        </p:spPr>
        <p:txBody>
          <a:bodyPr anchorCtr="0" anchor="t" bIns="45700" lIns="91425" spcFirstLastPara="1" rIns="91425" wrap="square" tIns="45700">
            <a:spAutoFit/>
          </a:bodyPr>
          <a:lstStyle/>
          <a:p>
            <a:pPr indent="-292100" lvl="0" marL="457200" marR="0" rtl="0" algn="l">
              <a:spcBef>
                <a:spcPts val="0"/>
              </a:spcBef>
              <a:spcAft>
                <a:spcPts val="0"/>
              </a:spcAft>
              <a:buClr>
                <a:schemeClr val="dk1"/>
              </a:buClr>
              <a:buSzPts val="1000"/>
              <a:buFont typeface="Calibri"/>
              <a:buChar char="●"/>
            </a:pPr>
            <a:r>
              <a:rPr lang="en-US" sz="1000">
                <a:solidFill>
                  <a:schemeClr val="dk1"/>
                </a:solidFill>
                <a:latin typeface="Calibri"/>
                <a:ea typeface="Calibri"/>
                <a:cs typeface="Calibri"/>
                <a:sym typeface="Calibri"/>
              </a:rPr>
              <a:t>It is </a:t>
            </a:r>
            <a:r>
              <a:rPr lang="en-US" sz="1000">
                <a:solidFill>
                  <a:schemeClr val="dk1"/>
                </a:solidFill>
                <a:latin typeface="Calibri"/>
                <a:ea typeface="Calibri"/>
                <a:cs typeface="Calibri"/>
                <a:sym typeface="Calibri"/>
              </a:rPr>
              <a:t>advised</a:t>
            </a:r>
            <a:r>
              <a:rPr lang="en-US" sz="1000">
                <a:solidFill>
                  <a:schemeClr val="dk1"/>
                </a:solidFill>
                <a:latin typeface="Calibri"/>
                <a:ea typeface="Calibri"/>
                <a:cs typeface="Calibri"/>
                <a:sym typeface="Calibri"/>
              </a:rPr>
              <a:t> to have the phone that support high amount of digital integrations such as AR to get the best in </a:t>
            </a:r>
            <a:r>
              <a:rPr lang="en-US" sz="1000">
                <a:solidFill>
                  <a:schemeClr val="dk1"/>
                </a:solidFill>
                <a:latin typeface="Calibri"/>
                <a:ea typeface="Calibri"/>
                <a:cs typeface="Calibri"/>
                <a:sym typeface="Calibri"/>
              </a:rPr>
              <a:t>class experience </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Char char="●"/>
            </a:pPr>
            <a:r>
              <a:rPr lang="en-US" sz="1000">
                <a:solidFill>
                  <a:schemeClr val="dk1"/>
                </a:solidFill>
                <a:latin typeface="Calibri"/>
                <a:ea typeface="Calibri"/>
                <a:cs typeface="Calibri"/>
                <a:sym typeface="Calibri"/>
              </a:rPr>
              <a:t>customers can share their gaming achievements and clothes using social media also </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Char char="●"/>
            </a:pPr>
            <a:r>
              <a:rPr lang="en-US" sz="1000">
                <a:solidFill>
                  <a:schemeClr val="dk1"/>
                </a:solidFill>
                <a:latin typeface="Calibri"/>
                <a:ea typeface="Calibri"/>
                <a:cs typeface="Calibri"/>
                <a:sym typeface="Calibri"/>
              </a:rPr>
              <a:t>Gaming achievements can lead to discount in real life clothing buys for the customer</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Char char="●"/>
            </a:pPr>
            <a:r>
              <a:rPr lang="en-US" sz="1000">
                <a:solidFill>
                  <a:schemeClr val="dk1"/>
                </a:solidFill>
                <a:latin typeface="Calibri"/>
                <a:ea typeface="Calibri"/>
                <a:cs typeface="Calibri"/>
                <a:sym typeface="Calibri"/>
              </a:rPr>
              <a:t>Customers will have their digital versions with world class 3D model building on which they can try clothes from the latest lululemon clothing apparel</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Char char="●"/>
            </a:pPr>
            <a:r>
              <a:rPr lang="en-US" sz="1000">
                <a:solidFill>
                  <a:schemeClr val="dk1"/>
                </a:solidFill>
                <a:latin typeface="Calibri"/>
                <a:ea typeface="Calibri"/>
                <a:cs typeface="Calibri"/>
                <a:sym typeface="Calibri"/>
              </a:rPr>
              <a:t>Customers can take part in multiple events that will be organised by lululemon to earn rewards for buying clothes using this application </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Char char="●"/>
            </a:pPr>
            <a:r>
              <a:rPr lang="en-US" sz="1000">
                <a:solidFill>
                  <a:schemeClr val="dk1"/>
                </a:solidFill>
                <a:latin typeface="Calibri"/>
                <a:ea typeface="Calibri"/>
                <a:cs typeface="Calibri"/>
                <a:sym typeface="Calibri"/>
              </a:rPr>
              <a:t>Customers will get more rewards if they keep on buying more apparels and also if they refer their friends the application where they will be given referral codes for discounts. </a:t>
            </a:r>
            <a:endParaRPr sz="1000">
              <a:solidFill>
                <a:schemeClr val="dk1"/>
              </a:solidFill>
              <a:latin typeface="Calibri"/>
              <a:ea typeface="Calibri"/>
              <a:cs typeface="Calibri"/>
              <a:sym typeface="Calibri"/>
            </a:endParaRPr>
          </a:p>
        </p:txBody>
      </p:sp>
      <p:sp>
        <p:nvSpPr>
          <p:cNvPr id="200" name="Google Shape;200;p3"/>
          <p:cNvSpPr txBox="1"/>
          <p:nvPr/>
        </p:nvSpPr>
        <p:spPr>
          <a:xfrm>
            <a:off x="292600" y="2198950"/>
            <a:ext cx="4632900" cy="4028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US" sz="1000"/>
              <a:t>The consumer will first download the application using </a:t>
            </a:r>
            <a:r>
              <a:rPr lang="en-US" sz="1000"/>
              <a:t>play store</a:t>
            </a:r>
            <a:r>
              <a:rPr lang="en-US" sz="1000"/>
              <a:t> or app store. We suggest them to </a:t>
            </a:r>
            <a:r>
              <a:rPr lang="en-US" sz="1000"/>
              <a:t>download</a:t>
            </a:r>
            <a:r>
              <a:rPr lang="en-US" sz="1000"/>
              <a:t> the application LemonAIDE using the lululemon application link </a:t>
            </a:r>
            <a:r>
              <a:rPr lang="en-US" sz="1000"/>
              <a:t>which</a:t>
            </a:r>
            <a:r>
              <a:rPr lang="en-US" sz="1000"/>
              <a:t> will give them a certain in game </a:t>
            </a:r>
            <a:r>
              <a:rPr lang="en-US" sz="1000"/>
              <a:t>benefits</a:t>
            </a:r>
            <a:r>
              <a:rPr lang="en-US" sz="1000"/>
              <a:t>. </a:t>
            </a:r>
            <a:endParaRPr sz="1000"/>
          </a:p>
          <a:p>
            <a:pPr indent="-292100" lvl="0" marL="457200" rtl="0" algn="l">
              <a:spcBef>
                <a:spcPts val="0"/>
              </a:spcBef>
              <a:spcAft>
                <a:spcPts val="0"/>
              </a:spcAft>
              <a:buSzPts val="1000"/>
              <a:buChar char="●"/>
            </a:pPr>
            <a:r>
              <a:rPr lang="en-US" sz="1000"/>
              <a:t>The customer then will be given a catalogue of the latest lululemon clothing apparel to chose the clothing from. They can buy this clothing </a:t>
            </a:r>
            <a:r>
              <a:rPr lang="en-US" sz="1000"/>
              <a:t>immediately</a:t>
            </a:r>
            <a:r>
              <a:rPr lang="en-US" sz="1000"/>
              <a:t> for real life thereby also making that clothing a permanent buy for their in game use or they can keep this clothing for a 1 week trial period after which they will be given an option to buy it.</a:t>
            </a:r>
            <a:endParaRPr sz="1000"/>
          </a:p>
          <a:p>
            <a:pPr indent="-292100" lvl="0" marL="457200" rtl="0" algn="l">
              <a:spcBef>
                <a:spcPts val="0"/>
              </a:spcBef>
              <a:spcAft>
                <a:spcPts val="0"/>
              </a:spcAft>
              <a:buSzPts val="1000"/>
              <a:buChar char="●"/>
            </a:pPr>
            <a:r>
              <a:rPr lang="en-US" sz="1000"/>
              <a:t>The user would be asked to upload a scan of their face and give their body measurement which will aid the </a:t>
            </a:r>
            <a:r>
              <a:rPr lang="en-US" sz="1000"/>
              <a:t>algorithms</a:t>
            </a:r>
            <a:r>
              <a:rPr lang="en-US" sz="1000"/>
              <a:t> to create a perfect 3D model of the customer thereby not only </a:t>
            </a:r>
            <a:r>
              <a:rPr lang="en-US" sz="1000"/>
              <a:t>helping</a:t>
            </a:r>
            <a:r>
              <a:rPr lang="en-US" sz="1000"/>
              <a:t> their shopping but also their gaming </a:t>
            </a:r>
            <a:r>
              <a:rPr lang="en-US" sz="1000"/>
              <a:t>experience</a:t>
            </a:r>
            <a:r>
              <a:rPr lang="en-US" sz="1000"/>
              <a:t>. </a:t>
            </a:r>
            <a:endParaRPr sz="1000"/>
          </a:p>
          <a:p>
            <a:pPr indent="-292100" lvl="0" marL="457200" rtl="0" algn="l">
              <a:spcBef>
                <a:spcPts val="0"/>
              </a:spcBef>
              <a:spcAft>
                <a:spcPts val="0"/>
              </a:spcAft>
              <a:buSzPts val="1000"/>
              <a:buChar char="●"/>
            </a:pPr>
            <a:r>
              <a:rPr lang="en-US" sz="1000"/>
              <a:t>Next they will have a catalogue of 2 games </a:t>
            </a:r>
            <a:r>
              <a:rPr lang="en-US" sz="1000"/>
              <a:t>initially</a:t>
            </a:r>
            <a:r>
              <a:rPr lang="en-US" sz="1000"/>
              <a:t> in which they can play with their character use their brand new </a:t>
            </a:r>
            <a:r>
              <a:rPr lang="en-US" sz="1000"/>
              <a:t>clothes</a:t>
            </a:r>
            <a:r>
              <a:rPr lang="en-US" sz="1000"/>
              <a:t> and sometimes their in game achievements can result into them earning discounts for their clothing that they can buy in real life. </a:t>
            </a:r>
            <a:endParaRPr sz="1000"/>
          </a:p>
          <a:p>
            <a:pPr indent="-292100" lvl="0" marL="457200" rtl="0" algn="l">
              <a:spcBef>
                <a:spcPts val="0"/>
              </a:spcBef>
              <a:spcAft>
                <a:spcPts val="0"/>
              </a:spcAft>
              <a:buSzPts val="1000"/>
              <a:buChar char="●"/>
            </a:pPr>
            <a:r>
              <a:rPr lang="en-US" sz="1000"/>
              <a:t>They will also have the option to customise </a:t>
            </a:r>
            <a:r>
              <a:rPr lang="en-US" sz="1000"/>
              <a:t>their</a:t>
            </a:r>
            <a:r>
              <a:rPr lang="en-US" sz="1000"/>
              <a:t> clothing of their avatar and buy this clothing in real life by </a:t>
            </a:r>
            <a:r>
              <a:rPr lang="en-US" sz="1000"/>
              <a:t>paying</a:t>
            </a:r>
            <a:r>
              <a:rPr lang="en-US" sz="1000"/>
              <a:t> and extra amount for customisation. </a:t>
            </a:r>
            <a:endParaRPr sz="1000"/>
          </a:p>
          <a:p>
            <a:pPr indent="-292100" lvl="0" marL="457200" rtl="0" algn="l">
              <a:spcBef>
                <a:spcPts val="0"/>
              </a:spcBef>
              <a:spcAft>
                <a:spcPts val="0"/>
              </a:spcAft>
              <a:buSzPts val="1000"/>
              <a:buChar char="●"/>
            </a:pPr>
            <a:r>
              <a:rPr lang="en-US" sz="1000"/>
              <a:t>Customers</a:t>
            </a:r>
            <a:r>
              <a:rPr lang="en-US" sz="1000"/>
              <a:t> will also get </a:t>
            </a:r>
            <a:r>
              <a:rPr lang="en-US" sz="1000"/>
              <a:t>loyalty</a:t>
            </a:r>
            <a:r>
              <a:rPr lang="en-US" sz="1000"/>
              <a:t> discounts depending on the amount of </a:t>
            </a:r>
            <a:r>
              <a:rPr lang="en-US" sz="1000"/>
              <a:t>clothes</a:t>
            </a:r>
            <a:r>
              <a:rPr lang="en-US" sz="1000"/>
              <a:t> they are buying and also in game </a:t>
            </a:r>
            <a:r>
              <a:rPr lang="en-US" sz="1000"/>
              <a:t>achievements</a:t>
            </a:r>
            <a:r>
              <a:rPr lang="en-US" sz="1000"/>
              <a:t> but need to maintain a good </a:t>
            </a:r>
            <a:r>
              <a:rPr lang="en-US" sz="1000"/>
              <a:t>balance</a:t>
            </a:r>
            <a:r>
              <a:rPr lang="en-US" sz="1000"/>
              <a:t> between both to get the best experience out of it. </a:t>
            </a:r>
            <a:endParaRPr sz="1000"/>
          </a:p>
          <a:p>
            <a:pPr indent="-292100" lvl="0" marL="457200" rtl="0" algn="l">
              <a:spcBef>
                <a:spcPts val="0"/>
              </a:spcBef>
              <a:spcAft>
                <a:spcPts val="0"/>
              </a:spcAft>
              <a:buSzPts val="1000"/>
              <a:buChar char="●"/>
            </a:pPr>
            <a:r>
              <a:rPr lang="en-US" sz="1000"/>
              <a:t>Their </a:t>
            </a:r>
            <a:r>
              <a:rPr lang="en-US" sz="1000"/>
              <a:t>custom</a:t>
            </a:r>
            <a:r>
              <a:rPr lang="en-US" sz="1000"/>
              <a:t> </a:t>
            </a:r>
            <a:r>
              <a:rPr lang="en-US" sz="1000"/>
              <a:t>designs</a:t>
            </a:r>
            <a:r>
              <a:rPr lang="en-US" sz="1000"/>
              <a:t> can also be </a:t>
            </a:r>
            <a:r>
              <a:rPr lang="en-US" sz="1000"/>
              <a:t>ordered by other people using the community tabs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24c82898a07_0_1"/>
          <p:cNvPicPr preferRelativeResize="0"/>
          <p:nvPr/>
        </p:nvPicPr>
        <p:blipFill>
          <a:blip r:embed="rId3">
            <a:alphaModFix/>
          </a:blip>
          <a:stretch>
            <a:fillRect/>
          </a:stretch>
        </p:blipFill>
        <p:spPr>
          <a:xfrm>
            <a:off x="274300" y="1676400"/>
            <a:ext cx="4483624" cy="3663701"/>
          </a:xfrm>
          <a:prstGeom prst="rect">
            <a:avLst/>
          </a:prstGeom>
          <a:noFill/>
          <a:ln>
            <a:noFill/>
          </a:ln>
        </p:spPr>
      </p:pic>
      <p:pic>
        <p:nvPicPr>
          <p:cNvPr id="207" name="Google Shape;207;g24c82898a07_0_1"/>
          <p:cNvPicPr preferRelativeResize="0"/>
          <p:nvPr/>
        </p:nvPicPr>
        <p:blipFill>
          <a:blip r:embed="rId4">
            <a:alphaModFix/>
          </a:blip>
          <a:stretch>
            <a:fillRect/>
          </a:stretch>
        </p:blipFill>
        <p:spPr>
          <a:xfrm>
            <a:off x="4940800" y="1676400"/>
            <a:ext cx="4020325" cy="366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2020-03-26T22:50:15Z</dcterms:created>
  <dc:creator>Li, Andrew X</dc:creator>
</cp:coreProperties>
</file>