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Montserrat"/>
      <p:regular r:id="rId14"/>
      <p:bold r:id="rId15"/>
      <p:italic r:id="rId16"/>
      <p:boldItalic r:id="rId17"/>
    </p:embeddedFont>
    <p:embeddedFont>
      <p:font typeface="Merriweather"/>
      <p:regular r:id="rId18"/>
      <p:bold r:id="rId19"/>
      <p:italic r:id="rId20"/>
      <p:boldItalic r:id="rId21"/>
    </p:embeddedFont>
    <p:embeddedFont>
      <p:font typeface="Archivo"/>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0">
          <p15:clr>
            <a:srgbClr val="A4A3A4"/>
          </p15:clr>
        </p15:guide>
        <p15:guide id="2" orient="horz" pos="1117">
          <p15:clr>
            <a:srgbClr val="A4A3A4"/>
          </p15:clr>
        </p15:guide>
        <p15:guide id="3" orient="horz" pos="1525">
          <p15:clr>
            <a:srgbClr val="A4A3A4"/>
          </p15:clr>
        </p15:guide>
        <p15:guide id="4" orient="horz" pos="3929">
          <p15:clr>
            <a:srgbClr val="A4A3A4"/>
          </p15:clr>
        </p15:guide>
        <p15:guide id="5" pos="204">
          <p15:clr>
            <a:srgbClr val="A4A3A4"/>
          </p15:clr>
        </p15:guide>
        <p15:guide id="6" pos="5556">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8" roundtripDataSignature="AMtx7miuqDfO9EG5ziRfQqyFo8A26LLz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0" orient="horz"/>
        <p:guide pos="1117" orient="horz"/>
        <p:guide pos="1525" orient="horz"/>
        <p:guide pos="3929" orient="horz"/>
        <p:guide pos="204"/>
        <p:guide pos="555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22" Type="http://schemas.openxmlformats.org/officeDocument/2006/relationships/font" Target="fonts/Archivo-regular.fntdata"/><Relationship Id="rId21" Type="http://schemas.openxmlformats.org/officeDocument/2006/relationships/font" Target="fonts/Merriweather-boldItalic.fntdata"/><Relationship Id="rId24" Type="http://schemas.openxmlformats.org/officeDocument/2006/relationships/font" Target="fonts/Archivo-italic.fntdata"/><Relationship Id="rId23" Type="http://schemas.openxmlformats.org/officeDocument/2006/relationships/font" Target="fonts/Archiv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Archivo-boldItalic.fntdata"/><Relationship Id="rId28" Type="http://customschemas.google.com/relationships/presentationmetadata" Target="meta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Merriweather-bold.fntdata"/><Relationship Id="rId1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45346ee22a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g245346ee22a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g245346ee22a_0_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245346ee22a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5346ee22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g245346ee22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245346ee22a_0_1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245346ee22a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5346ee22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5346ee22a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245346ee22a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7"/>
          <p:cNvSpPr txBox="1"/>
          <p:nvPr>
            <p:ph type="title"/>
          </p:nvPr>
        </p:nvSpPr>
        <p:spPr>
          <a:xfrm>
            <a:off x="309600" y="208801"/>
            <a:ext cx="8492400" cy="856800"/>
          </a:xfrm>
          <a:prstGeom prst="rect">
            <a:avLst/>
          </a:prstGeom>
          <a:noFill/>
          <a:ln>
            <a:noFill/>
          </a:ln>
        </p:spPr>
        <p:txBody>
          <a:bodyPr anchorCtr="0" anchor="ctr" bIns="45700" lIns="360000"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body"/>
          </p:nvPr>
        </p:nvSpPr>
        <p:spPr>
          <a:xfrm>
            <a:off x="309600" y="2109600"/>
            <a:ext cx="8492400" cy="4071600"/>
          </a:xfrm>
          <a:prstGeom prst="rect">
            <a:avLst/>
          </a:prstGeom>
          <a:noFill/>
          <a:ln>
            <a:noFill/>
          </a:ln>
        </p:spPr>
        <p:txBody>
          <a:bodyPr anchorCtr="0" anchor="t" bIns="45700" lIns="360000"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a:lvl1pPr>
            <a:lvl2pPr indent="-355600" lvl="1" marL="914400" algn="l">
              <a:lnSpc>
                <a:spcPct val="100000"/>
              </a:lnSpc>
              <a:spcBef>
                <a:spcPts val="1200"/>
              </a:spcBef>
              <a:spcAft>
                <a:spcPts val="0"/>
              </a:spcAft>
              <a:buClr>
                <a:schemeClr val="dk1"/>
              </a:buClr>
              <a:buSzPts val="2000"/>
              <a:buFont typeface="Arial"/>
              <a:buChar char="&gt;"/>
              <a:defRPr/>
            </a:lvl2pPr>
            <a:lvl3pPr indent="-355600" lvl="2" marL="1371600" algn="l">
              <a:lnSpc>
                <a:spcPct val="100000"/>
              </a:lnSpc>
              <a:spcBef>
                <a:spcPts val="1200"/>
              </a:spcBef>
              <a:spcAft>
                <a:spcPts val="0"/>
              </a:spcAft>
              <a:buClr>
                <a:schemeClr val="dk1"/>
              </a:buClr>
              <a:buSzPts val="2000"/>
              <a:buFont typeface="Arial"/>
              <a:buChar char="&gt;"/>
              <a:defRPr/>
            </a:lvl3pPr>
            <a:lvl4pPr indent="-355600" lvl="3" marL="1828800" algn="l">
              <a:lnSpc>
                <a:spcPct val="100000"/>
              </a:lnSpc>
              <a:spcBef>
                <a:spcPts val="1200"/>
              </a:spcBef>
              <a:spcAft>
                <a:spcPts val="0"/>
              </a:spcAft>
              <a:buClr>
                <a:schemeClr val="dk1"/>
              </a:buClr>
              <a:buSzPts val="2000"/>
              <a:buFont typeface="Arial"/>
              <a:buChar char="&gt;"/>
              <a:defRPr/>
            </a:lvl4pPr>
            <a:lvl5pPr indent="-355600" lvl="4" marL="2286000" algn="l">
              <a:lnSpc>
                <a:spcPct val="100000"/>
              </a:lnSpc>
              <a:spcBef>
                <a:spcPts val="1200"/>
              </a:spcBef>
              <a:spcAft>
                <a:spcPts val="0"/>
              </a:spcAft>
              <a:buClr>
                <a:schemeClr val="dk1"/>
              </a:buClr>
              <a:buSzPts val="2000"/>
              <a:buFont typeface="Arial"/>
              <a:buChar char="&gt;"/>
              <a:defRPr/>
            </a:lvl5pPr>
            <a:lvl6pPr indent="-342900" lvl="5" marL="2743200" algn="l">
              <a:spcBef>
                <a:spcPts val="12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8"/>
          <p:cNvSpPr txBox="1"/>
          <p:nvPr>
            <p:ph type="ctrTitle"/>
          </p:nvPr>
        </p:nvSpPr>
        <p:spPr>
          <a:xfrm>
            <a:off x="309600" y="878400"/>
            <a:ext cx="8492400" cy="856800"/>
          </a:xfrm>
          <a:prstGeom prst="rect">
            <a:avLst/>
          </a:prstGeom>
          <a:noFill/>
          <a:ln>
            <a:noFill/>
          </a:ln>
        </p:spPr>
        <p:txBody>
          <a:bodyPr anchorCtr="0" anchor="ctr" bIns="45700" lIns="360000"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8"/>
          <p:cNvSpPr txBox="1"/>
          <p:nvPr>
            <p:ph idx="1" type="subTitle"/>
          </p:nvPr>
        </p:nvSpPr>
        <p:spPr>
          <a:xfrm>
            <a:off x="309600" y="2466000"/>
            <a:ext cx="8492400" cy="963000"/>
          </a:xfrm>
          <a:prstGeom prst="rect">
            <a:avLst/>
          </a:prstGeom>
          <a:noFill/>
          <a:ln>
            <a:noFill/>
          </a:ln>
        </p:spPr>
        <p:txBody>
          <a:bodyPr anchorCtr="0" anchor="t" bIns="45700" lIns="360000" spcFirstLastPara="1" rIns="91425" wrap="square" tIns="45700">
            <a:noAutofit/>
          </a:bodyPr>
          <a:lstStyle>
            <a:lvl1pPr lvl="0" algn="l">
              <a:lnSpc>
                <a:spcPct val="100000"/>
              </a:lnSpc>
              <a:spcBef>
                <a:spcPts val="0"/>
              </a:spcBef>
              <a:spcAft>
                <a:spcPts val="0"/>
              </a:spcAft>
              <a:buSzPts val="2000"/>
              <a:buNone/>
              <a:defRPr sz="2000">
                <a:solidFill>
                  <a:schemeClr val="dk1"/>
                </a:solidFill>
              </a:defRPr>
            </a:lvl1pPr>
            <a:lvl2pPr lvl="1" algn="ctr">
              <a:lnSpc>
                <a:spcPct val="100000"/>
              </a:lnSpc>
              <a:spcBef>
                <a:spcPts val="1200"/>
              </a:spcBef>
              <a:spcAft>
                <a:spcPts val="0"/>
              </a:spcAft>
              <a:buSzPts val="2000"/>
              <a:buNone/>
              <a:defRPr>
                <a:solidFill>
                  <a:srgbClr val="888888"/>
                </a:solidFill>
              </a:defRPr>
            </a:lvl2pPr>
            <a:lvl3pPr lvl="2" algn="ctr">
              <a:lnSpc>
                <a:spcPct val="100000"/>
              </a:lnSpc>
              <a:spcBef>
                <a:spcPts val="1200"/>
              </a:spcBef>
              <a:spcAft>
                <a:spcPts val="0"/>
              </a:spcAft>
              <a:buSzPts val="2000"/>
              <a:buNone/>
              <a:defRPr>
                <a:solidFill>
                  <a:srgbClr val="888888"/>
                </a:solidFill>
              </a:defRPr>
            </a:lvl3pPr>
            <a:lvl4pPr lvl="3" algn="ctr">
              <a:lnSpc>
                <a:spcPct val="100000"/>
              </a:lnSpc>
              <a:spcBef>
                <a:spcPts val="1200"/>
              </a:spcBef>
              <a:spcAft>
                <a:spcPts val="0"/>
              </a:spcAft>
              <a:buSzPts val="2000"/>
              <a:buNone/>
              <a:defRPr>
                <a:solidFill>
                  <a:srgbClr val="888888"/>
                </a:solidFill>
              </a:defRPr>
            </a:lvl4pPr>
            <a:lvl5pPr lvl="4" algn="ctr">
              <a:lnSpc>
                <a:spcPct val="100000"/>
              </a:lnSpc>
              <a:spcBef>
                <a:spcPts val="1200"/>
              </a:spcBef>
              <a:spcAft>
                <a:spcPts val="0"/>
              </a:spcAft>
              <a:buSzPts val="2000"/>
              <a:buNone/>
              <a:defRPr>
                <a:solidFill>
                  <a:srgbClr val="888888"/>
                </a:solidFill>
              </a:defRPr>
            </a:lvl5pPr>
            <a:lvl6pPr lvl="5" algn="ctr">
              <a:spcBef>
                <a:spcPts val="12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9"/>
          <p:cNvSpPr txBox="1"/>
          <p:nvPr>
            <p:ph type="title"/>
          </p:nvPr>
        </p:nvSpPr>
        <p:spPr>
          <a:xfrm>
            <a:off x="309600" y="208801"/>
            <a:ext cx="8492400" cy="856800"/>
          </a:xfrm>
          <a:prstGeom prst="rect">
            <a:avLst/>
          </a:prstGeom>
          <a:noFill/>
          <a:ln>
            <a:noFill/>
          </a:ln>
        </p:spPr>
        <p:txBody>
          <a:bodyPr anchorCtr="0" anchor="ctr" bIns="45700" lIns="360000"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24" name="Shape 24"/>
        <p:cNvGrpSpPr/>
        <p:nvPr/>
      </p:nvGrpSpPr>
      <p:grpSpPr>
        <a:xfrm>
          <a:off x="0" y="0"/>
          <a:ext cx="0" cy="0"/>
          <a:chOff x="0" y="0"/>
          <a:chExt cx="0" cy="0"/>
        </a:xfrm>
      </p:grpSpPr>
      <p:sp>
        <p:nvSpPr>
          <p:cNvPr id="25" name="Google Shape;25;p11"/>
          <p:cNvSpPr txBox="1"/>
          <p:nvPr>
            <p:ph type="title"/>
          </p:nvPr>
        </p:nvSpPr>
        <p:spPr>
          <a:xfrm>
            <a:off x="309600" y="208801"/>
            <a:ext cx="8492400" cy="856800"/>
          </a:xfrm>
          <a:prstGeom prst="rect">
            <a:avLst/>
          </a:prstGeom>
          <a:noFill/>
          <a:ln>
            <a:noFill/>
          </a:ln>
        </p:spPr>
        <p:txBody>
          <a:bodyPr anchorCtr="0" anchor="ctr" bIns="45700" lIns="360000"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1"/>
          <p:cNvSpPr txBox="1"/>
          <p:nvPr>
            <p:ph idx="1" type="subTitle"/>
          </p:nvPr>
        </p:nvSpPr>
        <p:spPr>
          <a:xfrm>
            <a:off x="309600" y="2109600"/>
            <a:ext cx="8492400" cy="1319400"/>
          </a:xfrm>
          <a:prstGeom prst="rect">
            <a:avLst/>
          </a:prstGeom>
          <a:noFill/>
          <a:ln>
            <a:noFill/>
          </a:ln>
        </p:spPr>
        <p:txBody>
          <a:bodyPr anchorCtr="0" anchor="t" bIns="45700" lIns="360000" spcFirstLastPara="1" rIns="91425" wrap="square" tIns="45700">
            <a:normAutofit/>
          </a:bodyPr>
          <a:lstStyle>
            <a:lvl1pPr lvl="0" algn="l">
              <a:lnSpc>
                <a:spcPct val="100000"/>
              </a:lnSpc>
              <a:spcBef>
                <a:spcPts val="0"/>
              </a:spcBef>
              <a:spcAft>
                <a:spcPts val="0"/>
              </a:spcAft>
              <a:buSzPts val="2000"/>
              <a:buNone/>
              <a:defRPr sz="2000">
                <a:solidFill>
                  <a:schemeClr val="dk1"/>
                </a:solidFill>
              </a:defRPr>
            </a:lvl1pPr>
            <a:lvl2pPr lvl="1" algn="ctr">
              <a:lnSpc>
                <a:spcPct val="100000"/>
              </a:lnSpc>
              <a:spcBef>
                <a:spcPts val="1200"/>
              </a:spcBef>
              <a:spcAft>
                <a:spcPts val="0"/>
              </a:spcAft>
              <a:buSzPts val="2000"/>
              <a:buNone/>
              <a:defRPr>
                <a:solidFill>
                  <a:srgbClr val="888888"/>
                </a:solidFill>
              </a:defRPr>
            </a:lvl2pPr>
            <a:lvl3pPr lvl="2" algn="ctr">
              <a:lnSpc>
                <a:spcPct val="100000"/>
              </a:lnSpc>
              <a:spcBef>
                <a:spcPts val="1200"/>
              </a:spcBef>
              <a:spcAft>
                <a:spcPts val="0"/>
              </a:spcAft>
              <a:buSzPts val="2000"/>
              <a:buNone/>
              <a:defRPr>
                <a:solidFill>
                  <a:srgbClr val="888888"/>
                </a:solidFill>
              </a:defRPr>
            </a:lvl3pPr>
            <a:lvl4pPr lvl="3" algn="ctr">
              <a:lnSpc>
                <a:spcPct val="100000"/>
              </a:lnSpc>
              <a:spcBef>
                <a:spcPts val="1200"/>
              </a:spcBef>
              <a:spcAft>
                <a:spcPts val="0"/>
              </a:spcAft>
              <a:buSzPts val="2000"/>
              <a:buNone/>
              <a:defRPr>
                <a:solidFill>
                  <a:srgbClr val="888888"/>
                </a:solidFill>
              </a:defRPr>
            </a:lvl4pPr>
            <a:lvl5pPr lvl="4" algn="ctr">
              <a:lnSpc>
                <a:spcPct val="100000"/>
              </a:lnSpc>
              <a:spcBef>
                <a:spcPts val="1200"/>
              </a:spcBef>
              <a:spcAft>
                <a:spcPts val="0"/>
              </a:spcAft>
              <a:buSzPts val="2000"/>
              <a:buNone/>
              <a:defRPr>
                <a:solidFill>
                  <a:srgbClr val="888888"/>
                </a:solidFill>
              </a:defRPr>
            </a:lvl5pPr>
            <a:lvl6pPr lvl="5" algn="ctr">
              <a:spcBef>
                <a:spcPts val="12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309600" y="208801"/>
            <a:ext cx="8492400" cy="856800"/>
          </a:xfrm>
          <a:prstGeom prst="rect">
            <a:avLst/>
          </a:prstGeom>
          <a:noFill/>
          <a:ln>
            <a:noFill/>
          </a:ln>
        </p:spPr>
        <p:txBody>
          <a:bodyPr anchorCtr="0" anchor="ctr" bIns="45700" lIns="360000" spcFirstLastPara="1" rIns="91425" wrap="square" tIns="45700">
            <a:normAutofit/>
          </a:bodyPr>
          <a:lstStyle>
            <a:lvl1pPr lvl="0"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309600" y="2109601"/>
            <a:ext cx="8492400" cy="3992749"/>
          </a:xfrm>
          <a:prstGeom prst="rect">
            <a:avLst/>
          </a:prstGeom>
          <a:noFill/>
          <a:ln>
            <a:noFill/>
          </a:ln>
        </p:spPr>
        <p:txBody>
          <a:bodyPr anchorCtr="0" anchor="t" bIns="45700" lIns="360000" spcFirstLastPara="1" rIns="91425" wrap="square" tIns="45700">
            <a:normAutofit/>
          </a:bodyPr>
          <a:lstStyle>
            <a:lvl1pPr indent="-228600" lvl="0" marL="457200" marR="0" rtl="0" algn="l">
              <a:lnSpc>
                <a:spcPct val="10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1200"/>
              </a:spcBef>
              <a:spcAft>
                <a:spcPts val="0"/>
              </a:spcAft>
              <a:buClr>
                <a:schemeClr val="dk1"/>
              </a:buClr>
              <a:buSzPts val="2000"/>
              <a:buFont typeface="Oswald"/>
              <a:buChar char="&gt;"/>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1200"/>
              </a:spcBef>
              <a:spcAft>
                <a:spcPts val="0"/>
              </a:spcAft>
              <a:buClr>
                <a:schemeClr val="dk1"/>
              </a:buClr>
              <a:buSzPts val="2000"/>
              <a:buFont typeface="Oswald"/>
              <a:buChar char="&gt;"/>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1200"/>
              </a:spcBef>
              <a:spcAft>
                <a:spcPts val="0"/>
              </a:spcAft>
              <a:buClr>
                <a:schemeClr val="dk1"/>
              </a:buClr>
              <a:buSzPts val="2000"/>
              <a:buFont typeface="Oswald"/>
              <a:buChar char="&gt;"/>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1200"/>
              </a:spcBef>
              <a:spcAft>
                <a:spcPts val="0"/>
              </a:spcAft>
              <a:buClr>
                <a:schemeClr val="dk1"/>
              </a:buClr>
              <a:buSzPts val="2000"/>
              <a:buFont typeface="Oswald"/>
              <a:buChar char="&gt;"/>
              <a:defRPr b="0" i="0" sz="2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
          <p:cNvSpPr txBox="1"/>
          <p:nvPr/>
        </p:nvSpPr>
        <p:spPr>
          <a:xfrm>
            <a:off x="6397200" y="6246000"/>
            <a:ext cx="2422800" cy="475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cxnSp>
        <p:nvCxnSpPr>
          <p:cNvPr id="13" name="Google Shape;13;p6"/>
          <p:cNvCxnSpPr/>
          <p:nvPr/>
        </p:nvCxnSpPr>
        <p:spPr>
          <a:xfrm>
            <a:off x="323850" y="980728"/>
            <a:ext cx="8478150" cy="0"/>
          </a:xfrm>
          <a:prstGeom prst="straightConnector1">
            <a:avLst/>
          </a:prstGeom>
          <a:noFill/>
          <a:ln cap="flat" cmpd="sng" w="57150">
            <a:solidFill>
              <a:srgbClr val="C00000"/>
            </a:solidFill>
            <a:prstDash val="solid"/>
            <a:round/>
            <a:headEnd len="sm" w="sm" type="none"/>
            <a:tailEnd len="sm" w="sm" type="none"/>
          </a:ln>
        </p:spPr>
      </p:cxnSp>
      <p:pic>
        <p:nvPicPr>
          <p:cNvPr id="14" name="Google Shape;14;p6"/>
          <p:cNvPicPr preferRelativeResize="0"/>
          <p:nvPr/>
        </p:nvPicPr>
        <p:blipFill rotWithShape="1">
          <a:blip r:embed="rId1">
            <a:alphaModFix/>
          </a:blip>
          <a:srcRect b="0" l="0" r="0" t="0"/>
          <a:stretch/>
        </p:blipFill>
        <p:spPr>
          <a:xfrm>
            <a:off x="107504" y="6314031"/>
            <a:ext cx="1790950" cy="4382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nvSpPr>
        <p:spPr>
          <a:xfrm>
            <a:off x="251520" y="1052736"/>
            <a:ext cx="73448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C00000"/>
                </a:solidFill>
                <a:latin typeface="Arial"/>
                <a:ea typeface="Arial"/>
                <a:cs typeface="Arial"/>
                <a:sym typeface="Arial"/>
              </a:rPr>
              <a:t>Data Analysis: </a:t>
            </a:r>
            <a:r>
              <a:rPr b="1" i="0" lang="en-US" sz="2800" u="none" cap="none" strike="noStrike">
                <a:solidFill>
                  <a:schemeClr val="dk1"/>
                </a:solidFill>
                <a:latin typeface="Arial"/>
                <a:ea typeface="Arial"/>
                <a:cs typeface="Arial"/>
                <a:sym typeface="Arial"/>
              </a:rPr>
              <a:t>Red Bull Account Sales</a:t>
            </a:r>
            <a:endParaRPr sz="2800">
              <a:solidFill>
                <a:schemeClr val="dk1"/>
              </a:solidFill>
              <a:latin typeface="Arial"/>
              <a:ea typeface="Arial"/>
              <a:cs typeface="Arial"/>
              <a:sym typeface="Arial"/>
            </a:endParaRPr>
          </a:p>
        </p:txBody>
      </p:sp>
      <p:pic>
        <p:nvPicPr>
          <p:cNvPr id="34" name="Google Shape;34;p1"/>
          <p:cNvPicPr preferRelativeResize="0"/>
          <p:nvPr/>
        </p:nvPicPr>
        <p:blipFill>
          <a:blip r:embed="rId3">
            <a:alphaModFix amt="11000"/>
          </a:blip>
          <a:stretch>
            <a:fillRect/>
          </a:stretch>
        </p:blipFill>
        <p:spPr>
          <a:xfrm>
            <a:off x="0" y="0"/>
            <a:ext cx="9296400" cy="6705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txBox="1"/>
          <p:nvPr>
            <p:ph type="title"/>
          </p:nvPr>
        </p:nvSpPr>
        <p:spPr>
          <a:xfrm>
            <a:off x="325800" y="192832"/>
            <a:ext cx="8492400" cy="856800"/>
          </a:xfrm>
          <a:prstGeom prst="rect">
            <a:avLst/>
          </a:prstGeom>
          <a:noFill/>
          <a:ln>
            <a:noFill/>
          </a:ln>
        </p:spPr>
        <p:txBody>
          <a:bodyPr anchorCtr="0" anchor="ctr" bIns="45700" lIns="360000" spcFirstLastPara="1" rIns="91425" wrap="square" tIns="45700">
            <a:normAutofit/>
          </a:bodyPr>
          <a:lstStyle/>
          <a:p>
            <a:pPr indent="0" lvl="0" marL="0" rtl="0" algn="ctr">
              <a:spcBef>
                <a:spcPts val="0"/>
              </a:spcBef>
              <a:spcAft>
                <a:spcPts val="0"/>
              </a:spcAft>
              <a:buClr>
                <a:schemeClr val="dk1"/>
              </a:buClr>
              <a:buSzPts val="2400"/>
              <a:buFont typeface="Arial"/>
              <a:buNone/>
            </a:pPr>
            <a:r>
              <a:rPr b="1" i="1" lang="en-US">
                <a:latin typeface="Merriweather"/>
                <a:ea typeface="Merriweather"/>
                <a:cs typeface="Merriweather"/>
                <a:sym typeface="Merriweather"/>
              </a:rPr>
              <a:t>Total sales by account type and year</a:t>
            </a:r>
            <a:endParaRPr b="1" i="1">
              <a:latin typeface="Merriweather"/>
              <a:ea typeface="Merriweather"/>
              <a:cs typeface="Merriweather"/>
              <a:sym typeface="Merriweather"/>
            </a:endParaRPr>
          </a:p>
        </p:txBody>
      </p:sp>
      <p:sp>
        <p:nvSpPr>
          <p:cNvPr id="42" name="Google Shape;42;p2"/>
          <p:cNvSpPr txBox="1"/>
          <p:nvPr/>
        </p:nvSpPr>
        <p:spPr>
          <a:xfrm>
            <a:off x="539552" y="1556792"/>
            <a:ext cx="8262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43" name="Google Shape;43;p2"/>
          <p:cNvPicPr preferRelativeResize="0"/>
          <p:nvPr/>
        </p:nvPicPr>
        <p:blipFill>
          <a:blip r:embed="rId3">
            <a:alphaModFix/>
          </a:blip>
          <a:stretch>
            <a:fillRect/>
          </a:stretch>
        </p:blipFill>
        <p:spPr>
          <a:xfrm>
            <a:off x="325800" y="1285525"/>
            <a:ext cx="8492400" cy="1866900"/>
          </a:xfrm>
          <a:prstGeom prst="rect">
            <a:avLst/>
          </a:prstGeom>
          <a:noFill/>
          <a:ln>
            <a:noFill/>
          </a:ln>
        </p:spPr>
      </p:pic>
      <p:pic>
        <p:nvPicPr>
          <p:cNvPr id="44" name="Google Shape;44;p2"/>
          <p:cNvPicPr preferRelativeResize="0"/>
          <p:nvPr/>
        </p:nvPicPr>
        <p:blipFill>
          <a:blip r:embed="rId4">
            <a:alphaModFix/>
          </a:blip>
          <a:stretch>
            <a:fillRect/>
          </a:stretch>
        </p:blipFill>
        <p:spPr>
          <a:xfrm>
            <a:off x="152400" y="3091450"/>
            <a:ext cx="8839197" cy="32877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3"/>
          <p:cNvPicPr preferRelativeResize="0"/>
          <p:nvPr/>
        </p:nvPicPr>
        <p:blipFill>
          <a:blip r:embed="rId3">
            <a:alphaModFix/>
          </a:blip>
          <a:stretch>
            <a:fillRect/>
          </a:stretch>
        </p:blipFill>
        <p:spPr>
          <a:xfrm>
            <a:off x="240283" y="-1"/>
            <a:ext cx="8663454" cy="3727026"/>
          </a:xfrm>
          <a:prstGeom prst="rect">
            <a:avLst/>
          </a:prstGeom>
          <a:noFill/>
          <a:ln>
            <a:noFill/>
          </a:ln>
        </p:spPr>
      </p:pic>
      <p:pic>
        <p:nvPicPr>
          <p:cNvPr id="52" name="Google Shape;52;p3"/>
          <p:cNvPicPr preferRelativeResize="0"/>
          <p:nvPr/>
        </p:nvPicPr>
        <p:blipFill>
          <a:blip r:embed="rId4">
            <a:alphaModFix/>
          </a:blip>
          <a:stretch>
            <a:fillRect/>
          </a:stretch>
        </p:blipFill>
        <p:spPr>
          <a:xfrm>
            <a:off x="177162" y="3687223"/>
            <a:ext cx="8789675" cy="31707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45346ee22a_0_4"/>
          <p:cNvSpPr txBox="1"/>
          <p:nvPr>
            <p:ph type="title"/>
          </p:nvPr>
        </p:nvSpPr>
        <p:spPr>
          <a:xfrm>
            <a:off x="309600" y="123928"/>
            <a:ext cx="8492400" cy="856800"/>
          </a:xfrm>
          <a:prstGeom prst="rect">
            <a:avLst/>
          </a:prstGeom>
          <a:noFill/>
          <a:ln>
            <a:noFill/>
          </a:ln>
        </p:spPr>
        <p:txBody>
          <a:bodyPr anchorCtr="0" anchor="ctr" bIns="45700" lIns="360000" spcFirstLastPara="1" rIns="91425" wrap="square" tIns="45700">
            <a:normAutofit/>
          </a:bodyPr>
          <a:lstStyle/>
          <a:p>
            <a:pPr indent="0" lvl="0" marL="0" rtl="0" algn="ctr">
              <a:spcBef>
                <a:spcPts val="0"/>
              </a:spcBef>
              <a:spcAft>
                <a:spcPts val="0"/>
              </a:spcAft>
              <a:buClr>
                <a:schemeClr val="dk1"/>
              </a:buClr>
              <a:buSzPts val="2400"/>
              <a:buFont typeface="Arial"/>
              <a:buNone/>
            </a:pPr>
            <a:r>
              <a:rPr lang="en-US">
                <a:latin typeface="Merriweather"/>
                <a:ea typeface="Merriweather"/>
                <a:cs typeface="Merriweather"/>
                <a:sym typeface="Merriweather"/>
              </a:rPr>
              <a:t>Best Overall Performing accounts </a:t>
            </a:r>
            <a:endParaRPr>
              <a:latin typeface="Merriweather"/>
              <a:ea typeface="Merriweather"/>
              <a:cs typeface="Merriweather"/>
              <a:sym typeface="Merriweather"/>
            </a:endParaRPr>
          </a:p>
        </p:txBody>
      </p:sp>
      <p:pic>
        <p:nvPicPr>
          <p:cNvPr id="60" name="Google Shape;60;g245346ee22a_0_4"/>
          <p:cNvPicPr preferRelativeResize="0"/>
          <p:nvPr/>
        </p:nvPicPr>
        <p:blipFill>
          <a:blip r:embed="rId3">
            <a:alphaModFix/>
          </a:blip>
          <a:stretch>
            <a:fillRect/>
          </a:stretch>
        </p:blipFill>
        <p:spPr>
          <a:xfrm>
            <a:off x="180400" y="797850"/>
            <a:ext cx="8750799" cy="5773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309600" y="208801"/>
            <a:ext cx="8492400" cy="856800"/>
          </a:xfrm>
          <a:prstGeom prst="rect">
            <a:avLst/>
          </a:prstGeom>
          <a:noFill/>
          <a:ln>
            <a:noFill/>
          </a:ln>
        </p:spPr>
        <p:txBody>
          <a:bodyPr anchorCtr="0" anchor="ctr" bIns="45700" lIns="360000" spcFirstLastPara="1" rIns="91425" wrap="square" tIns="45700">
            <a:normAutofit/>
          </a:bodyPr>
          <a:lstStyle/>
          <a:p>
            <a:pPr indent="0" lvl="0" marL="0" rtl="0" algn="l">
              <a:spcBef>
                <a:spcPts val="0"/>
              </a:spcBef>
              <a:spcAft>
                <a:spcPts val="0"/>
              </a:spcAft>
              <a:buClr>
                <a:schemeClr val="dk1"/>
              </a:buClr>
              <a:buSzPts val="2400"/>
              <a:buFont typeface="Arial"/>
              <a:buNone/>
            </a:pPr>
            <a:r>
              <a:rPr lang="en-US">
                <a:latin typeface="Merriweather"/>
                <a:ea typeface="Merriweather"/>
                <a:cs typeface="Merriweather"/>
                <a:sym typeface="Merriweather"/>
              </a:rPr>
              <a:t>Different Product Sales over the years</a:t>
            </a:r>
            <a:endParaRPr>
              <a:latin typeface="Merriweather"/>
              <a:ea typeface="Merriweather"/>
              <a:cs typeface="Merriweather"/>
              <a:sym typeface="Merriweather"/>
            </a:endParaRPr>
          </a:p>
        </p:txBody>
      </p:sp>
      <p:pic>
        <p:nvPicPr>
          <p:cNvPr id="68" name="Google Shape;68;p4"/>
          <p:cNvPicPr preferRelativeResize="0"/>
          <p:nvPr/>
        </p:nvPicPr>
        <p:blipFill rotWithShape="1">
          <a:blip r:embed="rId3">
            <a:alphaModFix/>
          </a:blip>
          <a:srcRect b="0" l="1037" r="1037" t="0"/>
          <a:stretch/>
        </p:blipFill>
        <p:spPr>
          <a:xfrm>
            <a:off x="3774200" y="2718825"/>
            <a:ext cx="5369799" cy="3718551"/>
          </a:xfrm>
          <a:prstGeom prst="rect">
            <a:avLst/>
          </a:prstGeom>
          <a:noFill/>
          <a:ln>
            <a:noFill/>
          </a:ln>
        </p:spPr>
      </p:pic>
      <p:pic>
        <p:nvPicPr>
          <p:cNvPr id="69" name="Google Shape;69;p4"/>
          <p:cNvPicPr preferRelativeResize="0"/>
          <p:nvPr/>
        </p:nvPicPr>
        <p:blipFill>
          <a:blip r:embed="rId4">
            <a:alphaModFix/>
          </a:blip>
          <a:stretch>
            <a:fillRect/>
          </a:stretch>
        </p:blipFill>
        <p:spPr>
          <a:xfrm>
            <a:off x="152400" y="1218000"/>
            <a:ext cx="4845076" cy="2979100"/>
          </a:xfrm>
          <a:prstGeom prst="rect">
            <a:avLst/>
          </a:prstGeom>
          <a:noFill/>
          <a:ln>
            <a:noFill/>
          </a:ln>
        </p:spPr>
      </p:pic>
      <p:sp>
        <p:nvSpPr>
          <p:cNvPr id="70" name="Google Shape;70;p4"/>
          <p:cNvSpPr txBox="1"/>
          <p:nvPr/>
        </p:nvSpPr>
        <p:spPr>
          <a:xfrm>
            <a:off x="5062725" y="1545325"/>
            <a:ext cx="3657600" cy="6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Montserrat"/>
                <a:ea typeface="Montserrat"/>
                <a:cs typeface="Montserrat"/>
                <a:sym typeface="Montserrat"/>
              </a:rPr>
              <a:t>REGULAR RED BULL</a:t>
            </a:r>
            <a:r>
              <a:rPr lang="en-US">
                <a:latin typeface="Montserrat"/>
                <a:ea typeface="Montserrat"/>
                <a:cs typeface="Montserrat"/>
                <a:sym typeface="Montserrat"/>
              </a:rPr>
              <a:t>- The best selling and the sales have increased gradually </a:t>
            </a:r>
            <a:endParaRPr>
              <a:latin typeface="Montserrat"/>
              <a:ea typeface="Montserrat"/>
              <a:cs typeface="Montserrat"/>
              <a:sym typeface="Montserrat"/>
            </a:endParaRPr>
          </a:p>
        </p:txBody>
      </p:sp>
      <p:sp>
        <p:nvSpPr>
          <p:cNvPr id="71" name="Google Shape;71;p4"/>
          <p:cNvSpPr txBox="1"/>
          <p:nvPr/>
        </p:nvSpPr>
        <p:spPr>
          <a:xfrm>
            <a:off x="445000" y="4486650"/>
            <a:ext cx="3215700" cy="10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Montserrat"/>
                <a:ea typeface="Montserrat"/>
                <a:cs typeface="Montserrat"/>
                <a:sym typeface="Montserrat"/>
              </a:rPr>
              <a:t>SUGAR FREE</a:t>
            </a:r>
            <a:r>
              <a:rPr lang="en-US">
                <a:latin typeface="Montserrat"/>
                <a:ea typeface="Montserrat"/>
                <a:cs typeface="Montserrat"/>
                <a:sym typeface="Montserrat"/>
              </a:rPr>
              <a:t>- The second best selling and increasing in demand over the years still less compared to regular red bull.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g245346ee22a_0_13"/>
          <p:cNvPicPr preferRelativeResize="0"/>
          <p:nvPr/>
        </p:nvPicPr>
        <p:blipFill>
          <a:blip r:embed="rId3">
            <a:alphaModFix/>
          </a:blip>
          <a:stretch>
            <a:fillRect/>
          </a:stretch>
        </p:blipFill>
        <p:spPr>
          <a:xfrm>
            <a:off x="0" y="121900"/>
            <a:ext cx="8821067" cy="5157225"/>
          </a:xfrm>
          <a:prstGeom prst="rect">
            <a:avLst/>
          </a:prstGeom>
          <a:noFill/>
          <a:ln>
            <a:noFill/>
          </a:ln>
        </p:spPr>
      </p:pic>
      <p:sp>
        <p:nvSpPr>
          <p:cNvPr id="79" name="Google Shape;79;g245346ee22a_0_13"/>
          <p:cNvSpPr txBox="1"/>
          <p:nvPr/>
        </p:nvSpPr>
        <p:spPr>
          <a:xfrm>
            <a:off x="1496575" y="5279125"/>
            <a:ext cx="66294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Montserrat"/>
                <a:ea typeface="Montserrat"/>
                <a:cs typeface="Montserrat"/>
                <a:sym typeface="Montserrat"/>
              </a:rPr>
              <a:t>YELLOW EDITION</a:t>
            </a:r>
            <a:r>
              <a:rPr lang="en-US">
                <a:latin typeface="Montserrat"/>
                <a:ea typeface="Montserrat"/>
                <a:cs typeface="Montserrat"/>
                <a:sym typeface="Montserrat"/>
              </a:rPr>
              <a:t>- Not a regular one but a limited edition stayed in the market due to demand still one of the best sellers but not as much as regular. Sales have decreased over the years but still very good.</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45346ee22a_0_24"/>
          <p:cNvSpPr txBox="1"/>
          <p:nvPr>
            <p:ph type="title"/>
          </p:nvPr>
        </p:nvSpPr>
        <p:spPr>
          <a:xfrm>
            <a:off x="309600" y="208801"/>
            <a:ext cx="8492400" cy="856800"/>
          </a:xfrm>
          <a:prstGeom prst="rect">
            <a:avLst/>
          </a:prstGeom>
        </p:spPr>
        <p:txBody>
          <a:bodyPr anchorCtr="0" anchor="ctr" bIns="45700" lIns="360000" spcFirstLastPara="1" rIns="91425" wrap="square" tIns="45700">
            <a:normAutofit/>
          </a:bodyPr>
          <a:lstStyle/>
          <a:p>
            <a:pPr indent="0" lvl="0" marL="0" rtl="0" algn="l">
              <a:spcBef>
                <a:spcPts val="0"/>
              </a:spcBef>
              <a:spcAft>
                <a:spcPts val="0"/>
              </a:spcAft>
              <a:buNone/>
            </a:pPr>
            <a:r>
              <a:rPr lang="en-US">
                <a:latin typeface="Merriweather"/>
                <a:ea typeface="Merriweather"/>
                <a:cs typeface="Merriweather"/>
                <a:sym typeface="Merriweather"/>
              </a:rPr>
              <a:t>Account Type And Marketed Method over the years. </a:t>
            </a:r>
            <a:endParaRPr>
              <a:latin typeface="Merriweather"/>
              <a:ea typeface="Merriweather"/>
              <a:cs typeface="Merriweather"/>
              <a:sym typeface="Merriweather"/>
            </a:endParaRPr>
          </a:p>
        </p:txBody>
      </p:sp>
      <p:pic>
        <p:nvPicPr>
          <p:cNvPr id="86" name="Google Shape;86;g245346ee22a_0_24"/>
          <p:cNvPicPr preferRelativeResize="0"/>
          <p:nvPr/>
        </p:nvPicPr>
        <p:blipFill>
          <a:blip r:embed="rId3">
            <a:alphaModFix/>
          </a:blip>
          <a:stretch>
            <a:fillRect/>
          </a:stretch>
        </p:blipFill>
        <p:spPr>
          <a:xfrm>
            <a:off x="4616525" y="1888227"/>
            <a:ext cx="4527476" cy="2733901"/>
          </a:xfrm>
          <a:prstGeom prst="rect">
            <a:avLst/>
          </a:prstGeom>
          <a:noFill/>
          <a:ln>
            <a:noFill/>
          </a:ln>
        </p:spPr>
      </p:pic>
      <p:pic>
        <p:nvPicPr>
          <p:cNvPr id="87" name="Google Shape;87;g245346ee22a_0_24"/>
          <p:cNvPicPr preferRelativeResize="0"/>
          <p:nvPr/>
        </p:nvPicPr>
        <p:blipFill>
          <a:blip r:embed="rId4">
            <a:alphaModFix/>
          </a:blip>
          <a:stretch>
            <a:fillRect/>
          </a:stretch>
        </p:blipFill>
        <p:spPr>
          <a:xfrm>
            <a:off x="0" y="1773250"/>
            <a:ext cx="4791275" cy="2963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09600" y="208801"/>
            <a:ext cx="8492400" cy="856800"/>
          </a:xfrm>
          <a:prstGeom prst="rect">
            <a:avLst/>
          </a:prstGeom>
          <a:noFill/>
          <a:ln>
            <a:noFill/>
          </a:ln>
        </p:spPr>
        <p:txBody>
          <a:bodyPr anchorCtr="0" anchor="ctr" bIns="45700" lIns="360000" spcFirstLastPara="1" rIns="91425" wrap="square" tIns="45700">
            <a:normAutofit/>
          </a:bodyPr>
          <a:lstStyle/>
          <a:p>
            <a:pPr indent="0" lvl="0" marL="0" rtl="0" algn="l">
              <a:spcBef>
                <a:spcPts val="0"/>
              </a:spcBef>
              <a:spcAft>
                <a:spcPts val="0"/>
              </a:spcAft>
              <a:buClr>
                <a:schemeClr val="dk1"/>
              </a:buClr>
              <a:buSzPts val="2400"/>
              <a:buFont typeface="Arial"/>
              <a:buNone/>
            </a:pPr>
            <a:r>
              <a:rPr lang="en-US">
                <a:latin typeface="Merriweather"/>
                <a:ea typeface="Merriweather"/>
                <a:cs typeface="Merriweather"/>
                <a:sym typeface="Merriweather"/>
              </a:rPr>
              <a:t>Observations and Key Takeaways</a:t>
            </a:r>
            <a:endParaRPr>
              <a:latin typeface="Merriweather"/>
              <a:ea typeface="Merriweather"/>
              <a:cs typeface="Merriweather"/>
              <a:sym typeface="Merriweather"/>
            </a:endParaRPr>
          </a:p>
        </p:txBody>
      </p:sp>
      <p:sp>
        <p:nvSpPr>
          <p:cNvPr id="95" name="Google Shape;95;p5"/>
          <p:cNvSpPr txBox="1"/>
          <p:nvPr/>
        </p:nvSpPr>
        <p:spPr>
          <a:xfrm>
            <a:off x="539550" y="1556802"/>
            <a:ext cx="8262300" cy="5064000"/>
          </a:xfrm>
          <a:prstGeom prst="rect">
            <a:avLst/>
          </a:prstGeom>
          <a:noFill/>
          <a:ln>
            <a:noFill/>
          </a:ln>
        </p:spPr>
        <p:txBody>
          <a:bodyPr anchorCtr="0" anchor="t" bIns="45700" lIns="91425" spcFirstLastPara="1" rIns="91425" wrap="square" tIns="45700">
            <a:spAutoFit/>
          </a:bodyPr>
          <a:lstStyle/>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2021 was the best selling year for all the products combined.</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Club is where all the products sells the best</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Restaurant is the second best place where all the products sell the best</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Menu </a:t>
            </a:r>
            <a:r>
              <a:rPr lang="en-US" sz="1700">
                <a:solidFill>
                  <a:schemeClr val="dk1"/>
                </a:solidFill>
                <a:latin typeface="Comfortaa"/>
                <a:ea typeface="Comfortaa"/>
                <a:cs typeface="Comfortaa"/>
                <a:sym typeface="Comfortaa"/>
              </a:rPr>
              <a:t>inclusion is the best method of marketing considering the data trends</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Regular product line is the best selling </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Yellow edition now depleting so suggestion to revamp yellow edition to something more effective</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bar is the place where the products sells the least so need to make a less caffeinated version of the product for that particular target audience </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Club can be targeted more as there is still a lot of promise there. </a:t>
            </a:r>
            <a:endParaRPr sz="1700">
              <a:solidFill>
                <a:schemeClr val="dk1"/>
              </a:solidFill>
              <a:latin typeface="Comfortaa"/>
              <a:ea typeface="Comfortaa"/>
              <a:cs typeface="Comfortaa"/>
              <a:sym typeface="Comfortaa"/>
            </a:endParaRPr>
          </a:p>
          <a:p>
            <a:pPr indent="-336550" lvl="0" marL="457200" marR="0" rtl="0" algn="l">
              <a:spcBef>
                <a:spcPts val="0"/>
              </a:spcBef>
              <a:spcAft>
                <a:spcPts val="0"/>
              </a:spcAft>
              <a:buClr>
                <a:schemeClr val="dk1"/>
              </a:buClr>
              <a:buSzPts val="1700"/>
              <a:buFont typeface="Comfortaa"/>
              <a:buChar char="●"/>
            </a:pPr>
            <a:r>
              <a:rPr lang="en-US" sz="1700">
                <a:solidFill>
                  <a:schemeClr val="dk1"/>
                </a:solidFill>
                <a:latin typeface="Comfortaa"/>
                <a:ea typeface="Comfortaa"/>
                <a:cs typeface="Comfortaa"/>
                <a:sym typeface="Comfortaa"/>
              </a:rPr>
              <a:t>Bar has a lot of improvement to be done as people prefer light drinks so we can introduce a product that has low caffeine and less energy and more sweet so can be used as a supplement for soda to make cocktails. </a:t>
            </a:r>
            <a:endParaRPr sz="1700">
              <a:solidFill>
                <a:schemeClr val="dk1"/>
              </a:solidFill>
              <a:latin typeface="Comfortaa"/>
              <a:ea typeface="Comfortaa"/>
              <a:cs typeface="Comfortaa"/>
              <a:sym typeface="Comfortaa"/>
            </a:endParaRPr>
          </a:p>
          <a:p>
            <a:pPr indent="-196850" lvl="0" marL="285750" marR="0" rtl="0" algn="l">
              <a:spcBef>
                <a:spcPts val="0"/>
              </a:spcBef>
              <a:spcAft>
                <a:spcPts val="0"/>
              </a:spcAft>
              <a:buClr>
                <a:schemeClr val="dk1"/>
              </a:buClr>
              <a:buSzPts val="1400"/>
              <a:buFont typeface="Arial"/>
              <a:buNone/>
            </a:pPr>
            <a:r>
              <a:t/>
            </a:r>
            <a:endParaRPr sz="1700">
              <a:solidFill>
                <a:schemeClr val="dk1"/>
              </a:solidFill>
              <a:latin typeface="Archivo"/>
              <a:ea typeface="Archivo"/>
              <a:cs typeface="Archivo"/>
              <a:sym typeface="Archivo"/>
            </a:endParaRPr>
          </a:p>
          <a:p>
            <a:pPr indent="-196850" lvl="0" marL="285750" marR="0" rtl="0" algn="l">
              <a:spcBef>
                <a:spcPts val="0"/>
              </a:spcBef>
              <a:spcAft>
                <a:spcPts val="0"/>
              </a:spcAft>
              <a:buClr>
                <a:schemeClr val="dk1"/>
              </a:buClr>
              <a:buSzPts val="1400"/>
              <a:buFont typeface="Arial"/>
              <a:buNone/>
            </a:pPr>
            <a:r>
              <a:t/>
            </a:r>
            <a:endParaRPr sz="17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Linklaters HouseStyl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2020-08-24T16:57:34Z</dcterms:created>
  <dc:creator>Any Authorised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R.2010-2</vt:lpwstr>
  </property>
  <property fmtid="{D5CDD505-2E9C-101B-9397-08002B2CF9AE}" pid="3" name="FirmName">
    <vt:lpwstr>Linklaters</vt:lpwstr>
  </property>
  <property fmtid="{D5CDD505-2E9C-101B-9397-08002B2CF9AE}" pid="4" name="Pitch">
    <vt:lpwstr>HS</vt:lpwstr>
  </property>
</Properties>
</file>