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GoogleSlidesCustomDataVersion2">
      <go:slidesCustomData xmlns:go="http://customooxmlschemas.google.com/" r:id="rId9" roundtripDataSignature="AMtx7mgdFvnVo+7V7bl/Gd+cS2kf03Nz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224"/>
        <p:guide pos="3888" orient="horz"/>
        <p:guide pos="41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3af212135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3af212135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43af212135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cap="flat" cmpd="sng" w="57150">
            <a:solidFill>
              <a:srgbClr val="0070C0"/>
            </a:solidFill>
            <a:prstDash val="solid"/>
            <a:miter lim="800000"/>
            <a:headEnd len="sm" w="sm" type="none"/>
            <a:tailEnd len="sm" w="sm" type="none"/>
          </a:ln>
        </p:spPr>
      </p:cxnSp>
      <p:cxnSp>
        <p:nvCxnSpPr>
          <p:cNvPr id="20" name="Google Shape;20;p5"/>
          <p:cNvCxnSpPr/>
          <p:nvPr/>
        </p:nvCxnSpPr>
        <p:spPr>
          <a:xfrm>
            <a:off x="475488" y="6143775"/>
            <a:ext cx="8211312" cy="0"/>
          </a:xfrm>
          <a:prstGeom prst="straightConnector1">
            <a:avLst/>
          </a:prstGeom>
          <a:noFill/>
          <a:ln cap="flat" cmpd="sng" w="57150">
            <a:solidFill>
              <a:srgbClr val="0070C0"/>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6"/>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7"/>
          <p:cNvSpPr txBox="1"/>
          <p:nvPr>
            <p:ph type="title"/>
          </p:nvPr>
        </p:nvSpPr>
        <p:spPr>
          <a:xfrm rot="5400000">
            <a:off x="4623594" y="2285207"/>
            <a:ext cx="5811838" cy="1971675"/>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5" name="Shape 85"/>
        <p:cNvGrpSpPr/>
        <p:nvPr/>
      </p:nvGrpSpPr>
      <p:grpSpPr>
        <a:xfrm>
          <a:off x="0" y="0"/>
          <a:ext cx="0" cy="0"/>
          <a:chOff x="0" y="0"/>
          <a:chExt cx="0" cy="0"/>
        </a:xfrm>
      </p:grpSpPr>
      <p:sp>
        <p:nvSpPr>
          <p:cNvPr id="86" name="Google Shape;86;p18"/>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8"/>
          <p:cNvSpPr txBox="1"/>
          <p:nvPr>
            <p:ph idx="1" type="body"/>
          </p:nvPr>
        </p:nvSpPr>
        <p:spPr>
          <a:xfrm>
            <a:off x="432262" y="1855694"/>
            <a:ext cx="8279476" cy="3953435"/>
          </a:xfrm>
          <a:prstGeom prst="rect">
            <a:avLst/>
          </a:prstGeom>
          <a:noFill/>
          <a:ln>
            <a:noFill/>
          </a:ln>
        </p:spPr>
        <p:txBody>
          <a:bodyPr anchorCtr="0" anchor="t" bIns="45700" lIns="91425" spcFirstLastPara="1" rIns="91425" wrap="square" tIns="45700">
            <a:noAutofit/>
          </a:bodyPr>
          <a:lstStyle>
            <a:lvl1pPr indent="-295846" lvl="0" marL="457200" marR="0" rtl="0" algn="l">
              <a:lnSpc>
                <a:spcPct val="90000"/>
              </a:lnSpc>
              <a:spcBef>
                <a:spcPts val="10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1pPr>
            <a:lvl2pPr indent="-295846" lvl="1" marL="9144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2pPr>
            <a:lvl3pPr indent="-295846" lvl="2" marL="13716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3pPr>
            <a:lvl4pPr indent="-295846" lvl="3" marL="18288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4pPr>
            <a:lvl5pPr indent="-295846" lvl="4" marL="22860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18"/>
          <p:cNvSpPr txBox="1"/>
          <p:nvPr>
            <p:ph idx="2" type="subTitle"/>
          </p:nvPr>
        </p:nvSpPr>
        <p:spPr>
          <a:xfrm>
            <a:off x="432262" y="1169894"/>
            <a:ext cx="8279476" cy="322729"/>
          </a:xfrm>
          <a:prstGeom prst="rect">
            <a:avLst/>
          </a:prstGeom>
          <a:noFill/>
          <a:ln>
            <a:noFill/>
          </a:ln>
        </p:spPr>
        <p:txBody>
          <a:bodyPr anchorCtr="0" anchor="t" bIns="0" lIns="0" spcFirstLastPara="1" rIns="0" wrap="square" tIns="0">
            <a:noAutofit/>
          </a:bodyPr>
          <a:lstStyle>
            <a:lvl1pPr lvl="0" marR="0" rtl="0" algn="l">
              <a:lnSpc>
                <a:spcPct val="110000"/>
              </a:lnSpc>
              <a:spcBef>
                <a:spcPts val="882"/>
              </a:spcBef>
              <a:spcAft>
                <a:spcPts val="0"/>
              </a:spcAft>
              <a:buClr>
                <a:schemeClr val="dk2"/>
              </a:buClr>
              <a:buSzPts val="1324"/>
              <a:buFont typeface="Arial"/>
              <a:buNone/>
              <a:defRPr b="0" i="0" sz="1324"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2">
  <p:cSld name="DEFAULT-2">
    <p:spTree>
      <p:nvGrpSpPr>
        <p:cNvPr id="89" name="Shape 89"/>
        <p:cNvGrpSpPr/>
        <p:nvPr/>
      </p:nvGrpSpPr>
      <p:grpSpPr>
        <a:xfrm>
          <a:off x="0" y="0"/>
          <a:ext cx="0" cy="0"/>
          <a:chOff x="0" y="0"/>
          <a:chExt cx="0" cy="0"/>
        </a:xfrm>
      </p:grpSpPr>
      <p:sp>
        <p:nvSpPr>
          <p:cNvPr id="90" name="Google Shape;90;p19"/>
          <p:cNvSpPr txBox="1"/>
          <p:nvPr>
            <p:ph type="title"/>
          </p:nvPr>
        </p:nvSpPr>
        <p:spPr>
          <a:xfrm>
            <a:off x="685800" y="189436"/>
            <a:ext cx="6438900" cy="424732"/>
          </a:xfrm>
          <a:prstGeom prst="rect">
            <a:avLst/>
          </a:prstGeom>
          <a:noFill/>
          <a:ln>
            <a:noFill/>
          </a:ln>
        </p:spPr>
        <p:txBody>
          <a:bodyPr anchorCtr="0" anchor="ctr" bIns="45700" lIns="0" spcFirstLastPara="1" rIns="0" wrap="square" tIns="4570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8"/>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9"/>
          <p:cNvSpPr txBox="1"/>
          <p:nvPr>
            <p:ph type="title"/>
          </p:nvPr>
        </p:nvSpPr>
        <p:spPr>
          <a:xfrm>
            <a:off x="477748"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9"/>
          <p:cNvSpPr/>
          <p:nvPr/>
        </p:nvSpPr>
        <p:spPr>
          <a:xfrm>
            <a:off x="7398044" y="6337300"/>
            <a:ext cx="1288756" cy="259232"/>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rgbClr val="000000"/>
              </a:buClr>
              <a:buSzPts val="1200"/>
              <a:buFont typeface="Arial"/>
              <a:buNone/>
            </a:pPr>
            <a:r>
              <a:t/>
            </a:r>
            <a:endParaRPr b="0" i="0" sz="1200" u="none" cap="none" strike="noStrike">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0"/>
          <p:cNvSpPr txBox="1"/>
          <p:nvPr>
            <p:ph type="title"/>
          </p:nvPr>
        </p:nvSpPr>
        <p:spPr>
          <a:xfrm>
            <a:off x="623888" y="1709739"/>
            <a:ext cx="7886700" cy="2852737"/>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2"/>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6" name="Google Shape;36;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1"/>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2"/>
          <p:cNvSpPr txBox="1"/>
          <p:nvPr>
            <p:ph type="title"/>
          </p:nvPr>
        </p:nvSpPr>
        <p:spPr>
          <a:xfrm>
            <a:off x="629841" y="365126"/>
            <a:ext cx="7886700" cy="1325563"/>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Google Shape;49;p1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1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1" name="Google Shape;51;p1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4"/>
          <p:cNvSpPr txBox="1"/>
          <p:nvPr>
            <p:ph type="title"/>
          </p:nvPr>
        </p:nvSpPr>
        <p:spPr>
          <a:xfrm>
            <a:off x="629841" y="457200"/>
            <a:ext cx="2949178" cy="16002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2"/>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1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3" name="Google Shape;63;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5"/>
          <p:cNvSpPr txBox="1"/>
          <p:nvPr>
            <p:ph type="title"/>
          </p:nvPr>
        </p:nvSpPr>
        <p:spPr>
          <a:xfrm>
            <a:off x="629841" y="457200"/>
            <a:ext cx="2949178" cy="16002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2"/>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p:nvPr>
            <p:ph idx="2" type="pic"/>
          </p:nvPr>
        </p:nvSpPr>
        <p:spPr>
          <a:xfrm>
            <a:off x="3887391" y="987426"/>
            <a:ext cx="4629150" cy="4873625"/>
          </a:xfrm>
          <a:prstGeom prst="rect">
            <a:avLst/>
          </a:prstGeom>
          <a:noFill/>
          <a:ln>
            <a:noFill/>
          </a:ln>
        </p:spPr>
      </p:sp>
      <p:sp>
        <p:nvSpPr>
          <p:cNvPr id="69" name="Google Shape;69;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0" name="Google Shape;70;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marR="0" rtl="0" algn="l">
              <a:lnSpc>
                <a:spcPct val="9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cap="flat" cmpd="sng" w="57150">
            <a:solidFill>
              <a:srgbClr val="0070C0"/>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458068" y="1020061"/>
            <a:ext cx="8228700" cy="9852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70C0"/>
              </a:buClr>
              <a:buSzPts val="3200"/>
              <a:buFont typeface="Arial"/>
              <a:buNone/>
            </a:pPr>
            <a:r>
              <a:rPr b="0" i="0" lang="en-US" sz="3200" u="none" cap="none" strike="noStrike">
                <a:solidFill>
                  <a:srgbClr val="0070C0"/>
                </a:solidFill>
                <a:latin typeface="Arial"/>
                <a:ea typeface="Arial"/>
                <a:cs typeface="Arial"/>
                <a:sym typeface="Arial"/>
              </a:rPr>
              <a:t>Example Process Map: </a:t>
            </a:r>
            <a:r>
              <a:rPr lang="en-US" sz="3200">
                <a:solidFill>
                  <a:schemeClr val="dk1"/>
                </a:solidFill>
              </a:rPr>
              <a:t>Simple Mortgage Origination </a:t>
            </a:r>
            <a:endParaRPr b="0" i="0" sz="1400" u="none" cap="none" strike="noStrike">
              <a:solidFill>
                <a:srgbClr val="000000"/>
              </a:solidFill>
              <a:latin typeface="Arial"/>
              <a:ea typeface="Arial"/>
              <a:cs typeface="Arial"/>
              <a:sym typeface="Arial"/>
            </a:endParaRPr>
          </a:p>
        </p:txBody>
      </p:sp>
      <p:pic>
        <p:nvPicPr>
          <p:cNvPr id="97" name="Google Shape;97;p1"/>
          <p:cNvPicPr preferRelativeResize="0"/>
          <p:nvPr/>
        </p:nvPicPr>
        <p:blipFill rotWithShape="1">
          <a:blip r:embed="rId3">
            <a:alphaModFix/>
          </a:blip>
          <a:srcRect b="0" l="0" r="0" t="0"/>
          <a:stretch/>
        </p:blipFill>
        <p:spPr>
          <a:xfrm>
            <a:off x="4572000" y="6286279"/>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43af212135_1_1"/>
          <p:cNvSpPr txBox="1"/>
          <p:nvPr/>
        </p:nvSpPr>
        <p:spPr>
          <a:xfrm>
            <a:off x="228600" y="1545325"/>
            <a:ext cx="8686800" cy="2807100"/>
          </a:xfrm>
          <a:prstGeom prst="rect">
            <a:avLst/>
          </a:prstGeom>
          <a:noFill/>
          <a:ln>
            <a:noFill/>
          </a:ln>
        </p:spPr>
        <p:txBody>
          <a:bodyPr anchorCtr="0" anchor="t" bIns="91425" lIns="91425" spcFirstLastPara="1" rIns="91425" wrap="square" tIns="91425">
            <a:spAutoFit/>
          </a:bodyPr>
          <a:lstStyle/>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Borrower fills application</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Applicant credit is reviewed for prequalification</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Application is rejected if prequalification fails</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Contact can be negotiated by borrower before signing</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Rate contract made</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Document request is sent to borrower for borrower-related documentation (verification of assets, income, etc.)</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If complete, it is submitted to Underwriting for approval</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Underwriting verifies all documented items meet requirements.  If not, inform borrower of rejection.</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If underwriting approves, loan package is reviewed for final approval.  Loan package review includes final reviews of the borrower application, the appraisal, the title, and the insurance documentation, all done in parallel </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If loan is approved, borrower is informed and “closing” is scheduled.  Closing is a meeting where all the documents needed to finalize the loan and disburse the funds are signed.</a:t>
            </a:r>
            <a:endParaRPr>
              <a:solidFill>
                <a:schemeClr val="dk1"/>
              </a:solidFill>
            </a:endParaRPr>
          </a:p>
          <a:p>
            <a:pPr indent="-228600" lvl="1" marL="685800" rtl="0" algn="l">
              <a:lnSpc>
                <a:spcPct val="90000"/>
              </a:lnSpc>
              <a:spcBef>
                <a:spcPts val="500"/>
              </a:spcBef>
              <a:spcAft>
                <a:spcPts val="0"/>
              </a:spcAft>
              <a:buClr>
                <a:schemeClr val="dk1"/>
              </a:buClr>
              <a:buSzPts val="1100"/>
              <a:buFont typeface="Calibri"/>
              <a:buAutoNum type="arabicPeriod"/>
            </a:pPr>
            <a:r>
              <a:rPr lang="en-US" sz="1100">
                <a:solidFill>
                  <a:schemeClr val="dk1"/>
                </a:solidFill>
              </a:rPr>
              <a:t>If loan is not approved, borrower is informed.</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589165"/>
            <a:ext cx="8229600" cy="278130"/>
          </a:xfrm>
          <a:prstGeom prst="rect">
            <a:avLst/>
          </a:prstGeom>
          <a:noFill/>
          <a:ln>
            <a:noFill/>
          </a:ln>
        </p:spPr>
        <p:txBody>
          <a:bodyPr anchorCtr="0" anchor="ctr" bIns="45700" lIns="0" spcFirstLastPara="1" rIns="0" wrap="square" tIns="45700">
            <a:normAutofit fontScale="90000"/>
          </a:bodyPr>
          <a:lstStyle/>
          <a:p>
            <a:pPr indent="0" lvl="0" marL="0" rtl="0" algn="l">
              <a:lnSpc>
                <a:spcPct val="90000"/>
              </a:lnSpc>
              <a:spcBef>
                <a:spcPts val="0"/>
              </a:spcBef>
              <a:spcAft>
                <a:spcPts val="0"/>
              </a:spcAft>
              <a:buClr>
                <a:srgbClr val="0070C0"/>
              </a:buClr>
              <a:buSzPct val="100000"/>
              <a:buFont typeface="Arial"/>
              <a:buNone/>
            </a:pPr>
            <a:r>
              <a:rPr lang="en-US">
                <a:solidFill>
                  <a:srgbClr val="0070C0"/>
                </a:solidFill>
              </a:rPr>
              <a:t>Process Map: Mortgage Payment </a:t>
            </a:r>
            <a:endParaRPr/>
          </a:p>
        </p:txBody>
      </p:sp>
      <p:sp>
        <p:nvSpPr>
          <p:cNvPr id="109" name="Google Shape;109;p3"/>
          <p:cNvSpPr/>
          <p:nvPr/>
        </p:nvSpPr>
        <p:spPr>
          <a:xfrm>
            <a:off x="605729" y="2079254"/>
            <a:ext cx="1197579" cy="364848"/>
          </a:xfrm>
          <a:prstGeom prst="flowChartTerminator">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Mortgage amount to be loaned</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674056" y="2832234"/>
            <a:ext cx="1060926" cy="499225"/>
          </a:xfrm>
          <a:prstGeom prst="flowChartProcess">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Select the amount that is reasonable</a:t>
            </a:r>
            <a:endParaRPr b="0" i="0" sz="1400" u="none" cap="none" strike="noStrike">
              <a:solidFill>
                <a:srgbClr val="000000"/>
              </a:solidFill>
              <a:latin typeface="Arial"/>
              <a:ea typeface="Arial"/>
              <a:cs typeface="Arial"/>
              <a:sym typeface="Arial"/>
            </a:endParaRPr>
          </a:p>
        </p:txBody>
      </p:sp>
      <p:cxnSp>
        <p:nvCxnSpPr>
          <p:cNvPr id="111" name="Google Shape;111;p3"/>
          <p:cNvCxnSpPr>
            <a:stCxn id="112" idx="3"/>
            <a:endCxn id="113" idx="1"/>
          </p:cNvCxnSpPr>
          <p:nvPr/>
        </p:nvCxnSpPr>
        <p:spPr>
          <a:xfrm flipH="1" rot="10800000">
            <a:off x="6449726" y="3080644"/>
            <a:ext cx="322800" cy="12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4" name="Google Shape;114;p3"/>
          <p:cNvCxnSpPr>
            <a:stCxn id="109" idx="2"/>
            <a:endCxn id="110" idx="0"/>
          </p:cNvCxnSpPr>
          <p:nvPr/>
        </p:nvCxnSpPr>
        <p:spPr>
          <a:xfrm>
            <a:off x="1204519" y="2444102"/>
            <a:ext cx="0" cy="388200"/>
          </a:xfrm>
          <a:prstGeom prst="straightConnector1">
            <a:avLst/>
          </a:prstGeom>
          <a:noFill/>
          <a:ln cap="flat" cmpd="sng" w="38100">
            <a:solidFill>
              <a:schemeClr val="accent1"/>
            </a:solidFill>
            <a:prstDash val="solid"/>
            <a:miter lim="800000"/>
            <a:headEnd len="sm" w="sm" type="none"/>
            <a:tailEnd len="med" w="med" type="triangle"/>
          </a:ln>
        </p:spPr>
      </p:cxnSp>
      <p:sp>
        <p:nvSpPr>
          <p:cNvPr id="113" name="Google Shape;113;p3"/>
          <p:cNvSpPr/>
          <p:nvPr/>
        </p:nvSpPr>
        <p:spPr>
          <a:xfrm>
            <a:off x="6772540" y="2634573"/>
            <a:ext cx="1371327" cy="891969"/>
          </a:xfrm>
          <a:prstGeom prst="flowChartDecision">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Expenditure lessend</a:t>
            </a:r>
            <a:endParaRPr b="0" i="0" sz="1400" u="none" cap="none" strike="noStrike">
              <a:solidFill>
                <a:srgbClr val="000000"/>
              </a:solidFill>
              <a:latin typeface="Arial"/>
              <a:ea typeface="Arial"/>
              <a:cs typeface="Arial"/>
              <a:sym typeface="Arial"/>
            </a:endParaRPr>
          </a:p>
        </p:txBody>
      </p:sp>
      <p:sp>
        <p:nvSpPr>
          <p:cNvPr id="115" name="Google Shape;115;p3"/>
          <p:cNvSpPr txBox="1"/>
          <p:nvPr/>
        </p:nvSpPr>
        <p:spPr>
          <a:xfrm>
            <a:off x="7051140" y="3487287"/>
            <a:ext cx="42950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NO</a:t>
            </a:r>
            <a:endParaRPr b="0" i="0" sz="1400" u="none" cap="none" strike="noStrike">
              <a:solidFill>
                <a:srgbClr val="000000"/>
              </a:solidFill>
              <a:latin typeface="Arial"/>
              <a:ea typeface="Arial"/>
              <a:cs typeface="Arial"/>
              <a:sym typeface="Arial"/>
            </a:endParaRPr>
          </a:p>
        </p:txBody>
      </p:sp>
      <p:cxnSp>
        <p:nvCxnSpPr>
          <p:cNvPr id="116" name="Google Shape;116;p3"/>
          <p:cNvCxnSpPr>
            <a:stCxn id="117" idx="1"/>
            <a:endCxn id="118" idx="3"/>
          </p:cNvCxnSpPr>
          <p:nvPr/>
        </p:nvCxnSpPr>
        <p:spPr>
          <a:xfrm flipH="1">
            <a:off x="7201666" y="4598801"/>
            <a:ext cx="553500" cy="5100"/>
          </a:xfrm>
          <a:prstGeom prst="straightConnector1">
            <a:avLst/>
          </a:prstGeom>
          <a:noFill/>
          <a:ln cap="flat" cmpd="sng" w="38100">
            <a:solidFill>
              <a:schemeClr val="accent1"/>
            </a:solidFill>
            <a:prstDash val="solid"/>
            <a:miter lim="800000"/>
            <a:headEnd len="sm" w="sm" type="none"/>
            <a:tailEnd len="med" w="med" type="triangle"/>
          </a:ln>
        </p:spPr>
      </p:cxnSp>
      <p:sp>
        <p:nvSpPr>
          <p:cNvPr id="119" name="Google Shape;119;p3"/>
          <p:cNvSpPr txBox="1"/>
          <p:nvPr/>
        </p:nvSpPr>
        <p:spPr>
          <a:xfrm>
            <a:off x="8037180" y="2821517"/>
            <a:ext cx="42950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YES</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5388800" y="2832231"/>
            <a:ext cx="1060926" cy="499225"/>
          </a:xfrm>
          <a:prstGeom prst="flowChartProcess">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Control Expenditure</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7755166" y="4349188"/>
            <a:ext cx="1180353" cy="499225"/>
          </a:xfrm>
          <a:prstGeom prst="flowChartProcess">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All </a:t>
            </a:r>
            <a:r>
              <a:rPr lang="en-US" sz="900">
                <a:latin typeface="Calibri"/>
                <a:ea typeface="Calibri"/>
                <a:cs typeface="Calibri"/>
                <a:sym typeface="Calibri"/>
              </a:rPr>
              <a:t>basic</a:t>
            </a:r>
            <a:r>
              <a:rPr lang="en-US" sz="900">
                <a:latin typeface="Calibri"/>
                <a:ea typeface="Calibri"/>
                <a:cs typeface="Calibri"/>
                <a:sym typeface="Calibri"/>
              </a:rPr>
              <a:t> needs being met and savings acc</a:t>
            </a:r>
            <a:endParaRPr b="0" i="0" sz="1400" u="none" cap="none" strike="noStrike">
              <a:solidFill>
                <a:srgbClr val="000000"/>
              </a:solidFill>
              <a:latin typeface="Arial"/>
              <a:ea typeface="Arial"/>
              <a:cs typeface="Arial"/>
              <a:sym typeface="Arial"/>
            </a:endParaRPr>
          </a:p>
        </p:txBody>
      </p:sp>
      <p:grpSp>
        <p:nvGrpSpPr>
          <p:cNvPr id="120" name="Google Shape;120;p3"/>
          <p:cNvGrpSpPr/>
          <p:nvPr/>
        </p:nvGrpSpPr>
        <p:grpSpPr>
          <a:xfrm>
            <a:off x="2051447" y="2826612"/>
            <a:ext cx="801264" cy="516508"/>
            <a:chOff x="2027835" y="3617443"/>
            <a:chExt cx="891461" cy="516507"/>
          </a:xfrm>
        </p:grpSpPr>
        <p:sp>
          <p:nvSpPr>
            <p:cNvPr id="121" name="Google Shape;121;p3"/>
            <p:cNvSpPr/>
            <p:nvPr/>
          </p:nvSpPr>
          <p:spPr>
            <a:xfrm rot="10800000">
              <a:off x="2040894" y="3634727"/>
              <a:ext cx="878402" cy="499224"/>
            </a:xfrm>
            <a:prstGeom prst="trapezoid">
              <a:avLst>
                <a:gd fmla="val 25000" name="adj"/>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Calibri"/>
                <a:ea typeface="Calibri"/>
                <a:cs typeface="Calibri"/>
                <a:sym typeface="Calibri"/>
              </a:endParaRPr>
            </a:p>
          </p:txBody>
        </p:sp>
        <p:sp>
          <p:nvSpPr>
            <p:cNvPr id="122" name="Google Shape;122;p3"/>
            <p:cNvSpPr txBox="1"/>
            <p:nvPr/>
          </p:nvSpPr>
          <p:spPr>
            <a:xfrm>
              <a:off x="2027835" y="3617443"/>
              <a:ext cx="8784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see </a:t>
              </a:r>
              <a:r>
                <a:rPr lang="en-US" sz="900">
                  <a:latin typeface="Calibri"/>
                  <a:ea typeface="Calibri"/>
                  <a:cs typeface="Calibri"/>
                  <a:sym typeface="Calibri"/>
                </a:rPr>
                <a:t>favourable</a:t>
              </a:r>
              <a:r>
                <a:rPr lang="en-US" sz="900">
                  <a:latin typeface="Calibri"/>
                  <a:ea typeface="Calibri"/>
                  <a:cs typeface="Calibri"/>
                  <a:sym typeface="Calibri"/>
                </a:rPr>
                <a:t> interest</a:t>
              </a:r>
              <a:endParaRPr b="0" i="0" sz="1400" u="none" cap="none" strike="noStrike">
                <a:solidFill>
                  <a:srgbClr val="000000"/>
                </a:solidFill>
                <a:latin typeface="Arial"/>
                <a:ea typeface="Arial"/>
                <a:cs typeface="Arial"/>
                <a:sym typeface="Arial"/>
              </a:endParaRPr>
            </a:p>
          </p:txBody>
        </p:sp>
      </p:grpSp>
      <p:grpSp>
        <p:nvGrpSpPr>
          <p:cNvPr id="123" name="Google Shape;123;p3"/>
          <p:cNvGrpSpPr/>
          <p:nvPr/>
        </p:nvGrpSpPr>
        <p:grpSpPr>
          <a:xfrm>
            <a:off x="3157341" y="2826139"/>
            <a:ext cx="789508" cy="516193"/>
            <a:chOff x="4303458" y="4944917"/>
            <a:chExt cx="878402" cy="516193"/>
          </a:xfrm>
        </p:grpSpPr>
        <p:sp>
          <p:nvSpPr>
            <p:cNvPr id="124" name="Google Shape;124;p3"/>
            <p:cNvSpPr/>
            <p:nvPr/>
          </p:nvSpPr>
          <p:spPr>
            <a:xfrm rot="10800000">
              <a:off x="4303458" y="4961886"/>
              <a:ext cx="878402" cy="499224"/>
            </a:xfrm>
            <a:prstGeom prst="trapezoid">
              <a:avLst>
                <a:gd fmla="val 25000" name="adj"/>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Calibri"/>
                <a:ea typeface="Calibri"/>
                <a:cs typeface="Calibri"/>
                <a:sym typeface="Calibri"/>
              </a:endParaRPr>
            </a:p>
          </p:txBody>
        </p:sp>
        <p:sp>
          <p:nvSpPr>
            <p:cNvPr id="125" name="Google Shape;125;p3"/>
            <p:cNvSpPr txBox="1"/>
            <p:nvPr/>
          </p:nvSpPr>
          <p:spPr>
            <a:xfrm>
              <a:off x="4303458" y="4944917"/>
              <a:ext cx="8784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Borrower credit and </a:t>
              </a:r>
              <a:r>
                <a:rPr lang="en-US" sz="900">
                  <a:latin typeface="Calibri"/>
                  <a:ea typeface="Calibri"/>
                  <a:cs typeface="Calibri"/>
                  <a:sym typeface="Calibri"/>
                </a:rPr>
                <a:t>conglomers</a:t>
              </a:r>
              <a:r>
                <a:rPr b="0" i="0" lang="en-US" sz="9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grpSp>
      <p:cxnSp>
        <p:nvCxnSpPr>
          <p:cNvPr id="126" name="Google Shape;126;p3"/>
          <p:cNvCxnSpPr/>
          <p:nvPr/>
        </p:nvCxnSpPr>
        <p:spPr>
          <a:xfrm flipH="1" rot="10800000">
            <a:off x="1766610" y="3081843"/>
            <a:ext cx="315675" cy="2"/>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7" name="Google Shape;127;p3"/>
          <p:cNvCxnSpPr/>
          <p:nvPr/>
        </p:nvCxnSpPr>
        <p:spPr>
          <a:xfrm>
            <a:off x="2820171" y="3081843"/>
            <a:ext cx="355523" cy="2569"/>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8" name="Google Shape;128;p3"/>
          <p:cNvCxnSpPr/>
          <p:nvPr/>
        </p:nvCxnSpPr>
        <p:spPr>
          <a:xfrm>
            <a:off x="3911201" y="3081843"/>
            <a:ext cx="271800" cy="0"/>
          </a:xfrm>
          <a:prstGeom prst="straightConnector1">
            <a:avLst/>
          </a:prstGeom>
          <a:noFill/>
          <a:ln cap="flat" cmpd="sng" w="38100">
            <a:solidFill>
              <a:schemeClr val="accent1"/>
            </a:solidFill>
            <a:prstDash val="solid"/>
            <a:miter lim="800000"/>
            <a:headEnd len="sm" w="sm" type="none"/>
            <a:tailEnd len="med" w="med" type="triangle"/>
          </a:ln>
        </p:spPr>
      </p:cxnSp>
      <p:grpSp>
        <p:nvGrpSpPr>
          <p:cNvPr id="129" name="Google Shape;129;p3"/>
          <p:cNvGrpSpPr/>
          <p:nvPr/>
        </p:nvGrpSpPr>
        <p:grpSpPr>
          <a:xfrm>
            <a:off x="4167107" y="2843108"/>
            <a:ext cx="978323" cy="510920"/>
            <a:chOff x="4148578" y="3633940"/>
            <a:chExt cx="978323" cy="510920"/>
          </a:xfrm>
        </p:grpSpPr>
        <p:sp>
          <p:nvSpPr>
            <p:cNvPr id="130" name="Google Shape;130;p3"/>
            <p:cNvSpPr/>
            <p:nvPr/>
          </p:nvSpPr>
          <p:spPr>
            <a:xfrm rot="10800000">
              <a:off x="4148578" y="3633940"/>
              <a:ext cx="955327" cy="510920"/>
            </a:xfrm>
            <a:prstGeom prst="trapezoid">
              <a:avLst>
                <a:gd fmla="val 25000" name="adj"/>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Calibri"/>
                <a:ea typeface="Calibri"/>
                <a:cs typeface="Calibri"/>
                <a:sym typeface="Calibri"/>
              </a:endParaRPr>
            </a:p>
          </p:txBody>
        </p:sp>
        <p:sp>
          <p:nvSpPr>
            <p:cNvPr id="131" name="Google Shape;131;p3"/>
            <p:cNvSpPr txBox="1"/>
            <p:nvPr/>
          </p:nvSpPr>
          <p:spPr>
            <a:xfrm>
              <a:off x="4171701" y="3704741"/>
              <a:ext cx="955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Start paying the amount </a:t>
              </a:r>
              <a:endParaRPr b="0" i="0" sz="1400" u="none" cap="none" strike="noStrike">
                <a:solidFill>
                  <a:srgbClr val="000000"/>
                </a:solidFill>
                <a:latin typeface="Arial"/>
                <a:ea typeface="Arial"/>
                <a:cs typeface="Arial"/>
                <a:sym typeface="Arial"/>
              </a:endParaRPr>
            </a:p>
          </p:txBody>
        </p:sp>
      </p:grpSp>
      <p:cxnSp>
        <p:nvCxnSpPr>
          <p:cNvPr id="132" name="Google Shape;132;p3"/>
          <p:cNvCxnSpPr/>
          <p:nvPr/>
        </p:nvCxnSpPr>
        <p:spPr>
          <a:xfrm>
            <a:off x="5085084" y="3081843"/>
            <a:ext cx="271800"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33" name="Google Shape;133;p3"/>
          <p:cNvCxnSpPr>
            <a:stCxn id="113" idx="2"/>
            <a:endCxn id="112" idx="2"/>
          </p:cNvCxnSpPr>
          <p:nvPr/>
        </p:nvCxnSpPr>
        <p:spPr>
          <a:xfrm flipH="1" rot="5400000">
            <a:off x="6591204" y="2659542"/>
            <a:ext cx="195000" cy="1539000"/>
          </a:xfrm>
          <a:prstGeom prst="bentConnector3">
            <a:avLst>
              <a:gd fmla="val -117231" name="adj1"/>
            </a:avLst>
          </a:prstGeom>
          <a:noFill/>
          <a:ln cap="flat" cmpd="sng" w="38100">
            <a:solidFill>
              <a:schemeClr val="accent1"/>
            </a:solidFill>
            <a:prstDash val="solid"/>
            <a:miter lim="800000"/>
            <a:headEnd len="sm" w="sm" type="none"/>
            <a:tailEnd len="med" w="med" type="triangle"/>
          </a:ln>
        </p:spPr>
      </p:cxnSp>
      <p:sp>
        <p:nvSpPr>
          <p:cNvPr id="118" name="Google Shape;118;p3"/>
          <p:cNvSpPr/>
          <p:nvPr/>
        </p:nvSpPr>
        <p:spPr>
          <a:xfrm>
            <a:off x="6006910" y="4157880"/>
            <a:ext cx="1194729" cy="891969"/>
          </a:xfrm>
          <a:prstGeom prst="flowChartDecision">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Considerable Savings?</a:t>
            </a:r>
            <a:endParaRPr b="0" i="0" sz="1400" u="none" cap="none" strike="noStrike">
              <a:solidFill>
                <a:srgbClr val="000000"/>
              </a:solidFill>
              <a:latin typeface="Arial"/>
              <a:ea typeface="Arial"/>
              <a:cs typeface="Arial"/>
              <a:sym typeface="Arial"/>
            </a:endParaRPr>
          </a:p>
        </p:txBody>
      </p:sp>
      <p:sp>
        <p:nvSpPr>
          <p:cNvPr id="134" name="Google Shape;134;p3"/>
          <p:cNvSpPr txBox="1"/>
          <p:nvPr/>
        </p:nvSpPr>
        <p:spPr>
          <a:xfrm>
            <a:off x="6604274" y="4971338"/>
            <a:ext cx="42950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NO</a:t>
            </a:r>
            <a:endParaRPr b="0" i="0" sz="1400" u="none" cap="none" strike="noStrike">
              <a:solidFill>
                <a:srgbClr val="000000"/>
              </a:solidFill>
              <a:latin typeface="Arial"/>
              <a:ea typeface="Arial"/>
              <a:cs typeface="Arial"/>
              <a:sym typeface="Arial"/>
            </a:endParaRPr>
          </a:p>
        </p:txBody>
      </p:sp>
      <p:cxnSp>
        <p:nvCxnSpPr>
          <p:cNvPr id="135" name="Google Shape;135;p3"/>
          <p:cNvCxnSpPr>
            <a:stCxn id="118" idx="2"/>
            <a:endCxn id="117" idx="2"/>
          </p:cNvCxnSpPr>
          <p:nvPr/>
        </p:nvCxnSpPr>
        <p:spPr>
          <a:xfrm rot="-5400000">
            <a:off x="7374224" y="4078599"/>
            <a:ext cx="201300" cy="1741200"/>
          </a:xfrm>
          <a:prstGeom prst="bentConnector3">
            <a:avLst>
              <a:gd fmla="val -113562" name="adj1"/>
            </a:avLst>
          </a:prstGeom>
          <a:noFill/>
          <a:ln cap="flat" cmpd="sng" w="38100">
            <a:solidFill>
              <a:schemeClr val="accent1"/>
            </a:solidFill>
            <a:prstDash val="solid"/>
            <a:miter lim="800000"/>
            <a:headEnd len="sm" w="sm" type="none"/>
            <a:tailEnd len="med" w="med" type="triangle"/>
          </a:ln>
        </p:spPr>
      </p:cxnSp>
      <p:sp>
        <p:nvSpPr>
          <p:cNvPr id="136" name="Google Shape;136;p3"/>
          <p:cNvSpPr/>
          <p:nvPr/>
        </p:nvSpPr>
        <p:spPr>
          <a:xfrm>
            <a:off x="3669146" y="4421440"/>
            <a:ext cx="1180332" cy="364824"/>
          </a:xfrm>
          <a:prstGeom prst="flowChartTerminator">
            <a:avLst/>
          </a:prstGeom>
          <a:solidFill>
            <a:schemeClr val="accent3"/>
          </a:solidFill>
          <a:ln cap="flat" cmpd="sng" w="12700">
            <a:solidFill>
              <a:srgbClr val="004C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Calibri"/>
              <a:buNone/>
            </a:pPr>
            <a:r>
              <a:rPr lang="en-US" sz="900">
                <a:latin typeface="Calibri"/>
                <a:ea typeface="Calibri"/>
                <a:cs typeface="Calibri"/>
                <a:sym typeface="Calibri"/>
              </a:rPr>
              <a:t>Congrats Mortgage paid</a:t>
            </a:r>
            <a:endParaRPr b="0" i="0" sz="1400" u="none" cap="none" strike="noStrike">
              <a:solidFill>
                <a:srgbClr val="000000"/>
              </a:solidFill>
              <a:latin typeface="Arial"/>
              <a:ea typeface="Arial"/>
              <a:cs typeface="Arial"/>
              <a:sym typeface="Arial"/>
            </a:endParaRPr>
          </a:p>
        </p:txBody>
      </p:sp>
      <p:cxnSp>
        <p:nvCxnSpPr>
          <p:cNvPr id="137" name="Google Shape;137;p3"/>
          <p:cNvCxnSpPr>
            <a:stCxn id="113" idx="3"/>
            <a:endCxn id="117" idx="0"/>
          </p:cNvCxnSpPr>
          <p:nvPr/>
        </p:nvCxnSpPr>
        <p:spPr>
          <a:xfrm>
            <a:off x="8143867" y="3080557"/>
            <a:ext cx="201600" cy="1268700"/>
          </a:xfrm>
          <a:prstGeom prst="bentConnector2">
            <a:avLst/>
          </a:prstGeom>
          <a:noFill/>
          <a:ln cap="flat" cmpd="sng" w="38100">
            <a:solidFill>
              <a:schemeClr val="accent1"/>
            </a:solidFill>
            <a:prstDash val="solid"/>
            <a:miter lim="800000"/>
            <a:headEnd len="sm" w="sm" type="none"/>
            <a:tailEnd len="med" w="med" type="triangle"/>
          </a:ln>
        </p:spPr>
      </p:cxnSp>
      <p:cxnSp>
        <p:nvCxnSpPr>
          <p:cNvPr id="138" name="Google Shape;138;p3"/>
          <p:cNvCxnSpPr/>
          <p:nvPr/>
        </p:nvCxnSpPr>
        <p:spPr>
          <a:xfrm flipH="1">
            <a:off x="4849491" y="4596263"/>
            <a:ext cx="1157400" cy="12300"/>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2020-03-26T22:50:15Z</dcterms:created>
  <dc:creator>Li, Andrew X</dc:creator>
</cp:coreProperties>
</file>