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Roboto Medium"/>
      <p:regular r:id="rId19"/>
      <p:bold r:id="rId20"/>
      <p:italic r:id="rId21"/>
      <p:boldItalic r:id="rId22"/>
    </p:embeddedFont>
    <p:embeddedFont>
      <p:font typeface="Roboto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I4L+DeQrIjHcTNP+gLsJZWaNy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Zq1QDAkoRzU" TargetMode="External"/><Relationship Id="rId3" Type="http://schemas.openxmlformats.org/officeDocument/2006/relationships/hyperlink" Target="about:bla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To view Privacy video explaining how important data privacy is to Quantium, please click here: </a:t>
            </a:r>
            <a:r>
              <a:rPr lang="en-AU" sz="1200" u="sng">
                <a:solidFill>
                  <a:srgbClr val="000005"/>
                </a:solidFill>
                <a:latin typeface="Roboto Light"/>
                <a:ea typeface="Roboto Light"/>
                <a:cs typeface="Roboto Light"/>
                <a:sym typeface="Roboto Light"/>
                <a:hlinkClick r:id="rId2">
                  <a:extLst>
                    <a:ext uri="{A12FA001-AC4F-418D-AE19-62706E023703}">
                      <ahyp:hlinkClr val="tx"/>
                    </a:ext>
                  </a:extLst>
                </a:hlinkClick>
              </a:rPr>
              <a:t>https://www.youtube.com/watch?v=Zq1QDAkoRzU</a:t>
            </a:r>
            <a:endParaRPr sz="1200">
              <a:solidFill>
                <a:srgbClr val="000005"/>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or here </a:t>
            </a:r>
            <a:r>
              <a:rPr lang="en-AU" sz="1200" u="sng">
                <a:solidFill>
                  <a:srgbClr val="000005"/>
                </a:solidFill>
                <a:latin typeface="Roboto Light"/>
                <a:ea typeface="Roboto Light"/>
                <a:cs typeface="Roboto Light"/>
                <a:sym typeface="Roboto Light"/>
                <a:hlinkClick r:id="rId3">
                  <a:extLst>
                    <a:ext uri="{A12FA001-AC4F-418D-AE19-62706E023703}">
                      <ahyp:hlinkClr val="tx"/>
                    </a:ext>
                  </a:extLst>
                </a:hlinkClick>
              </a:rPr>
              <a:t>Q:\Company Reference\Brand &amp; Design\Brand videos\Q Privacy.mp4</a:t>
            </a:r>
            <a:endParaRPr sz="1200">
              <a:solidFill>
                <a:srgbClr val="000005"/>
              </a:solidFill>
              <a:latin typeface="Roboto Light"/>
              <a:ea typeface="Roboto Light"/>
              <a:cs typeface="Roboto Light"/>
              <a:sym typeface="Roboto Light"/>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At Quantium, we believe that data is the behavioural footprint of humanity and that it has to be treated with the utmost care and responsibility.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Histories, attitudes, indeed lives are stored within it in ways that aren’t always apparent – and that’s what makes its potential so powerful.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To work with it responsibly, sensitively, we set ourselves the highest data privacy protection and governance standards.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have spent 17 years perfecting privacy-by-design and secure-by-design principles. Central to this is not holding any personally identifiable information about people –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neither receive it, and put the necessary protections in place to be unable to decipher it.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Every aspect of handling data is safeguarded: from its de-identification, to its encryption – data security is paramount and of the highest grade.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pride ourselves on gaining the trust of iconic organisations around the world through years of securely working with their data,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and in turn the trust that builds with their stakeholders.</a:t>
            </a:r>
            <a:endParaRPr/>
          </a:p>
          <a:p>
            <a:pPr indent="0" lvl="0" marL="0" rtl="0" algn="l">
              <a:spcBef>
                <a:spcPts val="0"/>
              </a:spcBef>
              <a:spcAft>
                <a:spcPts val="0"/>
              </a:spcAft>
              <a:buNone/>
            </a:pPr>
            <a:r>
              <a:t/>
            </a:r>
            <a:endParaRPr i="0"/>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Roboto Light"/>
              <a:buNone/>
            </a:pPr>
            <a:fld id="{00000000-1234-1234-1234-123412341234}" type="slidenum">
              <a:rPr b="0" i="0" lang="en-AU" sz="1200" u="none" cap="none" strike="noStrike">
                <a:solidFill>
                  <a:srgbClr val="000000"/>
                </a:solidFill>
                <a:latin typeface="Roboto Light"/>
                <a:ea typeface="Roboto Light"/>
                <a:cs typeface="Roboto Light"/>
                <a:sym typeface="Roboto Light"/>
              </a:rPr>
              <a:t>‹#›</a:t>
            </a:fld>
            <a:endParaRPr b="0" i="0" sz="1200" u="none" cap="none" strike="noStrike">
              <a:solidFill>
                <a:srgbClr val="000000"/>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31" name="Shape 31"/>
        <p:cNvGrpSpPr/>
        <p:nvPr/>
      </p:nvGrpSpPr>
      <p:grpSpPr>
        <a:xfrm>
          <a:off x="0" y="0"/>
          <a:ext cx="0" cy="0"/>
          <a:chOff x="0" y="0"/>
          <a:chExt cx="0" cy="0"/>
        </a:xfrm>
      </p:grpSpPr>
      <p:sp>
        <p:nvSpPr>
          <p:cNvPr id="32" name="Google Shape;32;p13"/>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3"/>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34" name="Google Shape;34;p13"/>
          <p:cNvSpPr/>
          <p:nvPr/>
        </p:nvSpPr>
        <p:spPr>
          <a:xfrm>
            <a:off x="169682" y="6202837"/>
            <a:ext cx="377072" cy="377072"/>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35" name="Google Shape;35;p13"/>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6" name="Google Shape;36;p13"/>
          <p:cNvSpPr txBox="1"/>
          <p:nvPr>
            <p:ph idx="3" type="body"/>
          </p:nvPr>
        </p:nvSpPr>
        <p:spPr>
          <a:xfrm>
            <a:off x="1212851" y="458789"/>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7" name="Google Shape;37;p13"/>
          <p:cNvSpPr/>
          <p:nvPr/>
        </p:nvSpPr>
        <p:spPr>
          <a:xfrm>
            <a:off x="7580399" y="-1"/>
            <a:ext cx="4611600" cy="6858000"/>
          </a:xfrm>
          <a:prstGeom prst="rect">
            <a:avLst/>
          </a:prstGeom>
          <a:blipFill rotWithShape="1">
            <a:blip r:embed="rId2">
              <a:alphaModFix/>
            </a:blip>
            <a:stretch>
              <a:fillRect b="-15" l="0" r="0" t="-1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38" name="Shape 38"/>
        <p:cNvGrpSpPr/>
        <p:nvPr/>
      </p:nvGrpSpPr>
      <p:grpSpPr>
        <a:xfrm>
          <a:off x="0" y="0"/>
          <a:ext cx="0" cy="0"/>
          <a:chOff x="0" y="0"/>
          <a:chExt cx="0" cy="0"/>
        </a:xfrm>
      </p:grpSpPr>
      <p:sp>
        <p:nvSpPr>
          <p:cNvPr id="39" name="Google Shape;39;p14"/>
          <p:cNvSpPr/>
          <p:nvPr/>
        </p:nvSpPr>
        <p:spPr>
          <a:xfrm>
            <a:off x="740569" y="1777835"/>
            <a:ext cx="11451428" cy="508016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0" name="Google Shape;40;p14"/>
          <p:cNvSpPr/>
          <p:nvPr/>
        </p:nvSpPr>
        <p:spPr>
          <a:xfrm>
            <a:off x="9004300" y="-2"/>
            <a:ext cx="3187698"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1" name="Google Shape;41;p14"/>
          <p:cNvSpPr/>
          <p:nvPr/>
        </p:nvSpPr>
        <p:spPr>
          <a:xfrm>
            <a:off x="11677650" y="500063"/>
            <a:ext cx="1073150" cy="10731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2" name="Google Shape;42;p14"/>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43" name="Google Shape;43;p14"/>
          <p:cNvSpPr txBox="1"/>
          <p:nvPr/>
        </p:nvSpPr>
        <p:spPr>
          <a:xfrm>
            <a:off x="1196974" y="400204"/>
            <a:ext cx="7446169"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44" name="Google Shape;44;p14"/>
          <p:cNvSpPr txBox="1"/>
          <p:nvPr/>
        </p:nvSpPr>
        <p:spPr>
          <a:xfrm>
            <a:off x="9407615" y="2417885"/>
            <a:ext cx="2338907" cy="218049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45" name="Google Shape;45;p14"/>
          <p:cNvSpPr txBox="1"/>
          <p:nvPr/>
        </p:nvSpPr>
        <p:spPr>
          <a:xfrm>
            <a:off x="9407615" y="500063"/>
            <a:ext cx="2207023" cy="10731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46" name="Google Shape;46;p14"/>
          <p:cNvSpPr/>
          <p:nvPr/>
        </p:nvSpPr>
        <p:spPr>
          <a:xfrm>
            <a:off x="1196975"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47" name="Google Shape;47;p14"/>
          <p:cNvSpPr/>
          <p:nvPr/>
        </p:nvSpPr>
        <p:spPr>
          <a:xfrm>
            <a:off x="1196974" y="2254637"/>
            <a:ext cx="2311153" cy="1938992"/>
          </a:xfrm>
          <a:prstGeom prst="rect">
            <a:avLst/>
          </a:prstGeom>
          <a:noFill/>
          <a:ln>
            <a:noFill/>
          </a:ln>
        </p:spPr>
        <p:txBody>
          <a:bodyPr anchorCtr="0" anchor="t" bIns="45700" lIns="0" spcFirstLastPara="1" rIns="0"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48" name="Google Shape;48;p14"/>
          <p:cNvSpPr/>
          <p:nvPr/>
        </p:nvSpPr>
        <p:spPr>
          <a:xfrm>
            <a:off x="3957637"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49" name="Google Shape;49;p14"/>
          <p:cNvSpPr/>
          <p:nvPr/>
        </p:nvSpPr>
        <p:spPr>
          <a:xfrm>
            <a:off x="3957637" y="2254637"/>
            <a:ext cx="2311153" cy="3524042"/>
          </a:xfrm>
          <a:prstGeom prst="rect">
            <a:avLst/>
          </a:prstGeom>
          <a:noFill/>
          <a:ln>
            <a:noFill/>
          </a:ln>
        </p:spPr>
        <p:txBody>
          <a:bodyPr anchorCtr="0" anchor="t" bIns="45700" lIns="0" spcFirstLastPara="1" rIns="91425"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50" name="Google Shape;50;p14"/>
          <p:cNvSpPr/>
          <p:nvPr/>
        </p:nvSpPr>
        <p:spPr>
          <a:xfrm>
            <a:off x="6718300"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51" name="Google Shape;51;p14"/>
          <p:cNvSpPr/>
          <p:nvPr/>
        </p:nvSpPr>
        <p:spPr>
          <a:xfrm>
            <a:off x="6718300" y="2254637"/>
            <a:ext cx="2125664" cy="938719"/>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52" name="Google Shape;52;p14"/>
          <p:cNvGrpSpPr/>
          <p:nvPr/>
        </p:nvGrpSpPr>
        <p:grpSpPr>
          <a:xfrm>
            <a:off x="3732882" y="1987963"/>
            <a:ext cx="2760663" cy="3790715"/>
            <a:chOff x="3732882" y="1987964"/>
            <a:chExt cx="2760663" cy="3850128"/>
          </a:xfrm>
        </p:grpSpPr>
        <p:cxnSp>
          <p:nvCxnSpPr>
            <p:cNvPr id="53" name="Google Shape;53;p14"/>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54" name="Google Shape;54;p14"/>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55" name="Shape 55"/>
        <p:cNvGrpSpPr/>
        <p:nvPr/>
      </p:nvGrpSpPr>
      <p:grpSpPr>
        <a:xfrm>
          <a:off x="0" y="0"/>
          <a:ext cx="0" cy="0"/>
          <a:chOff x="0" y="0"/>
          <a:chExt cx="0" cy="0"/>
        </a:xfrm>
      </p:grpSpPr>
      <p:sp>
        <p:nvSpPr>
          <p:cNvPr id="56" name="Google Shape;56;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57" name="Shape 57"/>
        <p:cNvGrpSpPr/>
        <p:nvPr/>
      </p:nvGrpSpPr>
      <p:grpSpPr>
        <a:xfrm>
          <a:off x="0" y="0"/>
          <a:ext cx="0" cy="0"/>
          <a:chOff x="0" y="0"/>
          <a:chExt cx="0" cy="0"/>
        </a:xfrm>
      </p:grpSpPr>
      <p:sp>
        <p:nvSpPr>
          <p:cNvPr id="58" name="Google Shape;58;p16"/>
          <p:cNvSpPr/>
          <p:nvPr/>
        </p:nvSpPr>
        <p:spPr>
          <a:xfrm>
            <a:off x="740568" y="0"/>
            <a:ext cx="11451432" cy="24669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59" name="Google Shape;59;p16"/>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6"/>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61" name="Shape 61"/>
        <p:cNvGrpSpPr/>
        <p:nvPr/>
      </p:nvGrpSpPr>
      <p:grpSpPr>
        <a:xfrm>
          <a:off x="0" y="0"/>
          <a:ext cx="0" cy="0"/>
          <a:chOff x="0" y="0"/>
          <a:chExt cx="0" cy="0"/>
        </a:xfrm>
      </p:grpSpPr>
      <p:sp>
        <p:nvSpPr>
          <p:cNvPr id="62" name="Google Shape;62;p17"/>
          <p:cNvSpPr/>
          <p:nvPr/>
        </p:nvSpPr>
        <p:spPr>
          <a:xfrm>
            <a:off x="177800" y="6223000"/>
            <a:ext cx="336550" cy="299969"/>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63" name="Google Shape;63;p17"/>
          <p:cNvSpPr/>
          <p:nvPr/>
        </p:nvSpPr>
        <p:spPr>
          <a:xfrm>
            <a:off x="3631660" y="4792494"/>
            <a:ext cx="8045990" cy="1730475"/>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 y="0"/>
            <a:ext cx="74097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1" name="Google Shape;11;p12"/>
          <p:cNvSpPr txBox="1"/>
          <p:nvPr/>
        </p:nvSpPr>
        <p:spPr>
          <a:xfrm>
            <a:off x="127000" y="6239658"/>
            <a:ext cx="4572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AU" sz="1400" u="none" cap="none" strike="noStrike">
                <a:solidFill>
                  <a:srgbClr val="FFFFFF"/>
                </a:solidFill>
                <a:latin typeface="Roboto"/>
                <a:ea typeface="Roboto"/>
                <a:cs typeface="Roboto"/>
                <a:sym typeface="Roboto"/>
              </a:rPr>
              <a:t>‹#›</a:t>
            </a:fld>
            <a:endParaRPr b="0" i="0" sz="1400" u="none" cap="none" strike="noStrike">
              <a:solidFill>
                <a:srgbClr val="FFFFFF"/>
              </a:solidFill>
              <a:latin typeface="Roboto"/>
              <a:ea typeface="Roboto"/>
              <a:cs typeface="Roboto"/>
              <a:sym typeface="Roboto"/>
            </a:endParaRPr>
          </a:p>
        </p:txBody>
      </p:sp>
      <p:sp>
        <p:nvSpPr>
          <p:cNvPr id="12" name="Google Shape;12;p12"/>
          <p:cNvSpPr/>
          <p:nvPr/>
        </p:nvSpPr>
        <p:spPr>
          <a:xfrm>
            <a:off x="-394521" y="473749"/>
            <a:ext cx="229577" cy="22957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3" name="Google Shape;13;p12"/>
          <p:cNvSpPr/>
          <p:nvPr/>
        </p:nvSpPr>
        <p:spPr>
          <a:xfrm>
            <a:off x="-394521" y="783791"/>
            <a:ext cx="229577" cy="22957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4" name="Google Shape;14;p12"/>
          <p:cNvSpPr/>
          <p:nvPr/>
        </p:nvSpPr>
        <p:spPr>
          <a:xfrm>
            <a:off x="-394521" y="1093833"/>
            <a:ext cx="229577" cy="22957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5" name="Google Shape;15;p12"/>
          <p:cNvSpPr/>
          <p:nvPr/>
        </p:nvSpPr>
        <p:spPr>
          <a:xfrm>
            <a:off x="-394521" y="1403875"/>
            <a:ext cx="229577" cy="22957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6" name="Google Shape;16;p12"/>
          <p:cNvSpPr/>
          <p:nvPr/>
        </p:nvSpPr>
        <p:spPr>
          <a:xfrm>
            <a:off x="-394521" y="2334001"/>
            <a:ext cx="229577" cy="2295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7" name="Google Shape;17;p12"/>
          <p:cNvSpPr/>
          <p:nvPr/>
        </p:nvSpPr>
        <p:spPr>
          <a:xfrm>
            <a:off x="-394521" y="1713917"/>
            <a:ext cx="229577" cy="2295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8" name="Google Shape;18;p12"/>
          <p:cNvSpPr/>
          <p:nvPr/>
        </p:nvSpPr>
        <p:spPr>
          <a:xfrm>
            <a:off x="-394521" y="2023959"/>
            <a:ext cx="229577" cy="2295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9" name="Google Shape;19;p12"/>
          <p:cNvSpPr/>
          <p:nvPr/>
        </p:nvSpPr>
        <p:spPr>
          <a:xfrm>
            <a:off x="-394521" y="2644043"/>
            <a:ext cx="229577" cy="22957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0" name="Google Shape;20;p12"/>
          <p:cNvSpPr/>
          <p:nvPr/>
        </p:nvSpPr>
        <p:spPr>
          <a:xfrm>
            <a:off x="-394521" y="3802925"/>
            <a:ext cx="230400" cy="230400"/>
          </a:xfrm>
          <a:prstGeom prst="ellipse">
            <a:avLst/>
          </a:prstGeom>
          <a:solidFill>
            <a:srgbClr val="3F68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1" name="Google Shape;21;p12"/>
          <p:cNvSpPr/>
          <p:nvPr/>
        </p:nvSpPr>
        <p:spPr>
          <a:xfrm>
            <a:off x="-394521" y="4113790"/>
            <a:ext cx="230400" cy="230400"/>
          </a:xfrm>
          <a:prstGeom prst="ellipse">
            <a:avLst/>
          </a:prstGeom>
          <a:solidFill>
            <a:srgbClr val="44B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2" name="Google Shape;22;p12"/>
          <p:cNvSpPr/>
          <p:nvPr/>
        </p:nvSpPr>
        <p:spPr>
          <a:xfrm>
            <a:off x="-394521" y="4424655"/>
            <a:ext cx="230400" cy="230400"/>
          </a:xfrm>
          <a:prstGeom prst="ellipse">
            <a:avLst/>
          </a:prstGeom>
          <a:solidFill>
            <a:srgbClr val="44D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3" name="Google Shape;23;p12"/>
          <p:cNvSpPr/>
          <p:nvPr/>
        </p:nvSpPr>
        <p:spPr>
          <a:xfrm>
            <a:off x="-394521" y="4735520"/>
            <a:ext cx="230400" cy="230400"/>
          </a:xfrm>
          <a:prstGeom prst="ellipse">
            <a:avLst/>
          </a:prstGeom>
          <a:solidFill>
            <a:srgbClr val="7FDD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4" name="Google Shape;24;p12"/>
          <p:cNvSpPr/>
          <p:nvPr/>
        </p:nvSpPr>
        <p:spPr>
          <a:xfrm>
            <a:off x="-394521" y="5046385"/>
            <a:ext cx="230400" cy="230400"/>
          </a:xfrm>
          <a:prstGeom prst="ellipse">
            <a:avLst/>
          </a:prstGeom>
          <a:solidFill>
            <a:srgbClr val="EAC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5" name="Google Shape;25;p12"/>
          <p:cNvSpPr/>
          <p:nvPr/>
        </p:nvSpPr>
        <p:spPr>
          <a:xfrm>
            <a:off x="-394521" y="5357250"/>
            <a:ext cx="230400" cy="230400"/>
          </a:xfrm>
          <a:prstGeom prst="ellipse">
            <a:avLst/>
          </a:prstGeom>
          <a:solidFill>
            <a:srgbClr val="EF9B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6" name="Google Shape;26;p12"/>
          <p:cNvSpPr/>
          <p:nvPr/>
        </p:nvSpPr>
        <p:spPr>
          <a:xfrm>
            <a:off x="-394521" y="5668115"/>
            <a:ext cx="230400" cy="230400"/>
          </a:xfrm>
          <a:prstGeom prst="ellipse">
            <a:avLst/>
          </a:prstGeom>
          <a:solidFill>
            <a:srgbClr val="EF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7" name="Google Shape;27;p12"/>
          <p:cNvSpPr/>
          <p:nvPr/>
        </p:nvSpPr>
        <p:spPr>
          <a:xfrm>
            <a:off x="-394521" y="5978980"/>
            <a:ext cx="230400" cy="230400"/>
          </a:xfrm>
          <a:prstGeom prst="ellipse">
            <a:avLst/>
          </a:prstGeom>
          <a:solidFill>
            <a:srgbClr val="C963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8" name="Google Shape;28;p12"/>
          <p:cNvSpPr/>
          <p:nvPr/>
        </p:nvSpPr>
        <p:spPr>
          <a:xfrm>
            <a:off x="-394521" y="6289840"/>
            <a:ext cx="230400" cy="230400"/>
          </a:xfrm>
          <a:prstGeom prst="ellipse">
            <a:avLst/>
          </a:prstGeom>
          <a:solidFill>
            <a:srgbClr val="8E72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9" name="Google Shape;29;p12"/>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descr="{&quot;HashCode&quot;:-231024771,&quot;Placement&quot;:&quot;Footer&quot;}" id="30" name="Google Shape;30;p12"/>
          <p:cNvSpPr txBox="1"/>
          <p:nvPr/>
        </p:nvSpPr>
        <p:spPr>
          <a:xfrm>
            <a:off x="5263052" y="6595656"/>
            <a:ext cx="1665897" cy="262344"/>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AU" sz="1000">
                <a:solidFill>
                  <a:srgbClr val="000000"/>
                </a:solidFill>
                <a:latin typeface="Calibri"/>
                <a:ea typeface="Calibri"/>
                <a:cs typeface="Calibri"/>
                <a:sym typeface="Calibri"/>
              </a:rPr>
              <a:t>Classification: Confidential</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356">
          <p15:clr>
            <a:srgbClr val="5ACBF0"/>
          </p15:clr>
        </p15:guide>
        <p15:guide id="2" orient="horz" pos="3793">
          <p15:clr>
            <a:srgbClr val="5ACBF0"/>
          </p15:clr>
        </p15:guide>
        <p15:guide id="3" orient="horz" pos="315">
          <p15:clr>
            <a:srgbClr val="5ACBF0"/>
          </p15:clr>
        </p15:guide>
        <p15:guide id="4" pos="760">
          <p15:clr>
            <a:srgbClr val="5ACBF0"/>
          </p15:clr>
        </p15:guide>
        <p15:guide id="5" orient="horz" pos="822">
          <p15:clr>
            <a:srgbClr val="FBAE40"/>
          </p15:clr>
        </p15:guide>
        <p15:guide id="6"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a:t>Category review: Chips</a:t>
            </a:r>
            <a:endParaRPr/>
          </a:p>
        </p:txBody>
      </p:sp>
      <p:sp>
        <p:nvSpPr>
          <p:cNvPr id="69" name="Google Shape;69;p1"/>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000005"/>
              </a:buClr>
              <a:buSzPts val="1800"/>
              <a:buNone/>
            </a:pPr>
            <a:r>
              <a:rPr lang="en-AU"/>
              <a:t>Retail Analytics</a:t>
            </a:r>
            <a:endParaRPr/>
          </a:p>
          <a:p>
            <a:pPr indent="0" lvl="0" marL="0" rtl="0" algn="l">
              <a:lnSpc>
                <a:spcPct val="100000"/>
              </a:lnSpc>
              <a:spcBef>
                <a:spcPts val="1000"/>
              </a:spcBef>
              <a:spcAft>
                <a:spcPts val="0"/>
              </a:spcAft>
              <a:buClr>
                <a:srgbClr val="000005"/>
              </a:buClr>
              <a:buSzPts val="1800"/>
              <a:buNone/>
            </a:pPr>
            <a:r>
              <a:t/>
            </a:r>
            <a:endParaRPr/>
          </a:p>
        </p:txBody>
      </p:sp>
      <p:sp>
        <p:nvSpPr>
          <p:cNvPr id="70" name="Google Shape;70;p1"/>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rgbClr val="000005"/>
              </a:buClr>
              <a:buSzPts val="1000"/>
              <a:buFont typeface="Arial"/>
              <a:buNone/>
            </a:pPr>
            <a:r>
              <a:rPr lang="en-AU"/>
              <a:t>June 2020</a:t>
            </a:r>
            <a:endParaRPr/>
          </a:p>
        </p:txBody>
      </p:sp>
      <p:grpSp>
        <p:nvGrpSpPr>
          <p:cNvPr id="71" name="Google Shape;71;p1"/>
          <p:cNvGrpSpPr/>
          <p:nvPr/>
        </p:nvGrpSpPr>
        <p:grpSpPr>
          <a:xfrm>
            <a:off x="12294760" y="5621533"/>
            <a:ext cx="1981965" cy="1236467"/>
            <a:chOff x="8857913" y="1025653"/>
            <a:chExt cx="1981965" cy="1236467"/>
          </a:xfrm>
        </p:grpSpPr>
        <p:sp>
          <p:nvSpPr>
            <p:cNvPr id="72" name="Google Shape;72;p1"/>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45700" lIns="91425" spcFirstLastPara="1" rIns="91425" wrap="square" tIns="468000">
              <a:noAutofit/>
            </a:bodyPr>
            <a:lstStyle/>
            <a:p>
              <a:pPr indent="0" lvl="0" marL="0" marR="0" rtl="0" algn="l">
                <a:spcBef>
                  <a:spcPts val="0"/>
                </a:spcBef>
                <a:spcAft>
                  <a:spcPts val="0"/>
                </a:spcAft>
                <a:buNone/>
              </a:pPr>
              <a:r>
                <a:rPr lang="en-AU" sz="1000">
                  <a:solidFill>
                    <a:srgbClr val="EF9B47"/>
                  </a:solidFill>
                  <a:latin typeface="Roboto Medium"/>
                  <a:ea typeface="Roboto Medium"/>
                  <a:cs typeface="Roboto Medium"/>
                  <a:sym typeface="Roboto Medium"/>
                </a:rPr>
                <a:t>Brand note:</a:t>
              </a:r>
              <a:r>
                <a:rPr lang="en-AU" sz="1000">
                  <a:solidFill>
                    <a:srgbClr val="000005"/>
                  </a:solidFill>
                  <a:latin typeface="Roboto Light"/>
                  <a:ea typeface="Roboto Light"/>
                  <a:cs typeface="Roboto Light"/>
                  <a:sym typeface="Roboto Light"/>
                </a:rPr>
                <a:t> If client logo is not required, use alternate title page layout </a:t>
              </a:r>
              <a:r>
                <a:rPr lang="en-AU" sz="1000">
                  <a:solidFill>
                    <a:srgbClr val="000005"/>
                  </a:solidFill>
                  <a:latin typeface="Roboto Medium"/>
                  <a:ea typeface="Roboto Medium"/>
                  <a:cs typeface="Roboto Medium"/>
                  <a:sym typeface="Roboto Medium"/>
                </a:rPr>
                <a:t>right click slide thumbnail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Layout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Title</a:t>
              </a:r>
              <a:endParaRPr sz="1000">
                <a:solidFill>
                  <a:srgbClr val="000005"/>
                </a:solidFill>
                <a:latin typeface="Roboto Medium"/>
                <a:ea typeface="Roboto Medium"/>
                <a:cs typeface="Roboto Medium"/>
                <a:sym typeface="Roboto Medium"/>
              </a:endParaRPr>
            </a:p>
          </p:txBody>
        </p:sp>
        <p:grpSp>
          <p:nvGrpSpPr>
            <p:cNvPr id="73" name="Google Shape;73;p1"/>
            <p:cNvGrpSpPr/>
            <p:nvPr/>
          </p:nvGrpSpPr>
          <p:grpSpPr>
            <a:xfrm>
              <a:off x="8857913" y="1025653"/>
              <a:ext cx="356123" cy="320040"/>
              <a:chOff x="2932" y="1344"/>
              <a:chExt cx="1816" cy="1632"/>
            </a:xfrm>
          </p:grpSpPr>
          <p:sp>
            <p:nvSpPr>
              <p:cNvPr id="74" name="Google Shape;74;p1"/>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75" name="Google Shape;75;p1"/>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idx="1" type="body"/>
          </p:nvPr>
        </p:nvSpPr>
        <p:spPr>
          <a:xfrm>
            <a:off x="1216575" y="5000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t/>
            </a:r>
            <a:endParaRPr/>
          </a:p>
        </p:txBody>
      </p:sp>
      <p:pic>
        <p:nvPicPr>
          <p:cNvPr id="143" name="Google Shape;143;p10"/>
          <p:cNvPicPr preferRelativeResize="0"/>
          <p:nvPr/>
        </p:nvPicPr>
        <p:blipFill rotWithShape="1">
          <a:blip r:embed="rId3">
            <a:alphaModFix/>
          </a:blip>
          <a:srcRect b="0" l="0" r="0" t="0"/>
          <a:stretch/>
        </p:blipFill>
        <p:spPr>
          <a:xfrm>
            <a:off x="12305518" y="0"/>
            <a:ext cx="1993565" cy="2005758"/>
          </a:xfrm>
          <a:prstGeom prst="rect">
            <a:avLst/>
          </a:prstGeom>
          <a:noFill/>
          <a:ln>
            <a:noFill/>
          </a:ln>
        </p:spPr>
      </p:pic>
      <p:pic>
        <p:nvPicPr>
          <p:cNvPr id="144" name="Google Shape;144;p10"/>
          <p:cNvPicPr preferRelativeResize="0"/>
          <p:nvPr/>
        </p:nvPicPr>
        <p:blipFill>
          <a:blip r:embed="rId4">
            <a:alphaModFix/>
          </a:blip>
          <a:stretch>
            <a:fillRect/>
          </a:stretch>
        </p:blipFill>
        <p:spPr>
          <a:xfrm>
            <a:off x="1589550" y="722111"/>
            <a:ext cx="4930000" cy="5413775"/>
          </a:xfrm>
          <a:prstGeom prst="rect">
            <a:avLst/>
          </a:prstGeom>
          <a:noFill/>
          <a:ln>
            <a:noFill/>
          </a:ln>
        </p:spPr>
      </p:pic>
      <p:pic>
        <p:nvPicPr>
          <p:cNvPr id="145" name="Google Shape;145;p10"/>
          <p:cNvPicPr preferRelativeResize="0"/>
          <p:nvPr/>
        </p:nvPicPr>
        <p:blipFill>
          <a:blip r:embed="rId5">
            <a:alphaModFix/>
          </a:blip>
          <a:stretch>
            <a:fillRect/>
          </a:stretch>
        </p:blipFill>
        <p:spPr>
          <a:xfrm>
            <a:off x="6759250" y="480201"/>
            <a:ext cx="5306575" cy="5897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Executive summary</a:t>
            </a:r>
            <a:endParaRPr/>
          </a:p>
        </p:txBody>
      </p:sp>
      <p:sp>
        <p:nvSpPr>
          <p:cNvPr id="86" name="Google Shape;86;p3"/>
          <p:cNvSpPr/>
          <p:nvPr/>
        </p:nvSpPr>
        <p:spPr>
          <a:xfrm>
            <a:off x="1196975" y="1905000"/>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01</a:t>
            </a:r>
            <a:endParaRPr/>
          </a:p>
        </p:txBody>
      </p:sp>
      <p:sp>
        <p:nvSpPr>
          <p:cNvPr id="87" name="Google Shape;87;p3"/>
          <p:cNvSpPr/>
          <p:nvPr/>
        </p:nvSpPr>
        <p:spPr>
          <a:xfrm>
            <a:off x="1196975" y="4095579"/>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02</a:t>
            </a:r>
            <a:endParaRPr sz="1800">
              <a:solidFill>
                <a:srgbClr val="000000"/>
              </a:solidFill>
              <a:latin typeface="Roboto Light"/>
              <a:ea typeface="Roboto Light"/>
              <a:cs typeface="Roboto Light"/>
              <a:sym typeface="Roboto Light"/>
            </a:endParaRPr>
          </a:p>
        </p:txBody>
      </p:sp>
      <p:sp>
        <p:nvSpPr>
          <p:cNvPr id="88" name="Google Shape;88;p3"/>
          <p:cNvSpPr txBox="1"/>
          <p:nvPr/>
        </p:nvSpPr>
        <p:spPr>
          <a:xfrm>
            <a:off x="1935586" y="1967886"/>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400">
                <a:solidFill>
                  <a:schemeClr val="dk1"/>
                </a:solidFill>
                <a:latin typeface="Roboto"/>
                <a:ea typeface="Roboto"/>
                <a:cs typeface="Roboto"/>
                <a:sym typeface="Roboto"/>
              </a:rPr>
              <a:t>Task 1</a:t>
            </a:r>
            <a:endParaRPr/>
          </a:p>
        </p:txBody>
      </p:sp>
      <p:sp>
        <p:nvSpPr>
          <p:cNvPr id="89" name="Google Shape;89;p3"/>
          <p:cNvSpPr txBox="1"/>
          <p:nvPr/>
        </p:nvSpPr>
        <p:spPr>
          <a:xfrm>
            <a:off x="1935586" y="4158465"/>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400">
                <a:solidFill>
                  <a:schemeClr val="dk1"/>
                </a:solidFill>
                <a:latin typeface="Roboto"/>
                <a:ea typeface="Roboto"/>
                <a:cs typeface="Roboto"/>
                <a:sym typeface="Roboto"/>
              </a:rPr>
              <a:t>Task 2</a:t>
            </a:r>
            <a:endParaRPr sz="1400">
              <a:solidFill>
                <a:schemeClr val="dk1"/>
              </a:solidFill>
              <a:latin typeface="Roboto"/>
              <a:ea typeface="Roboto"/>
              <a:cs typeface="Roboto"/>
              <a:sym typeface="Roboto"/>
            </a:endParaRPr>
          </a:p>
        </p:txBody>
      </p:sp>
      <p:sp>
        <p:nvSpPr>
          <p:cNvPr id="90" name="Google Shape;90;p3"/>
          <p:cNvSpPr txBox="1"/>
          <p:nvPr/>
        </p:nvSpPr>
        <p:spPr>
          <a:xfrm>
            <a:off x="4095585" y="1967887"/>
            <a:ext cx="7580989" cy="1718742"/>
          </a:xfrm>
          <a:prstGeom prst="rect">
            <a:avLst/>
          </a:prstGeom>
          <a:noFill/>
          <a:ln>
            <a:noFill/>
          </a:ln>
        </p:spPr>
        <p:txBody>
          <a:bodyPr anchorCtr="0" anchor="t" bIns="0" lIns="0" spcFirstLastPara="1" rIns="0" wrap="square" tIns="0">
            <a:noAutofit/>
          </a:bodyPr>
          <a:lstStyle/>
          <a:p>
            <a:pPr indent="-349250" lvl="0" marL="457200" marR="0" rtl="0" algn="l">
              <a:spcBef>
                <a:spcPts val="0"/>
              </a:spcBef>
              <a:spcAft>
                <a:spcPts val="0"/>
              </a:spcAft>
              <a:buSzPts val="1900"/>
              <a:buFont typeface="Verdana"/>
              <a:buAutoNum type="arabicPeriod"/>
            </a:pPr>
            <a:r>
              <a:rPr lang="en-AU" sz="1700">
                <a:solidFill>
                  <a:schemeClr val="dk1"/>
                </a:solidFill>
                <a:latin typeface="Verdana"/>
                <a:ea typeface="Verdana"/>
                <a:cs typeface="Verdana"/>
                <a:sym typeface="Verdana"/>
              </a:rPr>
              <a:t>The data had a lot of outliers and had to be normalised </a:t>
            </a:r>
            <a:endParaRPr sz="1700">
              <a:solidFill>
                <a:schemeClr val="dk1"/>
              </a:solidFill>
              <a:latin typeface="Verdana"/>
              <a:ea typeface="Verdana"/>
              <a:cs typeface="Verdana"/>
              <a:sym typeface="Verdana"/>
            </a:endParaRPr>
          </a:p>
          <a:p>
            <a:pPr indent="-336550" lvl="0" marL="457200" marR="0" rtl="0" algn="l">
              <a:spcBef>
                <a:spcPts val="0"/>
              </a:spcBef>
              <a:spcAft>
                <a:spcPts val="0"/>
              </a:spcAft>
              <a:buClr>
                <a:schemeClr val="dk1"/>
              </a:buClr>
              <a:buSzPts val="1700"/>
              <a:buFont typeface="Verdana"/>
              <a:buAutoNum type="arabicPeriod"/>
            </a:pPr>
            <a:r>
              <a:rPr lang="en-AU" sz="1700">
                <a:solidFill>
                  <a:schemeClr val="dk1"/>
                </a:solidFill>
                <a:latin typeface="Verdana"/>
                <a:ea typeface="Verdana"/>
                <a:cs typeface="Verdana"/>
                <a:sym typeface="Verdana"/>
              </a:rPr>
              <a:t>Data was summarised and all the </a:t>
            </a:r>
            <a:r>
              <a:rPr lang="en-AU" sz="1700">
                <a:solidFill>
                  <a:schemeClr val="dk1"/>
                </a:solidFill>
                <a:latin typeface="Verdana"/>
                <a:ea typeface="Verdana"/>
                <a:cs typeface="Verdana"/>
                <a:sym typeface="Verdana"/>
              </a:rPr>
              <a:t>summaries</a:t>
            </a:r>
            <a:r>
              <a:rPr lang="en-AU" sz="1700">
                <a:solidFill>
                  <a:schemeClr val="dk1"/>
                </a:solidFill>
                <a:latin typeface="Verdana"/>
                <a:ea typeface="Verdana"/>
                <a:cs typeface="Verdana"/>
                <a:sym typeface="Verdana"/>
              </a:rPr>
              <a:t> will b mentioned in the next slide</a:t>
            </a:r>
            <a:endParaRPr sz="1700">
              <a:solidFill>
                <a:schemeClr val="dk1"/>
              </a:solidFill>
              <a:latin typeface="Verdana"/>
              <a:ea typeface="Verdana"/>
              <a:cs typeface="Verdana"/>
              <a:sym typeface="Verdana"/>
            </a:endParaRPr>
          </a:p>
          <a:p>
            <a:pPr indent="-336550" lvl="0" marL="457200" marR="0" rtl="0" algn="l">
              <a:spcBef>
                <a:spcPts val="0"/>
              </a:spcBef>
              <a:spcAft>
                <a:spcPts val="0"/>
              </a:spcAft>
              <a:buClr>
                <a:schemeClr val="dk1"/>
              </a:buClr>
              <a:buSzPts val="1700"/>
              <a:buFont typeface="Verdana"/>
              <a:buAutoNum type="arabicPeriod"/>
            </a:pPr>
            <a:r>
              <a:rPr lang="en-AU" sz="1700">
                <a:solidFill>
                  <a:schemeClr val="dk1"/>
                </a:solidFill>
                <a:latin typeface="Verdana"/>
                <a:ea typeface="Verdana"/>
                <a:cs typeface="Verdana"/>
                <a:sym typeface="Verdana"/>
              </a:rPr>
              <a:t>Data formats were </a:t>
            </a:r>
            <a:r>
              <a:rPr lang="en-AU" sz="1700">
                <a:solidFill>
                  <a:schemeClr val="dk1"/>
                </a:solidFill>
                <a:latin typeface="Verdana"/>
                <a:ea typeface="Verdana"/>
                <a:cs typeface="Verdana"/>
                <a:sym typeface="Verdana"/>
              </a:rPr>
              <a:t>mostly</a:t>
            </a:r>
            <a:r>
              <a:rPr lang="en-AU" sz="1700">
                <a:solidFill>
                  <a:schemeClr val="dk1"/>
                </a:solidFill>
                <a:latin typeface="Verdana"/>
                <a:ea typeface="Verdana"/>
                <a:cs typeface="Verdana"/>
                <a:sym typeface="Verdana"/>
              </a:rPr>
              <a:t> in the form of a floating variable and integer values. </a:t>
            </a:r>
            <a:endParaRPr sz="2100">
              <a:solidFill>
                <a:schemeClr val="dk1"/>
              </a:solidFill>
              <a:latin typeface="Verdana"/>
              <a:ea typeface="Verdana"/>
              <a:cs typeface="Verdana"/>
              <a:sym typeface="Verdana"/>
            </a:endParaRPr>
          </a:p>
        </p:txBody>
      </p:sp>
      <p:sp>
        <p:nvSpPr>
          <p:cNvPr id="91" name="Google Shape;91;p3"/>
          <p:cNvSpPr txBox="1"/>
          <p:nvPr/>
        </p:nvSpPr>
        <p:spPr>
          <a:xfrm>
            <a:off x="4084610" y="4158466"/>
            <a:ext cx="7581000" cy="1718700"/>
          </a:xfrm>
          <a:prstGeom prst="rect">
            <a:avLst/>
          </a:prstGeom>
          <a:noFill/>
          <a:ln>
            <a:noFill/>
          </a:ln>
        </p:spPr>
        <p:txBody>
          <a:bodyPr anchorCtr="0" anchor="t" bIns="0" lIns="0" spcFirstLastPara="1" rIns="0" wrap="square" tIns="0">
            <a:noAutofit/>
          </a:bodyPr>
          <a:lstStyle/>
          <a:p>
            <a:pPr indent="-336550" lvl="0" marL="457200" marR="0" rtl="0" algn="l">
              <a:spcBef>
                <a:spcPts val="0"/>
              </a:spcBef>
              <a:spcAft>
                <a:spcPts val="0"/>
              </a:spcAft>
              <a:buSzPts val="1700"/>
              <a:buFont typeface="Verdana"/>
              <a:buAutoNum type="arabicPeriod"/>
            </a:pPr>
            <a:r>
              <a:rPr lang="en-AU" sz="1700">
                <a:latin typeface="Verdana"/>
                <a:ea typeface="Verdana"/>
                <a:cs typeface="Verdana"/>
                <a:sym typeface="Verdana"/>
              </a:rPr>
              <a:t>Total_sales revenue came out to be around 1933115 dollars </a:t>
            </a:r>
            <a:endParaRPr sz="1700">
              <a:latin typeface="Verdana"/>
              <a:ea typeface="Verdana"/>
              <a:cs typeface="Verdana"/>
              <a:sym typeface="Verdana"/>
            </a:endParaRPr>
          </a:p>
          <a:p>
            <a:pPr indent="-336550" lvl="0" marL="457200" marR="0" rtl="0" algn="l">
              <a:spcBef>
                <a:spcPts val="0"/>
              </a:spcBef>
              <a:spcAft>
                <a:spcPts val="0"/>
              </a:spcAft>
              <a:buSzPts val="1700"/>
              <a:buFont typeface="Verdana"/>
              <a:buAutoNum type="arabicPeriod"/>
            </a:pPr>
            <a:r>
              <a:rPr lang="en-AU" sz="1700">
                <a:latin typeface="Verdana"/>
                <a:ea typeface="Verdana"/>
                <a:cs typeface="Verdana"/>
                <a:sym typeface="Verdana"/>
              </a:rPr>
              <a:t>Total customers currently using that particular store are 241584 approximately </a:t>
            </a:r>
            <a:endParaRPr sz="1700">
              <a:latin typeface="Verdana"/>
              <a:ea typeface="Verdana"/>
              <a:cs typeface="Verdana"/>
              <a:sym typeface="Verdana"/>
            </a:endParaRPr>
          </a:p>
          <a:p>
            <a:pPr indent="-336550" lvl="0" marL="457200" marR="0" rtl="0" algn="l">
              <a:spcBef>
                <a:spcPts val="0"/>
              </a:spcBef>
              <a:spcAft>
                <a:spcPts val="0"/>
              </a:spcAft>
              <a:buSzPts val="1700"/>
              <a:buAutoNum type="arabicPeriod"/>
            </a:pPr>
            <a:r>
              <a:rPr lang="en-AU" sz="1700">
                <a:latin typeface="Verdana"/>
                <a:ea typeface="Verdana"/>
                <a:cs typeface="Verdana"/>
                <a:sym typeface="Verdana"/>
              </a:rPr>
              <a:t>There are about 0.91 </a:t>
            </a:r>
            <a:r>
              <a:rPr lang="en-AU" sz="1700">
                <a:latin typeface="Verdana"/>
                <a:ea typeface="Verdana"/>
                <a:cs typeface="Verdana"/>
                <a:sym typeface="Verdana"/>
              </a:rPr>
              <a:t>transactions</a:t>
            </a:r>
            <a:r>
              <a:rPr lang="en-AU" sz="1700">
                <a:latin typeface="Verdana"/>
                <a:ea typeface="Verdana"/>
                <a:cs typeface="Verdana"/>
                <a:sym typeface="Verdana"/>
              </a:rPr>
              <a:t> that are happening per customer.</a:t>
            </a:r>
            <a:r>
              <a:rPr lang="en-AU" sz="1700"/>
              <a:t> </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01</a:t>
            </a:r>
            <a:endParaRPr/>
          </a:p>
        </p:txBody>
      </p:sp>
      <p:sp>
        <p:nvSpPr>
          <p:cNvPr id="97" name="Google Shape;97;p4"/>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Task 1 Findings and Analysis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The type of chip plays a major role in the </a:t>
            </a:r>
            <a:r>
              <a:rPr lang="en-AU"/>
              <a:t>way that the consumer wants to consume it. The better the taste more the marketing of those chips will be done and more successful will it become. </a:t>
            </a:r>
            <a:endParaRPr/>
          </a:p>
        </p:txBody>
      </p:sp>
      <p:pic>
        <p:nvPicPr>
          <p:cNvPr id="103" name="Google Shape;103;p5"/>
          <p:cNvPicPr preferRelativeResize="0"/>
          <p:nvPr/>
        </p:nvPicPr>
        <p:blipFill rotWithShape="1">
          <a:blip r:embed="rId3">
            <a:alphaModFix/>
          </a:blip>
          <a:srcRect b="0" l="0" r="0" t="0"/>
          <a:stretch/>
        </p:blipFill>
        <p:spPr>
          <a:xfrm>
            <a:off x="12316275" y="0"/>
            <a:ext cx="1993565" cy="1639966"/>
          </a:xfrm>
          <a:prstGeom prst="rect">
            <a:avLst/>
          </a:prstGeom>
          <a:noFill/>
          <a:ln>
            <a:noFill/>
          </a:ln>
        </p:spPr>
      </p:pic>
      <p:pic>
        <p:nvPicPr>
          <p:cNvPr id="104" name="Google Shape;104;p5"/>
          <p:cNvPicPr preferRelativeResize="0"/>
          <p:nvPr/>
        </p:nvPicPr>
        <p:blipFill>
          <a:blip r:embed="rId4">
            <a:alphaModFix/>
          </a:blip>
          <a:stretch>
            <a:fillRect/>
          </a:stretch>
        </p:blipFill>
        <p:spPr>
          <a:xfrm>
            <a:off x="1669513" y="2161696"/>
            <a:ext cx="9534525" cy="3457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1196975" y="453375"/>
            <a:ext cx="59769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The taste of the chip is the primary concern. </a:t>
            </a:r>
            <a:r>
              <a:rPr lang="en-AU"/>
              <a:t>Nowadays</a:t>
            </a:r>
            <a:r>
              <a:rPr lang="en-AU"/>
              <a:t> baked chips are enthralling the market more because of the increased awareness for taking care of their health. That’s why our top performing chips are the ones that are either doritors or baked ones. They are definitely growing but are best ones are still the chips who have completely </a:t>
            </a:r>
            <a:r>
              <a:rPr lang="en-AU"/>
              <a:t>dominated</a:t>
            </a:r>
            <a:r>
              <a:rPr lang="en-AU"/>
              <a:t> the market over the past many years </a:t>
            </a:r>
            <a:endParaRPr/>
          </a:p>
        </p:txBody>
      </p:sp>
      <p:pic>
        <p:nvPicPr>
          <p:cNvPr id="110" name="Google Shape;110;p6"/>
          <p:cNvPicPr preferRelativeResize="0"/>
          <p:nvPr/>
        </p:nvPicPr>
        <p:blipFill rotWithShape="1">
          <a:blip r:embed="rId3">
            <a:alphaModFix/>
          </a:blip>
          <a:srcRect b="0" l="0" r="0" t="0"/>
          <a:stretch/>
        </p:blipFill>
        <p:spPr>
          <a:xfrm>
            <a:off x="12327032" y="0"/>
            <a:ext cx="1993565" cy="1457070"/>
          </a:xfrm>
          <a:prstGeom prst="rect">
            <a:avLst/>
          </a:prstGeom>
          <a:noFill/>
          <a:ln>
            <a:noFill/>
          </a:ln>
        </p:spPr>
      </p:pic>
      <p:pic>
        <p:nvPicPr>
          <p:cNvPr id="111" name="Google Shape;111;p6"/>
          <p:cNvPicPr preferRelativeResize="0"/>
          <p:nvPr/>
        </p:nvPicPr>
        <p:blipFill>
          <a:blip r:embed="rId4">
            <a:alphaModFix/>
          </a:blip>
          <a:stretch>
            <a:fillRect/>
          </a:stretch>
        </p:blipFill>
        <p:spPr>
          <a:xfrm>
            <a:off x="7512425" y="1457071"/>
            <a:ext cx="4438494" cy="52754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A Visual Analysis below. </a:t>
            </a:r>
            <a:endParaRPr/>
          </a:p>
        </p:txBody>
      </p:sp>
      <p:grpSp>
        <p:nvGrpSpPr>
          <p:cNvPr id="117" name="Google Shape;117;p7"/>
          <p:cNvGrpSpPr/>
          <p:nvPr/>
        </p:nvGrpSpPr>
        <p:grpSpPr>
          <a:xfrm>
            <a:off x="12294760" y="-281940"/>
            <a:ext cx="1536700" cy="601980"/>
            <a:chOff x="12294760" y="-281940"/>
            <a:chExt cx="1536700" cy="601980"/>
          </a:xfrm>
        </p:grpSpPr>
        <p:grpSp>
          <p:nvGrpSpPr>
            <p:cNvPr id="118" name="Google Shape;118;p7"/>
            <p:cNvGrpSpPr/>
            <p:nvPr/>
          </p:nvGrpSpPr>
          <p:grpSpPr>
            <a:xfrm>
              <a:off x="12294760" y="0"/>
              <a:ext cx="356123" cy="320040"/>
              <a:chOff x="2932" y="1344"/>
              <a:chExt cx="1816" cy="1632"/>
            </a:xfrm>
          </p:grpSpPr>
          <p:sp>
            <p:nvSpPr>
              <p:cNvPr id="119" name="Google Shape;119;p7"/>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20" name="Google Shape;120;p7"/>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21" name="Google Shape;121;p7"/>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22" name="Google Shape;122;p7"/>
          <p:cNvPicPr preferRelativeResize="0"/>
          <p:nvPr/>
        </p:nvPicPr>
        <p:blipFill rotWithShape="1">
          <a:blip r:embed="rId3">
            <a:alphaModFix/>
          </a:blip>
          <a:srcRect b="0" l="0" r="0" t="0"/>
          <a:stretch/>
        </p:blipFill>
        <p:spPr>
          <a:xfrm>
            <a:off x="12294760" y="0"/>
            <a:ext cx="1993565" cy="1639966"/>
          </a:xfrm>
          <a:prstGeom prst="rect">
            <a:avLst/>
          </a:prstGeom>
          <a:noFill/>
          <a:ln>
            <a:noFill/>
          </a:ln>
        </p:spPr>
      </p:pic>
      <p:pic>
        <p:nvPicPr>
          <p:cNvPr id="123" name="Google Shape;123;p7"/>
          <p:cNvPicPr preferRelativeResize="0"/>
          <p:nvPr/>
        </p:nvPicPr>
        <p:blipFill>
          <a:blip r:embed="rId4">
            <a:alphaModFix/>
          </a:blip>
          <a:stretch>
            <a:fillRect/>
          </a:stretch>
        </p:blipFill>
        <p:spPr>
          <a:xfrm>
            <a:off x="914050" y="1304921"/>
            <a:ext cx="11380699" cy="52754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02</a:t>
            </a:r>
            <a:endParaRPr/>
          </a:p>
        </p:txBody>
      </p:sp>
      <p:sp>
        <p:nvSpPr>
          <p:cNvPr id="129" name="Google Shape;129;p8"/>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Trial store performance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spcBef>
                <a:spcPts val="0"/>
              </a:spcBef>
              <a:spcAft>
                <a:spcPts val="0"/>
              </a:spcAft>
              <a:buClr>
                <a:schemeClr val="dk1"/>
              </a:buClr>
              <a:buSzPts val="2400"/>
              <a:buFont typeface="Arial"/>
              <a:buNone/>
            </a:pPr>
            <a:r>
              <a:rPr lang="en-AU" sz="1800">
                <a:solidFill>
                  <a:schemeClr val="dk1"/>
                </a:solidFill>
              </a:rPr>
              <a:t>We’ve found control stores 233, 155, 237 for trial stores 77, 86 and 88 respectively. 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sales. Now that we have finished our analysis, we can prepare our presentation to the Category Manager.</a:t>
            </a:r>
            <a:endParaRPr sz="1800">
              <a:solidFill>
                <a:schemeClr val="dk1"/>
              </a:solidFill>
            </a:endParaRPr>
          </a:p>
          <a:p>
            <a:pPr indent="0" lvl="0" marL="0" rtl="0" algn="l">
              <a:lnSpc>
                <a:spcPct val="100000"/>
              </a:lnSpc>
              <a:spcBef>
                <a:spcPts val="0"/>
              </a:spcBef>
              <a:spcAft>
                <a:spcPts val="0"/>
              </a:spcAft>
              <a:buClr>
                <a:srgbClr val="000005"/>
              </a:buClr>
              <a:buSzPts val="2400"/>
              <a:buNone/>
            </a:pPr>
            <a:r>
              <a:t/>
            </a:r>
            <a:endParaRPr sz="1800"/>
          </a:p>
        </p:txBody>
      </p:sp>
      <p:pic>
        <p:nvPicPr>
          <p:cNvPr id="135" name="Google Shape;135;p9"/>
          <p:cNvPicPr preferRelativeResize="0"/>
          <p:nvPr/>
        </p:nvPicPr>
        <p:blipFill rotWithShape="1">
          <a:blip r:embed="rId3">
            <a:alphaModFix/>
          </a:blip>
          <a:srcRect b="0" l="0" r="0" t="0"/>
          <a:stretch/>
        </p:blipFill>
        <p:spPr>
          <a:xfrm>
            <a:off x="12305402" y="0"/>
            <a:ext cx="1993565" cy="1822862"/>
          </a:xfrm>
          <a:prstGeom prst="rect">
            <a:avLst/>
          </a:prstGeom>
          <a:noFill/>
          <a:ln>
            <a:noFill/>
          </a:ln>
        </p:spPr>
      </p:pic>
      <p:pic>
        <p:nvPicPr>
          <p:cNvPr id="136" name="Google Shape;136;p9"/>
          <p:cNvPicPr preferRelativeResize="0"/>
          <p:nvPr/>
        </p:nvPicPr>
        <p:blipFill>
          <a:blip r:embed="rId4">
            <a:alphaModFix/>
          </a:blip>
          <a:stretch>
            <a:fillRect/>
          </a:stretch>
        </p:blipFill>
        <p:spPr>
          <a:xfrm>
            <a:off x="1321600" y="2017775"/>
            <a:ext cx="5134775" cy="4003625"/>
          </a:xfrm>
          <a:prstGeom prst="rect">
            <a:avLst/>
          </a:prstGeom>
          <a:noFill/>
          <a:ln>
            <a:noFill/>
          </a:ln>
        </p:spPr>
      </p:pic>
      <p:pic>
        <p:nvPicPr>
          <p:cNvPr id="137" name="Google Shape;137;p9"/>
          <p:cNvPicPr preferRelativeResize="0"/>
          <p:nvPr/>
        </p:nvPicPr>
        <p:blipFill>
          <a:blip r:embed="rId5">
            <a:alphaModFix/>
          </a:blip>
          <a:stretch>
            <a:fillRect/>
          </a:stretch>
        </p:blipFill>
        <p:spPr>
          <a:xfrm>
            <a:off x="6874575" y="2183946"/>
            <a:ext cx="5430826" cy="367128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