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Helvetica Neue"/>
      <p:regular r:id="rId17"/>
      <p:bold r:id="rId18"/>
      <p:italic r:id="rId19"/>
      <p:boldItalic r:id="rId20"/>
    </p:embeddedFont>
    <p:embeddedFont>
      <p:font typeface="Oswald"/>
      <p:regular r:id="rId21"/>
      <p:bold r:id="rId22"/>
    </p:embeddedFont>
    <p:embeddedFont>
      <p:font typeface="Merriweather"/>
      <p:regular r:id="rId23"/>
      <p:bold r:id="rId24"/>
      <p:italic r:id="rId25"/>
      <p:boldItalic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grtsRSaOoNGGY7K3HSWmfIwyRw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22" Type="http://schemas.openxmlformats.org/officeDocument/2006/relationships/font" Target="fonts/Oswald-bold.fntdata"/><Relationship Id="rId21" Type="http://schemas.openxmlformats.org/officeDocument/2006/relationships/font" Target="fonts/Oswald-regular.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19" Type="http://schemas.openxmlformats.org/officeDocument/2006/relationships/font" Target="fonts/HelveticaNeue-italic.fntdata"/><Relationship Id="rId1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cs-CZ" sz="1200" u="none" cap="none" strike="noStrike">
                <a:solidFill>
                  <a:schemeClr val="dk1"/>
                </a:solidFill>
                <a:latin typeface="Calibri"/>
                <a:ea typeface="Calibri"/>
                <a:cs typeface="Calibri"/>
                <a:sym typeface="Calibri"/>
              </a:rPr>
              <a:t>30.09.2022</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3" name="Google Shape;353;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54" name="Google Shape;354;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7" name="Google Shape;357;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4" name="Google Shape;384;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85" name="Google Shape;385;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8" name="Google Shape;388;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6" name="Google Shape;11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17" name="Google Shape;117;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0" name="Google Shape;120;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1" name="Google Shape;14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42" name="Google Shape;142;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5" name="Google Shape;14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2" name="Google Shape;182;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83" name="Google Shape;183;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6" name="Google Shape;186;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8" name="Google Shape;208;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09" name="Google Shape;209;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2" name="Google Shape;212;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4" name="Google Shape;244;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45" name="Google Shape;245;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8" name="Google Shape;248;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9" name="Google Shape;289;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90" name="Google Shape;290;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3" name="Google Shape;293;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0" name="Google Shape;310;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11" name="Google Shape;311;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4" name="Google Shape;314;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0" name="Google Shape;320;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21" name="Google Shape;321;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4" name="Google Shape;324;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1792288" y="612775"/>
            <a:ext cx="5486400" cy="4114800"/>
          </a:xfrm>
          <a:prstGeom prst="rect">
            <a:avLst/>
          </a:prstGeom>
          <a:noFill/>
          <a:ln>
            <a:noFill/>
          </a:ln>
        </p:spPr>
      </p:sp>
      <p:sp>
        <p:nvSpPr>
          <p:cNvPr id="68" name="Google Shape;68;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s-CZ"/>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5.jp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8.jpg"/><Relationship Id="rId5" Type="http://schemas.openxmlformats.org/officeDocument/2006/relationships/image" Target="../media/image22.jpg"/><Relationship Id="rId6"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26.png"/><Relationship Id="rId6"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91" name="Shape 91"/>
        <p:cNvGrpSpPr/>
        <p:nvPr/>
      </p:nvGrpSpPr>
      <p:grpSpPr>
        <a:xfrm>
          <a:off x="0" y="0"/>
          <a:ext cx="0" cy="0"/>
          <a:chOff x="0" y="0"/>
          <a:chExt cx="0" cy="0"/>
        </a:xfrm>
      </p:grpSpPr>
      <p:sp>
        <p:nvSpPr>
          <p:cNvPr id="92" name="Google Shape;92;p1"/>
          <p:cNvSpPr/>
          <p:nvPr/>
        </p:nvSpPr>
        <p:spPr>
          <a:xfrm>
            <a:off x="16394731" y="0"/>
            <a:ext cx="1893269" cy="1028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
          <p:cNvGrpSpPr/>
          <p:nvPr/>
        </p:nvGrpSpPr>
        <p:grpSpPr>
          <a:xfrm>
            <a:off x="6545735" y="406153"/>
            <a:ext cx="10042534" cy="9474693"/>
            <a:chOff x="0" y="0"/>
            <a:chExt cx="13390046" cy="12632924"/>
          </a:xfrm>
        </p:grpSpPr>
        <p:pic>
          <p:nvPicPr>
            <p:cNvPr id="94" name="Google Shape;94;p1"/>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95" name="Google Shape;95;p1"/>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96" name="Google Shape;96;p1"/>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97" name="Google Shape;97;p1"/>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98" name="Google Shape;98;p1"/>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99" name="Google Shape;99;p1"/>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00" name="Google Shape;100;p1"/>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01" name="Google Shape;101;p1"/>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02" name="Google Shape;102;p1"/>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03" name="Google Shape;103;p1"/>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04" name="Google Shape;104;p1"/>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05" name="Google Shape;105;p1"/>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06" name="Google Shape;106;p1"/>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07" name="Google Shape;107;p1"/>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08" name="Google Shape;108;p1"/>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09" name="Google Shape;109;p1"/>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10" name="Google Shape;110;p1"/>
          <p:cNvGrpSpPr/>
          <p:nvPr/>
        </p:nvGrpSpPr>
        <p:grpSpPr>
          <a:xfrm>
            <a:off x="1104900" y="824274"/>
            <a:ext cx="11930317" cy="9174412"/>
            <a:chOff x="-1" y="-1"/>
            <a:chExt cx="11667792" cy="11090924"/>
          </a:xfrm>
        </p:grpSpPr>
        <p:sp>
          <p:nvSpPr>
            <p:cNvPr id="111" name="Google Shape;111;p1"/>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1"/>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13" name="Google Shape;113;p1"/>
          <p:cNvSpPr txBox="1"/>
          <p:nvPr/>
        </p:nvSpPr>
        <p:spPr>
          <a:xfrm>
            <a:off x="2403800" y="2898525"/>
            <a:ext cx="7933500" cy="5025900"/>
          </a:xfrm>
          <a:prstGeom prst="rect">
            <a:avLst/>
          </a:prstGeom>
          <a:noFill/>
          <a:ln>
            <a:noFill/>
          </a:ln>
        </p:spPr>
        <p:txBody>
          <a:bodyPr anchorCtr="0" anchor="t" bIns="0" lIns="0" spcFirstLastPara="1" rIns="0" wrap="square" tIns="0">
            <a:spAutoFit/>
          </a:bodyPr>
          <a:lstStyle/>
          <a:p>
            <a:pPr indent="0" lvl="0" marL="0" marR="0" rtl="0" algn="ctr">
              <a:lnSpc>
                <a:spcPct val="104993"/>
              </a:lnSpc>
              <a:spcBef>
                <a:spcPts val="0"/>
              </a:spcBef>
              <a:spcAft>
                <a:spcPts val="0"/>
              </a:spcAft>
              <a:buNone/>
            </a:pPr>
            <a:r>
              <a:rPr b="1" lang="cs-CZ" sz="10533">
                <a:solidFill>
                  <a:srgbClr val="FFFFFF"/>
                </a:solidFill>
                <a:latin typeface="Oswald"/>
                <a:ea typeface="Oswald"/>
                <a:cs typeface="Oswald"/>
                <a:sym typeface="Oswald"/>
              </a:rPr>
              <a:t>SOCIAL BUZZ DATA ANALYSIS</a:t>
            </a:r>
            <a:endParaRPr b="1">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10"/>
          <p:cNvPicPr preferRelativeResize="0"/>
          <p:nvPr/>
        </p:nvPicPr>
        <p:blipFill rotWithShape="1">
          <a:blip r:embed="rId3">
            <a:alphaModFix/>
          </a:blip>
          <a:srcRect b="0" l="0" r="0" t="0"/>
          <a:stretch/>
        </p:blipFill>
        <p:spPr>
          <a:xfrm rot="5400000">
            <a:off x="10143618" y="5003701"/>
            <a:ext cx="942466" cy="279598"/>
          </a:xfrm>
          <a:prstGeom prst="rect">
            <a:avLst/>
          </a:prstGeom>
          <a:noFill/>
          <a:ln>
            <a:noFill/>
          </a:ln>
        </p:spPr>
      </p:pic>
      <p:pic>
        <p:nvPicPr>
          <p:cNvPr id="360" name="Google Shape;360;p10"/>
          <p:cNvPicPr preferRelativeResize="0"/>
          <p:nvPr/>
        </p:nvPicPr>
        <p:blipFill rotWithShape="1">
          <a:blip r:embed="rId3">
            <a:alphaModFix/>
          </a:blip>
          <a:srcRect b="0" l="0" r="0" t="0"/>
          <a:stretch/>
        </p:blipFill>
        <p:spPr>
          <a:xfrm rot="5400000">
            <a:off x="10143618" y="2227332"/>
            <a:ext cx="942466" cy="279598"/>
          </a:xfrm>
          <a:prstGeom prst="rect">
            <a:avLst/>
          </a:prstGeom>
          <a:noFill/>
          <a:ln>
            <a:noFill/>
          </a:ln>
        </p:spPr>
      </p:pic>
      <p:pic>
        <p:nvPicPr>
          <p:cNvPr id="361" name="Google Shape;361;p10"/>
          <p:cNvPicPr preferRelativeResize="0"/>
          <p:nvPr/>
        </p:nvPicPr>
        <p:blipFill rotWithShape="1">
          <a:blip r:embed="rId3">
            <a:alphaModFix/>
          </a:blip>
          <a:srcRect b="0" l="0" r="0" t="0"/>
          <a:stretch/>
        </p:blipFill>
        <p:spPr>
          <a:xfrm rot="5400000">
            <a:off x="10143618" y="7780070"/>
            <a:ext cx="942466" cy="279598"/>
          </a:xfrm>
          <a:prstGeom prst="rect">
            <a:avLst/>
          </a:prstGeom>
          <a:noFill/>
          <a:ln>
            <a:noFill/>
          </a:ln>
        </p:spPr>
      </p:pic>
      <p:pic>
        <p:nvPicPr>
          <p:cNvPr id="362" name="Google Shape;362;p10"/>
          <p:cNvPicPr preferRelativeResize="0"/>
          <p:nvPr/>
        </p:nvPicPr>
        <p:blipFill rotWithShape="1">
          <a:blip r:embed="rId4">
            <a:alphaModFix/>
          </a:blip>
          <a:srcRect b="1617" l="4068" r="4069" t="1616"/>
          <a:stretch/>
        </p:blipFill>
        <p:spPr>
          <a:xfrm>
            <a:off x="5438298" y="1161805"/>
            <a:ext cx="5036754" cy="7963390"/>
          </a:xfrm>
          <a:prstGeom prst="rect">
            <a:avLst/>
          </a:prstGeom>
          <a:noFill/>
          <a:ln>
            <a:noFill/>
          </a:ln>
        </p:spPr>
      </p:pic>
      <p:sp>
        <p:nvSpPr>
          <p:cNvPr id="363" name="Google Shape;363;p10"/>
          <p:cNvSpPr txBox="1"/>
          <p:nvPr/>
        </p:nvSpPr>
        <p:spPr>
          <a:xfrm>
            <a:off x="457200" y="4539600"/>
            <a:ext cx="4703553"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Summary</a:t>
            </a:r>
            <a:endParaRPr/>
          </a:p>
        </p:txBody>
      </p:sp>
      <p:grpSp>
        <p:nvGrpSpPr>
          <p:cNvPr id="364" name="Google Shape;364;p10"/>
          <p:cNvGrpSpPr/>
          <p:nvPr/>
        </p:nvGrpSpPr>
        <p:grpSpPr>
          <a:xfrm>
            <a:off x="327032" y="9481425"/>
            <a:ext cx="9711339" cy="2017079"/>
            <a:chOff x="0" y="0"/>
            <a:chExt cx="12948452" cy="2689439"/>
          </a:xfrm>
        </p:grpSpPr>
        <p:pic>
          <p:nvPicPr>
            <p:cNvPr id="365" name="Google Shape;365;p10"/>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366" name="Google Shape;366;p10"/>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367" name="Google Shape;367;p10"/>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368" name="Google Shape;368;p10"/>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369" name="Google Shape;369;p10"/>
          <p:cNvGrpSpPr/>
          <p:nvPr/>
        </p:nvGrpSpPr>
        <p:grpSpPr>
          <a:xfrm>
            <a:off x="327032" y="-1179605"/>
            <a:ext cx="9711339" cy="2017079"/>
            <a:chOff x="0" y="0"/>
            <a:chExt cx="12948452" cy="2689439"/>
          </a:xfrm>
        </p:grpSpPr>
        <p:pic>
          <p:nvPicPr>
            <p:cNvPr id="370" name="Google Shape;370;p10"/>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371" name="Google Shape;371;p10"/>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372" name="Google Shape;372;p10"/>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373" name="Google Shape;373;p10"/>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374" name="Google Shape;374;p10"/>
          <p:cNvGrpSpPr/>
          <p:nvPr/>
        </p:nvGrpSpPr>
        <p:grpSpPr>
          <a:xfrm>
            <a:off x="11581833" y="1580430"/>
            <a:ext cx="5677467" cy="867617"/>
            <a:chOff x="0" y="-47625"/>
            <a:chExt cx="7569956" cy="1156823"/>
          </a:xfrm>
        </p:grpSpPr>
        <p:sp>
          <p:nvSpPr>
            <p:cNvPr id="375" name="Google Shape;375;p10"/>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376" name="Google Shape;376;p10"/>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grpSp>
        <p:nvGrpSpPr>
          <p:cNvPr id="377" name="Google Shape;377;p10"/>
          <p:cNvGrpSpPr/>
          <p:nvPr/>
        </p:nvGrpSpPr>
        <p:grpSpPr>
          <a:xfrm>
            <a:off x="11581833" y="6964868"/>
            <a:ext cx="5677467" cy="867617"/>
            <a:chOff x="0" y="-47625"/>
            <a:chExt cx="7569956" cy="1156823"/>
          </a:xfrm>
        </p:grpSpPr>
        <p:sp>
          <p:nvSpPr>
            <p:cNvPr id="378" name="Google Shape;378;p10"/>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379" name="Google Shape;379;p10"/>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sp>
        <p:nvSpPr>
          <p:cNvPr id="380" name="Google Shape;380;p10"/>
          <p:cNvSpPr txBox="1"/>
          <p:nvPr/>
        </p:nvSpPr>
        <p:spPr>
          <a:xfrm>
            <a:off x="15092175" y="6259075"/>
            <a:ext cx="68700" cy="1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81" name="Google Shape;381;p10"/>
          <p:cNvSpPr txBox="1"/>
          <p:nvPr/>
        </p:nvSpPr>
        <p:spPr>
          <a:xfrm>
            <a:off x="11480300" y="1778500"/>
            <a:ext cx="6012300" cy="6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2600">
                <a:latin typeface="Comfortaa"/>
                <a:ea typeface="Comfortaa"/>
                <a:cs typeface="Comfortaa"/>
                <a:sym typeface="Comfortaa"/>
              </a:rPr>
              <a:t>The dataset was a complex one to analyze because of all the problems it put forward but after cleaning the dataset it became very intriguing to </a:t>
            </a:r>
            <a:r>
              <a:rPr lang="cs-CZ" sz="2600">
                <a:latin typeface="Comfortaa"/>
                <a:ea typeface="Comfortaa"/>
                <a:cs typeface="Comfortaa"/>
                <a:sym typeface="Comfortaa"/>
              </a:rPr>
              <a:t>analyze</a:t>
            </a:r>
            <a:r>
              <a:rPr lang="cs-CZ" sz="2600">
                <a:latin typeface="Comfortaa"/>
                <a:ea typeface="Comfortaa"/>
                <a:cs typeface="Comfortaa"/>
                <a:sym typeface="Comfortaa"/>
              </a:rPr>
              <a:t> this particular dataset. The findings from this particular dataset will just enlighten us more regarding the type of data Social Buzz has on offer. This particular analysis will just enhance our ways to help the company in their pursuit of an easy transition of to IPO and also future projects related to the big data the </a:t>
            </a:r>
            <a:r>
              <a:rPr lang="cs-CZ" sz="2600">
                <a:latin typeface="Comfortaa"/>
                <a:ea typeface="Comfortaa"/>
                <a:cs typeface="Comfortaa"/>
                <a:sym typeface="Comfortaa"/>
              </a:rPr>
              <a:t>company</a:t>
            </a:r>
            <a:r>
              <a:rPr lang="cs-CZ" sz="2600">
                <a:latin typeface="Comfortaa"/>
                <a:ea typeface="Comfortaa"/>
                <a:cs typeface="Comfortaa"/>
                <a:sym typeface="Comfortaa"/>
              </a:rPr>
              <a:t> has on offer. </a:t>
            </a:r>
            <a:endParaRPr sz="26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389" name="Shape 389"/>
        <p:cNvGrpSpPr/>
        <p:nvPr/>
      </p:nvGrpSpPr>
      <p:grpSpPr>
        <a:xfrm>
          <a:off x="0" y="0"/>
          <a:ext cx="0" cy="0"/>
          <a:chOff x="0" y="0"/>
          <a:chExt cx="0" cy="0"/>
        </a:xfrm>
      </p:grpSpPr>
      <p:sp>
        <p:nvSpPr>
          <p:cNvPr id="390" name="Google Shape;390;p11"/>
          <p:cNvSpPr txBox="1"/>
          <p:nvPr/>
        </p:nvSpPr>
        <p:spPr>
          <a:xfrm>
            <a:off x="5421913" y="5552246"/>
            <a:ext cx="5385738" cy="4122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cs-CZ" sz="2600">
                <a:solidFill>
                  <a:srgbClr val="FFFFFF"/>
                </a:solidFill>
                <a:latin typeface="Arial"/>
                <a:ea typeface="Arial"/>
                <a:cs typeface="Arial"/>
                <a:sym typeface="Arial"/>
              </a:rPr>
              <a:t>ANY QUESTIONS?</a:t>
            </a:r>
            <a:endParaRPr/>
          </a:p>
        </p:txBody>
      </p:sp>
      <p:grpSp>
        <p:nvGrpSpPr>
          <p:cNvPr id="391" name="Google Shape;391;p11"/>
          <p:cNvGrpSpPr/>
          <p:nvPr/>
        </p:nvGrpSpPr>
        <p:grpSpPr>
          <a:xfrm>
            <a:off x="728428" y="3599225"/>
            <a:ext cx="3546595" cy="3371248"/>
            <a:chOff x="0" y="0"/>
            <a:chExt cx="4728794" cy="4494997"/>
          </a:xfrm>
        </p:grpSpPr>
        <p:sp>
          <p:nvSpPr>
            <p:cNvPr id="392" name="Google Shape;392;p11"/>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3" name="Google Shape;393;p11"/>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394" name="Google Shape;394;p11"/>
          <p:cNvSpPr txBox="1"/>
          <p:nvPr/>
        </p:nvSpPr>
        <p:spPr>
          <a:xfrm>
            <a:off x="4669076" y="4178375"/>
            <a:ext cx="5729829"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Thank you!</a:t>
            </a:r>
            <a:endParaRPr/>
          </a:p>
        </p:txBody>
      </p:sp>
      <p:grpSp>
        <p:nvGrpSpPr>
          <p:cNvPr id="395" name="Google Shape;395;p11"/>
          <p:cNvGrpSpPr/>
          <p:nvPr/>
        </p:nvGrpSpPr>
        <p:grpSpPr>
          <a:xfrm>
            <a:off x="517113" y="-1140306"/>
            <a:ext cx="17253775" cy="2017079"/>
            <a:chOff x="0" y="0"/>
            <a:chExt cx="23005033" cy="2689439"/>
          </a:xfrm>
        </p:grpSpPr>
        <p:pic>
          <p:nvPicPr>
            <p:cNvPr id="396" name="Google Shape;396;p1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97" name="Google Shape;397;p1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98" name="Google Shape;398;p1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99" name="Google Shape;399;p1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00" name="Google Shape;400;p1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01" name="Google Shape;401;p1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02" name="Google Shape;402;p1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403" name="Google Shape;403;p11"/>
          <p:cNvGrpSpPr/>
          <p:nvPr/>
        </p:nvGrpSpPr>
        <p:grpSpPr>
          <a:xfrm>
            <a:off x="517113" y="9394369"/>
            <a:ext cx="17253775" cy="2017079"/>
            <a:chOff x="0" y="0"/>
            <a:chExt cx="23005033" cy="2689439"/>
          </a:xfrm>
        </p:grpSpPr>
        <p:pic>
          <p:nvPicPr>
            <p:cNvPr id="404" name="Google Shape;404;p1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05" name="Google Shape;405;p1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06" name="Google Shape;406;p1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07" name="Google Shape;407;p1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08" name="Google Shape;408;p1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09" name="Google Shape;409;p1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10" name="Google Shape;410;p1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2"/>
          <p:cNvGrpSpPr/>
          <p:nvPr/>
        </p:nvGrpSpPr>
        <p:grpSpPr>
          <a:xfrm>
            <a:off x="2205652" y="1273600"/>
            <a:ext cx="10623758" cy="5963284"/>
            <a:chOff x="-108477" y="659667"/>
            <a:chExt cx="11673177" cy="6145815"/>
          </a:xfrm>
        </p:grpSpPr>
        <p:sp>
          <p:nvSpPr>
            <p:cNvPr id="123" name="Google Shape;123;p2"/>
            <p:cNvSpPr txBox="1"/>
            <p:nvPr/>
          </p:nvSpPr>
          <p:spPr>
            <a:xfrm>
              <a:off x="0" y="659667"/>
              <a:ext cx="11564700" cy="126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cs-CZ" sz="8000">
                  <a:solidFill>
                    <a:srgbClr val="000000"/>
                  </a:solidFill>
                  <a:latin typeface="Merriweather"/>
                  <a:ea typeface="Merriweather"/>
                  <a:cs typeface="Merriweather"/>
                  <a:sym typeface="Merriweather"/>
                </a:rPr>
                <a:t>Today's agenda</a:t>
              </a:r>
              <a:endParaRPr b="1">
                <a:latin typeface="Merriweather"/>
                <a:ea typeface="Merriweather"/>
                <a:cs typeface="Merriweather"/>
                <a:sym typeface="Merriweather"/>
              </a:endParaRPr>
            </a:p>
          </p:txBody>
        </p:sp>
        <p:sp>
          <p:nvSpPr>
            <p:cNvPr id="124" name="Google Shape;124;p2"/>
            <p:cNvSpPr txBox="1"/>
            <p:nvPr/>
          </p:nvSpPr>
          <p:spPr>
            <a:xfrm>
              <a:off x="-108477" y="2490582"/>
              <a:ext cx="11564700" cy="4314900"/>
            </a:xfrm>
            <a:prstGeom prst="rect">
              <a:avLst/>
            </a:prstGeom>
            <a:noFill/>
            <a:ln>
              <a:noFill/>
            </a:ln>
          </p:spPr>
          <p:txBody>
            <a:bodyPr anchorCtr="0" anchor="t" bIns="0" lIns="0" spcFirstLastPara="1" rIns="0" wrap="square" tIns="0">
              <a:spAutoFit/>
            </a:bodyPr>
            <a:lstStyle/>
            <a:p>
              <a:pPr indent="-444500" lvl="0" marL="457200" marR="0" rtl="0" algn="l">
                <a:lnSpc>
                  <a:spcPct val="140000"/>
                </a:lnSpc>
                <a:spcBef>
                  <a:spcPts val="0"/>
                </a:spcBef>
                <a:spcAft>
                  <a:spcPts val="0"/>
                </a:spcAft>
                <a:buClr>
                  <a:srgbClr val="000000"/>
                </a:buClr>
                <a:buSzPts val="3400"/>
                <a:buChar char="●"/>
              </a:pPr>
              <a:r>
                <a:rPr lang="cs-CZ" sz="3400">
                  <a:solidFill>
                    <a:srgbClr val="000000"/>
                  </a:solidFill>
                  <a:latin typeface="Comfortaa"/>
                  <a:ea typeface="Comfortaa"/>
                  <a:cs typeface="Comfortaa"/>
                  <a:sym typeface="Comfortaa"/>
                </a:rPr>
                <a:t>Project recap</a:t>
              </a:r>
              <a:endParaRPr sz="2900">
                <a:latin typeface="Comfortaa"/>
                <a:ea typeface="Comfortaa"/>
                <a:cs typeface="Comfortaa"/>
                <a:sym typeface="Comfortaa"/>
              </a:endParaRPr>
            </a:p>
            <a:p>
              <a:pPr indent="-444500" lvl="0" marL="457200" marR="0" rtl="0" algn="l">
                <a:lnSpc>
                  <a:spcPct val="140000"/>
                </a:lnSpc>
                <a:spcBef>
                  <a:spcPts val="0"/>
                </a:spcBef>
                <a:spcAft>
                  <a:spcPts val="0"/>
                </a:spcAft>
                <a:buClr>
                  <a:srgbClr val="000000"/>
                </a:buClr>
                <a:buSzPts val="3400"/>
                <a:buFont typeface="Comfortaa"/>
                <a:buChar char="●"/>
              </a:pPr>
              <a:r>
                <a:rPr lang="cs-CZ" sz="3400">
                  <a:solidFill>
                    <a:srgbClr val="000000"/>
                  </a:solidFill>
                  <a:latin typeface="Comfortaa"/>
                  <a:ea typeface="Comfortaa"/>
                  <a:cs typeface="Comfortaa"/>
                  <a:sym typeface="Comfortaa"/>
                </a:rPr>
                <a:t>Problem</a:t>
              </a:r>
              <a:endParaRPr sz="2900">
                <a:latin typeface="Comfortaa"/>
                <a:ea typeface="Comfortaa"/>
                <a:cs typeface="Comfortaa"/>
                <a:sym typeface="Comfortaa"/>
              </a:endParaRPr>
            </a:p>
            <a:p>
              <a:pPr indent="-444500" lvl="0" marL="457200" marR="0" rtl="0" algn="l">
                <a:lnSpc>
                  <a:spcPct val="140000"/>
                </a:lnSpc>
                <a:spcBef>
                  <a:spcPts val="0"/>
                </a:spcBef>
                <a:spcAft>
                  <a:spcPts val="0"/>
                </a:spcAft>
                <a:buClr>
                  <a:srgbClr val="000000"/>
                </a:buClr>
                <a:buSzPts val="3400"/>
                <a:buFont typeface="Comfortaa"/>
                <a:buChar char="●"/>
              </a:pPr>
              <a:r>
                <a:rPr lang="cs-CZ" sz="3400">
                  <a:solidFill>
                    <a:srgbClr val="000000"/>
                  </a:solidFill>
                  <a:latin typeface="Comfortaa"/>
                  <a:ea typeface="Comfortaa"/>
                  <a:cs typeface="Comfortaa"/>
                  <a:sym typeface="Comfortaa"/>
                </a:rPr>
                <a:t>The Analytics team</a:t>
              </a:r>
              <a:endParaRPr sz="2900">
                <a:latin typeface="Comfortaa"/>
                <a:ea typeface="Comfortaa"/>
                <a:cs typeface="Comfortaa"/>
                <a:sym typeface="Comfortaa"/>
              </a:endParaRPr>
            </a:p>
            <a:p>
              <a:pPr indent="-444500" lvl="0" marL="457200" marR="0" rtl="0" algn="l">
                <a:lnSpc>
                  <a:spcPct val="140000"/>
                </a:lnSpc>
                <a:spcBef>
                  <a:spcPts val="0"/>
                </a:spcBef>
                <a:spcAft>
                  <a:spcPts val="0"/>
                </a:spcAft>
                <a:buClr>
                  <a:srgbClr val="000000"/>
                </a:buClr>
                <a:buSzPts val="3400"/>
                <a:buFont typeface="Comfortaa"/>
                <a:buChar char="●"/>
              </a:pPr>
              <a:r>
                <a:rPr lang="cs-CZ" sz="3400">
                  <a:solidFill>
                    <a:srgbClr val="000000"/>
                  </a:solidFill>
                  <a:latin typeface="Comfortaa"/>
                  <a:ea typeface="Comfortaa"/>
                  <a:cs typeface="Comfortaa"/>
                  <a:sym typeface="Comfortaa"/>
                </a:rPr>
                <a:t>Process</a:t>
              </a:r>
              <a:endParaRPr sz="2900">
                <a:latin typeface="Comfortaa"/>
                <a:ea typeface="Comfortaa"/>
                <a:cs typeface="Comfortaa"/>
                <a:sym typeface="Comfortaa"/>
              </a:endParaRPr>
            </a:p>
            <a:p>
              <a:pPr indent="-444500" lvl="0" marL="457200" marR="0" rtl="0" algn="l">
                <a:lnSpc>
                  <a:spcPct val="140000"/>
                </a:lnSpc>
                <a:spcBef>
                  <a:spcPts val="0"/>
                </a:spcBef>
                <a:spcAft>
                  <a:spcPts val="0"/>
                </a:spcAft>
                <a:buClr>
                  <a:srgbClr val="000000"/>
                </a:buClr>
                <a:buSzPts val="3400"/>
                <a:buFont typeface="Comfortaa"/>
                <a:buChar char="●"/>
              </a:pPr>
              <a:r>
                <a:rPr lang="cs-CZ" sz="3400">
                  <a:solidFill>
                    <a:srgbClr val="000000"/>
                  </a:solidFill>
                  <a:latin typeface="Comfortaa"/>
                  <a:ea typeface="Comfortaa"/>
                  <a:cs typeface="Comfortaa"/>
                  <a:sym typeface="Comfortaa"/>
                </a:rPr>
                <a:t>Insights</a:t>
              </a:r>
              <a:endParaRPr sz="2900">
                <a:latin typeface="Comfortaa"/>
                <a:ea typeface="Comfortaa"/>
                <a:cs typeface="Comfortaa"/>
                <a:sym typeface="Comfortaa"/>
              </a:endParaRPr>
            </a:p>
            <a:p>
              <a:pPr indent="-444500" lvl="0" marL="457200" marR="0" rtl="0" algn="l">
                <a:lnSpc>
                  <a:spcPct val="140000"/>
                </a:lnSpc>
                <a:spcBef>
                  <a:spcPts val="0"/>
                </a:spcBef>
                <a:spcAft>
                  <a:spcPts val="0"/>
                </a:spcAft>
                <a:buClr>
                  <a:srgbClr val="000000"/>
                </a:buClr>
                <a:buSzPts val="3400"/>
                <a:buFont typeface="Comfortaa"/>
                <a:buChar char="●"/>
              </a:pPr>
              <a:r>
                <a:rPr lang="cs-CZ" sz="3400">
                  <a:solidFill>
                    <a:srgbClr val="000000"/>
                  </a:solidFill>
                  <a:latin typeface="Comfortaa"/>
                  <a:ea typeface="Comfortaa"/>
                  <a:cs typeface="Comfortaa"/>
                  <a:sym typeface="Comfortaa"/>
                </a:rPr>
                <a:t>Summary</a:t>
              </a:r>
              <a:endParaRPr sz="2900">
                <a:latin typeface="Comfortaa"/>
                <a:ea typeface="Comfortaa"/>
                <a:cs typeface="Comfortaa"/>
                <a:sym typeface="Comfortaa"/>
              </a:endParaRPr>
            </a:p>
          </p:txBody>
        </p:sp>
      </p:grpSp>
      <p:grpSp>
        <p:nvGrpSpPr>
          <p:cNvPr id="125" name="Google Shape;125;p2"/>
          <p:cNvGrpSpPr/>
          <p:nvPr/>
        </p:nvGrpSpPr>
        <p:grpSpPr>
          <a:xfrm>
            <a:off x="15307242" y="-1685151"/>
            <a:ext cx="3545508" cy="3370302"/>
            <a:chOff x="0" y="0"/>
            <a:chExt cx="4727344" cy="4493736"/>
          </a:xfrm>
        </p:grpSpPr>
        <p:sp>
          <p:nvSpPr>
            <p:cNvPr id="126" name="Google Shape;126;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28" name="Google Shape;128;p2"/>
          <p:cNvGrpSpPr/>
          <p:nvPr/>
        </p:nvGrpSpPr>
        <p:grpSpPr>
          <a:xfrm>
            <a:off x="13610070" y="3458349"/>
            <a:ext cx="3545508" cy="3370302"/>
            <a:chOff x="0" y="0"/>
            <a:chExt cx="4727344" cy="4493736"/>
          </a:xfrm>
        </p:grpSpPr>
        <p:sp>
          <p:nvSpPr>
            <p:cNvPr id="129" name="Google Shape;129;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1" name="Google Shape;131;p2"/>
          <p:cNvGrpSpPr/>
          <p:nvPr/>
        </p:nvGrpSpPr>
        <p:grpSpPr>
          <a:xfrm>
            <a:off x="11912898" y="8601849"/>
            <a:ext cx="3545508" cy="3370302"/>
            <a:chOff x="0" y="0"/>
            <a:chExt cx="4727344" cy="4493736"/>
          </a:xfrm>
        </p:grpSpPr>
        <p:sp>
          <p:nvSpPr>
            <p:cNvPr id="132" name="Google Shape;132;p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4" name="Google Shape;134;p2"/>
          <p:cNvGrpSpPr/>
          <p:nvPr/>
        </p:nvGrpSpPr>
        <p:grpSpPr>
          <a:xfrm>
            <a:off x="-927557" y="406153"/>
            <a:ext cx="2253799" cy="9474693"/>
            <a:chOff x="0" y="0"/>
            <a:chExt cx="3005065" cy="12632924"/>
          </a:xfrm>
        </p:grpSpPr>
        <p:pic>
          <p:nvPicPr>
            <p:cNvPr id="135" name="Google Shape;135;p2"/>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36" name="Google Shape;136;p2"/>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37" name="Google Shape;137;p2"/>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38" name="Google Shape;138;p2"/>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46" name="Shape 146"/>
        <p:cNvGrpSpPr/>
        <p:nvPr/>
      </p:nvGrpSpPr>
      <p:grpSpPr>
        <a:xfrm>
          <a:off x="0" y="0"/>
          <a:ext cx="0" cy="0"/>
          <a:chOff x="0" y="0"/>
          <a:chExt cx="0" cy="0"/>
        </a:xfrm>
      </p:grpSpPr>
      <p:grpSp>
        <p:nvGrpSpPr>
          <p:cNvPr id="147" name="Google Shape;147;p3"/>
          <p:cNvGrpSpPr/>
          <p:nvPr/>
        </p:nvGrpSpPr>
        <p:grpSpPr>
          <a:xfrm>
            <a:off x="517113" y="584601"/>
            <a:ext cx="17253775" cy="9117799"/>
            <a:chOff x="0" y="0"/>
            <a:chExt cx="23005033" cy="12157065"/>
          </a:xfrm>
        </p:grpSpPr>
        <p:pic>
          <p:nvPicPr>
            <p:cNvPr id="148" name="Google Shape;148;p3"/>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149" name="Google Shape;149;p3"/>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150" name="Google Shape;150;p3"/>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151" name="Google Shape;151;p3"/>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152" name="Google Shape;152;p3"/>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153" name="Google Shape;153;p3"/>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154" name="Google Shape;154;p3"/>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155" name="Google Shape;155;p3"/>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156" name="Google Shape;156;p3"/>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157" name="Google Shape;157;p3"/>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158" name="Google Shape;158;p3"/>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159" name="Google Shape;159;p3"/>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160" name="Google Shape;160;p3"/>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161" name="Google Shape;161;p3"/>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162" name="Google Shape;162;p3"/>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163" name="Google Shape;163;p3"/>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164" name="Google Shape;164;p3"/>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165" name="Google Shape;165;p3"/>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166" name="Google Shape;166;p3"/>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167" name="Google Shape;167;p3"/>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168" name="Google Shape;168;p3"/>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169" name="Google Shape;169;p3"/>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170" name="Google Shape;170;p3"/>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171" name="Google Shape;171;p3"/>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172" name="Google Shape;172;p3"/>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173" name="Google Shape;173;p3"/>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174" name="Google Shape;174;p3"/>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175" name="Google Shape;175;p3"/>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176" name="Google Shape;176;p3"/>
          <p:cNvSpPr/>
          <p:nvPr/>
        </p:nvSpPr>
        <p:spPr>
          <a:xfrm>
            <a:off x="4946896" y="2005584"/>
            <a:ext cx="11342283" cy="6275832"/>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3"/>
          <p:cNvPicPr preferRelativeResize="0"/>
          <p:nvPr/>
        </p:nvPicPr>
        <p:blipFill rotWithShape="1">
          <a:blip r:embed="rId4">
            <a:alphaModFix/>
          </a:blip>
          <a:srcRect b="320" l="0" r="0" t="0"/>
          <a:stretch/>
        </p:blipFill>
        <p:spPr>
          <a:xfrm rot="10799999">
            <a:off x="1983048" y="1909668"/>
            <a:ext cx="6453903" cy="6467663"/>
          </a:xfrm>
          <a:prstGeom prst="rect">
            <a:avLst/>
          </a:prstGeom>
          <a:noFill/>
          <a:ln>
            <a:noFill/>
          </a:ln>
        </p:spPr>
      </p:pic>
      <p:sp>
        <p:nvSpPr>
          <p:cNvPr id="178" name="Google Shape;178;p3"/>
          <p:cNvSpPr txBox="1"/>
          <p:nvPr/>
        </p:nvSpPr>
        <p:spPr>
          <a:xfrm>
            <a:off x="2371675" y="4559700"/>
            <a:ext cx="54681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FFFFFF"/>
                </a:solidFill>
                <a:latin typeface="Oswald"/>
                <a:ea typeface="Oswald"/>
                <a:cs typeface="Oswald"/>
                <a:sym typeface="Oswald"/>
              </a:rPr>
              <a:t>Project Recap</a:t>
            </a:r>
            <a:endParaRPr>
              <a:latin typeface="Oswald"/>
              <a:ea typeface="Oswald"/>
              <a:cs typeface="Oswald"/>
              <a:sym typeface="Oswald"/>
            </a:endParaRPr>
          </a:p>
        </p:txBody>
      </p:sp>
      <p:sp>
        <p:nvSpPr>
          <p:cNvPr id="179" name="Google Shape;179;p3"/>
          <p:cNvSpPr txBox="1"/>
          <p:nvPr/>
        </p:nvSpPr>
        <p:spPr>
          <a:xfrm>
            <a:off x="8436950" y="2523750"/>
            <a:ext cx="7315200" cy="53034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Comfortaa"/>
              <a:buChar char="●"/>
            </a:pPr>
            <a:r>
              <a:rPr lang="cs-CZ" sz="2600">
                <a:latin typeface="Comfortaa"/>
                <a:ea typeface="Comfortaa"/>
                <a:cs typeface="Comfortaa"/>
                <a:sym typeface="Comfortaa"/>
              </a:rPr>
              <a:t>Social Buzz is a new platform that keeps the user </a:t>
            </a:r>
            <a:r>
              <a:rPr lang="cs-CZ" sz="2600">
                <a:latin typeface="Comfortaa"/>
                <a:ea typeface="Comfortaa"/>
                <a:cs typeface="Comfortaa"/>
                <a:sym typeface="Comfortaa"/>
              </a:rPr>
              <a:t>anonymous and has multiple ways to react with the post.</a:t>
            </a:r>
            <a:endParaRPr sz="2600">
              <a:latin typeface="Comfortaa"/>
              <a:ea typeface="Comfortaa"/>
              <a:cs typeface="Comfortaa"/>
              <a:sym typeface="Comfortaa"/>
            </a:endParaRPr>
          </a:p>
          <a:p>
            <a:pPr indent="-393700" lvl="0" marL="457200" rtl="0" algn="l">
              <a:spcBef>
                <a:spcPts val="0"/>
              </a:spcBef>
              <a:spcAft>
                <a:spcPts val="0"/>
              </a:spcAft>
              <a:buSzPts val="2600"/>
              <a:buFont typeface="Comfortaa"/>
              <a:buChar char="●"/>
            </a:pPr>
            <a:r>
              <a:rPr lang="cs-CZ" sz="2600">
                <a:latin typeface="Comfortaa"/>
                <a:ea typeface="Comfortaa"/>
                <a:cs typeface="Comfortaa"/>
                <a:sym typeface="Comfortaa"/>
              </a:rPr>
              <a:t>This has led Social Buzz to acquire out service to handle their big data.</a:t>
            </a:r>
            <a:endParaRPr sz="2600">
              <a:latin typeface="Comfortaa"/>
              <a:ea typeface="Comfortaa"/>
              <a:cs typeface="Comfortaa"/>
              <a:sym typeface="Comfortaa"/>
            </a:endParaRPr>
          </a:p>
          <a:p>
            <a:pPr indent="-393700" lvl="0" marL="457200" rtl="0" algn="l">
              <a:spcBef>
                <a:spcPts val="0"/>
              </a:spcBef>
              <a:spcAft>
                <a:spcPts val="0"/>
              </a:spcAft>
              <a:buSzPts val="2600"/>
              <a:buFont typeface="Comfortaa"/>
              <a:buChar char="●"/>
            </a:pPr>
            <a:r>
              <a:rPr lang="cs-CZ" sz="2600">
                <a:latin typeface="Comfortaa"/>
                <a:ea typeface="Comfortaa"/>
                <a:cs typeface="Comfortaa"/>
                <a:sym typeface="Comfortaa"/>
              </a:rPr>
              <a:t>We are also given the responsibility for their smooth transition from a private to a public entity. </a:t>
            </a:r>
            <a:endParaRPr sz="2600">
              <a:latin typeface="Comfortaa"/>
              <a:ea typeface="Comfortaa"/>
              <a:cs typeface="Comfortaa"/>
              <a:sym typeface="Comfortaa"/>
            </a:endParaRPr>
          </a:p>
          <a:p>
            <a:pPr indent="-393700" lvl="0" marL="457200" rtl="0" algn="l">
              <a:spcBef>
                <a:spcPts val="0"/>
              </a:spcBef>
              <a:spcAft>
                <a:spcPts val="0"/>
              </a:spcAft>
              <a:buSzPts val="2600"/>
              <a:buFont typeface="Comfortaa"/>
              <a:buChar char="●"/>
            </a:pPr>
            <a:r>
              <a:rPr lang="cs-CZ" sz="2600">
                <a:latin typeface="Comfortaa"/>
                <a:ea typeface="Comfortaa"/>
                <a:cs typeface="Comfortaa"/>
                <a:sym typeface="Comfortaa"/>
              </a:rPr>
              <a:t>They need an audit from our company for their big data to find out the best company to handle it.</a:t>
            </a:r>
            <a:endParaRPr sz="2600">
              <a:latin typeface="Comfortaa"/>
              <a:ea typeface="Comfortaa"/>
              <a:cs typeface="Comfortaa"/>
              <a:sym typeface="Comfortaa"/>
            </a:endParaRPr>
          </a:p>
          <a:p>
            <a:pPr indent="-393700" lvl="0" marL="457200" rtl="0" algn="l">
              <a:spcBef>
                <a:spcPts val="0"/>
              </a:spcBef>
              <a:spcAft>
                <a:spcPts val="0"/>
              </a:spcAft>
              <a:buSzPts val="2600"/>
              <a:buFont typeface="Comfortaa"/>
              <a:buChar char="●"/>
            </a:pPr>
            <a:r>
              <a:rPr lang="cs-CZ" sz="2600">
                <a:latin typeface="Comfortaa"/>
                <a:ea typeface="Comfortaa"/>
                <a:cs typeface="Comfortaa"/>
                <a:sym typeface="Comfortaa"/>
              </a:rPr>
              <a:t>We have to analyse certain deliverables that they have asked for</a:t>
            </a:r>
            <a:endParaRPr sz="22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4"/>
          <p:cNvGrpSpPr/>
          <p:nvPr/>
        </p:nvGrpSpPr>
        <p:grpSpPr>
          <a:xfrm>
            <a:off x="9144000" y="8195696"/>
            <a:ext cx="3545508" cy="3370302"/>
            <a:chOff x="0" y="0"/>
            <a:chExt cx="4727344" cy="4493736"/>
          </a:xfrm>
        </p:grpSpPr>
        <p:sp>
          <p:nvSpPr>
            <p:cNvPr id="189" name="Google Shape;189;p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191" name="Google Shape;191;p4"/>
          <p:cNvSpPr/>
          <p:nvPr/>
        </p:nvSpPr>
        <p:spPr>
          <a:xfrm>
            <a:off x="0" y="0"/>
            <a:ext cx="9964482"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2" name="Google Shape;192;p4"/>
          <p:cNvGrpSpPr/>
          <p:nvPr/>
        </p:nvGrpSpPr>
        <p:grpSpPr>
          <a:xfrm>
            <a:off x="-146279" y="406153"/>
            <a:ext cx="2253799" cy="9474693"/>
            <a:chOff x="0" y="0"/>
            <a:chExt cx="3005065" cy="12632924"/>
          </a:xfrm>
        </p:grpSpPr>
        <p:pic>
          <p:nvPicPr>
            <p:cNvPr id="193" name="Google Shape;193;p4"/>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94" name="Google Shape;194;p4"/>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95" name="Google Shape;195;p4"/>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96" name="Google Shape;196;p4"/>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197" name="Google Shape;197;p4"/>
          <p:cNvGrpSpPr/>
          <p:nvPr/>
        </p:nvGrpSpPr>
        <p:grpSpPr>
          <a:xfrm>
            <a:off x="1017663" y="159836"/>
            <a:ext cx="3554343" cy="3413099"/>
            <a:chOff x="0" y="-1"/>
            <a:chExt cx="4739124" cy="4550798"/>
          </a:xfrm>
        </p:grpSpPr>
        <p:sp>
          <p:nvSpPr>
            <p:cNvPr id="198" name="Google Shape;198;p4"/>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4"/>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00" name="Google Shape;200;p4"/>
          <p:cNvGrpSpPr/>
          <p:nvPr/>
        </p:nvGrpSpPr>
        <p:grpSpPr>
          <a:xfrm>
            <a:off x="15986267" y="-1061348"/>
            <a:ext cx="3545508" cy="3370302"/>
            <a:chOff x="0" y="0"/>
            <a:chExt cx="4727344" cy="4493736"/>
          </a:xfrm>
        </p:grpSpPr>
        <p:sp>
          <p:nvSpPr>
            <p:cNvPr id="201" name="Google Shape;201;p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pic>
        <p:nvPicPr>
          <p:cNvPr id="203" name="Google Shape;203;p4"/>
          <p:cNvPicPr preferRelativeResize="0"/>
          <p:nvPr/>
        </p:nvPicPr>
        <p:blipFill rotWithShape="1">
          <a:blip r:embed="rId6">
            <a:alphaModFix/>
          </a:blip>
          <a:srcRect b="0" l="24693" r="24692" t="0"/>
          <a:stretch/>
        </p:blipFill>
        <p:spPr>
          <a:xfrm>
            <a:off x="11007484" y="1028700"/>
            <a:ext cx="6251816" cy="8229600"/>
          </a:xfrm>
          <a:prstGeom prst="rect">
            <a:avLst/>
          </a:prstGeom>
          <a:noFill/>
          <a:ln>
            <a:noFill/>
          </a:ln>
        </p:spPr>
      </p:pic>
      <p:sp>
        <p:nvSpPr>
          <p:cNvPr id="204" name="Google Shape;204;p4"/>
          <p:cNvSpPr txBox="1"/>
          <p:nvPr/>
        </p:nvSpPr>
        <p:spPr>
          <a:xfrm>
            <a:off x="2790188" y="685903"/>
            <a:ext cx="5787000" cy="123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FFFFFF"/>
                </a:solidFill>
                <a:latin typeface="Comfortaa"/>
                <a:ea typeface="Comfortaa"/>
                <a:cs typeface="Comfortaa"/>
                <a:sym typeface="Comfortaa"/>
              </a:rPr>
              <a:t>Problem</a:t>
            </a:r>
            <a:endParaRPr>
              <a:latin typeface="Comfortaa"/>
              <a:ea typeface="Comfortaa"/>
              <a:cs typeface="Comfortaa"/>
              <a:sym typeface="Comfortaa"/>
            </a:endParaRPr>
          </a:p>
        </p:txBody>
      </p:sp>
      <p:sp>
        <p:nvSpPr>
          <p:cNvPr id="205" name="Google Shape;205;p4"/>
          <p:cNvSpPr txBox="1"/>
          <p:nvPr/>
        </p:nvSpPr>
        <p:spPr>
          <a:xfrm>
            <a:off x="2439675" y="3108975"/>
            <a:ext cx="6868800" cy="65151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Comfortaa"/>
              <a:buChar char="●"/>
            </a:pPr>
            <a:r>
              <a:rPr lang="cs-CZ" sz="2200">
                <a:solidFill>
                  <a:schemeClr val="lt1"/>
                </a:solidFill>
                <a:latin typeface="Comfortaa"/>
                <a:ea typeface="Comfortaa"/>
                <a:cs typeface="Comfortaa"/>
                <a:sym typeface="Comfortaa"/>
              </a:rPr>
              <a:t>Social Buzz is a small company that has grown big in a very short amount of time this has led to them growing a lot of Big Data for which they need a middle company that can help analyse this data for them. </a:t>
            </a:r>
            <a:endParaRPr sz="2200">
              <a:solidFill>
                <a:schemeClr val="lt1"/>
              </a:solidFill>
              <a:latin typeface="Comfortaa"/>
              <a:ea typeface="Comfortaa"/>
              <a:cs typeface="Comfortaa"/>
              <a:sym typeface="Comfortaa"/>
            </a:endParaRPr>
          </a:p>
          <a:p>
            <a:pPr indent="-368300" lvl="0" marL="457200" rtl="0" algn="l">
              <a:spcBef>
                <a:spcPts val="0"/>
              </a:spcBef>
              <a:spcAft>
                <a:spcPts val="0"/>
              </a:spcAft>
              <a:buClr>
                <a:schemeClr val="lt1"/>
              </a:buClr>
              <a:buSzPts val="2200"/>
              <a:buFont typeface="Comfortaa"/>
              <a:buChar char="●"/>
            </a:pPr>
            <a:r>
              <a:rPr lang="cs-CZ" sz="2200">
                <a:solidFill>
                  <a:schemeClr val="lt1"/>
                </a:solidFill>
                <a:latin typeface="Comfortaa"/>
                <a:ea typeface="Comfortaa"/>
                <a:cs typeface="Comfortaa"/>
                <a:sym typeface="Comfortaa"/>
              </a:rPr>
              <a:t>Not only this as they are growing they hace decided to scale their company from a private entity to a public entity. We are given the job to look after the smooth </a:t>
            </a:r>
            <a:r>
              <a:rPr lang="cs-CZ" sz="2200">
                <a:solidFill>
                  <a:schemeClr val="lt1"/>
                </a:solidFill>
                <a:latin typeface="Comfortaa"/>
                <a:ea typeface="Comfortaa"/>
                <a:cs typeface="Comfortaa"/>
                <a:sym typeface="Comfortaa"/>
              </a:rPr>
              <a:t>transition</a:t>
            </a:r>
            <a:r>
              <a:rPr lang="cs-CZ" sz="2200">
                <a:solidFill>
                  <a:schemeClr val="lt1"/>
                </a:solidFill>
                <a:latin typeface="Comfortaa"/>
                <a:ea typeface="Comfortaa"/>
                <a:cs typeface="Comfortaa"/>
                <a:sym typeface="Comfortaa"/>
              </a:rPr>
              <a:t> of their IPO</a:t>
            </a:r>
            <a:endParaRPr sz="2200">
              <a:solidFill>
                <a:schemeClr val="lt1"/>
              </a:solidFill>
              <a:latin typeface="Comfortaa"/>
              <a:ea typeface="Comfortaa"/>
              <a:cs typeface="Comfortaa"/>
              <a:sym typeface="Comfortaa"/>
            </a:endParaRPr>
          </a:p>
          <a:p>
            <a:pPr indent="-355600" lvl="0" marL="457200" rtl="0" algn="l">
              <a:spcBef>
                <a:spcPts val="0"/>
              </a:spcBef>
              <a:spcAft>
                <a:spcPts val="0"/>
              </a:spcAft>
              <a:buClr>
                <a:schemeClr val="lt1"/>
              </a:buClr>
              <a:buSzPts val="2000"/>
              <a:buFont typeface="Calibri"/>
              <a:buChar char="●"/>
            </a:pPr>
            <a:r>
              <a:rPr lang="cs-CZ" sz="2200">
                <a:solidFill>
                  <a:schemeClr val="lt1"/>
                </a:solidFill>
                <a:latin typeface="Comfortaa"/>
                <a:ea typeface="Comfortaa"/>
                <a:cs typeface="Comfortaa"/>
                <a:sym typeface="Comfortaa"/>
              </a:rPr>
              <a:t>We are also taking care of the data cleaning and </a:t>
            </a:r>
            <a:r>
              <a:rPr lang="cs-CZ" sz="2200">
                <a:solidFill>
                  <a:schemeClr val="lt1"/>
                </a:solidFill>
                <a:latin typeface="Comfortaa"/>
                <a:ea typeface="Comfortaa"/>
                <a:cs typeface="Comfortaa"/>
                <a:sym typeface="Comfortaa"/>
              </a:rPr>
              <a:t>presenting</a:t>
            </a:r>
            <a:r>
              <a:rPr lang="cs-CZ" sz="2200">
                <a:solidFill>
                  <a:schemeClr val="lt1"/>
                </a:solidFill>
                <a:latin typeface="Comfortaa"/>
                <a:ea typeface="Comfortaa"/>
                <a:cs typeface="Comfortaa"/>
                <a:sym typeface="Comfortaa"/>
              </a:rPr>
              <a:t> analysis report on the various deliverables that Social Buzz has asked us to so they can make business decisions according to the need of their company</a:t>
            </a:r>
            <a:r>
              <a:rPr lang="cs-CZ" sz="2300">
                <a:solidFill>
                  <a:schemeClr val="lt1"/>
                </a:solidFill>
                <a:latin typeface="Comfortaa"/>
                <a:ea typeface="Comfortaa"/>
                <a:cs typeface="Comfortaa"/>
                <a:sym typeface="Comfortaa"/>
              </a:rPr>
              <a:t>. </a:t>
            </a:r>
            <a:endParaRPr sz="2300">
              <a:solidFill>
                <a:schemeClr val="lt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5"/>
          <p:cNvGrpSpPr/>
          <p:nvPr/>
        </p:nvGrpSpPr>
        <p:grpSpPr>
          <a:xfrm>
            <a:off x="506723" y="406153"/>
            <a:ext cx="9939844" cy="9474693"/>
            <a:chOff x="0" y="0"/>
            <a:chExt cx="13253125" cy="12632924"/>
          </a:xfrm>
        </p:grpSpPr>
        <p:pic>
          <p:nvPicPr>
            <p:cNvPr id="215" name="Google Shape;215;p5"/>
            <p:cNvPicPr preferRelativeResize="0"/>
            <p:nvPr/>
          </p:nvPicPr>
          <p:blipFill rotWithShape="1">
            <a:blip r:embed="rId3">
              <a:alphaModFix amt="80000"/>
            </a:blip>
            <a:srcRect b="0" l="0" r="0" t="0"/>
            <a:stretch/>
          </p:blipFill>
          <p:spPr>
            <a:xfrm>
              <a:off x="3416020" y="0"/>
              <a:ext cx="3005065" cy="2794710"/>
            </a:xfrm>
            <a:prstGeom prst="rect">
              <a:avLst/>
            </a:prstGeom>
            <a:noFill/>
            <a:ln>
              <a:noFill/>
            </a:ln>
          </p:spPr>
        </p:pic>
        <p:pic>
          <p:nvPicPr>
            <p:cNvPr id="216" name="Google Shape;216;p5"/>
            <p:cNvPicPr preferRelativeResize="0"/>
            <p:nvPr/>
          </p:nvPicPr>
          <p:blipFill rotWithShape="1">
            <a:blip r:embed="rId3">
              <a:alphaModFix amt="80000"/>
            </a:blip>
            <a:srcRect b="0" l="0" r="0" t="0"/>
            <a:stretch/>
          </p:blipFill>
          <p:spPr>
            <a:xfrm>
              <a:off x="3416020" y="9838214"/>
              <a:ext cx="3005065" cy="2794710"/>
            </a:xfrm>
            <a:prstGeom prst="rect">
              <a:avLst/>
            </a:prstGeom>
            <a:noFill/>
            <a:ln>
              <a:noFill/>
            </a:ln>
          </p:spPr>
        </p:pic>
        <p:pic>
          <p:nvPicPr>
            <p:cNvPr id="217" name="Google Shape;217;p5"/>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18" name="Google Shape;218;p5"/>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19" name="Google Shape;219;p5"/>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20" name="Google Shape;220;p5"/>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21" name="Google Shape;221;p5"/>
            <p:cNvPicPr preferRelativeResize="0"/>
            <p:nvPr/>
          </p:nvPicPr>
          <p:blipFill rotWithShape="1">
            <a:blip r:embed="rId3">
              <a:alphaModFix amt="80000"/>
            </a:blip>
            <a:srcRect b="0" l="0" r="0" t="0"/>
            <a:stretch/>
          </p:blipFill>
          <p:spPr>
            <a:xfrm>
              <a:off x="6832040" y="0"/>
              <a:ext cx="3005065" cy="2794710"/>
            </a:xfrm>
            <a:prstGeom prst="rect">
              <a:avLst/>
            </a:prstGeom>
            <a:noFill/>
            <a:ln>
              <a:noFill/>
            </a:ln>
          </p:spPr>
        </p:pic>
        <p:pic>
          <p:nvPicPr>
            <p:cNvPr id="222" name="Google Shape;222;p5"/>
            <p:cNvPicPr preferRelativeResize="0"/>
            <p:nvPr/>
          </p:nvPicPr>
          <p:blipFill rotWithShape="1">
            <a:blip r:embed="rId3">
              <a:alphaModFix amt="80000"/>
            </a:blip>
            <a:srcRect b="0" l="0" r="0" t="0"/>
            <a:stretch/>
          </p:blipFill>
          <p:spPr>
            <a:xfrm>
              <a:off x="6832040" y="9838214"/>
              <a:ext cx="3005065" cy="2794710"/>
            </a:xfrm>
            <a:prstGeom prst="rect">
              <a:avLst/>
            </a:prstGeom>
            <a:noFill/>
            <a:ln>
              <a:noFill/>
            </a:ln>
          </p:spPr>
        </p:pic>
        <p:pic>
          <p:nvPicPr>
            <p:cNvPr id="223" name="Google Shape;223;p5"/>
            <p:cNvPicPr preferRelativeResize="0"/>
            <p:nvPr/>
          </p:nvPicPr>
          <p:blipFill rotWithShape="1">
            <a:blip r:embed="rId3">
              <a:alphaModFix amt="80000"/>
            </a:blip>
            <a:srcRect b="0" l="0" r="0" t="0"/>
            <a:stretch/>
          </p:blipFill>
          <p:spPr>
            <a:xfrm>
              <a:off x="10248060" y="0"/>
              <a:ext cx="3005065" cy="2794710"/>
            </a:xfrm>
            <a:prstGeom prst="rect">
              <a:avLst/>
            </a:prstGeom>
            <a:noFill/>
            <a:ln>
              <a:noFill/>
            </a:ln>
          </p:spPr>
        </p:pic>
        <p:pic>
          <p:nvPicPr>
            <p:cNvPr id="224" name="Google Shape;224;p5"/>
            <p:cNvPicPr preferRelativeResize="0"/>
            <p:nvPr/>
          </p:nvPicPr>
          <p:blipFill rotWithShape="1">
            <a:blip r:embed="rId3">
              <a:alphaModFix amt="80000"/>
            </a:blip>
            <a:srcRect b="0" l="0" r="0" t="0"/>
            <a:stretch/>
          </p:blipFill>
          <p:spPr>
            <a:xfrm>
              <a:off x="10248060" y="3279405"/>
              <a:ext cx="3005065" cy="2794710"/>
            </a:xfrm>
            <a:prstGeom prst="rect">
              <a:avLst/>
            </a:prstGeom>
            <a:noFill/>
            <a:ln>
              <a:noFill/>
            </a:ln>
          </p:spPr>
        </p:pic>
        <p:pic>
          <p:nvPicPr>
            <p:cNvPr id="225" name="Google Shape;225;p5"/>
            <p:cNvPicPr preferRelativeResize="0"/>
            <p:nvPr/>
          </p:nvPicPr>
          <p:blipFill rotWithShape="1">
            <a:blip r:embed="rId3">
              <a:alphaModFix amt="80000"/>
            </a:blip>
            <a:srcRect b="0" l="0" r="0" t="0"/>
            <a:stretch/>
          </p:blipFill>
          <p:spPr>
            <a:xfrm>
              <a:off x="10248060" y="6558809"/>
              <a:ext cx="3005065" cy="2794710"/>
            </a:xfrm>
            <a:prstGeom prst="rect">
              <a:avLst/>
            </a:prstGeom>
            <a:noFill/>
            <a:ln>
              <a:noFill/>
            </a:ln>
          </p:spPr>
        </p:pic>
        <p:pic>
          <p:nvPicPr>
            <p:cNvPr id="226" name="Google Shape;226;p5"/>
            <p:cNvPicPr preferRelativeResize="0"/>
            <p:nvPr/>
          </p:nvPicPr>
          <p:blipFill rotWithShape="1">
            <a:blip r:embed="rId3">
              <a:alphaModFix amt="80000"/>
            </a:blip>
            <a:srcRect b="0" l="0" r="0" t="0"/>
            <a:stretch/>
          </p:blipFill>
          <p:spPr>
            <a:xfrm>
              <a:off x="10248060" y="9838214"/>
              <a:ext cx="3005065" cy="2794710"/>
            </a:xfrm>
            <a:prstGeom prst="rect">
              <a:avLst/>
            </a:prstGeom>
            <a:noFill/>
            <a:ln>
              <a:noFill/>
            </a:ln>
          </p:spPr>
        </p:pic>
      </p:grpSp>
      <p:sp>
        <p:nvSpPr>
          <p:cNvPr id="227" name="Google Shape;227;p5"/>
          <p:cNvSpPr/>
          <p:nvPr/>
        </p:nvSpPr>
        <p:spPr>
          <a:xfrm>
            <a:off x="1905025" y="1459777"/>
            <a:ext cx="6750900" cy="149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1825797" y="1270731"/>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5"/>
          <p:cNvGrpSpPr/>
          <p:nvPr/>
        </p:nvGrpSpPr>
        <p:grpSpPr>
          <a:xfrm>
            <a:off x="11411515" y="1050857"/>
            <a:ext cx="2187334" cy="2123082"/>
            <a:chOff x="-23042" y="66269"/>
            <a:chExt cx="6542159" cy="6349987"/>
          </a:xfrm>
        </p:grpSpPr>
        <p:sp>
          <p:nvSpPr>
            <p:cNvPr id="230" name="Google Shape;230;p5"/>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86465" l="-136824" r="-84956" t="-28773"/>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5"/>
          <p:cNvSpPr/>
          <p:nvPr/>
        </p:nvSpPr>
        <p:spPr>
          <a:xfrm>
            <a:off x="11825797" y="4221947"/>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3" name="Google Shape;233;p5"/>
          <p:cNvGrpSpPr/>
          <p:nvPr/>
        </p:nvGrpSpPr>
        <p:grpSpPr>
          <a:xfrm>
            <a:off x="11411515" y="4002073"/>
            <a:ext cx="2187334" cy="2123082"/>
            <a:chOff x="-23042" y="66269"/>
            <a:chExt cx="6542158" cy="6349987"/>
          </a:xfrm>
        </p:grpSpPr>
        <p:sp>
          <p:nvSpPr>
            <p:cNvPr id="234" name="Google Shape;234;p5"/>
            <p:cNvSpPr/>
            <p:nvPr/>
          </p:nvSpPr>
          <p:spPr>
            <a:xfrm>
              <a:off x="-23042" y="119185"/>
              <a:ext cx="6542158"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b="-166616" l="-162887" r="-160680" t="-16677"/>
              </a:stretch>
            </a:blipFill>
            <a:ln cap="flat" cmpd="sng" w="9525">
              <a:solidFill>
                <a:srgbClr val="00B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5"/>
          <p:cNvSpPr/>
          <p:nvPr/>
        </p:nvSpPr>
        <p:spPr>
          <a:xfrm>
            <a:off x="11825797" y="7173163"/>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7" name="Google Shape;237;p5"/>
          <p:cNvGrpSpPr/>
          <p:nvPr/>
        </p:nvGrpSpPr>
        <p:grpSpPr>
          <a:xfrm>
            <a:off x="11411515" y="6953289"/>
            <a:ext cx="2187334" cy="2123082"/>
            <a:chOff x="-23042" y="66269"/>
            <a:chExt cx="6542159" cy="6349987"/>
          </a:xfrm>
        </p:grpSpPr>
        <p:sp>
          <p:nvSpPr>
            <p:cNvPr id="238" name="Google Shape;238;p5"/>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6">
                <a:alphaModFix/>
              </a:blip>
              <a:stretch>
                <a:fillRect b="-93991" l="-164249" r="-22900" t="1916"/>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5"/>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5"/>
          <p:cNvSpPr txBox="1"/>
          <p:nvPr/>
        </p:nvSpPr>
        <p:spPr>
          <a:xfrm>
            <a:off x="1035625" y="1673500"/>
            <a:ext cx="8489700" cy="877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5700">
                <a:solidFill>
                  <a:srgbClr val="000000"/>
                </a:solidFill>
                <a:latin typeface="Oswald"/>
                <a:ea typeface="Oswald"/>
                <a:cs typeface="Oswald"/>
                <a:sym typeface="Oswald"/>
              </a:rPr>
              <a:t>The Analytics team</a:t>
            </a:r>
            <a:endParaRPr sz="100">
              <a:latin typeface="Oswald"/>
              <a:ea typeface="Oswald"/>
              <a:cs typeface="Oswald"/>
              <a:sym typeface="Oswald"/>
            </a:endParaRPr>
          </a:p>
        </p:txBody>
      </p:sp>
      <p:sp>
        <p:nvSpPr>
          <p:cNvPr id="241" name="Google Shape;241;p5"/>
          <p:cNvSpPr txBox="1"/>
          <p:nvPr/>
        </p:nvSpPr>
        <p:spPr>
          <a:xfrm>
            <a:off x="3227825" y="3118100"/>
            <a:ext cx="4549200" cy="40551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erriweather"/>
              <a:buChar char="●"/>
            </a:pPr>
            <a:r>
              <a:rPr lang="cs-CZ" sz="2600">
                <a:latin typeface="Merriweather"/>
                <a:ea typeface="Merriweather"/>
                <a:cs typeface="Merriweather"/>
                <a:sym typeface="Merriweather"/>
              </a:rPr>
              <a:t>ANDREW FLEMING IS </a:t>
            </a:r>
            <a:r>
              <a:rPr b="1" lang="cs-CZ" sz="2600">
                <a:latin typeface="Merriweather"/>
                <a:ea typeface="Merriweather"/>
                <a:cs typeface="Merriweather"/>
                <a:sym typeface="Merriweather"/>
              </a:rPr>
              <a:t>THE CHIEF TECHNICAL ARCHITECT</a:t>
            </a:r>
            <a:endParaRPr b="1" sz="2600">
              <a:latin typeface="Merriweather"/>
              <a:ea typeface="Merriweather"/>
              <a:cs typeface="Merriweather"/>
              <a:sym typeface="Merriweather"/>
            </a:endParaRPr>
          </a:p>
          <a:p>
            <a:pPr indent="-393700" lvl="0" marL="457200" rtl="0" algn="l">
              <a:spcBef>
                <a:spcPts val="0"/>
              </a:spcBef>
              <a:spcAft>
                <a:spcPts val="0"/>
              </a:spcAft>
              <a:buSzPts val="2600"/>
              <a:buFont typeface="Merriweather"/>
              <a:buChar char="●"/>
            </a:pPr>
            <a:r>
              <a:rPr lang="cs-CZ" sz="2600">
                <a:latin typeface="Merriweather"/>
                <a:ea typeface="Merriweather"/>
                <a:cs typeface="Merriweather"/>
                <a:sym typeface="Merriweather"/>
              </a:rPr>
              <a:t>MARCUS ROMPTON IS </a:t>
            </a:r>
            <a:r>
              <a:rPr b="1" lang="cs-CZ" sz="2600">
                <a:latin typeface="Merriweather"/>
                <a:ea typeface="Merriweather"/>
                <a:cs typeface="Merriweather"/>
                <a:sym typeface="Merriweather"/>
              </a:rPr>
              <a:t>THE SENIOR PRINCIPLE</a:t>
            </a:r>
            <a:endParaRPr b="1" sz="2600">
              <a:latin typeface="Merriweather"/>
              <a:ea typeface="Merriweather"/>
              <a:cs typeface="Merriweather"/>
              <a:sym typeface="Merriweather"/>
            </a:endParaRPr>
          </a:p>
          <a:p>
            <a:pPr indent="-393700" lvl="0" marL="457200" rtl="0" algn="l">
              <a:spcBef>
                <a:spcPts val="0"/>
              </a:spcBef>
              <a:spcAft>
                <a:spcPts val="0"/>
              </a:spcAft>
              <a:buSzPts val="2600"/>
              <a:buFont typeface="Merriweather"/>
              <a:buChar char="●"/>
            </a:pPr>
            <a:r>
              <a:rPr lang="cs-CZ" sz="2600">
                <a:latin typeface="Merriweather"/>
                <a:ea typeface="Merriweather"/>
                <a:cs typeface="Merriweather"/>
                <a:sym typeface="Merriweather"/>
              </a:rPr>
              <a:t>SANKUL PANDEY </a:t>
            </a:r>
            <a:r>
              <a:rPr b="1" lang="cs-CZ" sz="2600">
                <a:latin typeface="Merriweather"/>
                <a:ea typeface="Merriweather"/>
                <a:cs typeface="Merriweather"/>
                <a:sym typeface="Merriweather"/>
              </a:rPr>
              <a:t>MAIN DATA ANALYST </a:t>
            </a:r>
            <a:endParaRPr b="1" sz="26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49" name="Shape 249"/>
        <p:cNvGrpSpPr/>
        <p:nvPr/>
      </p:nvGrpSpPr>
      <p:grpSpPr>
        <a:xfrm>
          <a:off x="0" y="0"/>
          <a:ext cx="0" cy="0"/>
          <a:chOff x="0" y="0"/>
          <a:chExt cx="0" cy="0"/>
        </a:xfrm>
      </p:grpSpPr>
      <p:grpSp>
        <p:nvGrpSpPr>
          <p:cNvPr id="250" name="Google Shape;250;p6"/>
          <p:cNvGrpSpPr/>
          <p:nvPr/>
        </p:nvGrpSpPr>
        <p:grpSpPr>
          <a:xfrm>
            <a:off x="445296" y="406153"/>
            <a:ext cx="10042534" cy="9474693"/>
            <a:chOff x="0" y="0"/>
            <a:chExt cx="13390046" cy="12632924"/>
          </a:xfrm>
        </p:grpSpPr>
        <p:pic>
          <p:nvPicPr>
            <p:cNvPr id="251" name="Google Shape;251;p6"/>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252" name="Google Shape;252;p6"/>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253" name="Google Shape;253;p6"/>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254" name="Google Shape;254;p6"/>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255" name="Google Shape;255;p6"/>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256" name="Google Shape;256;p6"/>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57" name="Google Shape;257;p6"/>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58" name="Google Shape;258;p6"/>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59" name="Google Shape;259;p6"/>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60" name="Google Shape;260;p6"/>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261" name="Google Shape;261;p6"/>
          <p:cNvGrpSpPr/>
          <p:nvPr/>
        </p:nvGrpSpPr>
        <p:grpSpPr>
          <a:xfrm>
            <a:off x="1903391" y="1027892"/>
            <a:ext cx="1854962" cy="1781248"/>
            <a:chOff x="0" y="0"/>
            <a:chExt cx="2473282" cy="2374997"/>
          </a:xfrm>
        </p:grpSpPr>
        <p:sp>
          <p:nvSpPr>
            <p:cNvPr id="262" name="Google Shape;262;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4" name="Google Shape;264;p6"/>
          <p:cNvGrpSpPr/>
          <p:nvPr/>
        </p:nvGrpSpPr>
        <p:grpSpPr>
          <a:xfrm>
            <a:off x="3758754" y="2639980"/>
            <a:ext cx="1854962" cy="1781248"/>
            <a:chOff x="0" y="0"/>
            <a:chExt cx="2473282" cy="2374997"/>
          </a:xfrm>
        </p:grpSpPr>
        <p:sp>
          <p:nvSpPr>
            <p:cNvPr id="265" name="Google Shape;265;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7" name="Google Shape;267;p6"/>
          <p:cNvGrpSpPr/>
          <p:nvPr/>
        </p:nvGrpSpPr>
        <p:grpSpPr>
          <a:xfrm>
            <a:off x="5614117" y="4252068"/>
            <a:ext cx="1854962" cy="1781248"/>
            <a:chOff x="0" y="0"/>
            <a:chExt cx="2473282" cy="2374997"/>
          </a:xfrm>
        </p:grpSpPr>
        <p:sp>
          <p:nvSpPr>
            <p:cNvPr id="268" name="Google Shape;268;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0" name="Google Shape;270;p6"/>
          <p:cNvGrpSpPr/>
          <p:nvPr/>
        </p:nvGrpSpPr>
        <p:grpSpPr>
          <a:xfrm>
            <a:off x="7469480" y="5864156"/>
            <a:ext cx="1854962" cy="1781248"/>
            <a:chOff x="0" y="0"/>
            <a:chExt cx="2473282" cy="2374997"/>
          </a:xfrm>
        </p:grpSpPr>
        <p:sp>
          <p:nvSpPr>
            <p:cNvPr id="271" name="Google Shape;271;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3" name="Google Shape;273;p6"/>
          <p:cNvGrpSpPr/>
          <p:nvPr/>
        </p:nvGrpSpPr>
        <p:grpSpPr>
          <a:xfrm>
            <a:off x="9324443" y="7828619"/>
            <a:ext cx="1854962" cy="1781248"/>
            <a:chOff x="0" y="0"/>
            <a:chExt cx="2473282" cy="2374997"/>
          </a:xfrm>
        </p:grpSpPr>
        <p:sp>
          <p:nvSpPr>
            <p:cNvPr id="274" name="Google Shape;274;p6"/>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6"/>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276" name="Google Shape;276;p6"/>
          <p:cNvSpPr txBox="1"/>
          <p:nvPr/>
        </p:nvSpPr>
        <p:spPr>
          <a:xfrm>
            <a:off x="9194302" y="478950"/>
            <a:ext cx="8116200" cy="12315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Oswald"/>
                <a:ea typeface="Oswald"/>
                <a:cs typeface="Oswald"/>
                <a:sym typeface="Oswald"/>
              </a:rPr>
              <a:t>Process</a:t>
            </a:r>
            <a:endParaRPr>
              <a:latin typeface="Oswald"/>
              <a:ea typeface="Oswald"/>
              <a:cs typeface="Oswald"/>
              <a:sym typeface="Oswald"/>
            </a:endParaRPr>
          </a:p>
        </p:txBody>
      </p:sp>
      <p:sp>
        <p:nvSpPr>
          <p:cNvPr id="277" name="Google Shape;277;p6"/>
          <p:cNvSpPr txBox="1"/>
          <p:nvPr/>
        </p:nvSpPr>
        <p:spPr>
          <a:xfrm>
            <a:off x="2630944" y="1372359"/>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1</a:t>
            </a:r>
            <a:endParaRPr/>
          </a:p>
        </p:txBody>
      </p:sp>
      <p:sp>
        <p:nvSpPr>
          <p:cNvPr id="278" name="Google Shape;278;p6"/>
          <p:cNvSpPr txBox="1"/>
          <p:nvPr/>
        </p:nvSpPr>
        <p:spPr>
          <a:xfrm>
            <a:off x="4534646" y="2984043"/>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2</a:t>
            </a:r>
            <a:endParaRPr/>
          </a:p>
        </p:txBody>
      </p:sp>
      <p:sp>
        <p:nvSpPr>
          <p:cNvPr id="279" name="Google Shape;279;p6"/>
          <p:cNvSpPr txBox="1"/>
          <p:nvPr/>
        </p:nvSpPr>
        <p:spPr>
          <a:xfrm>
            <a:off x="10081436" y="8091295"/>
            <a:ext cx="1229400" cy="1107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5</a:t>
            </a:r>
            <a:endParaRPr/>
          </a:p>
        </p:txBody>
      </p:sp>
      <p:sp>
        <p:nvSpPr>
          <p:cNvPr id="280" name="Google Shape;280;p6"/>
          <p:cNvSpPr txBox="1"/>
          <p:nvPr/>
        </p:nvSpPr>
        <p:spPr>
          <a:xfrm>
            <a:off x="8193880" y="6204766"/>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4</a:t>
            </a:r>
            <a:endParaRPr/>
          </a:p>
        </p:txBody>
      </p:sp>
      <p:sp>
        <p:nvSpPr>
          <p:cNvPr id="281" name="Google Shape;281;p6"/>
          <p:cNvSpPr txBox="1"/>
          <p:nvPr/>
        </p:nvSpPr>
        <p:spPr>
          <a:xfrm>
            <a:off x="6396750" y="4605252"/>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3</a:t>
            </a:r>
            <a:endParaRPr/>
          </a:p>
        </p:txBody>
      </p:sp>
      <p:sp>
        <p:nvSpPr>
          <p:cNvPr id="282" name="Google Shape;282;p6"/>
          <p:cNvSpPr txBox="1"/>
          <p:nvPr/>
        </p:nvSpPr>
        <p:spPr>
          <a:xfrm>
            <a:off x="3758750" y="1169200"/>
            <a:ext cx="9276000" cy="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2200">
                <a:solidFill>
                  <a:schemeClr val="lt1"/>
                </a:solidFill>
                <a:latin typeface="Helvetica Neue"/>
                <a:ea typeface="Helvetica Neue"/>
                <a:cs typeface="Helvetica Neue"/>
                <a:sym typeface="Helvetica Neue"/>
              </a:rPr>
              <a:t>We were given data in the form of Datasets. There were 7 Datasets in total with multiple columns. We had to choose the datasets which had the columns that were relevant to our analysis. </a:t>
            </a:r>
            <a:endParaRPr sz="2200">
              <a:solidFill>
                <a:schemeClr val="lt1"/>
              </a:solidFill>
              <a:latin typeface="Helvetica Neue"/>
              <a:ea typeface="Helvetica Neue"/>
              <a:cs typeface="Helvetica Neue"/>
              <a:sym typeface="Helvetica Neue"/>
            </a:endParaRPr>
          </a:p>
        </p:txBody>
      </p:sp>
      <p:sp>
        <p:nvSpPr>
          <p:cNvPr id="283" name="Google Shape;283;p6"/>
          <p:cNvSpPr txBox="1"/>
          <p:nvPr/>
        </p:nvSpPr>
        <p:spPr>
          <a:xfrm>
            <a:off x="5614125" y="2750150"/>
            <a:ext cx="9706800" cy="13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2200">
                <a:solidFill>
                  <a:schemeClr val="lt1"/>
                </a:solidFill>
                <a:latin typeface="Helvetica Neue"/>
                <a:ea typeface="Helvetica Neue"/>
                <a:cs typeface="Helvetica Neue"/>
                <a:sym typeface="Helvetica Neue"/>
              </a:rPr>
              <a:t>We after working </a:t>
            </a:r>
            <a:r>
              <a:rPr lang="cs-CZ" sz="2200">
                <a:solidFill>
                  <a:schemeClr val="lt1"/>
                </a:solidFill>
                <a:latin typeface="Helvetica Neue"/>
                <a:ea typeface="Helvetica Neue"/>
                <a:cs typeface="Helvetica Neue"/>
                <a:sym typeface="Helvetica Neue"/>
              </a:rPr>
              <a:t>through</a:t>
            </a:r>
            <a:r>
              <a:rPr lang="cs-CZ" sz="2200">
                <a:solidFill>
                  <a:schemeClr val="lt1"/>
                </a:solidFill>
                <a:latin typeface="Helvetica Neue"/>
                <a:ea typeface="Helvetica Neue"/>
                <a:cs typeface="Helvetica Neue"/>
                <a:sym typeface="Helvetica Neue"/>
              </a:rPr>
              <a:t> these 7 datasets finally found 3 </a:t>
            </a:r>
            <a:r>
              <a:rPr lang="cs-CZ" sz="2200">
                <a:solidFill>
                  <a:schemeClr val="lt1"/>
                </a:solidFill>
                <a:latin typeface="Helvetica Neue"/>
                <a:ea typeface="Helvetica Neue"/>
                <a:cs typeface="Helvetica Neue"/>
                <a:sym typeface="Helvetica Neue"/>
              </a:rPr>
              <a:t>Datasets</a:t>
            </a:r>
            <a:r>
              <a:rPr lang="cs-CZ" sz="2200">
                <a:solidFill>
                  <a:schemeClr val="lt1"/>
                </a:solidFill>
                <a:latin typeface="Helvetica Neue"/>
                <a:ea typeface="Helvetica Neue"/>
                <a:cs typeface="Helvetica Neue"/>
                <a:sym typeface="Helvetica Neue"/>
              </a:rPr>
              <a:t> that were actually relevant to our analysis, Remaining datasets were dropped and only those 3 </a:t>
            </a:r>
            <a:r>
              <a:rPr lang="cs-CZ" sz="2200">
                <a:solidFill>
                  <a:schemeClr val="lt1"/>
                </a:solidFill>
                <a:latin typeface="Helvetica Neue"/>
                <a:ea typeface="Helvetica Neue"/>
                <a:cs typeface="Helvetica Neue"/>
                <a:sym typeface="Helvetica Neue"/>
              </a:rPr>
              <a:t>datasets</a:t>
            </a:r>
            <a:r>
              <a:rPr lang="cs-CZ" sz="2200">
                <a:solidFill>
                  <a:schemeClr val="lt1"/>
                </a:solidFill>
                <a:latin typeface="Helvetica Neue"/>
                <a:ea typeface="Helvetica Neue"/>
                <a:cs typeface="Helvetica Neue"/>
                <a:sym typeface="Helvetica Neue"/>
              </a:rPr>
              <a:t> were considered and kept on for </a:t>
            </a:r>
            <a:r>
              <a:rPr lang="cs-CZ" sz="2200">
                <a:solidFill>
                  <a:schemeClr val="lt1"/>
                </a:solidFill>
                <a:latin typeface="Helvetica Neue"/>
                <a:ea typeface="Helvetica Neue"/>
                <a:cs typeface="Helvetica Neue"/>
                <a:sym typeface="Helvetica Neue"/>
              </a:rPr>
              <a:t>further</a:t>
            </a:r>
            <a:r>
              <a:rPr lang="cs-CZ" sz="2200">
                <a:solidFill>
                  <a:schemeClr val="lt1"/>
                </a:solidFill>
                <a:latin typeface="Helvetica Neue"/>
                <a:ea typeface="Helvetica Neue"/>
                <a:cs typeface="Helvetica Neue"/>
                <a:sym typeface="Helvetica Neue"/>
              </a:rPr>
              <a:t> analysis. </a:t>
            </a:r>
            <a:endParaRPr sz="2200">
              <a:solidFill>
                <a:schemeClr val="lt1"/>
              </a:solidFill>
              <a:latin typeface="Helvetica Neue"/>
              <a:ea typeface="Helvetica Neue"/>
              <a:cs typeface="Helvetica Neue"/>
              <a:sym typeface="Helvetica Neue"/>
            </a:endParaRPr>
          </a:p>
        </p:txBody>
      </p:sp>
      <p:sp>
        <p:nvSpPr>
          <p:cNvPr id="284" name="Google Shape;284;p6"/>
          <p:cNvSpPr txBox="1"/>
          <p:nvPr/>
        </p:nvSpPr>
        <p:spPr>
          <a:xfrm>
            <a:off x="7662675" y="4489700"/>
            <a:ext cx="10172700" cy="12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2200">
                <a:solidFill>
                  <a:schemeClr val="lt1"/>
                </a:solidFill>
                <a:latin typeface="Helvetica Neue"/>
                <a:ea typeface="Helvetica Neue"/>
                <a:cs typeface="Helvetica Neue"/>
                <a:sym typeface="Helvetica Neue"/>
              </a:rPr>
              <a:t>These 3 datasets were individually cleaned. Empty datasets were dropped, </a:t>
            </a:r>
            <a:r>
              <a:rPr lang="cs-CZ" sz="2200">
                <a:solidFill>
                  <a:schemeClr val="lt1"/>
                </a:solidFill>
                <a:latin typeface="Helvetica Neue"/>
                <a:ea typeface="Helvetica Neue"/>
                <a:cs typeface="Helvetica Neue"/>
                <a:sym typeface="Helvetica Neue"/>
              </a:rPr>
              <a:t>duplicate</a:t>
            </a:r>
            <a:r>
              <a:rPr lang="cs-CZ" sz="2200">
                <a:solidFill>
                  <a:schemeClr val="lt1"/>
                </a:solidFill>
                <a:latin typeface="Helvetica Neue"/>
                <a:ea typeface="Helvetica Neue"/>
                <a:cs typeface="Helvetica Neue"/>
                <a:sym typeface="Helvetica Neue"/>
              </a:rPr>
              <a:t> datasets were deleted and data was thoroughly cleaned and then merged into one true dataset using the Vlookup function</a:t>
            </a:r>
            <a:endParaRPr sz="2200">
              <a:solidFill>
                <a:schemeClr val="lt1"/>
              </a:solidFill>
              <a:latin typeface="Helvetica Neue"/>
              <a:ea typeface="Helvetica Neue"/>
              <a:cs typeface="Helvetica Neue"/>
              <a:sym typeface="Helvetica Neue"/>
            </a:endParaRPr>
          </a:p>
        </p:txBody>
      </p:sp>
      <p:sp>
        <p:nvSpPr>
          <p:cNvPr id="285" name="Google Shape;285;p6"/>
          <p:cNvSpPr txBox="1"/>
          <p:nvPr/>
        </p:nvSpPr>
        <p:spPr>
          <a:xfrm>
            <a:off x="9423375" y="6033325"/>
            <a:ext cx="8796600" cy="10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2200">
                <a:solidFill>
                  <a:schemeClr val="lt1"/>
                </a:solidFill>
                <a:latin typeface="Helvetica Neue"/>
                <a:ea typeface="Helvetica Neue"/>
                <a:cs typeface="Helvetica Neue"/>
                <a:sym typeface="Helvetica Neue"/>
              </a:rPr>
              <a:t>We then made </a:t>
            </a:r>
            <a:r>
              <a:rPr lang="cs-CZ" sz="2200">
                <a:solidFill>
                  <a:schemeClr val="lt1"/>
                </a:solidFill>
                <a:latin typeface="Helvetica Neue"/>
                <a:ea typeface="Helvetica Neue"/>
                <a:cs typeface="Helvetica Neue"/>
                <a:sym typeface="Helvetica Neue"/>
              </a:rPr>
              <a:t>further</a:t>
            </a:r>
            <a:r>
              <a:rPr lang="cs-CZ" sz="2200">
                <a:solidFill>
                  <a:schemeClr val="lt1"/>
                </a:solidFill>
                <a:latin typeface="Helvetica Neue"/>
                <a:ea typeface="Helvetica Neue"/>
                <a:cs typeface="Helvetica Neue"/>
                <a:sym typeface="Helvetica Neue"/>
              </a:rPr>
              <a:t> analysis on the new dataset and were asked to give them 5 top categories, We did this task by using the score column and then using the SUMIF function. We then get the required deliverables and our data is finally ready for visual representation.</a:t>
            </a:r>
            <a:endParaRPr sz="2200">
              <a:solidFill>
                <a:schemeClr val="lt1"/>
              </a:solidFill>
              <a:latin typeface="Helvetica Neue"/>
              <a:ea typeface="Helvetica Neue"/>
              <a:cs typeface="Helvetica Neue"/>
              <a:sym typeface="Helvetica Neue"/>
            </a:endParaRPr>
          </a:p>
        </p:txBody>
      </p:sp>
      <p:sp>
        <p:nvSpPr>
          <p:cNvPr id="286" name="Google Shape;286;p6"/>
          <p:cNvSpPr txBox="1"/>
          <p:nvPr/>
        </p:nvSpPr>
        <p:spPr>
          <a:xfrm>
            <a:off x="11274550" y="8124450"/>
            <a:ext cx="6378000" cy="14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2200">
                <a:solidFill>
                  <a:schemeClr val="lt1"/>
                </a:solidFill>
                <a:latin typeface="Helvetica Neue"/>
                <a:ea typeface="Helvetica Neue"/>
                <a:cs typeface="Helvetica Neue"/>
                <a:sym typeface="Helvetica Neue"/>
              </a:rPr>
              <a:t>We then completed visual analysis using </a:t>
            </a:r>
            <a:r>
              <a:rPr lang="cs-CZ" sz="2200">
                <a:solidFill>
                  <a:schemeClr val="lt1"/>
                </a:solidFill>
                <a:latin typeface="Helvetica Neue"/>
                <a:ea typeface="Helvetica Neue"/>
                <a:cs typeface="Helvetica Neue"/>
                <a:sym typeface="Helvetica Neue"/>
              </a:rPr>
              <a:t>Tableau</a:t>
            </a:r>
            <a:r>
              <a:rPr lang="cs-CZ" sz="2200">
                <a:solidFill>
                  <a:schemeClr val="lt1"/>
                </a:solidFill>
                <a:latin typeface="Helvetica Neue"/>
                <a:ea typeface="Helvetica Neue"/>
                <a:cs typeface="Helvetica Neue"/>
                <a:sym typeface="Helvetica Neue"/>
              </a:rPr>
              <a:t> and Excel. these two tools provide simple and easy to understand analysis that are best for the stakeholders to understand. </a:t>
            </a:r>
            <a:endParaRPr sz="2200">
              <a:solidFill>
                <a:schemeClr val="lt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7"/>
          <p:cNvPicPr preferRelativeResize="0"/>
          <p:nvPr/>
        </p:nvPicPr>
        <p:blipFill rotWithShape="1">
          <a:blip r:embed="rId3">
            <a:alphaModFix/>
          </a:blip>
          <a:srcRect b="0" l="0" r="0" t="0"/>
          <a:stretch/>
        </p:blipFill>
        <p:spPr>
          <a:xfrm>
            <a:off x="2127159" y="6480806"/>
            <a:ext cx="2972219" cy="881758"/>
          </a:xfrm>
          <a:prstGeom prst="rect">
            <a:avLst/>
          </a:prstGeom>
          <a:noFill/>
          <a:ln>
            <a:noFill/>
          </a:ln>
        </p:spPr>
      </p:pic>
      <p:sp>
        <p:nvSpPr>
          <p:cNvPr id="296" name="Google Shape;296;p7"/>
          <p:cNvSpPr txBox="1"/>
          <p:nvPr/>
        </p:nvSpPr>
        <p:spPr>
          <a:xfrm>
            <a:off x="1028700" y="860915"/>
            <a:ext cx="463612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Insights</a:t>
            </a:r>
            <a:endParaRPr/>
          </a:p>
        </p:txBody>
      </p:sp>
      <p:grpSp>
        <p:nvGrpSpPr>
          <p:cNvPr id="297" name="Google Shape;297;p7"/>
          <p:cNvGrpSpPr/>
          <p:nvPr/>
        </p:nvGrpSpPr>
        <p:grpSpPr>
          <a:xfrm>
            <a:off x="517112" y="7810500"/>
            <a:ext cx="17253775" cy="2017079"/>
            <a:chOff x="0" y="0"/>
            <a:chExt cx="23005033" cy="2689439"/>
          </a:xfrm>
        </p:grpSpPr>
        <p:pic>
          <p:nvPicPr>
            <p:cNvPr id="298" name="Google Shape;298;p7"/>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299" name="Google Shape;299;p7"/>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00" name="Google Shape;300;p7"/>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01" name="Google Shape;301;p7"/>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02" name="Google Shape;302;p7"/>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03" name="Google Shape;303;p7"/>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04" name="Google Shape;304;p7"/>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305" name="Google Shape;305;p7"/>
          <p:cNvPicPr preferRelativeResize="0"/>
          <p:nvPr/>
        </p:nvPicPr>
        <p:blipFill rotWithShape="1">
          <a:blip r:embed="rId3">
            <a:alphaModFix/>
          </a:blip>
          <a:srcRect b="0" l="0" r="0" t="0"/>
          <a:stretch/>
        </p:blipFill>
        <p:spPr>
          <a:xfrm>
            <a:off x="7272183" y="6480309"/>
            <a:ext cx="2972219" cy="881758"/>
          </a:xfrm>
          <a:prstGeom prst="rect">
            <a:avLst/>
          </a:prstGeom>
          <a:noFill/>
          <a:ln>
            <a:noFill/>
          </a:ln>
        </p:spPr>
      </p:pic>
      <p:pic>
        <p:nvPicPr>
          <p:cNvPr id="306" name="Google Shape;306;p7"/>
          <p:cNvPicPr preferRelativeResize="0"/>
          <p:nvPr/>
        </p:nvPicPr>
        <p:blipFill rotWithShape="1">
          <a:blip r:embed="rId3">
            <a:alphaModFix/>
          </a:blip>
          <a:srcRect b="0" l="0" r="0" t="0"/>
          <a:stretch/>
        </p:blipFill>
        <p:spPr>
          <a:xfrm>
            <a:off x="12670342" y="6480309"/>
            <a:ext cx="2972219" cy="881758"/>
          </a:xfrm>
          <a:prstGeom prst="rect">
            <a:avLst/>
          </a:prstGeom>
          <a:noFill/>
          <a:ln>
            <a:noFill/>
          </a:ln>
        </p:spPr>
      </p:pic>
      <p:sp>
        <p:nvSpPr>
          <p:cNvPr id="307" name="Google Shape;307;p7"/>
          <p:cNvSpPr txBox="1"/>
          <p:nvPr/>
        </p:nvSpPr>
        <p:spPr>
          <a:xfrm>
            <a:off x="1879100" y="2455175"/>
            <a:ext cx="14287500" cy="36369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Oswald"/>
              <a:buAutoNum type="arabicPeriod"/>
            </a:pPr>
            <a:r>
              <a:rPr lang="cs-CZ" sz="3000">
                <a:latin typeface="Oswald"/>
                <a:ea typeface="Oswald"/>
                <a:cs typeface="Oswald"/>
                <a:sym typeface="Oswald"/>
              </a:rPr>
              <a:t>Top 5 categories comprise of Animals , healthy eating , science , technology and food wherein ‘Animals’ category takes up the top position with around 74945 reactions. </a:t>
            </a:r>
            <a:endParaRPr sz="3000">
              <a:latin typeface="Oswald"/>
              <a:ea typeface="Oswald"/>
              <a:cs typeface="Oswald"/>
              <a:sym typeface="Oswald"/>
            </a:endParaRPr>
          </a:p>
          <a:p>
            <a:pPr indent="-419100" lvl="0" marL="457200" rtl="0" algn="l">
              <a:spcBef>
                <a:spcPts val="0"/>
              </a:spcBef>
              <a:spcAft>
                <a:spcPts val="0"/>
              </a:spcAft>
              <a:buSzPts val="3000"/>
              <a:buFont typeface="Oswald"/>
              <a:buAutoNum type="arabicPeriod"/>
            </a:pPr>
            <a:r>
              <a:rPr lang="cs-CZ" sz="3000">
                <a:latin typeface="Oswald"/>
                <a:ea typeface="Oswald"/>
                <a:cs typeface="Oswald"/>
                <a:sym typeface="Oswald"/>
              </a:rPr>
              <a:t>There are around 16 unique categories</a:t>
            </a:r>
            <a:endParaRPr sz="3000">
              <a:latin typeface="Oswald"/>
              <a:ea typeface="Oswald"/>
              <a:cs typeface="Oswald"/>
              <a:sym typeface="Oswald"/>
            </a:endParaRPr>
          </a:p>
          <a:p>
            <a:pPr indent="-419100" lvl="0" marL="457200" rtl="0" algn="l">
              <a:spcBef>
                <a:spcPts val="0"/>
              </a:spcBef>
              <a:spcAft>
                <a:spcPts val="0"/>
              </a:spcAft>
              <a:buSzPts val="3000"/>
              <a:buFont typeface="Oswald"/>
              <a:buAutoNum type="arabicPeriod"/>
            </a:pPr>
            <a:r>
              <a:rPr lang="cs-CZ" sz="3000">
                <a:latin typeface="Oswald"/>
                <a:ea typeface="Oswald"/>
                <a:cs typeface="Oswald"/>
                <a:sym typeface="Oswald"/>
              </a:rPr>
              <a:t>Animals category has also gotten the most amount of reactions with around 1897 reactions in the animals column. </a:t>
            </a:r>
            <a:endParaRPr sz="30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8"/>
          <p:cNvPicPr preferRelativeResize="0"/>
          <p:nvPr/>
        </p:nvPicPr>
        <p:blipFill>
          <a:blip r:embed="rId3">
            <a:alphaModFix/>
          </a:blip>
          <a:stretch>
            <a:fillRect/>
          </a:stretch>
        </p:blipFill>
        <p:spPr>
          <a:xfrm>
            <a:off x="8439900" y="0"/>
            <a:ext cx="9499126" cy="5838825"/>
          </a:xfrm>
          <a:prstGeom prst="rect">
            <a:avLst/>
          </a:prstGeom>
          <a:noFill/>
          <a:ln>
            <a:noFill/>
          </a:ln>
        </p:spPr>
      </p:pic>
      <p:pic>
        <p:nvPicPr>
          <p:cNvPr id="317" name="Google Shape;317;p8"/>
          <p:cNvPicPr preferRelativeResize="0"/>
          <p:nvPr/>
        </p:nvPicPr>
        <p:blipFill>
          <a:blip r:embed="rId4">
            <a:alphaModFix/>
          </a:blip>
          <a:stretch>
            <a:fillRect/>
          </a:stretch>
        </p:blipFill>
        <p:spPr>
          <a:xfrm>
            <a:off x="175971" y="2121250"/>
            <a:ext cx="7943900" cy="568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9"/>
          <p:cNvGrpSpPr/>
          <p:nvPr/>
        </p:nvGrpSpPr>
        <p:grpSpPr>
          <a:xfrm>
            <a:off x="555213" y="9490985"/>
            <a:ext cx="17253775" cy="2017079"/>
            <a:chOff x="0" y="0"/>
            <a:chExt cx="23005033" cy="2689439"/>
          </a:xfrm>
        </p:grpSpPr>
        <p:pic>
          <p:nvPicPr>
            <p:cNvPr id="327" name="Google Shape;327;p9"/>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28" name="Google Shape;328;p9"/>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29" name="Google Shape;329;p9"/>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30" name="Google Shape;330;p9"/>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31" name="Google Shape;331;p9"/>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32" name="Google Shape;332;p9"/>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33" name="Google Shape;333;p9"/>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34" name="Google Shape;334;p9"/>
          <p:cNvGrpSpPr/>
          <p:nvPr/>
        </p:nvGrpSpPr>
        <p:grpSpPr>
          <a:xfrm rot="1153642">
            <a:off x="979455" y="8814373"/>
            <a:ext cx="3545508" cy="3370302"/>
            <a:chOff x="0" y="0"/>
            <a:chExt cx="4727344" cy="4493736"/>
          </a:xfrm>
        </p:grpSpPr>
        <p:sp>
          <p:nvSpPr>
            <p:cNvPr id="335" name="Google Shape;335;p9"/>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6" name="Google Shape;336;p9"/>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37" name="Google Shape;337;p9"/>
          <p:cNvGrpSpPr/>
          <p:nvPr/>
        </p:nvGrpSpPr>
        <p:grpSpPr>
          <a:xfrm>
            <a:off x="655752" y="-1235382"/>
            <a:ext cx="17253775" cy="2017079"/>
            <a:chOff x="0" y="0"/>
            <a:chExt cx="23005033" cy="2689439"/>
          </a:xfrm>
        </p:grpSpPr>
        <p:pic>
          <p:nvPicPr>
            <p:cNvPr id="338" name="Google Shape;338;p9"/>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39" name="Google Shape;339;p9"/>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40" name="Google Shape;340;p9"/>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41" name="Google Shape;341;p9"/>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42" name="Google Shape;342;p9"/>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43" name="Google Shape;343;p9"/>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44" name="Google Shape;344;p9"/>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45" name="Google Shape;345;p9"/>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9"/>
          <p:cNvGrpSpPr/>
          <p:nvPr/>
        </p:nvGrpSpPr>
        <p:grpSpPr>
          <a:xfrm>
            <a:off x="16515246" y="-1685151"/>
            <a:ext cx="3545508" cy="3370302"/>
            <a:chOff x="0" y="0"/>
            <a:chExt cx="4727344" cy="4493736"/>
          </a:xfrm>
        </p:grpSpPr>
        <p:sp>
          <p:nvSpPr>
            <p:cNvPr id="347" name="Google Shape;347;p9"/>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9"/>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349" name="Google Shape;349;p9"/>
          <p:cNvPicPr preferRelativeResize="0"/>
          <p:nvPr/>
        </p:nvPicPr>
        <p:blipFill>
          <a:blip r:embed="rId5">
            <a:alphaModFix/>
          </a:blip>
          <a:stretch>
            <a:fillRect/>
          </a:stretch>
        </p:blipFill>
        <p:spPr>
          <a:xfrm>
            <a:off x="523346" y="2130727"/>
            <a:ext cx="8515350" cy="5248275"/>
          </a:xfrm>
          <a:prstGeom prst="rect">
            <a:avLst/>
          </a:prstGeom>
          <a:noFill/>
          <a:ln>
            <a:noFill/>
          </a:ln>
        </p:spPr>
      </p:pic>
      <p:pic>
        <p:nvPicPr>
          <p:cNvPr id="350" name="Google Shape;350;p9"/>
          <p:cNvPicPr preferRelativeResize="0"/>
          <p:nvPr/>
        </p:nvPicPr>
        <p:blipFill>
          <a:blip r:embed="rId6">
            <a:alphaModFix/>
          </a:blip>
          <a:stretch>
            <a:fillRect/>
          </a:stretch>
        </p:blipFill>
        <p:spPr>
          <a:xfrm>
            <a:off x="9038705" y="2361850"/>
            <a:ext cx="9420625" cy="478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Kevin Dang</dc:creator>
</cp:coreProperties>
</file>