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2" r:id="rId6"/>
    <p:sldId id="265" r:id="rId7"/>
    <p:sldId id="277" r:id="rId8"/>
    <p:sldId id="263" r:id="rId9"/>
    <p:sldId id="267" r:id="rId10"/>
    <p:sldId id="270" r:id="rId11"/>
    <p:sldId id="273" r:id="rId12"/>
    <p:sldId id="272" r:id="rId13"/>
    <p:sldId id="271" r:id="rId14"/>
    <p:sldId id="274" r:id="rId15"/>
    <p:sldId id="275" r:id="rId16"/>
    <p:sldId id="261" r:id="rId17"/>
    <p:sldId id="264" r:id="rId18"/>
    <p:sldId id="259" r:id="rId19"/>
    <p:sldId id="279" r:id="rId20"/>
    <p:sldId id="278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4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DB166-029D-456D-9C6D-370512B9B53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65AD9-C6E2-4B8F-A75B-521F9FF73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0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65AD9-C6E2-4B8F-A75B-521F9FF73E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1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65AD9-C6E2-4B8F-A75B-521F9FF73E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78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65AD9-C6E2-4B8F-A75B-521F9FF73E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8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65AD9-C6E2-4B8F-A75B-521F9FF73E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16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65AD9-C6E2-4B8F-A75B-521F9FF73E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0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65AD9-C6E2-4B8F-A75B-521F9FF73E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8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65AD9-C6E2-4B8F-A75B-521F9FF73E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8FE2-5AC3-4612-BD87-24A638412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EA699-DD72-4D68-B1D0-30983115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D141-DF33-4751-A3FF-6DBF2D00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15FAA-60CF-4691-88F0-5A6ED86C7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4BB2F-00B5-4294-8091-AE17DE2C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0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A5A4-0BF0-432F-93C0-38529535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B973F-B0E8-4132-9125-143A9E0A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CF7F-0580-4D2A-99B4-C0CC32A3C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C2DC-CA39-4672-95F4-657F1181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1353-24D9-4C55-9F25-9028CED3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1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E86A7-C4C9-4908-82F4-87CB275D2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D3153-4744-42B0-BEEE-181E1000F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7A1B-FA49-40FA-BB19-03EBAD54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B5D65-6FA4-4478-B501-4E6FB995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29E6-6187-47ED-B17B-A2D1D833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4B7E-FDFB-4D34-A4DA-5F7CF02C5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CED3-40FC-47FC-943D-B9D69DB2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A140F-A2BA-4AD0-BA2C-96BDEFDE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BBF0-3A3C-422A-9B21-6F8DF104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FD0B8-9760-4E9F-B81B-EB02CD0A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0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F0C6-0D79-4C03-9A1F-2551DFC3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83690-6461-4C97-BDB6-B1F80BCE6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32CAA-08AD-4BA3-AF1D-B87E906B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94E8E-9FC8-4448-A620-7B550216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F12F3-D642-459E-BBB7-902A2EA7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5A6A-D38D-45A5-8EDF-E4FC7550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2507-F853-495A-89EF-E24245FFF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FE23E-3333-45F0-AAFF-5C6DFD56B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26222-C8E3-4C6F-A8C4-7B162107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B92BA-817B-4B23-8D62-C63740C4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6576E-2CF5-4D25-9420-8F972BD0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A08-9821-495A-94E7-6A6E0EE06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CF139-BE18-415E-9A88-6BE3053C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3C4F0-7F33-4E5C-BE45-E1CF78AB1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C2DED-C997-4A01-9B87-58AA60FA5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B0655-6303-4188-BD69-85F1AE2D1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7A196-B2C3-4BD6-98A1-D9CF438B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57830-5FCA-4210-A29E-BC08E68AD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1F873-DECE-4203-97D3-F02437C4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A039-CCFD-4395-8259-BF241CB5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5CA29-36F3-4139-B792-C48C9BE8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D1265-AE1C-43CC-AC6D-473FDC57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C6E11-0EF4-4259-BFDD-D4B7DF14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C2460-CF14-4036-A168-DDAA6C248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9A4FA-A897-4846-9996-67BA5C95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DE5E1-119E-410A-A13F-589B67B9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9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6147-9733-46CB-83BB-730D0CCE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1D30-DFC7-4222-B8E8-AA333E80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42192-C461-41C5-BE7E-3C292361F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2493C-E9FB-4C7B-8DAC-F7DDCCDC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AA754-4081-482C-A702-D35D9651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B78A2-8ACE-4C3B-A37B-C9153ABD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7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7980-AD7B-40AD-8F6D-73B6B754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D90051-C741-4D3A-9F99-8DDDEFE95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69CAD5-0E61-4205-9386-197490F68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524C0-E152-43A5-B61A-F046E8451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59FCD-9E5F-4A63-AFAB-29F83D99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77071-3086-4F03-AF8B-F3916B75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7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D2D5D-3464-4E68-B322-C14CE979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156BC-4778-4F0F-B264-EF5014CAC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5B54-9838-4A50-89C1-4414AB0E7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97387-1278-4865-8492-CF9EF0A7591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7D022-403F-4160-B00A-1AB0134D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CFF6-195E-4F5D-A4A7-504C1AB76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791B4-6E3B-4A1A-81B7-CB94A5793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1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BA96-916B-474B-9400-0E75CCF9A7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C++ </a:t>
            </a:r>
            <a:br>
              <a:rPr lang="en-US" dirty="0"/>
            </a:b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Large Scale Systems?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E0810-0D63-4498-BA34-AAE8E2351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Ankur Satle</a:t>
            </a:r>
          </a:p>
          <a:p>
            <a:r>
              <a:rPr lang="en-US" dirty="0"/>
              <a:t>EXFO.com</a:t>
            </a:r>
          </a:p>
          <a:p>
            <a:r>
              <a:rPr lang="en-US" sz="1800" dirty="0"/>
              <a:t>ankursatle@gmail.com</a:t>
            </a:r>
          </a:p>
        </p:txBody>
      </p:sp>
    </p:spTree>
    <p:extLst>
      <p:ext uri="{BB962C8B-B14F-4D97-AF65-F5344CB8AC3E}">
        <p14:creationId xmlns:p14="http://schemas.microsoft.com/office/powerpoint/2010/main" val="3263268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– Strong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Have strong types, automatic conversions</a:t>
            </a:r>
          </a:p>
          <a:p>
            <a:pPr lvl="1"/>
            <a:r>
              <a:rPr lang="en-US" dirty="0"/>
              <a:t>Complex types treated just like fundamental ones</a:t>
            </a:r>
          </a:p>
          <a:p>
            <a:pPr lvl="1"/>
            <a:r>
              <a:rPr lang="en-US" dirty="0"/>
              <a:t>Value types: variant, optional, tuple</a:t>
            </a:r>
          </a:p>
          <a:p>
            <a:pPr lvl="1"/>
            <a:r>
              <a:rPr lang="en-US" dirty="0"/>
              <a:t>chrono, units, conversions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seconds expires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msg.expiry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timer.start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(expires);	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//seconds to milliseconds – No problem!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C++ - Compact memory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075" y="1822450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Compact data-types</a:t>
            </a:r>
          </a:p>
          <a:p>
            <a:pPr lvl="1"/>
            <a:r>
              <a:rPr lang="en-GB" dirty="0"/>
              <a:t>Objects in contiguous memory</a:t>
            </a:r>
          </a:p>
          <a:p>
            <a:pPr lvl="1"/>
            <a:r>
              <a:rPr lang="en-GB" dirty="0"/>
              <a:t>Maximise cache locality</a:t>
            </a:r>
          </a:p>
          <a:p>
            <a:endParaRPr lang="en-GB" dirty="0"/>
          </a:p>
          <a:p>
            <a:r>
              <a:rPr lang="en-GB" dirty="0"/>
              <a:t>Objects placed on the stack</a:t>
            </a:r>
          </a:p>
          <a:p>
            <a:pPr lvl="1"/>
            <a:r>
              <a:rPr lang="en-GB" dirty="0"/>
              <a:t>No contention for the </a:t>
            </a:r>
            <a:r>
              <a:rPr lang="en-GB" i="1" dirty="0"/>
              <a:t>global</a:t>
            </a:r>
            <a:r>
              <a:rPr lang="en-GB" dirty="0"/>
              <a:t> heap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EDD14-F661-4145-B495-5FA44FB106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29DD84-C14E-4A3A-9665-FCA702E17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791" y="1825625"/>
            <a:ext cx="6582209" cy="370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9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– Automatic 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resource management</a:t>
            </a:r>
          </a:p>
          <a:p>
            <a:pPr lvl="1"/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en-US" dirty="0" err="1"/>
              <a:t>shared_ptr</a:t>
            </a:r>
            <a:r>
              <a:rPr lang="en-US" dirty="0"/>
              <a:t> to manage resources</a:t>
            </a:r>
          </a:p>
          <a:p>
            <a:pPr lvl="1"/>
            <a:r>
              <a:rPr lang="en-US" dirty="0"/>
              <a:t>Memory, File handles, Network connections, Threads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deférence</a:t>
            </a:r>
            <a:r>
              <a:rPr lang="en-US" dirty="0"/>
              <a:t> of resource release</a:t>
            </a:r>
          </a:p>
          <a:p>
            <a:pPr lvl="1"/>
            <a:r>
              <a:rPr lang="en-US" dirty="0"/>
              <a:t>Static scope</a:t>
            </a:r>
          </a:p>
          <a:p>
            <a:pPr marL="0" indent="0">
              <a:buNone/>
            </a:pPr>
            <a:endParaRPr lang="en-US" dirty="0"/>
          </a:p>
          <a:p>
            <a:pPr lvl="0"/>
            <a:r>
              <a:rPr lang="en-US" dirty="0">
                <a:solidFill>
                  <a:prstClr val="black"/>
                </a:solidFill>
              </a:rPr>
              <a:t>Deterministic lifetimes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Scope-bound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D577B-07E9-4A37-8373-CBD79A1CB8BE}"/>
              </a:ext>
            </a:extLst>
          </p:cNvPr>
          <p:cNvSpPr txBox="1"/>
          <p:nvPr/>
        </p:nvSpPr>
        <p:spPr>
          <a:xfrm rot="20816820">
            <a:off x="7713353" y="2847132"/>
            <a:ext cx="43467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Semantics</a:t>
            </a:r>
          </a:p>
          <a:p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Rule of Zero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1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- Exploit Hardware Facilities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Platform specific instruction set</a:t>
            </a:r>
          </a:p>
          <a:p>
            <a:endParaRPr lang="en-GB" dirty="0"/>
          </a:p>
          <a:p>
            <a:r>
              <a:rPr lang="en-GB" dirty="0"/>
              <a:t>Heterogeneous computing</a:t>
            </a:r>
          </a:p>
          <a:p>
            <a:endParaRPr lang="en-GB" dirty="0"/>
          </a:p>
          <a:p>
            <a:r>
              <a:rPr lang="en-GB" dirty="0"/>
              <a:t>NUMA, CUDA</a:t>
            </a:r>
          </a:p>
        </p:txBody>
      </p:sp>
      <p:pic>
        <p:nvPicPr>
          <p:cNvPr id="6" name="Picture 5" descr="A circuit board&#10;&#10;Description automatically generated">
            <a:extLst>
              <a:ext uri="{FF2B5EF4-FFF2-40B4-BE49-F238E27FC236}">
                <a16:creationId xmlns:a16="http://schemas.microsoft.com/office/drawing/2014/main" id="{C3891EF1-76F8-4922-BD59-A2E8F95A3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3566"/>
            <a:ext cx="5738661" cy="3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59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- Concurrency and Parallelism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&amp; parallelism</a:t>
            </a:r>
          </a:p>
          <a:p>
            <a:pPr lvl="1"/>
            <a:r>
              <a:rPr lang="en-US" dirty="0"/>
              <a:t>Threads, thread-pools, mutex, conditional variables.</a:t>
            </a:r>
          </a:p>
          <a:p>
            <a:pPr lvl="1"/>
            <a:r>
              <a:rPr lang="en-US" dirty="0"/>
              <a:t>Go async – futures &amp; continuations</a:t>
            </a:r>
          </a:p>
          <a:p>
            <a:pPr lvl="1"/>
            <a:r>
              <a:rPr lang="en-US" dirty="0"/>
              <a:t>Coroutines </a:t>
            </a:r>
          </a:p>
          <a:p>
            <a:endParaRPr lang="en-US" dirty="0"/>
          </a:p>
          <a:p>
            <a:r>
              <a:rPr lang="en-US" dirty="0"/>
              <a:t>SIMD</a:t>
            </a:r>
          </a:p>
          <a:p>
            <a:pPr lvl="1"/>
            <a:r>
              <a:rPr lang="en-US" dirty="0"/>
              <a:t>Direct port to hardware</a:t>
            </a:r>
          </a:p>
          <a:p>
            <a:pPr lvl="1"/>
            <a:r>
              <a:rPr lang="en-US" dirty="0"/>
              <a:t>Use all you can!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7BBE07-A60A-422F-B449-663081F8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9" y="3034961"/>
            <a:ext cx="6234697" cy="327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4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- Zero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Optimisations allow for better performance</a:t>
            </a:r>
          </a:p>
          <a:p>
            <a:endParaRPr lang="en-GB" dirty="0"/>
          </a:p>
          <a:p>
            <a:r>
              <a:rPr lang="en-GB" dirty="0"/>
              <a:t>Higher-level constructs != runtime cost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- Stable &amp; Portable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Stable API &amp; ABI </a:t>
            </a:r>
          </a:p>
          <a:p>
            <a:pPr lvl="1"/>
            <a:r>
              <a:rPr lang="en-US" dirty="0"/>
              <a:t>Backward compatible</a:t>
            </a:r>
          </a:p>
          <a:p>
            <a:pPr lvl="1"/>
            <a:endParaRPr lang="en-US" dirty="0"/>
          </a:p>
          <a:p>
            <a:r>
              <a:rPr lang="en-US" dirty="0"/>
              <a:t>Write once, compile &amp; deploy on any platform</a:t>
            </a:r>
          </a:p>
          <a:p>
            <a:pPr lvl="1"/>
            <a:r>
              <a:rPr lang="en-US" dirty="0"/>
              <a:t>Standard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492E8-C792-4D09-A607-4B3D403AA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84" y="1102936"/>
            <a:ext cx="4089666" cy="462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17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- 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And, just be responsible: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modern_cpp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cpp_superset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| filter(modern);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36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00F7-0595-4438-B571-342984F8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short answer long…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2439-73E3-4917-9E51-171E5FD9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use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AF90199C-A1BA-45C9-BE54-6BE9F86E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80" y="2454275"/>
            <a:ext cx="3429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91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F45C44-6FDA-4562-A334-299D0432D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24ADE-2396-47BE-A121-B8A6E42B8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FA47-7071-4E94-B95A-E05A4757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 raised in the </a:t>
            </a:r>
            <a:r>
              <a:rPr lang="en-US" dirty="0" err="1"/>
              <a:t>CppIndia</a:t>
            </a:r>
            <a:r>
              <a:rPr lang="en-US" dirty="0"/>
              <a:t> User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C36C-ABE9-400F-9595-FF70F45DC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4000" i="1" dirty="0"/>
              <a:t>What is it about C++ that makes it possible </a:t>
            </a:r>
          </a:p>
          <a:p>
            <a:pPr marL="0" indent="0">
              <a:buNone/>
            </a:pPr>
            <a:r>
              <a:rPr lang="en-US" sz="4000" i="1" dirty="0"/>
              <a:t>	to write large-scale system? 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BB8B7-D0ED-46F2-8A98-28BDB113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125" y="4881382"/>
            <a:ext cx="480127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32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7960BD-0D62-4226-B16B-90B0ECFD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Tony Van </a:t>
            </a:r>
            <a:r>
              <a:rPr lang="en-US" dirty="0" err="1"/>
              <a:t>Eerd</a:t>
            </a:r>
            <a:r>
              <a:rPr lang="en-US" dirty="0"/>
              <a:t> asks… </a:t>
            </a:r>
          </a:p>
        </p:txBody>
      </p:sp>
      <p:pic>
        <p:nvPicPr>
          <p:cNvPr id="10" name="Content Placeholder 9" descr="A close up of a logo&#10;&#10;Description automatically generated">
            <a:extLst>
              <a:ext uri="{FF2B5EF4-FFF2-40B4-BE49-F238E27FC236}">
                <a16:creationId xmlns:a16="http://schemas.microsoft.com/office/drawing/2014/main" id="{0FF29FE9-B6DC-4F78-8C4A-E40B2169F8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6B8DA-946E-4625-A3D5-EFE4AE62DB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4000" dirty="0"/>
              <a:t>How many times should one attend </a:t>
            </a:r>
            <a:r>
              <a:rPr lang="en-US" sz="4000" dirty="0" err="1"/>
              <a:t>cppcon</a:t>
            </a:r>
            <a:r>
              <a:rPr lang="en-US" sz="4000" dirty="0"/>
              <a:t> to do a talk?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8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319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75EA-21F0-412E-A089-9BFAD9E1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2B554-CD58-4D70-B7EB-0FF361732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Ankur Satle</a:t>
            </a:r>
          </a:p>
          <a:p>
            <a:r>
              <a:rPr lang="en-US" dirty="0"/>
              <a:t>Email: ankursatle@gmail.com</a:t>
            </a:r>
          </a:p>
          <a:p>
            <a:r>
              <a:rPr lang="en-US" dirty="0" err="1"/>
              <a:t>Github</a:t>
            </a:r>
            <a:r>
              <a:rPr lang="en-US" dirty="0"/>
              <a:t>: @sankurm</a:t>
            </a:r>
          </a:p>
          <a:p>
            <a:r>
              <a:rPr lang="en-US" dirty="0"/>
              <a:t>Join us at: CppIndia.co.in</a:t>
            </a:r>
          </a:p>
        </p:txBody>
      </p:sp>
    </p:spTree>
    <p:extLst>
      <p:ext uri="{BB962C8B-B14F-4D97-AF65-F5344CB8AC3E}">
        <p14:creationId xmlns:p14="http://schemas.microsoft.com/office/powerpoint/2010/main" val="179847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Large-Scale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Is-A system</a:t>
            </a:r>
          </a:p>
          <a:p>
            <a:r>
              <a:rPr lang="en-US" dirty="0"/>
              <a:t>Has-A scale!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System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Scale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57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Large-Scale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Is-A system</a:t>
            </a:r>
          </a:p>
          <a:p>
            <a:r>
              <a:rPr lang="en-US" dirty="0"/>
              <a:t>Has-A scale!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System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Scale scale = Scale::Large;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513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Large-Scale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 are everywhere! </a:t>
            </a:r>
          </a:p>
          <a:p>
            <a:pPr lvl="1"/>
            <a:r>
              <a:rPr lang="en-US" dirty="0"/>
              <a:t>Banking, Trading, Finance</a:t>
            </a:r>
          </a:p>
          <a:p>
            <a:pPr lvl="1"/>
            <a:r>
              <a:rPr lang="en-US" dirty="0" err="1"/>
              <a:t>Datacentres</a:t>
            </a:r>
            <a:endParaRPr lang="en-US" dirty="0"/>
          </a:p>
          <a:p>
            <a:pPr lvl="1"/>
            <a:r>
              <a:rPr lang="en-US" dirty="0"/>
              <a:t>Telecom </a:t>
            </a:r>
          </a:p>
          <a:p>
            <a:pPr lvl="1"/>
            <a:r>
              <a:rPr lang="en-US" dirty="0"/>
              <a:t>Government </a:t>
            </a:r>
            <a:r>
              <a:rPr lang="en-US" dirty="0" err="1"/>
              <a:t>organisations</a:t>
            </a:r>
            <a:endParaRPr lang="en-US" dirty="0"/>
          </a:p>
          <a:p>
            <a:pPr lvl="1"/>
            <a:r>
              <a:rPr lang="en-US" dirty="0"/>
              <a:t>Scientific research</a:t>
            </a:r>
          </a:p>
          <a:p>
            <a:pPr lvl="1"/>
            <a:r>
              <a:rPr lang="en-US" dirty="0"/>
              <a:t>Reservation systems for Railways, Airlines,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571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for the challenge!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C225267C-E298-4E02-87D4-9DBC27BE0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580" y="2454275"/>
            <a:ext cx="3429000" cy="3857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5D0AA-DD08-46E1-868D-3997FC614004}"/>
              </a:ext>
            </a:extLst>
          </p:cNvPr>
          <p:cNvSpPr txBox="1"/>
          <p:nvPr/>
        </p:nvSpPr>
        <p:spPr>
          <a:xfrm>
            <a:off x="6350000" y="334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1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5" presetClass="entr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Well, because…</a:t>
            </a:r>
          </a:p>
        </p:txBody>
      </p:sp>
      <p:pic>
        <p:nvPicPr>
          <p:cNvPr id="7" name="Content Placeholder 6" descr="A coffee mug&#10;&#10;Description automatically generated">
            <a:extLst>
              <a:ext uri="{FF2B5EF4-FFF2-40B4-BE49-F238E27FC236}">
                <a16:creationId xmlns:a16="http://schemas.microsoft.com/office/drawing/2014/main" id="{BA8F2967-D78A-4930-99D9-BF1D5E4C39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2334419"/>
            <a:ext cx="5715000" cy="33337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C5D0AA-DD08-46E1-868D-3997FC614004}"/>
              </a:ext>
            </a:extLst>
          </p:cNvPr>
          <p:cNvSpPr txBox="1"/>
          <p:nvPr/>
        </p:nvSpPr>
        <p:spPr>
          <a:xfrm>
            <a:off x="6350000" y="33426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4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 - It’s proven 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D22F38-E27F-4E43-AC38-2C56C8D3A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831" y="1573268"/>
            <a:ext cx="9010338" cy="5096472"/>
          </a:xfrm>
        </p:spPr>
      </p:pic>
    </p:spTree>
    <p:extLst>
      <p:ext uri="{BB962C8B-B14F-4D97-AF65-F5344CB8AC3E}">
        <p14:creationId xmlns:p14="http://schemas.microsoft.com/office/powerpoint/2010/main" val="2130722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EA58-A75A-41EE-82EF-98DCAA62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for Expressivity &amp; Static 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9ADB-850F-452A-98FB-F073C9CC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Equal support for built-in &amp; user-defined types</a:t>
            </a:r>
          </a:p>
          <a:p>
            <a:pPr lvl="1"/>
            <a:r>
              <a:rPr lang="en-US" dirty="0"/>
              <a:t>Work in the problem domain</a:t>
            </a:r>
          </a:p>
          <a:p>
            <a:pPr lvl="1"/>
            <a:r>
              <a:rPr lang="en-US" dirty="0"/>
              <a:t>Overloading, meta programming</a:t>
            </a:r>
          </a:p>
          <a:p>
            <a:endParaRPr lang="en-US" dirty="0"/>
          </a:p>
          <a:p>
            <a:r>
              <a:rPr lang="en-US" dirty="0"/>
              <a:t>Multiple paradigms supported</a:t>
            </a:r>
          </a:p>
          <a:p>
            <a:pPr lvl="1"/>
            <a:r>
              <a:rPr lang="en-US" dirty="0"/>
              <a:t>OO, Functional, Generic</a:t>
            </a:r>
          </a:p>
          <a:p>
            <a:pPr lvl="1"/>
            <a:r>
              <a:rPr lang="en-US" dirty="0"/>
              <a:t>Data-oriented</a:t>
            </a:r>
          </a:p>
          <a:p>
            <a:pPr lvl="1"/>
            <a:r>
              <a:rPr lang="en-US" dirty="0"/>
              <a:t>Declarative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069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463</Words>
  <Application>Microsoft Office PowerPoint</Application>
  <PresentationFormat>Widescreen</PresentationFormat>
  <Paragraphs>127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Why C++  for  Large Scale Systems?</vt:lpstr>
      <vt:lpstr>A question raised in the CppIndia User Group</vt:lpstr>
      <vt:lpstr>What is a Large-Scale System?</vt:lpstr>
      <vt:lpstr>What is a Large-Scale System?</vt:lpstr>
      <vt:lpstr>Large-Scale Systems</vt:lpstr>
      <vt:lpstr>Up for the challenge!</vt:lpstr>
      <vt:lpstr>Well, because…</vt:lpstr>
      <vt:lpstr>Why C++ - It’s proven </vt:lpstr>
      <vt:lpstr>C++ for Expressivity &amp; Static type system</vt:lpstr>
      <vt:lpstr>C++ – Strong types</vt:lpstr>
      <vt:lpstr>C++ - Compact memory layout</vt:lpstr>
      <vt:lpstr>C++ – Automatic resource management</vt:lpstr>
      <vt:lpstr>C++ - Exploit Hardware Facilities</vt:lpstr>
      <vt:lpstr>C++ - Concurrency and Parallelism Support</vt:lpstr>
      <vt:lpstr>C++ - Zero Overhead</vt:lpstr>
      <vt:lpstr>C++ - Stable &amp; Portable</vt:lpstr>
      <vt:lpstr>C++ - Maintainability</vt:lpstr>
      <vt:lpstr>So, short answer long… </vt:lpstr>
      <vt:lpstr>BONUS SLIDE!</vt:lpstr>
      <vt:lpstr>Tony Van Eerd asks… 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C++  in  Large Scale Systems</dc:title>
  <dc:creator>Ankur Satle</dc:creator>
  <cp:lastModifiedBy>Ankur Satle</cp:lastModifiedBy>
  <cp:revision>42</cp:revision>
  <dcterms:created xsi:type="dcterms:W3CDTF">2020-09-17T11:15:31Z</dcterms:created>
  <dcterms:modified xsi:type="dcterms:W3CDTF">2020-09-18T05:30:20Z</dcterms:modified>
</cp:coreProperties>
</file>