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86"/>
  </p:notesMasterIdLst>
  <p:handoutMasterIdLst>
    <p:handoutMasterId r:id="rId87"/>
  </p:handoutMasterIdLst>
  <p:sldIdLst>
    <p:sldId id="385" r:id="rId3"/>
    <p:sldId id="597" r:id="rId4"/>
    <p:sldId id="451" r:id="rId5"/>
    <p:sldId id="400" r:id="rId6"/>
    <p:sldId id="465" r:id="rId7"/>
    <p:sldId id="548" r:id="rId8"/>
    <p:sldId id="549" r:id="rId9"/>
    <p:sldId id="550" r:id="rId10"/>
    <p:sldId id="553" r:id="rId11"/>
    <p:sldId id="1060" r:id="rId12"/>
    <p:sldId id="554" r:id="rId13"/>
    <p:sldId id="1057" r:id="rId14"/>
    <p:sldId id="1061" r:id="rId15"/>
    <p:sldId id="1062" r:id="rId16"/>
    <p:sldId id="1058" r:id="rId17"/>
    <p:sldId id="556" r:id="rId18"/>
    <p:sldId id="558" r:id="rId19"/>
    <p:sldId id="1059" r:id="rId20"/>
    <p:sldId id="1063" r:id="rId21"/>
    <p:sldId id="1065" r:id="rId22"/>
    <p:sldId id="1980" r:id="rId23"/>
    <p:sldId id="557" r:id="rId24"/>
    <p:sldId id="1066" r:id="rId25"/>
    <p:sldId id="1068" r:id="rId26"/>
    <p:sldId id="1953" r:id="rId27"/>
    <p:sldId id="1951" r:id="rId28"/>
    <p:sldId id="1952" r:id="rId29"/>
    <p:sldId id="551" r:id="rId30"/>
    <p:sldId id="1954" r:id="rId31"/>
    <p:sldId id="1956" r:id="rId32"/>
    <p:sldId id="1958" r:id="rId33"/>
    <p:sldId id="1992" r:id="rId34"/>
    <p:sldId id="1957" r:id="rId35"/>
    <p:sldId id="1955" r:id="rId36"/>
    <p:sldId id="1960" r:id="rId37"/>
    <p:sldId id="1961" r:id="rId38"/>
    <p:sldId id="1962" r:id="rId39"/>
    <p:sldId id="1963" r:id="rId40"/>
    <p:sldId id="1964" r:id="rId41"/>
    <p:sldId id="1965" r:id="rId42"/>
    <p:sldId id="552" r:id="rId43"/>
    <p:sldId id="1973" r:id="rId44"/>
    <p:sldId id="1976" r:id="rId45"/>
    <p:sldId id="1975" r:id="rId46"/>
    <p:sldId id="2010" r:id="rId47"/>
    <p:sldId id="1977" r:id="rId48"/>
    <p:sldId id="1978" r:id="rId49"/>
    <p:sldId id="2011" r:id="rId50"/>
    <p:sldId id="2012" r:id="rId51"/>
    <p:sldId id="2013" r:id="rId52"/>
    <p:sldId id="2009" r:id="rId53"/>
    <p:sldId id="1979" r:id="rId54"/>
    <p:sldId id="1967" r:id="rId55"/>
    <p:sldId id="1968" r:id="rId56"/>
    <p:sldId id="1969" r:id="rId57"/>
    <p:sldId id="1970" r:id="rId58"/>
    <p:sldId id="1983" r:id="rId59"/>
    <p:sldId id="1994" r:id="rId60"/>
    <p:sldId id="1984" r:id="rId61"/>
    <p:sldId id="1981" r:id="rId62"/>
    <p:sldId id="1985" r:id="rId63"/>
    <p:sldId id="1987" r:id="rId64"/>
    <p:sldId id="1986" r:id="rId65"/>
    <p:sldId id="1988" r:id="rId66"/>
    <p:sldId id="1989" r:id="rId67"/>
    <p:sldId id="1991" r:id="rId68"/>
    <p:sldId id="1990" r:id="rId69"/>
    <p:sldId id="1995" r:id="rId70"/>
    <p:sldId id="1997" r:id="rId71"/>
    <p:sldId id="1996" r:id="rId72"/>
    <p:sldId id="1999" r:id="rId73"/>
    <p:sldId id="2000" r:id="rId74"/>
    <p:sldId id="2014" r:id="rId75"/>
    <p:sldId id="1998" r:id="rId76"/>
    <p:sldId id="2001" r:id="rId77"/>
    <p:sldId id="1881" r:id="rId78"/>
    <p:sldId id="2002" r:id="rId79"/>
    <p:sldId id="2004" r:id="rId80"/>
    <p:sldId id="2015" r:id="rId81"/>
    <p:sldId id="2005" r:id="rId82"/>
    <p:sldId id="571" r:id="rId83"/>
    <p:sldId id="2006" r:id="rId84"/>
    <p:sldId id="525" r:id="rId85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suhashi Toshiharu" initials="MT" lastIdx="1" clrIdx="0">
    <p:extLst>
      <p:ext uri="{19B8F6BF-5375-455C-9EA6-DF929625EA0E}">
        <p15:presenceInfo xmlns:p15="http://schemas.microsoft.com/office/powerpoint/2012/main" userId="d8f1e95312da3f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5050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730D4-04F4-4FC5-A677-E27D3B89E34D}" v="6" dt="2020-04-06T08:15:3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79823" autoAdjust="0"/>
  </p:normalViewPr>
  <p:slideViewPr>
    <p:cSldViewPr>
      <p:cViewPr varScale="1">
        <p:scale>
          <a:sx n="126" d="100"/>
          <a:sy n="126" d="100"/>
        </p:scale>
        <p:origin x="2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-7200"/>
    </p:cViewPr>
  </p:sorterViewPr>
  <p:notesViewPr>
    <p:cSldViewPr>
      <p:cViewPr varScale="1">
        <p:scale>
          <a:sx n="55" d="100"/>
          <a:sy n="55" d="100"/>
        </p:scale>
        <p:origin x="2796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hashi Toshiharu" userId="d8f1e95312da3fa5" providerId="LiveId" clId="{958730D4-04F4-4FC5-A677-E27D3B89E34D}"/>
    <pc:docChg chg="undo custSel addSld delSld modSld">
      <pc:chgData name="Mitsuhashi Toshiharu" userId="d8f1e95312da3fa5" providerId="LiveId" clId="{958730D4-04F4-4FC5-A677-E27D3B89E34D}" dt="2020-04-06T08:15:37.326" v="69" actId="27636"/>
      <pc:docMkLst>
        <pc:docMk/>
      </pc:docMkLst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5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58"/>
            <ac:spMk id="12291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0"/>
            <ac:spMk id="1331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1"/>
            <ac:spMk id="14338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2"/>
            <ac:spMk id="1536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1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9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0"/>
            <ac:spMk id="46082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0"/>
            <ac:spMk id="4608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5"/>
            <ac:spMk id="27651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7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0"/>
            <ac:spMk id="30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0"/>
            <ac:spMk id="3075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1"/>
            <ac:spMk id="4098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4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5"/>
            <ac:spMk id="819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0"/>
            <ac:spMk id="36866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0"/>
            <ac:spMk id="36867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2"/>
            <ac:spMk id="3891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7"/>
            <ac:spMk id="4403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8"/>
            <ac:spMk id="45058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9"/>
            <ac:spMk id="4915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2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2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22"/>
            <ac:spMk id="51203" creationId="{00000000-0000-0000-0000-000000000000}"/>
          </ac:spMkLst>
        </pc:spChg>
      </pc:sldChg>
      <pc:sldChg chg="addSp delSp add del modTransition">
        <pc:chgData name="Mitsuhashi Toshiharu" userId="d8f1e95312da3fa5" providerId="LiveId" clId="{958730D4-04F4-4FC5-A677-E27D3B89E34D}" dt="2020-04-06T08:15:37.134" v="66"/>
        <pc:sldMkLst>
          <pc:docMk/>
          <pc:sldMk cId="2667543412" sldId="323"/>
        </pc:sldMkLst>
        <pc:picChg chg="add del">
          <ac:chgData name="Mitsuhashi Toshiharu" userId="d8f1e95312da3fa5" providerId="LiveId" clId="{958730D4-04F4-4FC5-A677-E27D3B89E34D}" dt="2020-04-06T08:15:36.871" v="64" actId="478"/>
          <ac:picMkLst>
            <pc:docMk/>
            <pc:sldMk cId="2667543412" sldId="323"/>
            <ac:picMk id="6" creationId="{00000000-0000-0000-0000-000000000000}"/>
          </ac:picMkLst>
        </pc:pic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518391303" sldId="32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518391303" sldId="324"/>
            <ac:spMk id="3074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501726485" sldId="32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058466758" sldId="32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164109214" sldId="32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59056545" sldId="32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086468067" sldId="32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33408940" sldId="33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83638661" sldId="331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27324279" sldId="33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126098826" sldId="333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629701799" sldId="33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629701799" sldId="334"/>
            <ac:spMk id="21507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07233116" sldId="33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832914390" sldId="33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35855271" sldId="33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79785552" sldId="33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82198081" sldId="33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479021937" sldId="340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953249395" sldId="34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953249395" sldId="341"/>
            <ac:spMk id="30723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164570875" sldId="34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164570875" sldId="342"/>
            <ac:spMk id="33795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4126340989" sldId="34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4126340989" sldId="344"/>
            <ac:spMk id="3379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797304779" sldId="34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372920203" sldId="34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05228062" sldId="34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95862059" sldId="34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32902898" sldId="34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32902898" sldId="349"/>
            <ac:spMk id="37891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814800281" sldId="35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14800281" sldId="350"/>
            <ac:spMk id="45059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00692565" sldId="35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306930718" sldId="353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071807315" sldId="35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071807315" sldId="358"/>
            <ac:spMk id="4098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659240357" sldId="36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659414353" sldId="36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659414353" sldId="364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23683085" sldId="36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726879252" sldId="37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726879252" sldId="372"/>
            <ac:spMk id="2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7842711" sldId="373"/>
        </pc:sldMkLst>
        <pc:spChg chg="mod">
          <ac:chgData name="Mitsuhashi Toshiharu" userId="d8f1e95312da3fa5" providerId="LiveId" clId="{958730D4-04F4-4FC5-A677-E27D3B89E34D}" dt="2020-04-06T08:15:36.338" v="63" actId="2711"/>
          <ac:spMkLst>
            <pc:docMk/>
            <pc:sldMk cId="17842711" sldId="373"/>
            <ac:spMk id="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14129652" sldId="37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4215237" sldId="377"/>
        </pc:sldMkLst>
      </pc:sldChg>
      <pc:sldChg chg="modSp">
        <pc:chgData name="Mitsuhashi Toshiharu" userId="d8f1e95312da3fa5" providerId="LiveId" clId="{958730D4-04F4-4FC5-A677-E27D3B89E34D}" dt="2020-04-06T08:15:37.326" v="69" actId="27636"/>
        <pc:sldMkLst>
          <pc:docMk/>
          <pc:sldMk cId="4042610141" sldId="379"/>
        </pc:sldMkLst>
        <pc:spChg chg="mod">
          <ac:chgData name="Mitsuhashi Toshiharu" userId="d8f1e95312da3fa5" providerId="LiveId" clId="{958730D4-04F4-4FC5-A677-E27D3B89E34D}" dt="2020-04-06T08:15:37.325" v="68" actId="27636"/>
          <ac:spMkLst>
            <pc:docMk/>
            <pc:sldMk cId="4042610141" sldId="379"/>
            <ac:spMk id="5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326" v="69" actId="27636"/>
          <ac:spMkLst>
            <pc:docMk/>
            <pc:sldMk cId="4042610141" sldId="379"/>
            <ac:spMk id="7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073500119" sldId="38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073500119" sldId="385"/>
            <ac:spMk id="3" creationId="{00000000-0000-0000-0000-000000000000}"/>
          </ac:spMkLst>
        </pc:spChg>
      </pc:sldChg>
      <pc:sldChg chg="add del">
        <pc:chgData name="Mitsuhashi Toshiharu" userId="d8f1e95312da3fa5" providerId="LiveId" clId="{958730D4-04F4-4FC5-A677-E27D3B89E34D}" dt="2020-04-06T08:15:37.157" v="67" actId="47"/>
        <pc:sldMkLst>
          <pc:docMk/>
          <pc:sldMk cId="1918716719" sldId="38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586096877" sldId="38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586096877" sldId="387"/>
            <ac:spMk id="4403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957434550" sldId="38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883179669" sldId="39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883179669" sldId="392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4333945" sldId="39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516268836" sldId="39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024196585" sldId="39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288816848" sldId="39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69823011" sldId="39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251650645" sldId="39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463326264" sldId="39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463326264" sldId="399"/>
            <ac:spMk id="52227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51766272" sldId="40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51766272" sldId="400"/>
            <ac:spMk id="5427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74944049" sldId="40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74944049" sldId="401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74944049" sldId="401"/>
            <ac:spMk id="54306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888396182" sldId="40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88396182" sldId="402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88396182" sldId="402"/>
            <ac:spMk id="54306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531666694" sldId="403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531666694" sldId="403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531666694" sldId="403"/>
            <ac:spMk id="54306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204957376" sldId="40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901252102" sldId="40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4502165" sldId="406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212585415" sldId="40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212585415" sldId="407"/>
            <ac:spMk id="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749295555" sldId="40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976931581" sldId="40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976931581" sldId="409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329439710" sldId="410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574090684" sldId="41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574090684" sldId="411"/>
            <ac:spMk id="3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178448696" sldId="41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178448696" sldId="412"/>
            <ac:spMk id="3" creationId="{D1ADA13C-8D9A-4D29-916B-03604D9EA4B2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94874294" sldId="41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39461014" sldId="41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358185316" sldId="41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94449137" sldId="41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863526931" sldId="41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665075602" sldId="41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045113470" sldId="41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268287808" sldId="42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133465085" sldId="42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33942152" sldId="42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33942152" sldId="422"/>
            <ac:spMk id="52227" creationId="{00000000-0000-0000-0000-000000000000}"/>
          </ac:spMkLst>
        </pc:spChg>
      </pc:sldChg>
    </pc:docChg>
  </pc:docChgLst>
  <pc:docChgLst>
    <pc:chgData name="三橋利晴" userId="d8f1e95312da3fa5" providerId="LiveId" clId="{17124451-ED5B-41AF-B7DC-B97C875C2D69}"/>
    <pc:docChg chg="custSel addSld modSld sldOrd modMainMaster">
      <pc:chgData name="三橋利晴" userId="d8f1e95312da3fa5" providerId="LiveId" clId="{17124451-ED5B-41AF-B7DC-B97C875C2D69}" dt="2017-12-08T06:57:42.350" v="5" actId="478"/>
      <pc:docMkLst>
        <pc:docMk/>
      </pc:docMkLst>
      <pc:sldChg chg="addSp delSp modSp add ord modTransition">
        <pc:chgData name="三橋利晴" userId="d8f1e95312da3fa5" providerId="LiveId" clId="{17124451-ED5B-41AF-B7DC-B97C875C2D69}" dt="2017-12-08T06:57:42.350" v="5" actId="478"/>
        <pc:sldMkLst>
          <pc:docMk/>
          <pc:sldMk cId="1918716719" sldId="385"/>
        </pc:sldMkLst>
        <pc:spChg chg="del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2" creationId="{B45F3F95-197B-4BDF-9BEF-32F5265B685B}"/>
          </ac:spMkLst>
        </pc:spChg>
        <pc:spChg chg="del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3" creationId="{6AEF57CF-E282-422E-9954-15010510C8FE}"/>
          </ac:spMkLst>
        </pc:spChg>
        <pc:spChg chg="del">
          <ac:chgData name="三橋利晴" userId="d8f1e95312da3fa5" providerId="LiveId" clId="{17124451-ED5B-41AF-B7DC-B97C875C2D69}" dt="2017-12-08T06:57:42.350" v="5" actId="478"/>
          <ac:spMkLst>
            <pc:docMk/>
            <pc:sldMk cId="1918716719" sldId="385"/>
            <ac:spMk id="4" creationId="{B87F071F-1CA8-42CB-91C6-81AA97949012}"/>
          </ac:spMkLst>
        </pc:spChg>
        <pc:spChg chg="add mod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5" creationId="{BD08D5EA-EF71-4A60-8DB2-FFBAF22F7CFB}"/>
          </ac:spMkLst>
        </pc:spChg>
        <pc:spChg chg="add mod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6" creationId="{7C07CA8B-E7F7-4A03-B16E-CFF6ED1727D0}"/>
          </ac:spMkLst>
        </pc:spChg>
      </pc:sldChg>
      <pc:sldMasterChg chg="delSldLayout modSldLayout">
        <pc:chgData name="三橋利晴" userId="d8f1e95312da3fa5" providerId="LiveId" clId="{17124451-ED5B-41AF-B7DC-B97C875C2D69}" dt="2017-12-08T06:56:50.250" v="1" actId="2696"/>
        <pc:sldMasterMkLst>
          <pc:docMk/>
          <pc:sldMasterMk cId="3237343916" sldId="2147483648"/>
        </pc:sldMasterMkLst>
        <pc:sldLayoutChg chg="del modTransition">
          <pc:chgData name="三橋利晴" userId="d8f1e95312da3fa5" providerId="LiveId" clId="{17124451-ED5B-41AF-B7DC-B97C875C2D69}" dt="2017-12-08T06:56:50.250" v="1" actId="2696"/>
          <pc:sldLayoutMkLst>
            <pc:docMk/>
            <pc:sldMasterMk cId="3237343916" sldId="2147483648"/>
            <pc:sldLayoutMk cId="325772483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2025/2/17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2025/2/17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42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54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8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4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579563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めい"/>
              </a:defRPr>
            </a:lvl1pPr>
          </a:lstStyle>
          <a:p>
            <a:endParaRPr lang="en-US" alt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411" y="4516879"/>
            <a:ext cx="4061178" cy="832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036-62B7-44AA-B804-4EBC50AFB6CB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CE1-2B3F-40ED-BA44-316F7B7E6A8E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0511-3BAE-4C0D-9846-FED8829076A0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1" y="1306482"/>
            <a:ext cx="7200800" cy="2482821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accent1"/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1" y="4869160"/>
            <a:ext cx="6480719" cy="7200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/>
                </a:solidFill>
                <a:latin typeface="+mj-lt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0D18-F9B8-491E-87F1-CE5B48199682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352425" indent="0" algn="l">
              <a:defRPr sz="360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/>
          <a:lstStyle>
            <a:lvl1pPr marL="342900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627-CD82-4B27-8666-2328DE0D859F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28338"/>
            <a:ext cx="9143999" cy="1689148"/>
          </a:xfrm>
        </p:spPr>
        <p:txBody>
          <a:bodyPr anchor="ctr">
            <a:normAutofit/>
          </a:bodyPr>
          <a:lstStyle>
            <a:lvl1pPr marL="0" indent="0"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21405" y="4394620"/>
            <a:ext cx="9165403" cy="8929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ACB-AB4D-4C39-9F78-0816F17C8709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1659-6F60-4026-B1B8-B20FBEEE2829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5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F63-CDD7-4CF5-92A0-1894E1FFF265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DE9-A572-415E-9CD4-C908CC9EE3CA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2EAA-E99D-4483-8B7F-5B89CAD29522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DF5E-5570-4F76-9183-A7D0DF2B735C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77" y="257091"/>
            <a:ext cx="754673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3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0D18-F9B8-491E-87F1-CE5B48199682}" type="datetime1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2280" y="175930"/>
            <a:ext cx="1763688" cy="5580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55600" indent="0"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7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image" Target="../media/image12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ctrTitle"/>
          </p:nvPr>
        </p:nvSpPr>
        <p:spPr>
          <a:xfrm>
            <a:off x="426368" y="1291149"/>
            <a:ext cx="8291264" cy="2498154"/>
          </a:xfrm>
        </p:spPr>
        <p:txBody>
          <a:bodyPr/>
          <a:lstStyle/>
          <a:p>
            <a:pPr algn="ctr"/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Stata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操作入門</a:t>
            </a: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#5.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線形回帰分析</a:t>
            </a:r>
            <a:endParaRPr lang="ja-JP" altLang="en-US" sz="4400" b="0" spc="-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サブタイトル 22"/>
          <p:cNvSpPr txBox="1">
            <a:spLocks/>
          </p:cNvSpPr>
          <p:nvPr/>
        </p:nvSpPr>
        <p:spPr>
          <a:xfrm>
            <a:off x="457200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7" name="サブタイトル 22"/>
          <p:cNvSpPr txBox="1">
            <a:spLocks/>
          </p:cNvSpPr>
          <p:nvPr/>
        </p:nvSpPr>
        <p:spPr>
          <a:xfrm>
            <a:off x="2423924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284836" y="3973223"/>
            <a:ext cx="1958900" cy="717237"/>
            <a:chOff x="3884283" y="3754713"/>
            <a:chExt cx="1958900" cy="717237"/>
          </a:xfrm>
        </p:grpSpPr>
        <p:sp>
          <p:nvSpPr>
            <p:cNvPr id="26" name="円/楕円 25"/>
            <p:cNvSpPr/>
            <p:nvPr/>
          </p:nvSpPr>
          <p:spPr>
            <a:xfrm>
              <a:off x="3884283" y="3754713"/>
              <a:ext cx="717237" cy="717237"/>
            </a:xfrm>
            <a:prstGeom prst="ellipse">
              <a:avLst/>
            </a:prstGeom>
            <a:solidFill>
              <a:schemeClr val="accent3"/>
            </a:solidFill>
            <a:ln w="19050" cap="sq">
              <a:solidFill>
                <a:schemeClr val="accent3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950573" y="3851721"/>
              <a:ext cx="59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83</a:t>
              </a:r>
              <a:endParaRPr kumimoji="1" lang="ja-JP" altLang="en-US" sz="28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640994" y="3851721"/>
              <a:ext cx="1202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PAGES</a:t>
              </a:r>
              <a:endParaRPr kumimoji="1" lang="ja-JP" altLang="en-US" sz="28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7264287" y="4874381"/>
            <a:ext cx="1879713" cy="714859"/>
            <a:chOff x="7264286" y="4874381"/>
            <a:chExt cx="1879713" cy="714859"/>
          </a:xfrm>
        </p:grpSpPr>
        <p:sp>
          <p:nvSpPr>
            <p:cNvPr id="44" name="正方形/長方形 43"/>
            <p:cNvSpPr/>
            <p:nvPr/>
          </p:nvSpPr>
          <p:spPr>
            <a:xfrm>
              <a:off x="7633180" y="4874381"/>
              <a:ext cx="1510819" cy="714859"/>
            </a:xfrm>
            <a:prstGeom prst="rect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600" spc="3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16200000">
              <a:off x="7259081" y="5215139"/>
              <a:ext cx="379306" cy="368895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48" name="直角三角形 47"/>
            <p:cNvSpPr/>
            <p:nvPr/>
          </p:nvSpPr>
          <p:spPr>
            <a:xfrm rot="10800000">
              <a:off x="7264286" y="4878469"/>
              <a:ext cx="374634" cy="367381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4" name="サブタイトル 53"/>
          <p:cNvSpPr>
            <a:spLocks noGrp="1"/>
          </p:cNvSpPr>
          <p:nvPr>
            <p:ph type="subTitle" idx="1"/>
          </p:nvPr>
        </p:nvSpPr>
        <p:spPr>
          <a:xfrm>
            <a:off x="971600" y="4874381"/>
            <a:ext cx="5710929" cy="730459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b="1" dirty="0">
                <a:solidFill>
                  <a:schemeClr val="accent1"/>
                </a:solidFill>
                <a:latin typeface="+mj-lt"/>
              </a:rPr>
              <a:t>三橋利晴｜</a:t>
            </a:r>
            <a:r>
              <a:rPr kumimoji="1" lang="en-US" altLang="ja-JP" sz="2800" b="1" dirty="0">
                <a:solidFill>
                  <a:schemeClr val="accent1"/>
                </a:solidFill>
                <a:latin typeface="+mj-lt"/>
              </a:rPr>
              <a:t>Toshiharu Mitsuhashi</a:t>
            </a:r>
            <a:endParaRPr kumimoji="1" lang="ja-JP" alt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12897" y="1633340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82582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岡山大学病院　新医療研究開発センター</a:t>
            </a:r>
          </a:p>
        </p:txBody>
      </p:sp>
    </p:spTree>
    <p:extLst>
      <p:ext uri="{BB962C8B-B14F-4D97-AF65-F5344CB8AC3E}">
        <p14:creationId xmlns:p14="http://schemas.microsoft.com/office/powerpoint/2010/main" val="14140867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D824-2EE6-4219-9D36-A984B766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誤差と残差の違い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EE1AC-7D7E-45CC-A7B2-A76AEBF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誤差 </a:t>
            </a:r>
            <a:r>
              <a:rPr kumimoji="1" lang="en-US" altLang="ja-JP" dirty="0"/>
              <a:t>error</a:t>
            </a:r>
          </a:p>
          <a:p>
            <a:pPr lvl="1"/>
            <a:r>
              <a:rPr kumimoji="1" lang="ja-JP" altLang="en-US" b="1" dirty="0">
                <a:solidFill>
                  <a:schemeClr val="accent1"/>
                </a:solidFill>
              </a:rPr>
              <a:t>観察した値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chemeClr val="accent2"/>
                </a:solidFill>
              </a:rPr>
              <a:t>真の値</a:t>
            </a:r>
            <a:r>
              <a:rPr kumimoji="1" lang="ja-JP" altLang="en-US" dirty="0"/>
              <a:t>の差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真の値は</a:t>
            </a:r>
            <a:r>
              <a:rPr kumimoji="1" lang="ja-JP" altLang="en-US" b="1" dirty="0">
                <a:solidFill>
                  <a:schemeClr val="accent2"/>
                </a:solidFill>
              </a:rPr>
              <a:t>測定できない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残差 </a:t>
            </a:r>
            <a:r>
              <a:rPr kumimoji="1" lang="en-US" altLang="ja-JP" dirty="0"/>
              <a:t>residual</a:t>
            </a:r>
          </a:p>
          <a:p>
            <a:pPr lvl="1"/>
            <a:r>
              <a:rPr kumimoji="1" lang="ja-JP" altLang="en-US" b="1" dirty="0">
                <a:solidFill>
                  <a:schemeClr val="accent1"/>
                </a:solidFill>
              </a:rPr>
              <a:t>観察した値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chemeClr val="accent5"/>
                </a:solidFill>
              </a:rPr>
              <a:t>予測した値</a:t>
            </a:r>
            <a:r>
              <a:rPr kumimoji="1" lang="ja-JP" altLang="en-US" dirty="0"/>
              <a:t>の差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何れも計算可能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AC9D39-2F6E-4AED-A962-F7D300AD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172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3B30F19-767C-4A1A-AA3D-32EDD4886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41" y="1125538"/>
            <a:ext cx="8043918" cy="50006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91FB39-31CA-4474-83CB-973D1BAA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y:</a:t>
            </a:r>
            <a:r>
              <a:rPr kumimoji="1" lang="ja-JP" altLang="en-US" dirty="0"/>
              <a:t>出生時体重、</a:t>
            </a:r>
            <a:r>
              <a:rPr kumimoji="1" lang="en-US" altLang="ja-JP" dirty="0"/>
              <a:t>x:</a:t>
            </a:r>
            <a:r>
              <a:rPr kumimoji="1" lang="ja-JP" altLang="en-US" dirty="0"/>
              <a:t>母親の体重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4CDFF7-BA0E-4AE7-A653-84C064B9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93CD52-E07B-4F95-8679-77F44D47C347}"/>
              </a:ext>
            </a:extLst>
          </p:cNvPr>
          <p:cNvSpPr txBox="1"/>
          <p:nvPr/>
        </p:nvSpPr>
        <p:spPr>
          <a:xfrm>
            <a:off x="5266175" y="393305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この直線を求める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5CA58DE0-56F1-4F42-8716-56476747571F}"/>
              </a:ext>
            </a:extLst>
          </p:cNvPr>
          <p:cNvSpPr/>
          <p:nvPr/>
        </p:nvSpPr>
        <p:spPr>
          <a:xfrm rot="14687410">
            <a:off x="6277049" y="3383186"/>
            <a:ext cx="648072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84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9AB14-4602-42FD-9069-39468F1D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最小二乗法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993B1C-0679-4FDE-AFC4-5F93433B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A2D0CA7-7728-45F4-97AA-34DC17BA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12694"/>
            <a:ext cx="54006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円/楕円 3">
            <a:extLst>
              <a:ext uri="{FF2B5EF4-FFF2-40B4-BE49-F238E27FC236}">
                <a16:creationId xmlns:a16="http://schemas.microsoft.com/office/drawing/2014/main" id="{3B2294F2-9D90-49C8-BA0D-3035E2222CA7}"/>
              </a:ext>
            </a:extLst>
          </p:cNvPr>
          <p:cNvSpPr/>
          <p:nvPr/>
        </p:nvSpPr>
        <p:spPr>
          <a:xfrm>
            <a:off x="4427538" y="2844506"/>
            <a:ext cx="144462" cy="1428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9" name="円/楕円 9">
            <a:extLst>
              <a:ext uri="{FF2B5EF4-FFF2-40B4-BE49-F238E27FC236}">
                <a16:creationId xmlns:a16="http://schemas.microsoft.com/office/drawing/2014/main" id="{91031BBF-AA8A-409A-B1E3-0602AF3A6897}"/>
              </a:ext>
            </a:extLst>
          </p:cNvPr>
          <p:cNvSpPr/>
          <p:nvPr/>
        </p:nvSpPr>
        <p:spPr>
          <a:xfrm>
            <a:off x="3860800" y="3008019"/>
            <a:ext cx="142875" cy="1428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" name="円/楕円 10">
            <a:extLst>
              <a:ext uri="{FF2B5EF4-FFF2-40B4-BE49-F238E27FC236}">
                <a16:creationId xmlns:a16="http://schemas.microsoft.com/office/drawing/2014/main" id="{987688F1-A72B-4738-8612-D628D88E495B}"/>
              </a:ext>
            </a:extLst>
          </p:cNvPr>
          <p:cNvSpPr/>
          <p:nvPr/>
        </p:nvSpPr>
        <p:spPr>
          <a:xfrm>
            <a:off x="2771775" y="4303419"/>
            <a:ext cx="144463" cy="1444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1" name="円/楕円 11">
            <a:extLst>
              <a:ext uri="{FF2B5EF4-FFF2-40B4-BE49-F238E27FC236}">
                <a16:creationId xmlns:a16="http://schemas.microsoft.com/office/drawing/2014/main" id="{2C4EB99F-C972-414B-BBD1-C4CB8702B583}"/>
              </a:ext>
            </a:extLst>
          </p:cNvPr>
          <p:cNvSpPr/>
          <p:nvPr/>
        </p:nvSpPr>
        <p:spPr>
          <a:xfrm>
            <a:off x="3276600" y="4265319"/>
            <a:ext cx="142875" cy="1444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2" name="円/楕円 13">
            <a:extLst>
              <a:ext uri="{FF2B5EF4-FFF2-40B4-BE49-F238E27FC236}">
                <a16:creationId xmlns:a16="http://schemas.microsoft.com/office/drawing/2014/main" id="{4CB782B4-E746-4955-8016-C6B49CA26D1A}"/>
              </a:ext>
            </a:extLst>
          </p:cNvPr>
          <p:cNvSpPr/>
          <p:nvPr/>
        </p:nvSpPr>
        <p:spPr>
          <a:xfrm>
            <a:off x="1835150" y="3871619"/>
            <a:ext cx="144463" cy="1444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3" name="円/楕円 14">
            <a:extLst>
              <a:ext uri="{FF2B5EF4-FFF2-40B4-BE49-F238E27FC236}">
                <a16:creationId xmlns:a16="http://schemas.microsoft.com/office/drawing/2014/main" id="{65DAD845-259A-42F3-B006-23D3FC0AE4D6}"/>
              </a:ext>
            </a:extLst>
          </p:cNvPr>
          <p:cNvSpPr/>
          <p:nvPr/>
        </p:nvSpPr>
        <p:spPr>
          <a:xfrm>
            <a:off x="5219700" y="3368381"/>
            <a:ext cx="144463" cy="1428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75A2508-C8B4-4D4B-A87D-BDDF3E0E0139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V="1">
            <a:off x="1908175" y="4016081"/>
            <a:ext cx="0" cy="296863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6F7B0FF-F0E8-4497-9944-4F828BD9D8E5}"/>
              </a:ext>
            </a:extLst>
          </p:cNvPr>
          <p:cNvCxnSpPr>
            <a:stCxn id="21" idx="4"/>
            <a:endCxn id="10" idx="0"/>
          </p:cNvCxnSpPr>
          <p:nvPr/>
        </p:nvCxnSpPr>
        <p:spPr>
          <a:xfrm>
            <a:off x="2841625" y="4101806"/>
            <a:ext cx="1588" cy="201613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40F1AFF-1A36-4095-80AF-28E83AA9388D}"/>
              </a:ext>
            </a:extLst>
          </p:cNvPr>
          <p:cNvCxnSpPr>
            <a:stCxn id="11" idx="0"/>
            <a:endCxn id="22" idx="4"/>
          </p:cNvCxnSpPr>
          <p:nvPr/>
        </p:nvCxnSpPr>
        <p:spPr>
          <a:xfrm flipV="1">
            <a:off x="3348038" y="3876381"/>
            <a:ext cx="0" cy="38893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6004440-9A4B-44C5-97B9-21FBCA251CC8}"/>
              </a:ext>
            </a:extLst>
          </p:cNvPr>
          <p:cNvCxnSpPr>
            <a:stCxn id="9" idx="4"/>
            <a:endCxn id="23" idx="0"/>
          </p:cNvCxnSpPr>
          <p:nvPr/>
        </p:nvCxnSpPr>
        <p:spPr>
          <a:xfrm>
            <a:off x="3932238" y="3150894"/>
            <a:ext cx="0" cy="34131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CFC0A52-AEDC-4C72-8D0D-3D0748A96353}"/>
              </a:ext>
            </a:extLst>
          </p:cNvPr>
          <p:cNvCxnSpPr>
            <a:stCxn id="24" idx="0"/>
            <a:endCxn id="8" idx="4"/>
          </p:cNvCxnSpPr>
          <p:nvPr/>
        </p:nvCxnSpPr>
        <p:spPr>
          <a:xfrm flipV="1">
            <a:off x="4500563" y="2987381"/>
            <a:ext cx="0" cy="300038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A132F8-13A1-417E-85EF-38F15EBBC9A1}"/>
              </a:ext>
            </a:extLst>
          </p:cNvPr>
          <p:cNvCxnSpPr>
            <a:stCxn id="13" idx="0"/>
            <a:endCxn id="25" idx="4"/>
          </p:cNvCxnSpPr>
          <p:nvPr/>
        </p:nvCxnSpPr>
        <p:spPr>
          <a:xfrm flipV="1">
            <a:off x="5292725" y="3103269"/>
            <a:ext cx="0" cy="265112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59">
            <a:extLst>
              <a:ext uri="{FF2B5EF4-FFF2-40B4-BE49-F238E27FC236}">
                <a16:creationId xmlns:a16="http://schemas.microsoft.com/office/drawing/2014/main" id="{F4554A45-B13E-40BE-95D5-A44447E2D968}"/>
              </a:ext>
            </a:extLst>
          </p:cNvPr>
          <p:cNvSpPr/>
          <p:nvPr/>
        </p:nvSpPr>
        <p:spPr>
          <a:xfrm>
            <a:off x="1835150" y="4312944"/>
            <a:ext cx="144463" cy="1444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1" name="円/楕円 61">
            <a:extLst>
              <a:ext uri="{FF2B5EF4-FFF2-40B4-BE49-F238E27FC236}">
                <a16:creationId xmlns:a16="http://schemas.microsoft.com/office/drawing/2014/main" id="{39D1D9EC-FD94-4C54-83E0-304A8368CB1D}"/>
              </a:ext>
            </a:extLst>
          </p:cNvPr>
          <p:cNvSpPr/>
          <p:nvPr/>
        </p:nvSpPr>
        <p:spPr>
          <a:xfrm>
            <a:off x="2770188" y="3957344"/>
            <a:ext cx="144462" cy="1444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2" name="円/楕円 63">
            <a:extLst>
              <a:ext uri="{FF2B5EF4-FFF2-40B4-BE49-F238E27FC236}">
                <a16:creationId xmlns:a16="http://schemas.microsoft.com/office/drawing/2014/main" id="{7FE36B34-79AE-4FC5-B2EA-5BFE317D4360}"/>
              </a:ext>
            </a:extLst>
          </p:cNvPr>
          <p:cNvSpPr/>
          <p:nvPr/>
        </p:nvSpPr>
        <p:spPr>
          <a:xfrm>
            <a:off x="3276600" y="3731919"/>
            <a:ext cx="142875" cy="1444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3" name="円/楕円 65">
            <a:extLst>
              <a:ext uri="{FF2B5EF4-FFF2-40B4-BE49-F238E27FC236}">
                <a16:creationId xmlns:a16="http://schemas.microsoft.com/office/drawing/2014/main" id="{0740C00B-FCF5-4E07-BCC3-0E1EDD04B550}"/>
              </a:ext>
            </a:extLst>
          </p:cNvPr>
          <p:cNvSpPr/>
          <p:nvPr/>
        </p:nvSpPr>
        <p:spPr>
          <a:xfrm>
            <a:off x="3860800" y="3492206"/>
            <a:ext cx="142875" cy="14446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4" name="円/楕円 67">
            <a:extLst>
              <a:ext uri="{FF2B5EF4-FFF2-40B4-BE49-F238E27FC236}">
                <a16:creationId xmlns:a16="http://schemas.microsoft.com/office/drawing/2014/main" id="{79143B93-FDD6-43C4-968A-5DF62EB4DA08}"/>
              </a:ext>
            </a:extLst>
          </p:cNvPr>
          <p:cNvSpPr/>
          <p:nvPr/>
        </p:nvSpPr>
        <p:spPr>
          <a:xfrm>
            <a:off x="4427538" y="3287419"/>
            <a:ext cx="144462" cy="142875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5" name="円/楕円 69">
            <a:extLst>
              <a:ext uri="{FF2B5EF4-FFF2-40B4-BE49-F238E27FC236}">
                <a16:creationId xmlns:a16="http://schemas.microsoft.com/office/drawing/2014/main" id="{0CDD9150-EB20-433D-BEC2-F716CC689E24}"/>
              </a:ext>
            </a:extLst>
          </p:cNvPr>
          <p:cNvSpPr/>
          <p:nvPr/>
        </p:nvSpPr>
        <p:spPr>
          <a:xfrm>
            <a:off x="5219700" y="2958806"/>
            <a:ext cx="144463" cy="14446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E15A491-22A1-4F16-921D-A64A217DD79C}"/>
              </a:ext>
            </a:extLst>
          </p:cNvPr>
          <p:cNvCxnSpPr>
            <a:cxnSpLocks/>
            <a:stCxn id="38" idx="1"/>
            <a:endCxn id="23" idx="5"/>
          </p:cNvCxnSpPr>
          <p:nvPr/>
        </p:nvCxnSpPr>
        <p:spPr>
          <a:xfrm flipH="1" flipV="1">
            <a:off x="3982751" y="3615513"/>
            <a:ext cx="1157573" cy="69149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4341388-4FE2-479A-98C4-5D12721F6DB8}"/>
              </a:ext>
            </a:extLst>
          </p:cNvPr>
          <p:cNvCxnSpPr>
            <a:stCxn id="23" idx="4"/>
          </p:cNvCxnSpPr>
          <p:nvPr/>
        </p:nvCxnSpPr>
        <p:spPr>
          <a:xfrm flipH="1">
            <a:off x="3930650" y="3636669"/>
            <a:ext cx="1588" cy="2003425"/>
          </a:xfrm>
          <a:prstGeom prst="line">
            <a:avLst/>
          </a:prstGeom>
          <a:ln w="19050" cap="rnd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0FBAAC7-FB13-42B9-B201-4B950138C3FE}"/>
              </a:ext>
            </a:extLst>
          </p:cNvPr>
          <p:cNvCxnSpPr>
            <a:endCxn id="23" idx="2"/>
          </p:cNvCxnSpPr>
          <p:nvPr/>
        </p:nvCxnSpPr>
        <p:spPr>
          <a:xfrm>
            <a:off x="863600" y="3557294"/>
            <a:ext cx="2997200" cy="6350"/>
          </a:xfrm>
          <a:prstGeom prst="line">
            <a:avLst/>
          </a:prstGeom>
          <a:ln w="19050" cap="rnd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82F0FFC-80C8-494D-939B-B88236E966FE}"/>
              </a:ext>
            </a:extLst>
          </p:cNvPr>
          <p:cNvSpPr/>
          <p:nvPr/>
        </p:nvSpPr>
        <p:spPr>
          <a:xfrm>
            <a:off x="2555875" y="2896894"/>
            <a:ext cx="1223963" cy="31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6431253-5841-4410-9DE4-31CAFDB7A800}"/>
              </a:ext>
            </a:extLst>
          </p:cNvPr>
          <p:cNvCxnSpPr>
            <a:endCxn id="9" idx="2"/>
          </p:cNvCxnSpPr>
          <p:nvPr/>
        </p:nvCxnSpPr>
        <p:spPr>
          <a:xfrm>
            <a:off x="869950" y="3049294"/>
            <a:ext cx="2990850" cy="30162"/>
          </a:xfrm>
          <a:prstGeom prst="line">
            <a:avLst/>
          </a:prstGeom>
          <a:ln w="19050" cap="rnd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オブジェクト 31">
            <a:extLst>
              <a:ext uri="{FF2B5EF4-FFF2-40B4-BE49-F238E27FC236}">
                <a16:creationId xmlns:a16="http://schemas.microsoft.com/office/drawing/2014/main" id="{D8491943-DCF5-4FC2-B26C-E45422694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20904"/>
              </p:ext>
            </p:extLst>
          </p:nvPr>
        </p:nvGraphicFramePr>
        <p:xfrm>
          <a:off x="319088" y="3354094"/>
          <a:ext cx="2476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34" imgH="228501" progId="Equation.DSMT4">
                  <p:embed/>
                </p:oleObj>
              </mc:Choice>
              <mc:Fallback>
                <p:oleObj name="Equation" r:id="rId4" imgW="152334" imgH="228501" progId="Equation.DSMT4">
                  <p:embed/>
                  <p:pic>
                    <p:nvPicPr>
                      <p:cNvPr id="12300" name="オブジェクト 12299">
                        <a:extLst>
                          <a:ext uri="{FF2B5EF4-FFF2-40B4-BE49-F238E27FC236}">
                            <a16:creationId xmlns:a16="http://schemas.microsoft.com/office/drawing/2014/main" id="{0B382E04-4197-447D-A8BF-9A20C253B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354094"/>
                        <a:ext cx="247650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E33C6396-3AEE-4727-BC61-49900DC86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42446"/>
              </p:ext>
            </p:extLst>
          </p:nvPr>
        </p:nvGraphicFramePr>
        <p:xfrm>
          <a:off x="323850" y="2871494"/>
          <a:ext cx="247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12301" name="オブジェクト 12300">
                        <a:extLst>
                          <a:ext uri="{FF2B5EF4-FFF2-40B4-BE49-F238E27FC236}">
                            <a16:creationId xmlns:a16="http://schemas.microsoft.com/office/drawing/2014/main" id="{523EC7B1-F4E5-4E62-B961-E3854D0F6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71494"/>
                        <a:ext cx="24765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67AD1DC5-B394-4AC7-B68B-CA33D8F0F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834605"/>
              </p:ext>
            </p:extLst>
          </p:nvPr>
        </p:nvGraphicFramePr>
        <p:xfrm>
          <a:off x="3808413" y="5903619"/>
          <a:ext cx="2476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12302" name="オブジェクト 12301">
                        <a:extLst>
                          <a:ext uri="{FF2B5EF4-FFF2-40B4-BE49-F238E27FC236}">
                            <a16:creationId xmlns:a16="http://schemas.microsoft.com/office/drawing/2014/main" id="{2520CB5A-ECB8-49C2-AC3F-7CEF622C1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5903619"/>
                        <a:ext cx="24765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0E1AA4B-8358-4B8A-B4B2-7D7B8CE9ADB5}"/>
              </a:ext>
            </a:extLst>
          </p:cNvPr>
          <p:cNvGrpSpPr/>
          <p:nvPr/>
        </p:nvGrpSpPr>
        <p:grpSpPr>
          <a:xfrm>
            <a:off x="776024" y="1127157"/>
            <a:ext cx="3105700" cy="1901786"/>
            <a:chOff x="1005477" y="1619250"/>
            <a:chExt cx="3105700" cy="1901786"/>
          </a:xfrm>
        </p:grpSpPr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074D266-81D9-459D-8763-6FD2459DBAF7}"/>
                </a:ext>
              </a:extLst>
            </p:cNvPr>
            <p:cNvCxnSpPr>
              <a:cxnSpLocks/>
              <a:stCxn id="36" idx="2"/>
              <a:endCxn id="9" idx="1"/>
            </p:cNvCxnSpPr>
            <p:nvPr/>
          </p:nvCxnSpPr>
          <p:spPr>
            <a:xfrm>
              <a:off x="2631501" y="2305050"/>
              <a:ext cx="1479676" cy="12159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オブジェクト 34">
              <a:extLst>
                <a:ext uri="{FF2B5EF4-FFF2-40B4-BE49-F238E27FC236}">
                  <a16:creationId xmlns:a16="http://schemas.microsoft.com/office/drawing/2014/main" id="{84FC1C6C-957C-4EFD-8937-78E3EF9C23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992549"/>
                </p:ext>
              </p:extLst>
            </p:nvPr>
          </p:nvGraphicFramePr>
          <p:xfrm>
            <a:off x="2985294" y="1713706"/>
            <a:ext cx="792162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002" imgH="253890" progId="Equation.DSMT4">
                    <p:embed/>
                  </p:oleObj>
                </mc:Choice>
                <mc:Fallback>
                  <p:oleObj name="Equation" r:id="rId10" imgW="457002" imgH="253890" progId="Equation.DSMT4">
                    <p:embed/>
                    <p:pic>
                      <p:nvPicPr>
                        <p:cNvPr id="12303" name="オブジェクト 12302">
                          <a:extLst>
                            <a:ext uri="{FF2B5EF4-FFF2-40B4-BE49-F238E27FC236}">
                              <a16:creationId xmlns:a16="http://schemas.microsoft.com/office/drawing/2014/main" id="{543BE74B-1002-41D4-A970-E9ED409D1C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294" y="1713706"/>
                          <a:ext cx="792162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角丸四角形 114">
              <a:extLst>
                <a:ext uri="{FF2B5EF4-FFF2-40B4-BE49-F238E27FC236}">
                  <a16:creationId xmlns:a16="http://schemas.microsoft.com/office/drawing/2014/main" id="{C91A526E-45BA-42F8-B039-4B77DFD0F083}"/>
                </a:ext>
              </a:extLst>
            </p:cNvPr>
            <p:cNvSpPr/>
            <p:nvPr/>
          </p:nvSpPr>
          <p:spPr>
            <a:xfrm>
              <a:off x="1330545" y="1619250"/>
              <a:ext cx="2601912" cy="685800"/>
            </a:xfrm>
            <a:prstGeom prst="roundRect">
              <a:avLst>
                <a:gd name="adj" fmla="val 32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B909F15-C819-490C-BBB6-8771798B9625}"/>
                </a:ext>
              </a:extLst>
            </p:cNvPr>
            <p:cNvSpPr txBox="1"/>
            <p:nvPr/>
          </p:nvSpPr>
          <p:spPr>
            <a:xfrm>
              <a:off x="1005477" y="1744663"/>
              <a:ext cx="1893887" cy="400050"/>
            </a:xfrm>
            <a:prstGeom prst="rect">
              <a:avLst/>
            </a:prstGeom>
            <a:solidFill>
              <a:schemeClr val="accent2"/>
            </a:soli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2000" dirty="0">
                  <a:solidFill>
                    <a:schemeClr val="bg1"/>
                  </a:solidFill>
                  <a:latin typeface="+mn-lt"/>
                </a:rPr>
                <a:t>実際のデータ</a:t>
              </a:r>
              <a:endParaRPr lang="en-US" altLang="ja-JP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5562E18-5573-42BA-881A-B7564423D7D6}"/>
              </a:ext>
            </a:extLst>
          </p:cNvPr>
          <p:cNvGrpSpPr/>
          <p:nvPr/>
        </p:nvGrpSpPr>
        <p:grpSpPr>
          <a:xfrm>
            <a:off x="5140324" y="3114749"/>
            <a:ext cx="3607089" cy="935038"/>
            <a:chOff x="4284662" y="3933825"/>
            <a:chExt cx="3607089" cy="935038"/>
          </a:xfrm>
        </p:grpSpPr>
        <p:sp>
          <p:nvSpPr>
            <p:cNvPr id="38" name="角丸四角形 118">
              <a:extLst>
                <a:ext uri="{FF2B5EF4-FFF2-40B4-BE49-F238E27FC236}">
                  <a16:creationId xmlns:a16="http://schemas.microsoft.com/office/drawing/2014/main" id="{BA4D54B6-EC17-43E8-831B-F7B733198904}"/>
                </a:ext>
              </a:extLst>
            </p:cNvPr>
            <p:cNvSpPr/>
            <p:nvPr/>
          </p:nvSpPr>
          <p:spPr>
            <a:xfrm>
              <a:off x="4284662" y="4138613"/>
              <a:ext cx="3607089" cy="730250"/>
            </a:xfrm>
            <a:prstGeom prst="roundRect">
              <a:avLst>
                <a:gd name="adj" fmla="val 3216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5553834-77D6-447B-9507-66E3AC6FCD19}"/>
                </a:ext>
              </a:extLst>
            </p:cNvPr>
            <p:cNvSpPr txBox="1"/>
            <p:nvPr/>
          </p:nvSpPr>
          <p:spPr>
            <a:xfrm>
              <a:off x="4427538" y="3933825"/>
              <a:ext cx="3382962" cy="4001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2000" dirty="0">
                  <a:latin typeface="+mn-lt"/>
                </a:rPr>
                <a:t>回帰式に基づく予測データ</a:t>
              </a:r>
              <a:endParaRPr lang="en-US" altLang="ja-JP" sz="2000" dirty="0">
                <a:latin typeface="+mn-lt"/>
              </a:endParaRPr>
            </a:p>
          </p:txBody>
        </p:sp>
        <p:graphicFrame>
          <p:nvGraphicFramePr>
            <p:cNvPr id="40" name="オブジェクト 39">
              <a:extLst>
                <a:ext uri="{FF2B5EF4-FFF2-40B4-BE49-F238E27FC236}">
                  <a16:creationId xmlns:a16="http://schemas.microsoft.com/office/drawing/2014/main" id="{150CD8F0-AA21-4026-A98B-2B704D44EE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628079"/>
                </p:ext>
              </p:extLst>
            </p:nvPr>
          </p:nvGraphicFramePr>
          <p:xfrm>
            <a:off x="4875213" y="4309269"/>
            <a:ext cx="2487612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34477" imgH="304668" progId="Equation.DSMT4">
                    <p:embed/>
                  </p:oleObj>
                </mc:Choice>
                <mc:Fallback>
                  <p:oleObj name="Equation" r:id="rId12" imgW="1434477" imgH="304668" progId="Equation.DSMT4">
                    <p:embed/>
                    <p:pic>
                      <p:nvPicPr>
                        <p:cNvPr id="12306" name="オブジェクト 12305">
                          <a:extLst>
                            <a:ext uri="{FF2B5EF4-FFF2-40B4-BE49-F238E27FC236}">
                              <a16:creationId xmlns:a16="http://schemas.microsoft.com/office/drawing/2014/main" id="{1791649E-20F2-49D5-A6E5-B698E0B91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213" y="4309269"/>
                          <a:ext cx="2487612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B15189B-2BDA-4BE4-B4AC-B3E40B7C60F6}"/>
              </a:ext>
            </a:extLst>
          </p:cNvPr>
          <p:cNvCxnSpPr>
            <a:stCxn id="33" idx="3"/>
          </p:cNvCxnSpPr>
          <p:nvPr/>
        </p:nvCxnSpPr>
        <p:spPr>
          <a:xfrm flipV="1">
            <a:off x="571500" y="3057231"/>
            <a:ext cx="29845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823B24F-0A75-4010-A6E5-63F184386E9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66738" y="3541419"/>
            <a:ext cx="293687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EC928FC-7798-49CD-83F6-1804676B577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3930650" y="5640094"/>
            <a:ext cx="1588" cy="26352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7856D3E1-B092-4744-8FD8-14515DCA7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8470"/>
              </p:ext>
            </p:extLst>
          </p:nvPr>
        </p:nvGraphicFramePr>
        <p:xfrm>
          <a:off x="3392488" y="3138194"/>
          <a:ext cx="2270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700" imgH="228600" progId="Equation.DSMT4">
                  <p:embed/>
                </p:oleObj>
              </mc:Choice>
              <mc:Fallback>
                <p:oleObj name="Equation" r:id="rId14" imgW="139700" imgH="228600" progId="Equation.DSMT4">
                  <p:embed/>
                  <p:pic>
                    <p:nvPicPr>
                      <p:cNvPr id="148" name="オブジェクト 147">
                        <a:extLst>
                          <a:ext uri="{FF2B5EF4-FFF2-40B4-BE49-F238E27FC236}">
                            <a16:creationId xmlns:a16="http://schemas.microsoft.com/office/drawing/2014/main" id="{6657DA0B-7C22-4DFB-8F5E-A3ACBF8B1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138194"/>
                        <a:ext cx="227012" cy="37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5C92B5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9E71626-88E9-43AB-952F-90DD5855909F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630613" y="3325519"/>
            <a:ext cx="293687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8B45D3C-BD14-48BF-BDA6-D9BE7EE89B3E}"/>
              </a:ext>
            </a:extLst>
          </p:cNvPr>
          <p:cNvGrpSpPr/>
          <p:nvPr/>
        </p:nvGrpSpPr>
        <p:grpSpPr>
          <a:xfrm>
            <a:off x="5669773" y="1018237"/>
            <a:ext cx="2695575" cy="1152525"/>
            <a:chOff x="5573713" y="2597150"/>
            <a:chExt cx="2695575" cy="1152525"/>
          </a:xfrm>
        </p:grpSpPr>
        <p:sp>
          <p:nvSpPr>
            <p:cNvPr id="51" name="角丸四角形 50">
              <a:extLst>
                <a:ext uri="{FF2B5EF4-FFF2-40B4-BE49-F238E27FC236}">
                  <a16:creationId xmlns:a16="http://schemas.microsoft.com/office/drawing/2014/main" id="{3BB0D80E-26F1-4ACA-ACD5-82D393FB8A69}"/>
                </a:ext>
              </a:extLst>
            </p:cNvPr>
            <p:cNvSpPr/>
            <p:nvPr/>
          </p:nvSpPr>
          <p:spPr>
            <a:xfrm>
              <a:off x="5573713" y="2797175"/>
              <a:ext cx="2695575" cy="952500"/>
            </a:xfrm>
            <a:prstGeom prst="roundRect">
              <a:avLst>
                <a:gd name="adj" fmla="val 32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192A40C-1D9D-49C8-AAE5-882AF2648AD6}"/>
                </a:ext>
              </a:extLst>
            </p:cNvPr>
            <p:cNvSpPr txBox="1"/>
            <p:nvPr/>
          </p:nvSpPr>
          <p:spPr>
            <a:xfrm>
              <a:off x="5795963" y="2597150"/>
              <a:ext cx="1800225" cy="400050"/>
            </a:xfrm>
            <a:prstGeom prst="rect">
              <a:avLst/>
            </a:prstGeom>
            <a:solidFill>
              <a:schemeClr val="tx2"/>
            </a:soli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2000" dirty="0">
                  <a:solidFill>
                    <a:schemeClr val="bg1"/>
                  </a:solidFill>
                  <a:latin typeface="+mn-lt"/>
                </a:rPr>
                <a:t>推定回帰式</a:t>
              </a:r>
              <a:endParaRPr lang="en-US" altLang="ja-JP" sz="2000" dirty="0">
                <a:solidFill>
                  <a:schemeClr val="bg1"/>
                </a:solidFill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E1B9525-E374-428D-A233-BFD2D80C7C55}"/>
                    </a:ext>
                  </a:extLst>
                </p:cNvPr>
                <p:cNvSpPr txBox="1"/>
                <p:nvPr/>
              </p:nvSpPr>
              <p:spPr>
                <a:xfrm>
                  <a:off x="5857134" y="3048491"/>
                  <a:ext cx="2116990" cy="454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80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ja-JP" altLang="en-US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ja-JP" altLang="en-US" sz="28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8E1B9525-E374-428D-A233-BFD2D80C7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134" y="3048491"/>
                  <a:ext cx="2116990" cy="45422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48A8824-14EF-4095-B14E-5E17CDCD4101}"/>
              </a:ext>
            </a:extLst>
          </p:cNvPr>
          <p:cNvGrpSpPr/>
          <p:nvPr/>
        </p:nvGrpSpPr>
        <p:grpSpPr>
          <a:xfrm>
            <a:off x="5652417" y="4658835"/>
            <a:ext cx="2879725" cy="1503362"/>
            <a:chOff x="5940425" y="4687594"/>
            <a:chExt cx="2879725" cy="1503362"/>
          </a:xfrm>
        </p:grpSpPr>
        <p:sp>
          <p:nvSpPr>
            <p:cNvPr id="46" name="角丸四角形 140">
              <a:extLst>
                <a:ext uri="{FF2B5EF4-FFF2-40B4-BE49-F238E27FC236}">
                  <a16:creationId xmlns:a16="http://schemas.microsoft.com/office/drawing/2014/main" id="{AB1A04EE-090A-4F15-B97D-A6BD4DC4E3A0}"/>
                </a:ext>
              </a:extLst>
            </p:cNvPr>
            <p:cNvSpPr/>
            <p:nvPr/>
          </p:nvSpPr>
          <p:spPr>
            <a:xfrm>
              <a:off x="5940425" y="4887619"/>
              <a:ext cx="2879725" cy="1303337"/>
            </a:xfrm>
            <a:prstGeom prst="roundRect">
              <a:avLst>
                <a:gd name="adj" fmla="val 3216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2DBB1D84-C911-45C7-958D-E1389D910A05}"/>
                </a:ext>
              </a:extLst>
            </p:cNvPr>
            <p:cNvSpPr txBox="1"/>
            <p:nvPr/>
          </p:nvSpPr>
          <p:spPr>
            <a:xfrm>
              <a:off x="6156325" y="4687594"/>
              <a:ext cx="1893888" cy="400050"/>
            </a:xfrm>
            <a:prstGeom prst="rect">
              <a:avLst/>
            </a:prstGeom>
            <a:solidFill>
              <a:schemeClr val="accent6"/>
            </a:solidFill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2000" dirty="0">
                  <a:solidFill>
                    <a:schemeClr val="bg1"/>
                  </a:solidFill>
                  <a:latin typeface="+mn-lt"/>
                </a:rPr>
                <a:t>残差 </a:t>
              </a:r>
              <a:r>
                <a:rPr lang="en-US" altLang="ja-JP" sz="2000" dirty="0">
                  <a:solidFill>
                    <a:schemeClr val="bg1"/>
                  </a:solidFill>
                  <a:latin typeface="+mn-lt"/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4E26E9F-13FA-4A5A-8267-493F1F80C4A6}"/>
                    </a:ext>
                  </a:extLst>
                </p:cNvPr>
                <p:cNvSpPr txBox="1"/>
                <p:nvPr/>
              </p:nvSpPr>
              <p:spPr>
                <a:xfrm>
                  <a:off x="6097341" y="5171483"/>
                  <a:ext cx="2539861" cy="7882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2400" b="0" i="1" dirty="0">
                    <a:solidFill>
                      <a:srgbClr val="4D4D4D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24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24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ja-JP" sz="24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ja-JP" altLang="en-US" sz="2400" b="0" i="1" smtClean="0">
                                        <a:solidFill>
                                          <a:srgbClr val="4D4D4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rgbClr val="4D4D4D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ja-JP" sz="2400" b="0" dirty="0">
                    <a:solidFill>
                      <a:srgbClr val="4D4D4D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4E26E9F-13FA-4A5A-8267-493F1F80C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341" y="5171483"/>
                  <a:ext cx="2539861" cy="788293"/>
                </a:xfrm>
                <a:prstGeom prst="rect">
                  <a:avLst/>
                </a:prstGeom>
                <a:blipFill>
                  <a:blip r:embed="rId20"/>
                  <a:stretch>
                    <a:fillRect t="-69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B711A2D-515E-42F6-986D-735F1186127D}"/>
              </a:ext>
            </a:extLst>
          </p:cNvPr>
          <p:cNvSpPr/>
          <p:nvPr/>
        </p:nvSpPr>
        <p:spPr>
          <a:xfrm>
            <a:off x="442913" y="3804150"/>
            <a:ext cx="287335" cy="1562711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44" name="オブジェクト 12316">
            <a:extLst>
              <a:ext uri="{FF2B5EF4-FFF2-40B4-BE49-F238E27FC236}">
                <a16:creationId xmlns:a16="http://schemas.microsoft.com/office/drawing/2014/main" id="{78A044F6-6918-498D-A3E5-F16A049FA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82789"/>
              </p:ext>
            </p:extLst>
          </p:nvPr>
        </p:nvGraphicFramePr>
        <p:xfrm>
          <a:off x="319088" y="3842618"/>
          <a:ext cx="25235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4957" imgH="253780" progId="Equation.DSMT4">
                  <p:embed/>
                </p:oleObj>
              </mc:Choice>
              <mc:Fallback>
                <p:oleObj name="Equation" r:id="rId21" imgW="164957" imgH="253780" progId="Equation.DSMT4">
                  <p:embed/>
                  <p:pic>
                    <p:nvPicPr>
                      <p:cNvPr id="22572" name="オブジェクト 12316">
                        <a:extLst>
                          <a:ext uri="{FF2B5EF4-FFF2-40B4-BE49-F238E27FC236}">
                            <a16:creationId xmlns:a16="http://schemas.microsoft.com/office/drawing/2014/main" id="{82CDEEF6-F118-4E03-AB48-14EB6AF8B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842618"/>
                        <a:ext cx="252358" cy="414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オブジェクト 12317">
            <a:extLst>
              <a:ext uri="{FF2B5EF4-FFF2-40B4-BE49-F238E27FC236}">
                <a16:creationId xmlns:a16="http://schemas.microsoft.com/office/drawing/2014/main" id="{B04AD5E8-29F8-4E87-A93E-754A9D91D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57152"/>
              </p:ext>
            </p:extLst>
          </p:nvPr>
        </p:nvGraphicFramePr>
        <p:xfrm>
          <a:off x="324746" y="4965063"/>
          <a:ext cx="247595" cy="34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417" imgH="253890" progId="Equation.DSMT4">
                  <p:embed/>
                </p:oleObj>
              </mc:Choice>
              <mc:Fallback>
                <p:oleObj name="Equation" r:id="rId23" imgW="190417" imgH="253890" progId="Equation.DSMT4">
                  <p:embed/>
                  <p:pic>
                    <p:nvPicPr>
                      <p:cNvPr id="22573" name="オブジェクト 12317">
                        <a:extLst>
                          <a:ext uri="{FF2B5EF4-FFF2-40B4-BE49-F238E27FC236}">
                            <a16:creationId xmlns:a16="http://schemas.microsoft.com/office/drawing/2014/main" id="{13730BF0-9902-451F-82B5-949B01EF6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46" y="4965063"/>
                        <a:ext cx="247595" cy="3495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3164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D824-2EE6-4219-9D36-A984B766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誤差と残差の違い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EE1AC-7D7E-45CC-A7B2-A76AEBF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誤差</a:t>
            </a:r>
            <a:endParaRPr kumimoji="1" lang="en-US" altLang="ja-JP" dirty="0"/>
          </a:p>
          <a:p>
            <a:pPr lvl="1"/>
            <a:r>
              <a:rPr kumimoji="1" lang="ja-JP" altLang="en-US" b="1" dirty="0">
                <a:solidFill>
                  <a:schemeClr val="accent1"/>
                </a:solidFill>
              </a:rPr>
              <a:t>観察した値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chemeClr val="accent2"/>
                </a:solidFill>
              </a:rPr>
              <a:t>真の値</a:t>
            </a:r>
            <a:r>
              <a:rPr kumimoji="1" lang="ja-JP" altLang="en-US" dirty="0"/>
              <a:t>の差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真の値は</a:t>
            </a:r>
            <a:r>
              <a:rPr kumimoji="1" lang="ja-JP" altLang="en-US" b="1" dirty="0">
                <a:solidFill>
                  <a:schemeClr val="accent2"/>
                </a:solidFill>
              </a:rPr>
              <a:t>測定できない</a:t>
            </a:r>
            <a:r>
              <a:rPr kumimoji="1" lang="ja-JP" altLang="en-US" dirty="0"/>
              <a:t>ので計算不能</a:t>
            </a:r>
            <a:endParaRPr kumimoji="1" lang="en-US" altLang="ja-JP" dirty="0"/>
          </a:p>
          <a:p>
            <a:r>
              <a:rPr kumimoji="1" lang="ja-JP" altLang="en-US" dirty="0"/>
              <a:t>残差</a:t>
            </a:r>
            <a:endParaRPr kumimoji="1" lang="en-US" altLang="ja-JP" dirty="0"/>
          </a:p>
          <a:p>
            <a:pPr lvl="1"/>
            <a:r>
              <a:rPr kumimoji="1" lang="ja-JP" altLang="en-US" b="1" dirty="0">
                <a:solidFill>
                  <a:schemeClr val="accent1"/>
                </a:solidFill>
              </a:rPr>
              <a:t>観察した値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chemeClr val="accent5"/>
                </a:solidFill>
              </a:rPr>
              <a:t>予測した値</a:t>
            </a:r>
            <a:r>
              <a:rPr kumimoji="1" lang="ja-JP" altLang="en-US" dirty="0"/>
              <a:t>の差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計算可能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AC9D39-2F6E-4AED-A962-F7D300AD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8898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C0F8A9-0975-42DF-B5E3-3C40F57182B0}"/>
              </a:ext>
            </a:extLst>
          </p:cNvPr>
          <p:cNvCxnSpPr>
            <a:cxnSpLocks/>
          </p:cNvCxnSpPr>
          <p:nvPr/>
        </p:nvCxnSpPr>
        <p:spPr>
          <a:xfrm>
            <a:off x="3166280" y="1628800"/>
            <a:ext cx="0" cy="4752528"/>
          </a:xfrm>
          <a:prstGeom prst="line">
            <a:avLst/>
          </a:prstGeom>
          <a:ln w="19050" cap="sq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D101E3-CA3F-480F-BAEF-02587AF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誤差と残差の違い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DFCA1-656A-4029-84C4-6021EB6F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11FB47-72FA-404A-B5D5-70E35190E645}"/>
              </a:ext>
            </a:extLst>
          </p:cNvPr>
          <p:cNvCxnSpPr/>
          <p:nvPr/>
        </p:nvCxnSpPr>
        <p:spPr>
          <a:xfrm flipV="1">
            <a:off x="1458470" y="3068960"/>
            <a:ext cx="5760640" cy="144016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2E5423-15E9-4890-AC8C-75CA74FAB6EA}"/>
              </a:ext>
            </a:extLst>
          </p:cNvPr>
          <p:cNvSpPr txBox="1"/>
          <p:nvPr/>
        </p:nvSpPr>
        <p:spPr>
          <a:xfrm>
            <a:off x="6592256" y="3681027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データから</a:t>
            </a:r>
            <a:br>
              <a:rPr kumimoji="1" lang="en-US" altLang="ja-JP" sz="2800" dirty="0">
                <a:solidFill>
                  <a:schemeClr val="accent2"/>
                </a:solidFill>
              </a:rPr>
            </a:br>
            <a:r>
              <a:rPr kumimoji="1" lang="ja-JP" altLang="en-US" sz="2800" dirty="0">
                <a:solidFill>
                  <a:schemeClr val="accent2"/>
                </a:solidFill>
              </a:rPr>
              <a:t>求めた回帰式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0023C73-12AD-4D39-BDB3-C56CF833E593}"/>
              </a:ext>
            </a:extLst>
          </p:cNvPr>
          <p:cNvSpPr/>
          <p:nvPr/>
        </p:nvSpPr>
        <p:spPr>
          <a:xfrm>
            <a:off x="3058268" y="4993614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314EC9F-D000-4D16-9C55-5F6808E4F343}"/>
              </a:ext>
            </a:extLst>
          </p:cNvPr>
          <p:cNvSpPr txBox="1"/>
          <p:nvPr/>
        </p:nvSpPr>
        <p:spPr>
          <a:xfrm>
            <a:off x="4716016" y="5570378"/>
            <a:ext cx="137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真の値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6E0AEB8-EDCC-4788-891A-DD3DCB6C8534}"/>
              </a:ext>
            </a:extLst>
          </p:cNvPr>
          <p:cNvSpPr/>
          <p:nvPr/>
        </p:nvSpPr>
        <p:spPr>
          <a:xfrm>
            <a:off x="3047757" y="2321878"/>
            <a:ext cx="216024" cy="216024"/>
          </a:xfrm>
          <a:prstGeom prst="ellipse">
            <a:avLst/>
          </a:prstGeom>
          <a:solidFill>
            <a:schemeClr val="accent5"/>
          </a:solidFill>
          <a:ln w="19050" cap="sq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94E58E8-267B-4C89-BA9F-683D0F295CFE}"/>
              </a:ext>
            </a:extLst>
          </p:cNvPr>
          <p:cNvSpPr/>
          <p:nvPr/>
        </p:nvSpPr>
        <p:spPr>
          <a:xfrm>
            <a:off x="3047757" y="3974111"/>
            <a:ext cx="216024" cy="216024"/>
          </a:xfrm>
          <a:prstGeom prst="ellipse">
            <a:avLst/>
          </a:prstGeom>
          <a:solidFill>
            <a:schemeClr val="accent2"/>
          </a:solidFill>
          <a:ln w="19050" cap="sq">
            <a:solidFill>
              <a:schemeClr val="accent2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1B28BBD-2CE6-482F-BDCD-19B1739EB9FD}"/>
              </a:ext>
            </a:extLst>
          </p:cNvPr>
          <p:cNvCxnSpPr>
            <a:cxnSpLocks/>
            <a:stCxn id="15" idx="1"/>
            <a:endCxn id="12" idx="5"/>
          </p:cNvCxnSpPr>
          <p:nvPr/>
        </p:nvCxnSpPr>
        <p:spPr>
          <a:xfrm flipH="1" flipV="1">
            <a:off x="3242656" y="5178002"/>
            <a:ext cx="1473360" cy="653986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7FD28E-05D3-4034-839A-41F153A1C3C7}"/>
              </a:ext>
            </a:extLst>
          </p:cNvPr>
          <p:cNvSpPr txBox="1"/>
          <p:nvPr/>
        </p:nvSpPr>
        <p:spPr>
          <a:xfrm>
            <a:off x="390871" y="2807350"/>
            <a:ext cx="137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予測値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A980962-03F8-4822-BE6B-C5D4889DE004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>
            <a:off x="1767616" y="3068960"/>
            <a:ext cx="1311777" cy="936787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77774A-B0FD-4546-8C7B-9D5D9E8AA038}"/>
              </a:ext>
            </a:extLst>
          </p:cNvPr>
          <p:cNvSpPr txBox="1"/>
          <p:nvPr/>
        </p:nvSpPr>
        <p:spPr>
          <a:xfrm>
            <a:off x="993593" y="1401586"/>
            <a:ext cx="137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観察値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43AAA77-E532-45DE-985D-E4009460CB12}"/>
              </a:ext>
            </a:extLst>
          </p:cNvPr>
          <p:cNvCxnSpPr>
            <a:cxnSpLocks/>
            <a:stCxn id="30" idx="2"/>
            <a:endCxn id="21" idx="1"/>
          </p:cNvCxnSpPr>
          <p:nvPr/>
        </p:nvCxnSpPr>
        <p:spPr>
          <a:xfrm>
            <a:off x="1681966" y="1924806"/>
            <a:ext cx="1397427" cy="428708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DB16F153-6B98-4538-B281-D9F6271AD915}"/>
              </a:ext>
            </a:extLst>
          </p:cNvPr>
          <p:cNvSpPr/>
          <p:nvPr/>
        </p:nvSpPr>
        <p:spPr>
          <a:xfrm>
            <a:off x="2555783" y="2510316"/>
            <a:ext cx="288026" cy="2667686"/>
          </a:xfrm>
          <a:prstGeom prst="leftBrace">
            <a:avLst>
              <a:gd name="adj1" fmla="val 8333"/>
              <a:gd name="adj2" fmla="val 84671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782FEF-8FCE-4EAB-BA07-A92F8784AC3E}"/>
              </a:ext>
            </a:extLst>
          </p:cNvPr>
          <p:cNvSpPr txBox="1"/>
          <p:nvPr/>
        </p:nvSpPr>
        <p:spPr>
          <a:xfrm>
            <a:off x="1563544" y="4588386"/>
            <a:ext cx="93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誤差</a:t>
            </a:r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6A433B68-3C08-4872-80CD-910C7EB615B7}"/>
              </a:ext>
            </a:extLst>
          </p:cNvPr>
          <p:cNvSpPr/>
          <p:nvPr/>
        </p:nvSpPr>
        <p:spPr>
          <a:xfrm rot="10800000">
            <a:off x="3365872" y="2508219"/>
            <a:ext cx="273879" cy="1497527"/>
          </a:xfrm>
          <a:prstGeom prst="leftBrace">
            <a:avLst>
              <a:gd name="adj1" fmla="val 8333"/>
              <a:gd name="adj2" fmla="val 7054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E51594-5B5A-4150-BDDC-160CD8B696E5}"/>
              </a:ext>
            </a:extLst>
          </p:cNvPr>
          <p:cNvSpPr txBox="1"/>
          <p:nvPr/>
        </p:nvSpPr>
        <p:spPr>
          <a:xfrm>
            <a:off x="3648973" y="2715156"/>
            <a:ext cx="932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残差</a:t>
            </a:r>
          </a:p>
        </p:txBody>
      </p:sp>
    </p:spTree>
    <p:extLst>
      <p:ext uri="{BB962C8B-B14F-4D97-AF65-F5344CB8AC3E}">
        <p14:creationId xmlns:p14="http://schemas.microsoft.com/office/powerpoint/2010/main" val="31316128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32D2D-389F-4AA5-84CA-8F67FE4B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最小二乗法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CDBE8-803F-411B-9F5D-A41DA2AF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sz="4000" dirty="0"/>
              <a:t>最小二乗法とは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dirty="0"/>
              <a:t>残差の二乗和が最小になるように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chemeClr val="accent1"/>
                </a:solidFill>
              </a:rPr>
              <a:t>切片</a:t>
            </a:r>
            <a:r>
              <a:rPr kumimoji="1" lang="ja-JP" altLang="en-US" dirty="0"/>
              <a:t>と</a:t>
            </a:r>
            <a:r>
              <a:rPr kumimoji="1" lang="ja-JP" altLang="en-US" b="1" dirty="0">
                <a:solidFill>
                  <a:schemeClr val="accent1"/>
                </a:solidFill>
              </a:rPr>
              <a:t>傾き</a:t>
            </a:r>
            <a:r>
              <a:rPr kumimoji="1" lang="ja-JP" altLang="en-US" dirty="0"/>
              <a:t>を計算する方法。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1F7080-3518-4D61-BEE4-BFCA9F5B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5959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線形回帰分析を実行するコマンド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reg</a:t>
            </a:r>
            <a:r>
              <a:rPr lang="en-US" altLang="ja-JP" b="1" dirty="0">
                <a:solidFill>
                  <a:schemeClr val="accent1"/>
                </a:solidFill>
              </a:rPr>
              <a:t>ress </a:t>
            </a:r>
            <a:r>
              <a:rPr lang="ja-JP" altLang="en-US" b="1" dirty="0">
                <a:solidFill>
                  <a:schemeClr val="accent1"/>
                </a:solidFill>
              </a:rPr>
              <a:t>応答変数 説明変数 </a:t>
            </a:r>
            <a:r>
              <a:rPr lang="en-US" altLang="ja-JP" b="1" dirty="0">
                <a:solidFill>
                  <a:schemeClr val="accent1"/>
                </a:solidFill>
              </a:rPr>
              <a:t>[if] [in]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2D58AC-A24F-43ED-A591-B98C865C7607}"/>
              </a:ext>
            </a:extLst>
          </p:cNvPr>
          <p:cNvGrpSpPr/>
          <p:nvPr/>
        </p:nvGrpSpPr>
        <p:grpSpPr>
          <a:xfrm>
            <a:off x="2771800" y="3766706"/>
            <a:ext cx="3960440" cy="1020778"/>
            <a:chOff x="2771800" y="3351861"/>
            <a:chExt cx="3960440" cy="1020778"/>
          </a:xfrm>
        </p:grpSpPr>
        <p:sp>
          <p:nvSpPr>
            <p:cNvPr id="5" name="左中かっこ 4">
              <a:extLst>
                <a:ext uri="{FF2B5EF4-FFF2-40B4-BE49-F238E27FC236}">
                  <a16:creationId xmlns:a16="http://schemas.microsoft.com/office/drawing/2014/main" id="{33A8A5EC-05D4-453C-8322-2904F5F3A8CE}"/>
                </a:ext>
              </a:extLst>
            </p:cNvPr>
            <p:cNvSpPr/>
            <p:nvPr/>
          </p:nvSpPr>
          <p:spPr>
            <a:xfrm rot="16200000">
              <a:off x="5256076" y="2667785"/>
              <a:ext cx="288032" cy="1656184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F28C7B5-46B1-4D32-B856-04D16F105F98}"/>
                </a:ext>
              </a:extLst>
            </p:cNvPr>
            <p:cNvSpPr txBox="1"/>
            <p:nvPr/>
          </p:nvSpPr>
          <p:spPr>
            <a:xfrm>
              <a:off x="2771800" y="3972529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後で示す様に複数あっても良い。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CB1BF63-C4A4-4761-BF3B-37958B7B569B}"/>
              </a:ext>
            </a:extLst>
          </p:cNvPr>
          <p:cNvGrpSpPr/>
          <p:nvPr/>
        </p:nvGrpSpPr>
        <p:grpSpPr>
          <a:xfrm>
            <a:off x="4499992" y="2145522"/>
            <a:ext cx="3960440" cy="945773"/>
            <a:chOff x="4463988" y="1670407"/>
            <a:chExt cx="3960440" cy="945773"/>
          </a:xfrm>
        </p:grpSpPr>
        <p:sp>
          <p:nvSpPr>
            <p:cNvPr id="7" name="左中かっこ 6">
              <a:extLst>
                <a:ext uri="{FF2B5EF4-FFF2-40B4-BE49-F238E27FC236}">
                  <a16:creationId xmlns:a16="http://schemas.microsoft.com/office/drawing/2014/main" id="{D9154A9D-7EE7-4E67-9F50-2CC9570A8C21}"/>
                </a:ext>
              </a:extLst>
            </p:cNvPr>
            <p:cNvSpPr/>
            <p:nvPr/>
          </p:nvSpPr>
          <p:spPr>
            <a:xfrm rot="5400000">
              <a:off x="6930262" y="1734082"/>
              <a:ext cx="324036" cy="1440160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D66FC3-6B77-4B5C-8CAC-21F112FF8BF7}"/>
                </a:ext>
              </a:extLst>
            </p:cNvPr>
            <p:cNvSpPr txBox="1"/>
            <p:nvPr/>
          </p:nvSpPr>
          <p:spPr>
            <a:xfrm>
              <a:off x="4463988" y="1670407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解析対象を限定するときに使う。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9467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線形回帰分析を実行するコマンド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regress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sz="2400" dirty="0"/>
              <a:t>“</a:t>
            </a:r>
            <a:r>
              <a:rPr lang="ja-JP" altLang="en-US" sz="2400" b="1" dirty="0"/>
              <a:t>母親の体重</a:t>
            </a:r>
            <a:r>
              <a:rPr lang="ja-JP" altLang="en-US" sz="2400" dirty="0"/>
              <a:t>が</a:t>
            </a:r>
            <a:r>
              <a:rPr lang="ja-JP" altLang="en-US" sz="2400" b="1" dirty="0"/>
              <a:t>出生時体重</a:t>
            </a:r>
            <a:r>
              <a:rPr lang="ja-JP" altLang="en-US" sz="2400" dirty="0"/>
              <a:t>を説明している“というモデル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05202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D870-555C-495C-A32C-1E7F767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線形回帰分析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F25BDAF-6564-4BF0-94EC-0907BDBE3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020888"/>
            <a:ext cx="7391400" cy="32099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0DB09C-64A6-42B6-BA80-C04AA04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/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𝑙𝑤𝑡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424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D870-555C-495C-A32C-1E7F767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結果の解釈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F25BDAF-6564-4BF0-94EC-0907BDBE3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020888"/>
            <a:ext cx="7391400" cy="32099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0DB09C-64A6-42B6-BA80-C04AA04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499CAD-AF93-485E-A708-04402541BACB}"/>
              </a:ext>
            </a:extLst>
          </p:cNvPr>
          <p:cNvSpPr/>
          <p:nvPr/>
        </p:nvSpPr>
        <p:spPr>
          <a:xfrm>
            <a:off x="2051720" y="3789040"/>
            <a:ext cx="1080120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/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𝑙𝑤𝑡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DCA54E-1DD4-4185-86E8-A37072347F13}"/>
              </a:ext>
            </a:extLst>
          </p:cNvPr>
          <p:cNvSpPr txBox="1"/>
          <p:nvPr/>
        </p:nvSpPr>
        <p:spPr>
          <a:xfrm>
            <a:off x="683568" y="51393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回帰係数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FF2CB1-136E-4F85-8C21-06DEAC731331}"/>
              </a:ext>
            </a:extLst>
          </p:cNvPr>
          <p:cNvSpPr/>
          <p:nvPr/>
        </p:nvSpPr>
        <p:spPr>
          <a:xfrm>
            <a:off x="5131065" y="3789040"/>
            <a:ext cx="737079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237455-32F4-41DD-A36B-68B9D176FF5A}"/>
              </a:ext>
            </a:extLst>
          </p:cNvPr>
          <p:cNvSpPr/>
          <p:nvPr/>
        </p:nvSpPr>
        <p:spPr>
          <a:xfrm>
            <a:off x="6076322" y="3789040"/>
            <a:ext cx="2096078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04CDBA-E44D-43E9-BFFB-B0A483B97FBB}"/>
              </a:ext>
            </a:extLst>
          </p:cNvPr>
          <p:cNvSpPr/>
          <p:nvPr/>
        </p:nvSpPr>
        <p:spPr>
          <a:xfrm>
            <a:off x="5471906" y="2780928"/>
            <a:ext cx="2700494" cy="576388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5D55A2-6161-4C8A-99FB-FE4E2EB415AB}"/>
              </a:ext>
            </a:extLst>
          </p:cNvPr>
          <p:cNvSpPr txBox="1"/>
          <p:nvPr/>
        </p:nvSpPr>
        <p:spPr>
          <a:xfrm>
            <a:off x="6361143" y="5136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信頼区間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9745B1-105A-4B67-9912-4F9A2B40FE08}"/>
              </a:ext>
            </a:extLst>
          </p:cNvPr>
          <p:cNvSpPr txBox="1"/>
          <p:nvPr/>
        </p:nvSpPr>
        <p:spPr>
          <a:xfrm>
            <a:off x="5094238" y="5136415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</a:rPr>
              <a:t>p</a:t>
            </a:r>
            <a:r>
              <a:rPr kumimoji="1" lang="ja-JP" altLang="en-US" sz="2800" dirty="0">
                <a:solidFill>
                  <a:schemeClr val="accent2"/>
                </a:solidFill>
              </a:rPr>
              <a:t>値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D3109E-E35A-4EAA-8F99-82D6A4D073F8}"/>
              </a:ext>
            </a:extLst>
          </p:cNvPr>
          <p:cNvSpPr txBox="1"/>
          <p:nvPr/>
        </p:nvSpPr>
        <p:spPr>
          <a:xfrm>
            <a:off x="4120962" y="1112110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決定係数</a:t>
            </a:r>
            <a:endParaRPr kumimoji="1" lang="en-US" altLang="ja-JP" sz="2800" dirty="0">
              <a:solidFill>
                <a:schemeClr val="accent2"/>
              </a:solidFill>
            </a:endParaRPr>
          </a:p>
          <a:p>
            <a:r>
              <a:rPr kumimoji="1" lang="ja-JP" altLang="en-US" sz="2800" dirty="0">
                <a:solidFill>
                  <a:schemeClr val="accent2"/>
                </a:solidFill>
              </a:rPr>
              <a:t>自由度調整済み決定係数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E39565C-63CD-42D6-BFC6-EE8FA706AD94}"/>
              </a:ext>
            </a:extLst>
          </p:cNvPr>
          <p:cNvSpPr/>
          <p:nvPr/>
        </p:nvSpPr>
        <p:spPr>
          <a:xfrm>
            <a:off x="2987824" y="5788677"/>
            <a:ext cx="576064" cy="563023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276170B-94A5-4BB9-8E37-B3728C78F574}"/>
              </a:ext>
            </a:extLst>
          </p:cNvPr>
          <p:cNvSpPr/>
          <p:nvPr/>
        </p:nvSpPr>
        <p:spPr>
          <a:xfrm>
            <a:off x="3707904" y="5805264"/>
            <a:ext cx="576064" cy="563023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898631A-D554-433B-8E0B-B27BC97F225D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304525" y="5400927"/>
            <a:ext cx="767662" cy="470203"/>
          </a:xfrm>
          <a:prstGeom prst="straightConnector1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4E57A24-89EC-4085-A836-D476D5B79395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>
          <a:xfrm>
            <a:off x="2304525" y="5400927"/>
            <a:ext cx="1691411" cy="404337"/>
          </a:xfrm>
          <a:prstGeom prst="straightConnector1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93BBE2B-7A49-4B7E-A1A0-CEA03AD5C440}"/>
              </a:ext>
            </a:extLst>
          </p:cNvPr>
          <p:cNvSpPr/>
          <p:nvPr/>
        </p:nvSpPr>
        <p:spPr>
          <a:xfrm>
            <a:off x="3842425" y="1134774"/>
            <a:ext cx="360040" cy="90877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F3B02E8-49F5-4D68-ABDA-79FA591B80D3}"/>
              </a:ext>
            </a:extLst>
          </p:cNvPr>
          <p:cNvSpPr/>
          <p:nvPr/>
        </p:nvSpPr>
        <p:spPr>
          <a:xfrm>
            <a:off x="431540" y="1021310"/>
            <a:ext cx="3240360" cy="129614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データと推定した結果の当てはまり具合</a:t>
            </a:r>
          </a:p>
        </p:txBody>
      </p:sp>
    </p:spTree>
    <p:extLst>
      <p:ext uri="{BB962C8B-B14F-4D97-AF65-F5344CB8AC3E}">
        <p14:creationId xmlns:p14="http://schemas.microsoft.com/office/powerpoint/2010/main" val="41802012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7BEF-2018-4AF5-BC19-C2A1F3F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本シリーズ</a:t>
            </a:r>
            <a:r>
              <a:rPr lang="ja-JP" altLang="en-US"/>
              <a:t>のテーマ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85F56-67BA-42A5-82E4-32CFAC5B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dirty="0"/>
              <a:t>特に重要</a:t>
            </a:r>
            <a:endParaRPr kumimoji="1" lang="en-US" altLang="ja-JP" dirty="0"/>
          </a:p>
          <a:p>
            <a:pPr lvl="1"/>
            <a:r>
              <a:rPr lang="ja-JP" altLang="en-US" dirty="0"/>
              <a:t>解析の再現性を担保できる。</a:t>
            </a:r>
            <a:endParaRPr lang="en-US" altLang="ja-JP" dirty="0"/>
          </a:p>
          <a:p>
            <a:pPr lvl="1"/>
            <a:r>
              <a:rPr lang="ja-JP" altLang="en-US" dirty="0"/>
              <a:t>「取りあえず動く」からの脱却</a:t>
            </a:r>
            <a:endParaRPr lang="en-US" altLang="ja-JP" dirty="0"/>
          </a:p>
          <a:p>
            <a:r>
              <a:rPr lang="ja-JP" altLang="en-US" dirty="0"/>
              <a:t>重要</a:t>
            </a:r>
            <a:endParaRPr lang="en-US" altLang="ja-JP" dirty="0"/>
          </a:p>
          <a:p>
            <a:pPr lvl="1"/>
            <a:r>
              <a:rPr lang="ja-JP" altLang="en-US" dirty="0"/>
              <a:t>解析ができる。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828380-CE60-4F47-8333-FD60E38F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2752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D870-555C-495C-A32C-1E7F767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解析結果の解釈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F25BDAF-6564-4BF0-94EC-0907BDBE3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020888"/>
            <a:ext cx="7391400" cy="32099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0DB09C-64A6-42B6-BA80-C04AA04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499CAD-AF93-485E-A708-04402541BACB}"/>
              </a:ext>
            </a:extLst>
          </p:cNvPr>
          <p:cNvSpPr/>
          <p:nvPr/>
        </p:nvSpPr>
        <p:spPr>
          <a:xfrm>
            <a:off x="2051720" y="3789040"/>
            <a:ext cx="1080120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/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𝑙𝑤𝑡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78" y="5805264"/>
                <a:ext cx="5199244" cy="45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DCA54E-1DD4-4185-86E8-A37072347F13}"/>
              </a:ext>
            </a:extLst>
          </p:cNvPr>
          <p:cNvSpPr txBox="1"/>
          <p:nvPr/>
        </p:nvSpPr>
        <p:spPr>
          <a:xfrm>
            <a:off x="683568" y="51393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回帰係数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FF2CB1-136E-4F85-8C21-06DEAC731331}"/>
              </a:ext>
            </a:extLst>
          </p:cNvPr>
          <p:cNvSpPr/>
          <p:nvPr/>
        </p:nvSpPr>
        <p:spPr>
          <a:xfrm>
            <a:off x="5131065" y="3789040"/>
            <a:ext cx="737079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237455-32F4-41DD-A36B-68B9D176FF5A}"/>
              </a:ext>
            </a:extLst>
          </p:cNvPr>
          <p:cNvSpPr/>
          <p:nvPr/>
        </p:nvSpPr>
        <p:spPr>
          <a:xfrm>
            <a:off x="6076322" y="3789040"/>
            <a:ext cx="2096078" cy="129614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C5D55A2-6161-4C8A-99FB-FE4E2EB415AB}"/>
              </a:ext>
            </a:extLst>
          </p:cNvPr>
          <p:cNvSpPr txBox="1"/>
          <p:nvPr/>
        </p:nvSpPr>
        <p:spPr>
          <a:xfrm>
            <a:off x="6361143" y="51364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信頼区間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9745B1-105A-4B67-9912-4F9A2B40FE08}"/>
              </a:ext>
            </a:extLst>
          </p:cNvPr>
          <p:cNvSpPr txBox="1"/>
          <p:nvPr/>
        </p:nvSpPr>
        <p:spPr>
          <a:xfrm>
            <a:off x="5094238" y="5136415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</a:rPr>
              <a:t>p</a:t>
            </a:r>
            <a:r>
              <a:rPr kumimoji="1" lang="ja-JP" altLang="en-US" sz="2800" dirty="0">
                <a:solidFill>
                  <a:schemeClr val="accent2"/>
                </a:solidFill>
              </a:rPr>
              <a:t>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3655BC-6F97-422F-A326-520989B8366B}"/>
              </a:ext>
            </a:extLst>
          </p:cNvPr>
          <p:cNvSpPr txBox="1"/>
          <p:nvPr/>
        </p:nvSpPr>
        <p:spPr>
          <a:xfrm>
            <a:off x="1047220" y="2365585"/>
            <a:ext cx="7125180" cy="9541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もし、</a:t>
            </a:r>
            <a:r>
              <a:rPr kumimoji="1" lang="en-US" altLang="ja-JP" sz="2800" dirty="0" err="1"/>
              <a:t>lwt_kg</a:t>
            </a:r>
            <a:r>
              <a:rPr kumimoji="1" lang="en-US" altLang="ja-JP" sz="2800" dirty="0"/>
              <a:t>=0</a:t>
            </a:r>
            <a:r>
              <a:rPr kumimoji="1" lang="ja-JP" altLang="en-US" sz="2800" dirty="0"/>
              <a:t>なら、</a:t>
            </a:r>
            <a:r>
              <a:rPr kumimoji="1" lang="en-US" altLang="ja-JP" sz="2800" b="1" dirty="0" err="1"/>
              <a:t>bwt</a:t>
            </a:r>
            <a:r>
              <a:rPr kumimoji="1" lang="ja-JP" altLang="en-US" sz="2800" b="1" dirty="0"/>
              <a:t>は</a:t>
            </a:r>
            <a:r>
              <a:rPr kumimoji="1" lang="en-US" altLang="ja-JP" sz="2800" b="1" dirty="0"/>
              <a:t>2369</a:t>
            </a:r>
            <a:r>
              <a:rPr kumimoji="1" lang="ja-JP" altLang="en-US" sz="2800" dirty="0"/>
              <a:t>である。</a:t>
            </a:r>
            <a:endParaRPr kumimoji="1" lang="en-US" altLang="ja-JP" sz="2800" dirty="0"/>
          </a:p>
          <a:p>
            <a:r>
              <a:rPr kumimoji="1" lang="en-US" altLang="ja-JP" sz="2800" dirty="0" err="1"/>
              <a:t>lwt_kg</a:t>
            </a:r>
            <a:r>
              <a:rPr kumimoji="1" lang="ja-JP" altLang="en-US" sz="2800" dirty="0"/>
              <a:t>が「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」増えると、</a:t>
            </a:r>
            <a:r>
              <a:rPr kumimoji="1" lang="en-US" altLang="ja-JP" sz="2800" b="1" dirty="0" err="1"/>
              <a:t>bwt</a:t>
            </a:r>
            <a:r>
              <a:rPr kumimoji="1" lang="ja-JP" altLang="en-US" sz="2800" b="1" dirty="0"/>
              <a:t>が</a:t>
            </a:r>
            <a:r>
              <a:rPr kumimoji="1" lang="en-US" altLang="ja-JP" sz="2800" b="1" dirty="0"/>
              <a:t>9.76</a:t>
            </a:r>
            <a:r>
              <a:rPr kumimoji="1" lang="ja-JP" altLang="en-US" sz="2800" b="1" dirty="0"/>
              <a:t>増える</a:t>
            </a:r>
          </a:p>
        </p:txBody>
      </p:sp>
    </p:spTree>
    <p:extLst>
      <p:ext uri="{BB962C8B-B14F-4D97-AF65-F5344CB8AC3E}">
        <p14:creationId xmlns:p14="http://schemas.microsoft.com/office/powerpoint/2010/main" val="5140767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7441A6C-C6EE-4ED1-B173-E012231E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線形回帰分析を行う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A4EEC7A-0365-45AD-94FF-986FA2046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予測値と残差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1F21A-DD54-4A6C-AB5A-3FAE528E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31746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A1653-0DFC-4B45-B61B-BE758E7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解析結果の解釈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3D6B4-7385-4031-B9B4-A778640A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6DBB09F-7926-419C-8171-30ABFC88E8F3}"/>
                  </a:ext>
                </a:extLst>
              </p:cNvPr>
              <p:cNvSpPr txBox="1"/>
              <p:nvPr/>
            </p:nvSpPr>
            <p:spPr>
              <a:xfrm>
                <a:off x="2325672" y="1810899"/>
                <a:ext cx="3402855" cy="4537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𝑏𝑤𝑡</m:t>
                          </m:r>
                        </m:e>
                      </m:acc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𝑙𝑤𝑡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6DBB09F-7926-419C-8171-30ABFC88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2" y="1810899"/>
                <a:ext cx="3402855" cy="453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1FB271-673C-4F84-9B6B-D3D4BF13EF19}"/>
                  </a:ext>
                </a:extLst>
              </p:cNvPr>
              <p:cNvSpPr txBox="1"/>
              <p:nvPr/>
            </p:nvSpPr>
            <p:spPr>
              <a:xfrm>
                <a:off x="2339752" y="2562921"/>
                <a:ext cx="4151456" cy="453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28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𝑏𝑤𝑡</m:t>
                          </m:r>
                        </m:e>
                      </m:acc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2369+</m:t>
                      </m:r>
                      <m:r>
                        <a:rPr lang="en-US" altLang="ja-JP" sz="28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9.76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𝑙𝑤𝑡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1FB271-673C-4F84-9B6B-D3D4BF13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562921"/>
                <a:ext cx="4151456" cy="453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DCC49E-0A48-47ED-A8D6-27233AF060AE}"/>
              </a:ext>
            </a:extLst>
          </p:cNvPr>
          <p:cNvSpPr txBox="1"/>
          <p:nvPr/>
        </p:nvSpPr>
        <p:spPr>
          <a:xfrm>
            <a:off x="449795" y="3902863"/>
            <a:ext cx="824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chemeClr val="accent1"/>
                </a:solidFill>
              </a:rPr>
              <a:t>lwt_kg</a:t>
            </a:r>
            <a:r>
              <a:rPr lang="ja-JP" altLang="en-US" sz="2800" dirty="0">
                <a:solidFill>
                  <a:srgbClr val="4D4D4D"/>
                </a:solidFill>
              </a:rPr>
              <a:t>によって</a:t>
            </a:r>
            <a:r>
              <a:rPr lang="en-US" altLang="ja-JP" sz="2800" b="1" dirty="0" err="1">
                <a:solidFill>
                  <a:schemeClr val="accent1"/>
                </a:solidFill>
              </a:rPr>
              <a:t>bwt</a:t>
            </a:r>
            <a:r>
              <a:rPr lang="ja-JP" altLang="en-US" sz="2800" dirty="0">
                <a:solidFill>
                  <a:srgbClr val="4D4D4D"/>
                </a:solidFill>
              </a:rPr>
              <a:t>が</a:t>
            </a:r>
            <a:r>
              <a:rPr lang="ja-JP" altLang="en-US" sz="2800" b="1" dirty="0">
                <a:solidFill>
                  <a:schemeClr val="accent5"/>
                </a:solidFill>
              </a:rPr>
              <a:t>予測可能</a:t>
            </a:r>
            <a:r>
              <a:rPr lang="ja-JP" altLang="en-US" sz="2800" dirty="0">
                <a:solidFill>
                  <a:srgbClr val="4D4D4D"/>
                </a:solidFill>
              </a:rPr>
              <a:t>になった。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882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回帰分析後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予測値を計算するコマンド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predict </a:t>
            </a:r>
            <a:r>
              <a:rPr lang="ja-JP" altLang="en-US" b="1" dirty="0">
                <a:solidFill>
                  <a:schemeClr val="accent1"/>
                </a:solidFill>
              </a:rPr>
              <a:t>新規変数名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xb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A40322-2710-4328-B35A-5EF685A7A24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直近の回帰分析に基づいて予測値を計算します。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87EBA3DB-7E21-46A8-83FD-331079C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9560B0-03FE-4F82-BE65-09A3CE93823E}"/>
              </a:ext>
            </a:extLst>
          </p:cNvPr>
          <p:cNvGrpSpPr/>
          <p:nvPr/>
        </p:nvGrpSpPr>
        <p:grpSpPr>
          <a:xfrm>
            <a:off x="2195736" y="4221088"/>
            <a:ext cx="3960440" cy="1020778"/>
            <a:chOff x="2771800" y="3351861"/>
            <a:chExt cx="3960440" cy="1020778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4524DC37-A259-4825-BC5F-CB335BFCAC35}"/>
                </a:ext>
              </a:extLst>
            </p:cNvPr>
            <p:cNvSpPr/>
            <p:nvPr/>
          </p:nvSpPr>
          <p:spPr>
            <a:xfrm rot="16200000">
              <a:off x="5400092" y="2523769"/>
              <a:ext cx="288032" cy="1944216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052D3DC-B18E-422A-81F3-33D41ED49ABC}"/>
                </a:ext>
              </a:extLst>
            </p:cNvPr>
            <p:cNvSpPr txBox="1"/>
            <p:nvPr/>
          </p:nvSpPr>
          <p:spPr>
            <a:xfrm>
              <a:off x="2771800" y="3972529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予測値を格納する変数名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7608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回帰分析後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predict </a:t>
            </a:r>
            <a:r>
              <a:rPr lang="en-US" altLang="ja-JP" b="1" dirty="0" err="1">
                <a:solidFill>
                  <a:schemeClr val="accent1"/>
                </a:solidFill>
              </a:rPr>
              <a:t>bwt_hat</a:t>
            </a:r>
            <a:r>
              <a:rPr lang="en-US" altLang="ja-JP" b="1" dirty="0">
                <a:solidFill>
                  <a:schemeClr val="accent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xb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39969-6372-45DC-B47F-DFDF689D0BD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 err="1"/>
              <a:t>bwt_hat</a:t>
            </a:r>
            <a:r>
              <a:rPr lang="ja-JP" altLang="en-US" dirty="0"/>
              <a:t>という新しい変数が作成され、各々の妊婦さんの予測値が代入されます。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449957B0-4163-450E-A0F6-88C7412C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993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1B839047-1F06-4EA4-9884-0002902E1A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321" y="1312295"/>
            <a:ext cx="4320480" cy="48138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943F9F-14C8-4CED-8515-85BF5F0F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変数ウインドウで確認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D91DA2-9F61-49B9-A312-49015EF2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kumimoji="1" lang="ja-JP" altLang="en-US" dirty="0"/>
              <a:t>画面右上の変数ウインドウに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bwt_hat</a:t>
            </a:r>
            <a:r>
              <a:rPr kumimoji="1" lang="ja-JP" altLang="en-US" dirty="0"/>
              <a:t>が新しくできたことを確認して下さい。</a:t>
            </a:r>
            <a:endParaRPr kumimoji="1" lang="en-US" altLang="ja-JP" dirty="0"/>
          </a:p>
          <a:p>
            <a:r>
              <a:rPr kumimoji="1" lang="ja-JP" altLang="en-US" dirty="0"/>
              <a:t>ラベルも自動でついています。</a:t>
            </a:r>
            <a:endParaRPr kumimoji="1"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39C86-52F8-4956-B6A8-C44F635C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200"/>
              <a:t> </a:t>
            </a:r>
            <a:fld id="{8B45D110-FD8E-48BD-8825-CDFBF9D22CA3}" type="slidenum">
              <a:rPr lang="ja-JP" altLang="en-US" sz="22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ja-JP" altLang="en-US" sz="2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CB1ACF-553D-4A7C-96B8-BBBB636E0C37}"/>
              </a:ext>
            </a:extLst>
          </p:cNvPr>
          <p:cNvSpPr/>
          <p:nvPr/>
        </p:nvSpPr>
        <p:spPr>
          <a:xfrm>
            <a:off x="175321" y="5445224"/>
            <a:ext cx="3645852" cy="504056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23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4D8BD-AA5D-447F-B288-0D8E55A8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散布図で確認する。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48F5-1986-49DD-8414-BC8D5A7C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35235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コマンドウインドウに入力する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twoway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>
                <a:solidFill>
                  <a:schemeClr val="accent1"/>
                </a:solidFill>
              </a:rPr>
              <a:t>(scatter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bwt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lwt_kg</a:t>
            </a:r>
            <a:r>
              <a:rPr kumimoji="1" lang="en-US" altLang="ja-JP" b="1" dirty="0">
                <a:solidFill>
                  <a:schemeClr val="accent1"/>
                </a:solidFill>
              </a:rPr>
              <a:t>)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b="1" dirty="0">
                <a:solidFill>
                  <a:schemeClr val="accent1"/>
                </a:solidFill>
              </a:rPr>
              <a:t>(</a:t>
            </a:r>
            <a:r>
              <a:rPr lang="en-US" altLang="ja-JP" b="1" dirty="0" err="1">
                <a:solidFill>
                  <a:schemeClr val="accent1"/>
                </a:solidFill>
              </a:rPr>
              <a:t>lfit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en-US" altLang="ja-JP" b="1" dirty="0">
                <a:solidFill>
                  <a:schemeClr val="accent1"/>
                </a:solidFill>
              </a:rPr>
              <a:t>) (scatter </a:t>
            </a:r>
            <a:r>
              <a:rPr lang="en-US" altLang="ja-JP" b="1" dirty="0" err="1">
                <a:solidFill>
                  <a:schemeClr val="accent5"/>
                </a:solidFill>
              </a:rPr>
              <a:t>bwt_hat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E72F0-95FB-40DC-AB23-4F895C9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233199-6728-43EB-9547-CECCB379741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2</a:t>
            </a:r>
            <a:r>
              <a:rPr lang="ja-JP" altLang="en-US" dirty="0"/>
              <a:t>行に分かれていますが、コマンドウインドウに改行せずに</a:t>
            </a:r>
            <a:r>
              <a:rPr lang="en-US" altLang="ja-JP" dirty="0"/>
              <a:t>1</a:t>
            </a:r>
            <a:r>
              <a:rPr lang="ja-JP" altLang="en-US" dirty="0"/>
              <a:t>行で打ち込んで下さい。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D58C08B7-E262-4284-BC3F-D3170428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中かっこ 4">
            <a:extLst>
              <a:ext uri="{FF2B5EF4-FFF2-40B4-BE49-F238E27FC236}">
                <a16:creationId xmlns:a16="http://schemas.microsoft.com/office/drawing/2014/main" id="{9D5CB36F-3CF4-4226-95E3-6DA53AF78703}"/>
              </a:ext>
            </a:extLst>
          </p:cNvPr>
          <p:cNvSpPr/>
          <p:nvPr/>
        </p:nvSpPr>
        <p:spPr>
          <a:xfrm rot="16200000">
            <a:off x="2087724" y="3367644"/>
            <a:ext cx="360040" cy="3024336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DAEE22-562E-4AF1-80C9-7F968EA7DA82}"/>
              </a:ext>
            </a:extLst>
          </p:cNvPr>
          <p:cNvSpPr txBox="1"/>
          <p:nvPr/>
        </p:nvSpPr>
        <p:spPr>
          <a:xfrm>
            <a:off x="918655" y="530739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回帰直線を描く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223FF3D-C3F0-4106-B71C-BA52044F6D70}"/>
              </a:ext>
            </a:extLst>
          </p:cNvPr>
          <p:cNvSpPr/>
          <p:nvPr/>
        </p:nvSpPr>
        <p:spPr>
          <a:xfrm rot="16200000">
            <a:off x="5976156" y="2647563"/>
            <a:ext cx="360040" cy="4464497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42CE4F-408B-4FF4-BDC6-D74E2A12D049}"/>
              </a:ext>
            </a:extLst>
          </p:cNvPr>
          <p:cNvSpPr txBox="1"/>
          <p:nvPr/>
        </p:nvSpPr>
        <p:spPr>
          <a:xfrm>
            <a:off x="4554594" y="5307070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/>
                </a:solidFill>
              </a:rPr>
              <a:t>予測値</a:t>
            </a:r>
            <a:r>
              <a:rPr kumimoji="1" lang="ja-JP" altLang="en-US" sz="2800" dirty="0">
                <a:solidFill>
                  <a:srgbClr val="4D4D4D"/>
                </a:solidFill>
              </a:rPr>
              <a:t>を散布図に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プロットする</a:t>
            </a:r>
          </a:p>
        </p:txBody>
      </p:sp>
    </p:spTree>
    <p:extLst>
      <p:ext uri="{BB962C8B-B14F-4D97-AF65-F5344CB8AC3E}">
        <p14:creationId xmlns:p14="http://schemas.microsoft.com/office/powerpoint/2010/main" val="38629835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9D382-D3DA-47EC-B0E0-3196749A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散布図で確認する。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80BBFB7-9BB6-4F0D-88FF-1B94EA49F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78398"/>
            <a:ext cx="8229600" cy="489490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D90FA1-25C5-4B2F-B0B1-F2B0A0CF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309AF4-13F8-4926-9DEE-E31DCE203E75}"/>
              </a:ext>
            </a:extLst>
          </p:cNvPr>
          <p:cNvSpPr/>
          <p:nvPr/>
        </p:nvSpPr>
        <p:spPr>
          <a:xfrm>
            <a:off x="4716016" y="4005064"/>
            <a:ext cx="3528392" cy="1368152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rgbClr val="4D4D4D"/>
                </a:solidFill>
              </a:rPr>
              <a:t>予測値がキレイに</a:t>
            </a:r>
            <a:br>
              <a:rPr lang="en-US" altLang="ja-JP" sz="2400" dirty="0">
                <a:solidFill>
                  <a:srgbClr val="4D4D4D"/>
                </a:solidFill>
              </a:rPr>
            </a:br>
            <a:r>
              <a:rPr lang="ja-JP" altLang="en-US" sz="2400" dirty="0">
                <a:solidFill>
                  <a:srgbClr val="4D4D4D"/>
                </a:solidFill>
              </a:rPr>
              <a:t>回帰直線に乗っている。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309150066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7B0B8-97E6-4AB4-8800-A0C8DE9C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残差を確認する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EDB5BB-48F0-4FE2-A3EC-FCE1F16CF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DED139-5EDC-4A6F-822A-C2E73376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058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BDA3881-FB01-4E1D-B50A-965F6125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残差の状況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89DBC-96A5-42C3-B6C3-BF91F4C9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残差は</a:t>
            </a:r>
            <a:r>
              <a:rPr lang="ja-JP" altLang="en-US" b="1" u="sng" dirty="0"/>
              <a:t>理想的には</a:t>
            </a:r>
            <a:r>
              <a:rPr lang="ja-JP" altLang="en-US" dirty="0"/>
              <a:t>、</a:t>
            </a:r>
            <a:endParaRPr lang="en-US" altLang="ja-JP" dirty="0"/>
          </a:p>
          <a:p>
            <a:pPr lvl="1"/>
            <a:r>
              <a:rPr lang="ja-JP" altLang="en-US" dirty="0"/>
              <a:t>平均値ゼロの正規分布である。</a:t>
            </a:r>
            <a:endParaRPr lang="en-US" altLang="ja-JP" dirty="0"/>
          </a:p>
          <a:p>
            <a:pPr lvl="1"/>
            <a:r>
              <a:rPr lang="ja-JP" altLang="en-US" dirty="0"/>
              <a:t>予測値とは関連がない。</a:t>
            </a:r>
            <a:endParaRPr lang="en-US" altLang="ja-JP" dirty="0"/>
          </a:p>
          <a:p>
            <a:r>
              <a:rPr lang="ja-JP" altLang="en-US" dirty="0"/>
              <a:t>このような状況になっているかどうかを確認する。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975CB-3D61-4136-B4B4-E213E87D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64298A-98A4-4BC9-ABC0-6D66962B9B65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正規分布であることは、必須の条件ではありません。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57B2EEC6-3B41-46FE-9AC6-DA4C6728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8831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の解析計画</a:t>
            </a:r>
            <a:endParaRPr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記述統計量を算出する。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グラフを作る。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重回帰分析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最終月経時体重と出生時体重の関係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多重ロジスティック回帰分析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喫煙の有無と低出生体重児の関係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E7228C-C17D-405F-A360-86FB3BE8478E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練習なので大雑把な計画です。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6227C2E3-14D8-4ECF-AC40-E7ACC5C7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082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回帰分析後に残差を求める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残差を計算するコマンド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predict </a:t>
            </a:r>
            <a:r>
              <a:rPr lang="ja-JP" altLang="en-US" b="1" dirty="0">
                <a:solidFill>
                  <a:schemeClr val="accent1"/>
                </a:solidFill>
              </a:rPr>
              <a:t>新規変数名</a:t>
            </a:r>
            <a:r>
              <a:rPr lang="en-US" altLang="ja-JP" b="1" dirty="0">
                <a:solidFill>
                  <a:schemeClr val="accent1"/>
                </a:solidFill>
              </a:rPr>
              <a:t>, residual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A40322-2710-4328-B35A-5EF685A7A24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直近の回帰分析に基づいて残差を計算します。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87EBA3DB-7E21-46A8-83FD-331079C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9560B0-03FE-4F82-BE65-09A3CE93823E}"/>
              </a:ext>
            </a:extLst>
          </p:cNvPr>
          <p:cNvGrpSpPr/>
          <p:nvPr/>
        </p:nvGrpSpPr>
        <p:grpSpPr>
          <a:xfrm>
            <a:off x="1619672" y="4149080"/>
            <a:ext cx="3960440" cy="1020778"/>
            <a:chOff x="2771800" y="3351861"/>
            <a:chExt cx="3960440" cy="1020778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4524DC37-A259-4825-BC5F-CB335BFCAC35}"/>
                </a:ext>
              </a:extLst>
            </p:cNvPr>
            <p:cNvSpPr/>
            <p:nvPr/>
          </p:nvSpPr>
          <p:spPr>
            <a:xfrm rot="16200000">
              <a:off x="5472100" y="2451761"/>
              <a:ext cx="288032" cy="2088232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052D3DC-B18E-422A-81F3-33D41ED49ABC}"/>
                </a:ext>
              </a:extLst>
            </p:cNvPr>
            <p:cNvSpPr txBox="1"/>
            <p:nvPr/>
          </p:nvSpPr>
          <p:spPr>
            <a:xfrm>
              <a:off x="2771800" y="3972529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残差を格納する変数名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2671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回帰分析後に残差を求める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コマンドウィンドウに打ち込む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predict </a:t>
            </a:r>
            <a:r>
              <a:rPr lang="en-US" altLang="ja-JP" b="1" dirty="0" err="1">
                <a:solidFill>
                  <a:schemeClr val="accent1"/>
                </a:solidFill>
              </a:rPr>
              <a:t>resi</a:t>
            </a:r>
            <a:r>
              <a:rPr lang="en-US" altLang="ja-JP" b="1" dirty="0">
                <a:solidFill>
                  <a:schemeClr val="accent1"/>
                </a:solidFill>
              </a:rPr>
              <a:t>, residual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A40322-2710-4328-B35A-5EF685A7A24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直近の回帰分析に基づいて残差を計算します。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87EBA3DB-7E21-46A8-83FD-331079C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007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0A62B-5A55-4F5E-8876-D7B35711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回帰分析後に残差を求める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02B66-A75F-4F80-998B-79E0392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062A7E1B-E8C7-484D-A5EC-EE874F023C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521" y="1600200"/>
            <a:ext cx="3875957" cy="452596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45DA4D6-8B29-4518-8E5D-D94D842863AF}"/>
              </a:ext>
            </a:extLst>
          </p:cNvPr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55600" indent="-355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画面右上の変数ウインドウに</a:t>
            </a:r>
            <a:r>
              <a:rPr lang="en-US" altLang="ja-JP" b="1">
                <a:solidFill>
                  <a:schemeClr val="accent1"/>
                </a:solidFill>
              </a:rPr>
              <a:t>resi</a:t>
            </a:r>
            <a:r>
              <a:rPr lang="ja-JP" altLang="en-US"/>
              <a:t>が新しくできたことを確認して下さい。</a:t>
            </a:r>
            <a:endParaRPr lang="en-US" altLang="ja-JP"/>
          </a:p>
          <a:p>
            <a:r>
              <a:rPr lang="ja-JP" altLang="en-US"/>
              <a:t>ラベルも自動でついています。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0B5869-9711-4285-BEAD-E59F2012DE41}"/>
              </a:ext>
            </a:extLst>
          </p:cNvPr>
          <p:cNvSpPr/>
          <p:nvPr/>
        </p:nvSpPr>
        <p:spPr>
          <a:xfrm>
            <a:off x="452264" y="5517232"/>
            <a:ext cx="3645852" cy="504056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210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167A-3A5A-41B0-BC56-AA8E7BA9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残差を見てみる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6059B-5A30-4CB2-B06F-DDE9E9B7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コマンドウィンドウに打ち込む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list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bwt_hat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resi</a:t>
            </a:r>
            <a:r>
              <a:rPr lang="en-US" altLang="ja-JP" b="1" dirty="0">
                <a:solidFill>
                  <a:schemeClr val="accent1"/>
                </a:solidFill>
              </a:rPr>
              <a:t> in 1/10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C0734B-35CE-4448-A4D0-FA64C1F0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51054BE-E1BB-4A37-A218-DDA406E955D6}"/>
              </a:ext>
            </a:extLst>
          </p:cNvPr>
          <p:cNvGrpSpPr/>
          <p:nvPr/>
        </p:nvGrpSpPr>
        <p:grpSpPr>
          <a:xfrm>
            <a:off x="2195736" y="4077072"/>
            <a:ext cx="3960440" cy="1186184"/>
            <a:chOff x="4139952" y="3351861"/>
            <a:chExt cx="3960440" cy="1186184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491B9BE8-1B44-4952-85BB-97442BB6AA6C}"/>
                </a:ext>
              </a:extLst>
            </p:cNvPr>
            <p:cNvSpPr/>
            <p:nvPr/>
          </p:nvSpPr>
          <p:spPr>
            <a:xfrm rot="16200000">
              <a:off x="5976156" y="1947705"/>
              <a:ext cx="288032" cy="3096344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9F3776A-07B5-4EE7-97BB-6C398FC3FEC5}"/>
                </a:ext>
              </a:extLst>
            </p:cNvPr>
            <p:cNvSpPr txBox="1"/>
            <p:nvPr/>
          </p:nvSpPr>
          <p:spPr>
            <a:xfrm>
              <a:off x="4139952" y="3830159"/>
              <a:ext cx="396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実測値、予測値、残差</a:t>
              </a:r>
              <a:endParaRPr kumimoji="1" lang="en-US" altLang="ja-JP" sz="2000" dirty="0">
                <a:solidFill>
                  <a:srgbClr val="4D4D4D"/>
                </a:solidFill>
              </a:endParaRPr>
            </a:p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を表示する。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E7DBC8E-E6E6-4F76-8920-279468CD71EA}"/>
              </a:ext>
            </a:extLst>
          </p:cNvPr>
          <p:cNvGrpSpPr/>
          <p:nvPr/>
        </p:nvGrpSpPr>
        <p:grpSpPr>
          <a:xfrm>
            <a:off x="5724128" y="4077071"/>
            <a:ext cx="2736304" cy="1186184"/>
            <a:chOff x="4422812" y="3351861"/>
            <a:chExt cx="2736304" cy="1186184"/>
          </a:xfrm>
        </p:grpSpPr>
        <p:sp>
          <p:nvSpPr>
            <p:cNvPr id="9" name="左中かっこ 8">
              <a:extLst>
                <a:ext uri="{FF2B5EF4-FFF2-40B4-BE49-F238E27FC236}">
                  <a16:creationId xmlns:a16="http://schemas.microsoft.com/office/drawing/2014/main" id="{F05B1943-B9CD-4F38-B141-BF1C3F4165A9}"/>
                </a:ext>
              </a:extLst>
            </p:cNvPr>
            <p:cNvSpPr/>
            <p:nvPr/>
          </p:nvSpPr>
          <p:spPr>
            <a:xfrm rot="16200000">
              <a:off x="5109474" y="2814387"/>
              <a:ext cx="288032" cy="1362980"/>
            </a:xfrm>
            <a:prstGeom prst="leftBrace">
              <a:avLst>
                <a:gd name="adj1" fmla="val 8333"/>
                <a:gd name="adj2" fmla="val 80845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3E5D43A-92C4-4E71-9707-F82CCEBB3FB1}"/>
                </a:ext>
              </a:extLst>
            </p:cNvPr>
            <p:cNvSpPr txBox="1"/>
            <p:nvPr/>
          </p:nvSpPr>
          <p:spPr>
            <a:xfrm>
              <a:off x="4422812" y="3830159"/>
              <a:ext cx="273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rgbClr val="4D4D4D"/>
                  </a:solidFill>
                </a:rPr>
                <a:t>189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人全員ではなく、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en-US" altLang="ja-JP" sz="2000" dirty="0">
                  <a:solidFill>
                    <a:srgbClr val="4D4D4D"/>
                  </a:solidFill>
                </a:rPr>
                <a:t>1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人目～</a:t>
              </a:r>
              <a:r>
                <a:rPr kumimoji="1" lang="en-US" altLang="ja-JP" sz="2000" dirty="0">
                  <a:solidFill>
                    <a:srgbClr val="4D4D4D"/>
                  </a:solidFill>
                </a:rPr>
                <a:t>10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人目まで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6039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8EB89-77ED-44E4-B861-07A432CE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残差を見てみる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F372D93-A3D0-4940-AF9A-A46736634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6" y="1268760"/>
            <a:ext cx="4209872" cy="48245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03454C-0AAF-4B88-9BBD-99546086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0464F3-ED0D-45F8-86BB-1E9B395D5F7F}"/>
              </a:ext>
            </a:extLst>
          </p:cNvPr>
          <p:cNvSpPr/>
          <p:nvPr/>
        </p:nvSpPr>
        <p:spPr>
          <a:xfrm>
            <a:off x="467544" y="3500309"/>
            <a:ext cx="4100644" cy="360739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52609C-E188-4CEF-A792-F43F4AF27C16}"/>
              </a:ext>
            </a:extLst>
          </p:cNvPr>
          <p:cNvSpPr txBox="1"/>
          <p:nvPr/>
        </p:nvSpPr>
        <p:spPr>
          <a:xfrm>
            <a:off x="4934128" y="3203624"/>
            <a:ext cx="4209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実測値＝予測値</a:t>
            </a:r>
            <a:r>
              <a:rPr kumimoji="1" lang="en-US" altLang="ja-JP" sz="2800" b="1" dirty="0">
                <a:solidFill>
                  <a:schemeClr val="accent1"/>
                </a:solidFill>
              </a:rPr>
              <a:t>+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残差</a:t>
            </a:r>
            <a:endParaRPr kumimoji="1" lang="en-US" altLang="ja-JP" sz="2800" b="1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になっている事を確認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382160-9BC6-4AA4-83C2-19079D993A57}"/>
              </a:ext>
            </a:extLst>
          </p:cNvPr>
          <p:cNvSpPr/>
          <p:nvPr/>
        </p:nvSpPr>
        <p:spPr>
          <a:xfrm>
            <a:off x="971600" y="2095985"/>
            <a:ext cx="792088" cy="360739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928B72-1FAD-418B-AD74-6E4B0EAAE8E8}"/>
              </a:ext>
            </a:extLst>
          </p:cNvPr>
          <p:cNvSpPr/>
          <p:nvPr/>
        </p:nvSpPr>
        <p:spPr>
          <a:xfrm>
            <a:off x="1907704" y="2095984"/>
            <a:ext cx="1008112" cy="360739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C251BC4-9999-42BB-B0F9-59B5CA1480A8}"/>
              </a:ext>
            </a:extLst>
          </p:cNvPr>
          <p:cNvSpPr/>
          <p:nvPr/>
        </p:nvSpPr>
        <p:spPr>
          <a:xfrm>
            <a:off x="3635895" y="2095983"/>
            <a:ext cx="705629" cy="360739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9423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97717-4580-443B-A420-E0D402B7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残差のヒストグラム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9124E-B31F-4C9E-BCBE-86064CE7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コマンドウィンドウに打ち込む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histogram </a:t>
            </a:r>
            <a:r>
              <a:rPr lang="en-US" altLang="ja-JP" b="1" dirty="0" err="1">
                <a:solidFill>
                  <a:schemeClr val="accent1"/>
                </a:solidFill>
              </a:rPr>
              <a:t>resi</a:t>
            </a:r>
            <a:r>
              <a:rPr lang="en-US" altLang="ja-JP" b="1" dirty="0">
                <a:solidFill>
                  <a:schemeClr val="accent1"/>
                </a:solidFill>
              </a:rPr>
              <a:t>, normal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freq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DF9746-E887-4753-9B0B-BADBFD8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55D33EB-7BA0-4351-A6D6-1E8F971E7858}"/>
              </a:ext>
            </a:extLst>
          </p:cNvPr>
          <p:cNvGrpSpPr/>
          <p:nvPr/>
        </p:nvGrpSpPr>
        <p:grpSpPr>
          <a:xfrm>
            <a:off x="3563888" y="4365104"/>
            <a:ext cx="2736304" cy="912886"/>
            <a:chOff x="3198676" y="3351861"/>
            <a:chExt cx="2736304" cy="912886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49BF0D6E-C502-4782-96FA-06569368AAB7}"/>
                </a:ext>
              </a:extLst>
            </p:cNvPr>
            <p:cNvSpPr/>
            <p:nvPr/>
          </p:nvSpPr>
          <p:spPr>
            <a:xfrm rot="16200000">
              <a:off x="5109474" y="2814387"/>
              <a:ext cx="288032" cy="1362980"/>
            </a:xfrm>
            <a:prstGeom prst="leftBrace">
              <a:avLst>
                <a:gd name="adj1" fmla="val 8333"/>
                <a:gd name="adj2" fmla="val 23781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642099D-7F93-4E61-9856-F42E2E85B5E4}"/>
                </a:ext>
              </a:extLst>
            </p:cNvPr>
            <p:cNvSpPr txBox="1"/>
            <p:nvPr/>
          </p:nvSpPr>
          <p:spPr>
            <a:xfrm>
              <a:off x="3198676" y="3864637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正規分布曲線も描く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A73E995-D634-4DCD-8D02-0C42C8E911FE}"/>
              </a:ext>
            </a:extLst>
          </p:cNvPr>
          <p:cNvGrpSpPr/>
          <p:nvPr/>
        </p:nvGrpSpPr>
        <p:grpSpPr>
          <a:xfrm>
            <a:off x="6086371" y="4365104"/>
            <a:ext cx="2736304" cy="912886"/>
            <a:chOff x="4208991" y="3351861"/>
            <a:chExt cx="2736304" cy="912886"/>
          </a:xfrm>
        </p:grpSpPr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7363B99B-FDD0-4BB9-B6F2-32195C359F35}"/>
                </a:ext>
              </a:extLst>
            </p:cNvPr>
            <p:cNvSpPr/>
            <p:nvPr/>
          </p:nvSpPr>
          <p:spPr>
            <a:xfrm rot="16200000">
              <a:off x="4785438" y="3138423"/>
              <a:ext cx="288032" cy="714908"/>
            </a:xfrm>
            <a:prstGeom prst="leftBrace">
              <a:avLst>
                <a:gd name="adj1" fmla="val 8333"/>
                <a:gd name="adj2" fmla="val 72297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EEC2791-9427-40BA-B464-8FB7BC069A39}"/>
                </a:ext>
              </a:extLst>
            </p:cNvPr>
            <p:cNvSpPr txBox="1"/>
            <p:nvPr/>
          </p:nvSpPr>
          <p:spPr>
            <a:xfrm>
              <a:off x="4208991" y="3864637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縦軸を頻度にする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2186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2766F-F971-4BAD-80C2-6835E442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残差のヒストグラム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3D2B7CE-8359-4BEF-BCF8-11823CAF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08" y="1107807"/>
            <a:ext cx="7812583" cy="559373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57073E-7166-4BED-9F9A-4FDF4D0F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50251F-D73B-40A3-B192-F34A265C973A}"/>
              </a:ext>
            </a:extLst>
          </p:cNvPr>
          <p:cNvSpPr/>
          <p:nvPr/>
        </p:nvSpPr>
        <p:spPr>
          <a:xfrm>
            <a:off x="1547664" y="1340768"/>
            <a:ext cx="2664296" cy="136815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なんとなく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正規分布っぽい</a:t>
            </a:r>
          </a:p>
        </p:txBody>
      </p:sp>
    </p:spTree>
    <p:extLst>
      <p:ext uri="{BB962C8B-B14F-4D97-AF65-F5344CB8AC3E}">
        <p14:creationId xmlns:p14="http://schemas.microsoft.com/office/powerpoint/2010/main" val="3681057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B29B6-8A77-49DB-A959-EBDE8580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QQ</a:t>
            </a:r>
            <a:r>
              <a:rPr kumimoji="1" lang="ja-JP" altLang="en-US" dirty="0"/>
              <a:t>プロットで確認する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D3233-E8B2-4226-AEAC-87C37BE5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コマンドウィンドウに打ち込む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qnorm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resi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0F2A7B-AC57-419A-8D4D-5E15A4E0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06982F1-B062-4069-97D0-74DA18DB5B46}"/>
              </a:ext>
            </a:extLst>
          </p:cNvPr>
          <p:cNvGrpSpPr/>
          <p:nvPr/>
        </p:nvGrpSpPr>
        <p:grpSpPr>
          <a:xfrm>
            <a:off x="1691680" y="4509120"/>
            <a:ext cx="3456384" cy="1220662"/>
            <a:chOff x="2766628" y="3351861"/>
            <a:chExt cx="3456384" cy="1220662"/>
          </a:xfrm>
        </p:grpSpPr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AD3A7A23-E5F0-4533-9270-0F158B4608A7}"/>
                </a:ext>
              </a:extLst>
            </p:cNvPr>
            <p:cNvSpPr/>
            <p:nvPr/>
          </p:nvSpPr>
          <p:spPr>
            <a:xfrm rot="16200000">
              <a:off x="5109474" y="2814387"/>
              <a:ext cx="288032" cy="1362980"/>
            </a:xfrm>
            <a:prstGeom prst="leftBrace">
              <a:avLst>
                <a:gd name="adj1" fmla="val 8333"/>
                <a:gd name="adj2" fmla="val 23781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BEDC32-A244-491F-941A-435655E10823}"/>
                </a:ext>
              </a:extLst>
            </p:cNvPr>
            <p:cNvSpPr txBox="1"/>
            <p:nvPr/>
          </p:nvSpPr>
          <p:spPr>
            <a:xfrm>
              <a:off x="2766628" y="3864637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横軸を正規分布とした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en-US" altLang="ja-JP" sz="2000" dirty="0">
                  <a:solidFill>
                    <a:srgbClr val="4D4D4D"/>
                  </a:solidFill>
                </a:rPr>
                <a:t>QQ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プロットを描くコマンド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15870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1ACD7-6702-46B7-AC97-9D2327B0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QQ</a:t>
            </a:r>
            <a:r>
              <a:rPr lang="ja-JP" altLang="en-US" dirty="0"/>
              <a:t>プロットで確認する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87F7EF8-4FE6-40A5-BD0A-9752A239B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28" y="1070963"/>
            <a:ext cx="7475228" cy="54288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BD8B2-305A-44C5-9597-2DB26B63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DBD8B3-A8E4-4F1D-AF67-AE125A02FC10}"/>
              </a:ext>
            </a:extLst>
          </p:cNvPr>
          <p:cNvSpPr/>
          <p:nvPr/>
        </p:nvSpPr>
        <p:spPr>
          <a:xfrm>
            <a:off x="1547664" y="1340768"/>
            <a:ext cx="2880320" cy="136815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対角線上にあると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正規分布に一致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C62650D-C470-4C4E-B77B-14B1F999AF9A}"/>
              </a:ext>
            </a:extLst>
          </p:cNvPr>
          <p:cNvSpPr/>
          <p:nvPr/>
        </p:nvSpPr>
        <p:spPr>
          <a:xfrm rot="19770145">
            <a:off x="6389035" y="1304019"/>
            <a:ext cx="1827748" cy="86409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7CF625C-CE6E-48D0-BAF7-AA202B54CE7C}"/>
              </a:ext>
            </a:extLst>
          </p:cNvPr>
          <p:cNvSpPr/>
          <p:nvPr/>
        </p:nvSpPr>
        <p:spPr>
          <a:xfrm rot="19770145">
            <a:off x="1352463" y="4841132"/>
            <a:ext cx="1827748" cy="864096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87FCC7-BA0C-4462-8ACF-351E72147A2A}"/>
              </a:ext>
            </a:extLst>
          </p:cNvPr>
          <p:cNvSpPr/>
          <p:nvPr/>
        </p:nvSpPr>
        <p:spPr>
          <a:xfrm>
            <a:off x="4932040" y="4149080"/>
            <a:ext cx="3042084" cy="136815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両端では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正規分布からズレる</a:t>
            </a:r>
          </a:p>
        </p:txBody>
      </p:sp>
    </p:spTree>
    <p:extLst>
      <p:ext uri="{BB962C8B-B14F-4D97-AF65-F5344CB8AC3E}">
        <p14:creationId xmlns:p14="http://schemas.microsoft.com/office/powerpoint/2010/main" val="18111423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F3EB-7427-45A0-8C3E-E0A8795D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予測値と残差の散布図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F41AA-395B-487B-ACC2-B3C1DD4E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コマンドウィンドウに打ち込む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rvfplot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あるいは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twoway</a:t>
            </a:r>
            <a:r>
              <a:rPr lang="en-US" altLang="ja-JP" b="1" dirty="0">
                <a:solidFill>
                  <a:schemeClr val="accent1"/>
                </a:solidFill>
              </a:rPr>
              <a:t> (scatter </a:t>
            </a:r>
            <a:r>
              <a:rPr lang="en-US" altLang="ja-JP" b="1" dirty="0" err="1">
                <a:solidFill>
                  <a:schemeClr val="accent1"/>
                </a:solidFill>
              </a:rPr>
              <a:t>resi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bwt_hat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E219D2-AD01-4E54-AD0B-3DA964F0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94600A-301D-4AB5-B237-867E1C4980E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 err="1">
                <a:solidFill>
                  <a:schemeClr val="accent1"/>
                </a:solidFill>
              </a:rPr>
              <a:t>rvfplot</a:t>
            </a:r>
            <a:r>
              <a:rPr lang="ja-JP" altLang="en-US" dirty="0"/>
              <a:t>は直近の回帰分析に基づいて予測値を計算します。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364AAAF-1788-4151-83EB-7100FC607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953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2800" dirty="0"/>
              <a:t>線形回帰分析を行う。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線形回帰分析</a:t>
            </a:r>
            <a:endParaRPr lang="en-US" altLang="ja-JP" sz="2400" dirty="0"/>
          </a:p>
          <a:p>
            <a:pPr lvl="1"/>
            <a:r>
              <a:rPr lang="ja-JP" altLang="en-US" sz="2400" dirty="0"/>
              <a:t>予測値と残差</a:t>
            </a:r>
            <a:endParaRPr lang="en-US" altLang="ja-JP" sz="2400" dirty="0"/>
          </a:p>
          <a:p>
            <a:r>
              <a:rPr lang="ja-JP" altLang="en-US" sz="2800" dirty="0"/>
              <a:t>分析結果の取り置き</a:t>
            </a:r>
            <a:endParaRPr lang="en-US" altLang="ja-JP" sz="2800" dirty="0"/>
          </a:p>
          <a:p>
            <a:r>
              <a:rPr lang="ja-JP" altLang="en-US" sz="2800" dirty="0"/>
              <a:t>重回帰分析を行う。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重回帰分析</a:t>
            </a:r>
            <a:endParaRPr lang="en-US" altLang="ja-JP" sz="2400" dirty="0"/>
          </a:p>
          <a:p>
            <a:pPr lvl="1"/>
            <a:r>
              <a:rPr lang="ja-JP" altLang="en-US" sz="2400" dirty="0"/>
              <a:t>ダミー変数化</a:t>
            </a:r>
            <a:endParaRPr lang="en-US" altLang="ja-JP" sz="2400" dirty="0"/>
          </a:p>
          <a:p>
            <a:pPr lvl="1"/>
            <a:r>
              <a:rPr lang="ja-JP" altLang="en-US" sz="2400" dirty="0"/>
              <a:t>解析結果の比較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5548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B7ECD-AABD-4F1F-9BE7-E259D31E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予測値と残差の散布図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A5E9343-F52F-4406-96DC-659723B3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28" y="1196752"/>
            <a:ext cx="7373343" cy="532779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D60D96-8F9D-4FD6-BB74-481CCC3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1144BB-468B-40B0-A17D-F4D8838FA80C}"/>
              </a:ext>
            </a:extLst>
          </p:cNvPr>
          <p:cNvSpPr/>
          <p:nvPr/>
        </p:nvSpPr>
        <p:spPr>
          <a:xfrm>
            <a:off x="5220072" y="1412776"/>
            <a:ext cx="2880320" cy="136815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あまり傾向がないように見える</a:t>
            </a:r>
            <a:endParaRPr kumimoji="1"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A0A7EFA-9FDA-443A-AF4F-4AB34EE15C39}"/>
              </a:ext>
            </a:extLst>
          </p:cNvPr>
          <p:cNvSpPr/>
          <p:nvPr/>
        </p:nvSpPr>
        <p:spPr>
          <a:xfrm>
            <a:off x="6228184" y="4932329"/>
            <a:ext cx="1728192" cy="1025789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予測値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5556F4E-CC76-41B7-8AE6-0D9E16CC9818}"/>
              </a:ext>
            </a:extLst>
          </p:cNvPr>
          <p:cNvSpPr/>
          <p:nvPr/>
        </p:nvSpPr>
        <p:spPr>
          <a:xfrm rot="16200000">
            <a:off x="-243698" y="1782294"/>
            <a:ext cx="1728192" cy="1025789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残差</a:t>
            </a:r>
          </a:p>
        </p:txBody>
      </p:sp>
    </p:spTree>
    <p:extLst>
      <p:ext uri="{BB962C8B-B14F-4D97-AF65-F5344CB8AC3E}">
        <p14:creationId xmlns:p14="http://schemas.microsoft.com/office/powerpoint/2010/main" val="34245194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9C10-D79C-45AD-9097-B475BFB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分析結果の取り置き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1AF4B-7CF2-40AF-9BE6-7C42DC84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1BF37F-FD59-470F-AFB3-33F5D7AC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7588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実行した分析結果の取り置き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一度解析した結果を</a:t>
            </a:r>
            <a:r>
              <a:rPr lang="en-US" altLang="ja-JP" dirty="0"/>
              <a:t>Stata</a:t>
            </a:r>
            <a:r>
              <a:rPr lang="ja-JP" altLang="en-US" dirty="0"/>
              <a:t>上で取り置きすることが出来ます。</a:t>
            </a:r>
            <a:endParaRPr lang="en-US" altLang="ja-JP" dirty="0"/>
          </a:p>
          <a:p>
            <a:r>
              <a:rPr lang="ja-JP" altLang="en-US" dirty="0"/>
              <a:t>取り置いておくと、あとで幾つかの結果をまとめて俯瞰したい場合に便利です。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78581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分析結果の取り置き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分析結果を取り置くコマンド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imates </a:t>
            </a:r>
            <a:r>
              <a:rPr lang="en-US" altLang="ja-JP" b="1" u="sng" dirty="0">
                <a:solidFill>
                  <a:schemeClr val="accent1"/>
                </a:solidFill>
              </a:rPr>
              <a:t>sto</a:t>
            </a:r>
            <a:r>
              <a:rPr lang="en-US" altLang="ja-JP" b="1" dirty="0">
                <a:solidFill>
                  <a:schemeClr val="accent1"/>
                </a:solidFill>
              </a:rPr>
              <a:t>re </a:t>
            </a:r>
            <a:r>
              <a:rPr lang="ja-JP" altLang="en-US" b="1" dirty="0">
                <a:solidFill>
                  <a:schemeClr val="accent1"/>
                </a:solidFill>
              </a:rPr>
              <a:t>取り置き名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A40322-2710-4328-B35A-5EF685A7A24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直近の回帰分析に基づいて取り置きます。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87EBA3DB-7E21-46A8-83FD-331079C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9560B0-03FE-4F82-BE65-09A3CE93823E}"/>
              </a:ext>
            </a:extLst>
          </p:cNvPr>
          <p:cNvGrpSpPr/>
          <p:nvPr/>
        </p:nvGrpSpPr>
        <p:grpSpPr>
          <a:xfrm>
            <a:off x="3275856" y="4149080"/>
            <a:ext cx="3960440" cy="1020778"/>
            <a:chOff x="2771800" y="3351861"/>
            <a:chExt cx="3960440" cy="1020778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4524DC37-A259-4825-BC5F-CB335BFCAC35}"/>
                </a:ext>
              </a:extLst>
            </p:cNvPr>
            <p:cNvSpPr/>
            <p:nvPr/>
          </p:nvSpPr>
          <p:spPr>
            <a:xfrm rot="16200000">
              <a:off x="5472100" y="2451761"/>
              <a:ext cx="288032" cy="2088232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052D3DC-B18E-422A-81F3-33D41ED49ABC}"/>
                </a:ext>
              </a:extLst>
            </p:cNvPr>
            <p:cNvSpPr txBox="1"/>
            <p:nvPr/>
          </p:nvSpPr>
          <p:spPr>
            <a:xfrm>
              <a:off x="2771800" y="3972529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自分で分かれば良い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50751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実行した分析結果の取り置き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reg</a:t>
            </a:r>
            <a:r>
              <a:rPr lang="en-US" altLang="ja-JP" b="1" dirty="0">
                <a:solidFill>
                  <a:schemeClr val="accent1"/>
                </a:solidFill>
              </a:rPr>
              <a:t>ress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imates </a:t>
            </a:r>
            <a:r>
              <a:rPr lang="en-US" altLang="ja-JP" b="1" u="sng" dirty="0">
                <a:solidFill>
                  <a:schemeClr val="accent1"/>
                </a:solidFill>
              </a:rPr>
              <a:t>sto</a:t>
            </a:r>
            <a:r>
              <a:rPr lang="en-US" altLang="ja-JP" b="1" dirty="0">
                <a:solidFill>
                  <a:schemeClr val="accent1"/>
                </a:solidFill>
              </a:rPr>
              <a:t>re model1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4139952" y="4365104"/>
            <a:ext cx="3790240" cy="1243880"/>
            <a:chOff x="3484679" y="3211791"/>
            <a:chExt cx="4169264" cy="1243880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5529707" y="2434104"/>
              <a:ext cx="288032" cy="1843406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3484679" y="3747785"/>
              <a:ext cx="4169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regress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bwt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lwt_kg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の結果を</a:t>
              </a:r>
              <a:endParaRPr kumimoji="1" lang="en-US" altLang="ja-JP" sz="2000" dirty="0">
                <a:solidFill>
                  <a:srgbClr val="4D4D4D"/>
                </a:solidFill>
              </a:endParaRPr>
            </a:p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model1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という名前で保存する。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84650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B33EB-BC08-448C-89FC-6252DBC2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取り置いた分析結果の表示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268A59-E869-40AE-B049-E3A8F8E3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標準コマンドよりも便利なものがあるので、インストールします。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net install st0085_2.pkg, from(http://www.stata-journal.com/software/sj14-2)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446B30-2EF1-4704-860E-988B3C67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C10667-FB15-45F0-9620-619FAB3AAE75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共有パソコン等の問題でインストール出来ない場合は、標準コマンドを使います。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6B3EAF49-F32C-43ED-B5EB-0116DAF09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4291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取り置いた結果の表示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00142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取り置いた結果を表示する</a:t>
            </a:r>
            <a:r>
              <a:rPr lang="ja-JP" altLang="en-US" b="1" u="sng" dirty="0"/>
              <a:t>外部</a:t>
            </a:r>
            <a:r>
              <a:rPr lang="ja-JP" altLang="en-US" dirty="0"/>
              <a:t>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esttab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取り置き名 </a:t>
            </a:r>
            <a:r>
              <a:rPr lang="en-US" altLang="ja-JP" b="1" dirty="0">
                <a:solidFill>
                  <a:schemeClr val="accent1"/>
                </a:solidFill>
              </a:rPr>
              <a:t>[, option]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79560B0-03FE-4F82-BE65-09A3CE93823E}"/>
              </a:ext>
            </a:extLst>
          </p:cNvPr>
          <p:cNvGrpSpPr/>
          <p:nvPr/>
        </p:nvGrpSpPr>
        <p:grpSpPr>
          <a:xfrm>
            <a:off x="5508104" y="4077072"/>
            <a:ext cx="3528392" cy="1283950"/>
            <a:chOff x="3707904" y="3351861"/>
            <a:chExt cx="3528392" cy="1283950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4524DC37-A259-4825-BC5F-CB335BFCAC35}"/>
                </a:ext>
              </a:extLst>
            </p:cNvPr>
            <p:cNvSpPr/>
            <p:nvPr/>
          </p:nvSpPr>
          <p:spPr>
            <a:xfrm rot="16200000">
              <a:off x="4463988" y="2595777"/>
              <a:ext cx="288032" cy="1800200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052D3DC-B18E-422A-81F3-33D41ED49ABC}"/>
                </a:ext>
              </a:extLst>
            </p:cNvPr>
            <p:cNvSpPr txBox="1"/>
            <p:nvPr/>
          </p:nvSpPr>
          <p:spPr>
            <a:xfrm>
              <a:off x="3779912" y="3927925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どのように表示するのかを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ja-JP" altLang="en-US" sz="2000" dirty="0">
                  <a:solidFill>
                    <a:srgbClr val="4D4D4D"/>
                  </a:solidFill>
                </a:rPr>
                <a:t>指定できます。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D168620-3DAA-4DF2-A69D-0D26872737C0}"/>
              </a:ext>
            </a:extLst>
          </p:cNvPr>
          <p:cNvGrpSpPr/>
          <p:nvPr/>
        </p:nvGrpSpPr>
        <p:grpSpPr>
          <a:xfrm>
            <a:off x="2195736" y="4090051"/>
            <a:ext cx="3456384" cy="1270971"/>
            <a:chOff x="4499992" y="3364840"/>
            <a:chExt cx="3456384" cy="1270971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183A390D-E448-4ACB-83CB-60A9AFB5ED92}"/>
                </a:ext>
              </a:extLst>
            </p:cNvPr>
            <p:cNvSpPr/>
            <p:nvPr/>
          </p:nvSpPr>
          <p:spPr>
            <a:xfrm rot="16200000">
              <a:off x="6480213" y="2464741"/>
              <a:ext cx="288033" cy="2088232"/>
            </a:xfrm>
            <a:prstGeom prst="leftBrace">
              <a:avLst>
                <a:gd name="adj1" fmla="val 8333"/>
                <a:gd name="adj2" fmla="val 27708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4462AD4-D16F-41FF-B45D-5C93585455FE}"/>
                </a:ext>
              </a:extLst>
            </p:cNvPr>
            <p:cNvSpPr txBox="1"/>
            <p:nvPr/>
          </p:nvSpPr>
          <p:spPr>
            <a:xfrm>
              <a:off x="4499992" y="3927925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取り置き名は複数同時に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ja-JP" altLang="en-US" sz="2000" dirty="0">
                  <a:solidFill>
                    <a:srgbClr val="4D4D4D"/>
                  </a:solidFill>
                </a:rPr>
                <a:t>指定することも出来ます。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11017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取り置いた結果の表示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dirty="0">
                <a:solidFill>
                  <a:schemeClr val="accent1"/>
                </a:solidFill>
              </a:rPr>
              <a:t>esttab model1, ci nostar wide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3563888" y="3933056"/>
            <a:ext cx="3888432" cy="1551657"/>
            <a:chOff x="3484679" y="3211791"/>
            <a:chExt cx="4277275" cy="1551657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6112971" y="1850840"/>
              <a:ext cx="288032" cy="3009934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3484679" y="3747785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ci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信頼区間を表示</a:t>
              </a:r>
              <a:endParaRPr kumimoji="1" lang="en-US" altLang="ja-JP" sz="2000" dirty="0"/>
            </a:p>
            <a:p>
              <a:pPr algn="ctr"/>
              <a:r>
                <a:rPr lang="en-US" altLang="ja-JP" sz="2000" b="1" dirty="0" err="1">
                  <a:solidFill>
                    <a:schemeClr val="accent1"/>
                  </a:solidFill>
                </a:rPr>
                <a:t>nostar</a:t>
              </a:r>
              <a:r>
                <a:rPr lang="ja-JP" altLang="en-US" sz="2000" dirty="0"/>
                <a:t> </a:t>
              </a:r>
              <a:r>
                <a:rPr lang="en-US" altLang="ja-JP" sz="2000" dirty="0"/>
                <a:t>:</a:t>
              </a:r>
              <a:r>
                <a:rPr lang="ja-JP" altLang="en-US" sz="2000" dirty="0"/>
                <a:t> 星印は付けない</a:t>
              </a:r>
              <a:endParaRPr lang="en-US" altLang="ja-JP" sz="2000" dirty="0"/>
            </a:p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wide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横長にする</a:t>
              </a:r>
              <a:endParaRPr kumimoji="1" lang="en-US" altLang="ja-JP" sz="20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F07D2F-F241-489D-B304-FEE1D3416CE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表示オプションは後でも説明します。</a:t>
            </a:r>
            <a:endParaRPr lang="en-US" altLang="ja-JP" dirty="0"/>
          </a:p>
        </p:txBody>
      </p:sp>
      <p:pic>
        <p:nvPicPr>
          <p:cNvPr id="11" name="Picture 2" descr="talk icon">
            <a:extLst>
              <a:ext uri="{FF2B5EF4-FFF2-40B4-BE49-F238E27FC236}">
                <a16:creationId xmlns:a16="http://schemas.microsoft.com/office/drawing/2014/main" id="{3B815573-C86A-4C5D-8A04-944B1E9A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040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取り置いた結果の表示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取り置いた結果を表示する</a:t>
            </a:r>
            <a:r>
              <a:rPr lang="ja-JP" altLang="en-US" b="1" u="sng" dirty="0"/>
              <a:t>標準</a:t>
            </a:r>
            <a:r>
              <a:rPr lang="ja-JP" altLang="en-US" dirty="0"/>
              <a:t>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 </a:t>
            </a:r>
            <a:r>
              <a:rPr lang="en-US" altLang="ja-JP" b="1" u="sng" dirty="0">
                <a:solidFill>
                  <a:schemeClr val="accent1"/>
                </a:solidFill>
              </a:rPr>
              <a:t>tab</a:t>
            </a:r>
            <a:r>
              <a:rPr lang="en-US" altLang="ja-JP" b="1" dirty="0">
                <a:solidFill>
                  <a:schemeClr val="accent1"/>
                </a:solidFill>
              </a:rPr>
              <a:t>le </a:t>
            </a:r>
            <a:r>
              <a:rPr lang="ja-JP" altLang="en-US" b="1" dirty="0">
                <a:solidFill>
                  <a:schemeClr val="accent1"/>
                </a:solidFill>
              </a:rPr>
              <a:t>取り置き名 </a:t>
            </a:r>
            <a:r>
              <a:rPr lang="en-US" altLang="ja-JP" b="1" dirty="0">
                <a:solidFill>
                  <a:schemeClr val="accent1"/>
                </a:solidFill>
              </a:rPr>
              <a:t>[, option]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BB0ED38-9F27-4B7A-917C-AC4521E51A4B}"/>
              </a:ext>
            </a:extLst>
          </p:cNvPr>
          <p:cNvGrpSpPr/>
          <p:nvPr/>
        </p:nvGrpSpPr>
        <p:grpSpPr>
          <a:xfrm>
            <a:off x="5580112" y="4077072"/>
            <a:ext cx="3456384" cy="1283950"/>
            <a:chOff x="3779912" y="3351861"/>
            <a:chExt cx="3456384" cy="1283950"/>
          </a:xfrm>
        </p:grpSpPr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C2E2BA91-1468-4B9D-80A3-98B72626ADA1}"/>
                </a:ext>
              </a:extLst>
            </p:cNvPr>
            <p:cNvSpPr/>
            <p:nvPr/>
          </p:nvSpPr>
          <p:spPr>
            <a:xfrm rot="16200000">
              <a:off x="5112060" y="2595777"/>
              <a:ext cx="288032" cy="1800200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6B5C029-8469-4D7C-974B-1FFA37047A16}"/>
                </a:ext>
              </a:extLst>
            </p:cNvPr>
            <p:cNvSpPr txBox="1"/>
            <p:nvPr/>
          </p:nvSpPr>
          <p:spPr>
            <a:xfrm>
              <a:off x="3779912" y="3927925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どのように表示するのかを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ja-JP" altLang="en-US" sz="2000" dirty="0">
                  <a:solidFill>
                    <a:srgbClr val="4D4D4D"/>
                  </a:solidFill>
                </a:rPr>
                <a:t>指定できます。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C65AA6F-2B38-4DF9-8B4F-EC035F565231}"/>
              </a:ext>
            </a:extLst>
          </p:cNvPr>
          <p:cNvGrpSpPr/>
          <p:nvPr/>
        </p:nvGrpSpPr>
        <p:grpSpPr>
          <a:xfrm>
            <a:off x="2195736" y="4090051"/>
            <a:ext cx="3816426" cy="1270971"/>
            <a:chOff x="4499992" y="3364840"/>
            <a:chExt cx="3816426" cy="1270971"/>
          </a:xfrm>
        </p:grpSpPr>
        <p:sp>
          <p:nvSpPr>
            <p:cNvPr id="19" name="左中かっこ 18">
              <a:extLst>
                <a:ext uri="{FF2B5EF4-FFF2-40B4-BE49-F238E27FC236}">
                  <a16:creationId xmlns:a16="http://schemas.microsoft.com/office/drawing/2014/main" id="{34A99A1A-BD7A-4630-88A6-7418BBB1A434}"/>
                </a:ext>
              </a:extLst>
            </p:cNvPr>
            <p:cNvSpPr/>
            <p:nvPr/>
          </p:nvSpPr>
          <p:spPr>
            <a:xfrm rot="16200000">
              <a:off x="7164289" y="2500745"/>
              <a:ext cx="288033" cy="2016224"/>
            </a:xfrm>
            <a:prstGeom prst="leftBrace">
              <a:avLst>
                <a:gd name="adj1" fmla="val 8333"/>
                <a:gd name="adj2" fmla="val 27708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7A77187-865E-4D70-B29F-594428A35F62}"/>
                </a:ext>
              </a:extLst>
            </p:cNvPr>
            <p:cNvSpPr txBox="1"/>
            <p:nvPr/>
          </p:nvSpPr>
          <p:spPr>
            <a:xfrm>
              <a:off x="4499992" y="3927925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取り置き名は複数同時に</a:t>
              </a:r>
              <a:br>
                <a:rPr kumimoji="1" lang="en-US" altLang="ja-JP" sz="2000" dirty="0">
                  <a:solidFill>
                    <a:srgbClr val="4D4D4D"/>
                  </a:solidFill>
                </a:rPr>
              </a:br>
              <a:r>
                <a:rPr kumimoji="1" lang="ja-JP" altLang="en-US" sz="2000" dirty="0">
                  <a:solidFill>
                    <a:srgbClr val="4D4D4D"/>
                  </a:solidFill>
                </a:rPr>
                <a:t>指定することも出来ます。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7201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取り置いた結果の表示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u="sng" dirty="0">
                <a:solidFill>
                  <a:schemeClr val="accent1"/>
                </a:solidFill>
              </a:rPr>
              <a:t>est</a:t>
            </a:r>
            <a:r>
              <a:rPr lang="it-IT" altLang="ja-JP" b="1" dirty="0">
                <a:solidFill>
                  <a:schemeClr val="accent1"/>
                </a:solidFill>
              </a:rPr>
              <a:t>imate </a:t>
            </a:r>
            <a:r>
              <a:rPr lang="it-IT" altLang="ja-JP" b="1" u="sng" dirty="0">
                <a:solidFill>
                  <a:schemeClr val="accent1"/>
                </a:solidFill>
              </a:rPr>
              <a:t>tab</a:t>
            </a:r>
            <a:r>
              <a:rPr lang="it-IT" altLang="ja-JP" b="1" dirty="0">
                <a:solidFill>
                  <a:schemeClr val="accent1"/>
                </a:solidFill>
              </a:rPr>
              <a:t>le model1, se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5449187" y="3933056"/>
            <a:ext cx="2854136" cy="902810"/>
            <a:chOff x="5558509" y="3211791"/>
            <a:chExt cx="3139550" cy="902810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6984268" y="3038972"/>
              <a:ext cx="288032" cy="633670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5558509" y="3714491"/>
              <a:ext cx="3139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se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標準誤差を表示</a:t>
              </a:r>
              <a:endParaRPr kumimoji="1" lang="en-US" altLang="ja-JP" sz="20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F07D2F-F241-489D-B304-FEE1D3416CE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表示オプションは後でも説明します。</a:t>
            </a:r>
            <a:endParaRPr lang="en-US" altLang="ja-JP" dirty="0"/>
          </a:p>
        </p:txBody>
      </p:sp>
      <p:pic>
        <p:nvPicPr>
          <p:cNvPr id="11" name="Picture 2" descr="talk icon">
            <a:extLst>
              <a:ext uri="{FF2B5EF4-FFF2-40B4-BE49-F238E27FC236}">
                <a16:creationId xmlns:a16="http://schemas.microsoft.com/office/drawing/2014/main" id="{3B815573-C86A-4C5D-8A04-944B1E9A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12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作業フォルダに移動する。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作業フォルダに移動するコマンド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cd “</a:t>
            </a:r>
            <a:r>
              <a:rPr lang="en-US" altLang="ja-JP" b="1" dirty="0">
                <a:solidFill>
                  <a:schemeClr val="accent1"/>
                </a:solidFill>
              </a:rPr>
              <a:t>C:\</a:t>
            </a:r>
            <a:r>
              <a:rPr lang="en-US" altLang="ja-JP" b="1" dirty="0" err="1">
                <a:solidFill>
                  <a:schemeClr val="accent1"/>
                </a:solidFill>
              </a:rPr>
              <a:t>stata</a:t>
            </a:r>
            <a:r>
              <a:rPr lang="en-US" altLang="ja-JP" b="1" dirty="0">
                <a:solidFill>
                  <a:schemeClr val="accent1"/>
                </a:solidFill>
              </a:rPr>
              <a:t>\</a:t>
            </a:r>
            <a:r>
              <a:rPr lang="en-US" altLang="ja-JP" b="1" dirty="0" err="1">
                <a:solidFill>
                  <a:schemeClr val="accent1"/>
                </a:solidFill>
              </a:rPr>
              <a:t>stata_training</a:t>
            </a:r>
            <a:r>
              <a:rPr kumimoji="1" lang="en-US" altLang="ja-JP" b="1" dirty="0">
                <a:solidFill>
                  <a:schemeClr val="accent1"/>
                </a:solidFill>
              </a:rPr>
              <a:t>”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4CC35FA-AFD1-424B-ACF9-77ACFD5B95CD}"/>
              </a:ext>
            </a:extLst>
          </p:cNvPr>
          <p:cNvSpPr/>
          <p:nvPr/>
        </p:nvSpPr>
        <p:spPr>
          <a:xfrm rot="5400000">
            <a:off x="4675296" y="1412776"/>
            <a:ext cx="432048" cy="4752528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2080650" y="4221088"/>
            <a:ext cx="562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変更するフォルダのパス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（各自で作ったフォルダを指定）</a:t>
            </a:r>
          </a:p>
        </p:txBody>
      </p:sp>
    </p:spTree>
    <p:extLst>
      <p:ext uri="{BB962C8B-B14F-4D97-AF65-F5344CB8AC3E}">
        <p14:creationId xmlns:p14="http://schemas.microsoft.com/office/powerpoint/2010/main" val="319247331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9145C-519B-42B7-AACF-E9E2815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使い分け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927AF3-7F70-4616-AD45-A601457E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28290"/>
            <a:ext cx="8229600" cy="5001420"/>
          </a:xfrm>
        </p:spPr>
        <p:txBody>
          <a:bodyPr anchor="ctr"/>
          <a:lstStyle/>
          <a:p>
            <a:r>
              <a:rPr kumimoji="1" lang="en-US" altLang="ja-JP" b="1" dirty="0" err="1">
                <a:solidFill>
                  <a:schemeClr val="accent1"/>
                </a:solidFill>
              </a:rPr>
              <a:t>esttab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kumimoji="1" lang="ja-JP" altLang="en-US" dirty="0"/>
              <a:t>信頼区間を表示することができます。</a:t>
            </a:r>
          </a:p>
          <a:p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 </a:t>
            </a:r>
            <a:r>
              <a:rPr lang="en-US" altLang="ja-JP" b="1" u="sng" dirty="0">
                <a:solidFill>
                  <a:schemeClr val="accent1"/>
                </a:solidFill>
              </a:rPr>
              <a:t>tab</a:t>
            </a:r>
            <a:r>
              <a:rPr lang="en-US" altLang="ja-JP" b="1" dirty="0">
                <a:solidFill>
                  <a:schemeClr val="accent1"/>
                </a:solidFill>
              </a:rPr>
              <a:t>le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ja-JP" altLang="en-US" dirty="0"/>
              <a:t>やや表のデザインがよいです。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E21B2C-0F6A-48F4-B234-DBA9274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C45AC9-7F07-4009-8EFA-9787351C6A99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estimate table</a:t>
            </a:r>
            <a:r>
              <a:rPr lang="ja-JP" altLang="en-US" dirty="0"/>
              <a:t>でも信頼区間が表示できたら良いのに。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8EA7EF6-04D8-4B2A-A4FF-D7AA5D8F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33636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B773-25C8-47E5-B7D7-1C931F4F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取り置いた結果が不要になった時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41187-397E-4988-8F46-C17EDF5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取り置いた結果を削除するコマンド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imates </a:t>
            </a:r>
            <a:r>
              <a:rPr lang="en-US" altLang="ja-JP" b="1" u="sng" dirty="0">
                <a:solidFill>
                  <a:schemeClr val="accent1"/>
                </a:solidFill>
              </a:rPr>
              <a:t>drop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取り置き名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AFB39-4241-45D6-8CF4-8FEBC37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00674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9C10-D79C-45AD-9097-B475BFB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1AF4B-7CF2-40AF-9BE6-7C42DC84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重回帰分析</a:t>
            </a:r>
          </a:p>
        </p:txBody>
      </p:sp>
    </p:spTree>
    <p:extLst>
      <p:ext uri="{BB962C8B-B14F-4D97-AF65-F5344CB8AC3E}">
        <p14:creationId xmlns:p14="http://schemas.microsoft.com/office/powerpoint/2010/main" val="321055407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7588CE-B8E7-4540-811D-B1A9FC5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4C3B98-FF25-49A3-8783-7499570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ここまでの回帰分析は、説明変数を</a:t>
            </a:r>
            <a:r>
              <a:rPr lang="en-US" altLang="ja-JP" dirty="0"/>
              <a:t>1</a:t>
            </a:r>
            <a:r>
              <a:rPr lang="ja-JP" altLang="en-US" dirty="0"/>
              <a:t>つだけに限定していました。</a:t>
            </a:r>
            <a:endParaRPr lang="en-US" altLang="ja-JP" dirty="0"/>
          </a:p>
          <a:p>
            <a:r>
              <a:rPr lang="ja-JP" altLang="en-US" dirty="0"/>
              <a:t>説明変数を追加します。</a:t>
            </a:r>
            <a:endParaRPr lang="en-US" altLang="ja-JP" dirty="0"/>
          </a:p>
          <a:p>
            <a:pPr lvl="1"/>
            <a:r>
              <a:rPr lang="ja-JP" altLang="en-US" dirty="0"/>
              <a:t>ただし、</a:t>
            </a:r>
            <a:r>
              <a:rPr lang="ja-JP" altLang="en-US" b="1" dirty="0"/>
              <a:t>追加すべき変数の判断基準</a:t>
            </a:r>
            <a:r>
              <a:rPr lang="ja-JP" altLang="en-US" dirty="0"/>
              <a:t>は、このコースでは取り扱いません。</a:t>
            </a:r>
            <a:endParaRPr lang="en-US" altLang="ja-JP" dirty="0"/>
          </a:p>
          <a:p>
            <a:pPr lvl="1"/>
            <a:r>
              <a:rPr lang="ja-JP" altLang="en-US" dirty="0"/>
              <a:t>ここでは</a:t>
            </a:r>
            <a:r>
              <a:rPr lang="en-US" altLang="ja-JP" b="1" dirty="0">
                <a:solidFill>
                  <a:schemeClr val="accent1"/>
                </a:solidFill>
              </a:rPr>
              <a:t>race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chemeClr val="accent1"/>
                </a:solidFill>
              </a:rPr>
              <a:t>smoke</a:t>
            </a:r>
            <a:r>
              <a:rPr lang="ja-JP" altLang="en-US" dirty="0"/>
              <a:t>を追加します。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6BF3-2C72-47DF-AEA2-3B9434A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53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317F6D-A119-4327-BAEC-FBA215F99CD7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ただし、ここで知りたいのはあくまでも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dirty="0"/>
              <a:t>が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ja-JP" altLang="en-US" dirty="0"/>
              <a:t>に与える影響です。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B3FA2C75-9817-4B0C-8D0F-14B061C5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6378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7588CE-B8E7-4540-811D-B1A9FC5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追加する説明変数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4C3B98-FF25-49A3-8783-7499570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race</a:t>
            </a:r>
          </a:p>
          <a:p>
            <a:pPr lvl="1"/>
            <a:r>
              <a:rPr lang="ja-JP" altLang="en-US" dirty="0"/>
              <a:t>人種：カテゴリ変数</a:t>
            </a:r>
            <a:endParaRPr lang="en-US" altLang="ja-JP" dirty="0"/>
          </a:p>
          <a:p>
            <a:pPr lvl="1"/>
            <a:r>
              <a:rPr lang="en-US" altLang="ja-JP" dirty="0"/>
              <a:t>1…</a:t>
            </a:r>
            <a:r>
              <a:rPr lang="ja-JP" altLang="en-US" dirty="0"/>
              <a:t>白人</a:t>
            </a:r>
            <a:endParaRPr lang="en-US" altLang="ja-JP" dirty="0"/>
          </a:p>
          <a:p>
            <a:pPr lvl="1"/>
            <a:r>
              <a:rPr lang="en-US" altLang="ja-JP" dirty="0"/>
              <a:t>2…</a:t>
            </a:r>
            <a:r>
              <a:rPr lang="ja-JP" altLang="en-US" dirty="0"/>
              <a:t>黒人</a:t>
            </a:r>
            <a:endParaRPr lang="en-US" altLang="ja-JP" dirty="0"/>
          </a:p>
          <a:p>
            <a:pPr lvl="1"/>
            <a:r>
              <a:rPr lang="en-US" altLang="ja-JP" dirty="0"/>
              <a:t>3…</a:t>
            </a:r>
            <a:r>
              <a:rPr lang="ja-JP" altLang="en-US" dirty="0"/>
              <a:t>その他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6BF3-2C72-47DF-AEA2-3B9434A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33002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線形回帰分析を実行するコマンド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8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reg</a:t>
            </a:r>
            <a:r>
              <a:rPr lang="en-US" altLang="ja-JP" b="1" dirty="0">
                <a:solidFill>
                  <a:schemeClr val="accent1"/>
                </a:solidFill>
              </a:rPr>
              <a:t>ress </a:t>
            </a:r>
            <a:r>
              <a:rPr lang="ja-JP" altLang="en-US" b="1" dirty="0">
                <a:solidFill>
                  <a:schemeClr val="accent1"/>
                </a:solidFill>
              </a:rPr>
              <a:t>応答変数 説明変数 </a:t>
            </a:r>
            <a:r>
              <a:rPr lang="en-US" altLang="ja-JP" b="1" dirty="0">
                <a:solidFill>
                  <a:schemeClr val="accent1"/>
                </a:solidFill>
              </a:rPr>
              <a:t>[if] [in]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22D58AC-A24F-43ED-A591-B98C865C7607}"/>
              </a:ext>
            </a:extLst>
          </p:cNvPr>
          <p:cNvGrpSpPr/>
          <p:nvPr/>
        </p:nvGrpSpPr>
        <p:grpSpPr>
          <a:xfrm>
            <a:off x="4067944" y="3766706"/>
            <a:ext cx="2664296" cy="1042078"/>
            <a:chOff x="4067944" y="3351861"/>
            <a:chExt cx="2664296" cy="1042078"/>
          </a:xfrm>
        </p:grpSpPr>
        <p:sp>
          <p:nvSpPr>
            <p:cNvPr id="5" name="左中かっこ 4">
              <a:extLst>
                <a:ext uri="{FF2B5EF4-FFF2-40B4-BE49-F238E27FC236}">
                  <a16:creationId xmlns:a16="http://schemas.microsoft.com/office/drawing/2014/main" id="{33A8A5EC-05D4-453C-8322-2904F5F3A8CE}"/>
                </a:ext>
              </a:extLst>
            </p:cNvPr>
            <p:cNvSpPr/>
            <p:nvPr/>
          </p:nvSpPr>
          <p:spPr>
            <a:xfrm rot="16200000">
              <a:off x="5256076" y="2667785"/>
              <a:ext cx="288032" cy="1656184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F28C7B5-46B1-4D32-B856-04D16F105F98}"/>
                </a:ext>
              </a:extLst>
            </p:cNvPr>
            <p:cNvSpPr txBox="1"/>
            <p:nvPr/>
          </p:nvSpPr>
          <p:spPr>
            <a:xfrm>
              <a:off x="4067944" y="3993829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複数あっても良い。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CB1BF63-C4A4-4761-BF3B-37958B7B569B}"/>
              </a:ext>
            </a:extLst>
          </p:cNvPr>
          <p:cNvGrpSpPr/>
          <p:nvPr/>
        </p:nvGrpSpPr>
        <p:grpSpPr>
          <a:xfrm>
            <a:off x="4499992" y="2145522"/>
            <a:ext cx="3960440" cy="945773"/>
            <a:chOff x="4463988" y="1670407"/>
            <a:chExt cx="3960440" cy="945773"/>
          </a:xfrm>
        </p:grpSpPr>
        <p:sp>
          <p:nvSpPr>
            <p:cNvPr id="7" name="左中かっこ 6">
              <a:extLst>
                <a:ext uri="{FF2B5EF4-FFF2-40B4-BE49-F238E27FC236}">
                  <a16:creationId xmlns:a16="http://schemas.microsoft.com/office/drawing/2014/main" id="{D9154A9D-7EE7-4E67-9F50-2CC9570A8C21}"/>
                </a:ext>
              </a:extLst>
            </p:cNvPr>
            <p:cNvSpPr/>
            <p:nvPr/>
          </p:nvSpPr>
          <p:spPr>
            <a:xfrm rot="5400000">
              <a:off x="6930262" y="1734082"/>
              <a:ext cx="324036" cy="1440160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D66FC3-6B77-4B5C-8CAC-21F112FF8BF7}"/>
                </a:ext>
              </a:extLst>
            </p:cNvPr>
            <p:cNvSpPr txBox="1"/>
            <p:nvPr/>
          </p:nvSpPr>
          <p:spPr>
            <a:xfrm>
              <a:off x="4463988" y="1670407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rgbClr val="4D4D4D"/>
                  </a:solidFill>
                </a:rPr>
                <a:t>解析対象を限定するときに使う。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40212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重回帰分析を実行するコマンド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regress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race</a:t>
            </a:r>
          </a:p>
          <a:p>
            <a:pPr marL="0" indent="0" algn="ctr">
              <a:buNone/>
            </a:pPr>
            <a:r>
              <a:rPr lang="ja-JP" altLang="en-US" sz="2400" dirty="0"/>
              <a:t>“</a:t>
            </a:r>
            <a:r>
              <a:rPr lang="ja-JP" altLang="en-US" sz="2400" b="1" dirty="0"/>
              <a:t>母親の体重</a:t>
            </a:r>
            <a:r>
              <a:rPr lang="ja-JP" altLang="en-US" sz="2400" dirty="0"/>
              <a:t>が</a:t>
            </a:r>
            <a:r>
              <a:rPr lang="ja-JP" altLang="en-US" sz="2400" b="1" dirty="0"/>
              <a:t>出生時体重</a:t>
            </a:r>
            <a:r>
              <a:rPr lang="ja-JP" altLang="en-US" sz="2400" dirty="0"/>
              <a:t>を説明している“</a:t>
            </a:r>
            <a:br>
              <a:rPr lang="en-US" altLang="ja-JP" sz="2400" dirty="0"/>
            </a:br>
            <a:r>
              <a:rPr lang="ja-JP" altLang="en-US" sz="2400" dirty="0"/>
              <a:t>というモデルに</a:t>
            </a:r>
            <a:r>
              <a:rPr lang="ja-JP" altLang="en-US" sz="2400" b="1" dirty="0"/>
              <a:t>人種</a:t>
            </a:r>
            <a:r>
              <a:rPr lang="ja-JP" altLang="en-US" sz="2400" dirty="0"/>
              <a:t>を交絡として説明変数に加えた。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16FEFB-8BBC-4247-B98D-4BBDD86E774F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交絡として加えたのかどうかは、</a:t>
            </a:r>
            <a:r>
              <a:rPr lang="en-US" altLang="ja-JP" dirty="0"/>
              <a:t>Stata</a:t>
            </a:r>
            <a:r>
              <a:rPr lang="ja-JP" altLang="en-US" dirty="0"/>
              <a:t>側には伝わりません。人間の解釈です。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0AABFA18-ECD4-412D-8291-6780C03C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73894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61F95676-0A6B-4035-9AF1-AFF230BA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1" y="1755758"/>
            <a:ext cx="8503917" cy="384485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D870-555C-495C-A32C-1E7F767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解析結果の解釈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0DB09C-64A6-42B6-BA80-C04AA04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/>
              <p:nvPr/>
            </p:nvSpPr>
            <p:spPr>
              <a:xfrm>
                <a:off x="1972378" y="5805264"/>
                <a:ext cx="6589945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𝑟𝑎𝑐𝑒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78" y="5805264"/>
                <a:ext cx="6589945" cy="498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50817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61F95676-0A6B-4035-9AF1-AFF230BA4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1" y="1755758"/>
            <a:ext cx="8503917" cy="384485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D870-555C-495C-A32C-1E7F767C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解析結果の解釈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0DB09C-64A6-42B6-BA80-C04AA04F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499CAD-AF93-485E-A708-04402541BACB}"/>
              </a:ext>
            </a:extLst>
          </p:cNvPr>
          <p:cNvSpPr/>
          <p:nvPr/>
        </p:nvSpPr>
        <p:spPr>
          <a:xfrm>
            <a:off x="1690760" y="4788890"/>
            <a:ext cx="1297064" cy="347525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/>
              <p:nvPr/>
            </p:nvSpPr>
            <p:spPr>
              <a:xfrm>
                <a:off x="1972378" y="5805264"/>
                <a:ext cx="6589945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𝑟𝑎𝑐𝑒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𝑟𝑒𝑠𝑖𝑑𝑢𝑎𝑙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B2FD52A-B649-431F-AE9B-619E3B91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78" y="5805264"/>
                <a:ext cx="6589945" cy="498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DCA54E-1DD4-4185-86E8-A37072347F13}"/>
              </a:ext>
            </a:extLst>
          </p:cNvPr>
          <p:cNvSpPr txBox="1"/>
          <p:nvPr/>
        </p:nvSpPr>
        <p:spPr>
          <a:xfrm>
            <a:off x="351421" y="56331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回帰係数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9C9A34-ABA9-4BA8-81E2-87EB024AED4A}"/>
              </a:ext>
            </a:extLst>
          </p:cNvPr>
          <p:cNvSpPr/>
          <p:nvPr/>
        </p:nvSpPr>
        <p:spPr>
          <a:xfrm>
            <a:off x="4427984" y="2636912"/>
            <a:ext cx="3888432" cy="1224136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race</a:t>
            </a:r>
            <a:r>
              <a:rPr lang="ja-JP" altLang="en-US" sz="2400" dirty="0"/>
              <a:t>が「</a:t>
            </a:r>
            <a:r>
              <a:rPr lang="en-US" altLang="ja-JP" sz="2400" dirty="0"/>
              <a:t>1</a:t>
            </a:r>
            <a:r>
              <a:rPr lang="ja-JP" altLang="en-US" sz="2400" dirty="0"/>
              <a:t>」増えると、</a:t>
            </a:r>
            <a:br>
              <a:rPr lang="en-US" altLang="ja-JP" sz="2400" dirty="0"/>
            </a:br>
            <a:r>
              <a:rPr lang="en-US" altLang="ja-JP" sz="2400" b="1" dirty="0" err="1"/>
              <a:t>bwt</a:t>
            </a:r>
            <a:r>
              <a:rPr lang="ja-JP" altLang="en-US" sz="2400" b="1" dirty="0"/>
              <a:t>が</a:t>
            </a:r>
            <a:r>
              <a:rPr lang="en-US" altLang="ja-JP" sz="2400" b="1" dirty="0"/>
              <a:t>134.7</a:t>
            </a:r>
            <a:r>
              <a:rPr lang="ja-JP" altLang="en-US" sz="2400" b="1" dirty="0"/>
              <a:t>減る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3266182-EC57-4627-86E1-51EBB9A79CB5}"/>
              </a:ext>
            </a:extLst>
          </p:cNvPr>
          <p:cNvCxnSpPr>
            <a:stCxn id="17" idx="1"/>
            <a:endCxn id="7" idx="0"/>
          </p:cNvCxnSpPr>
          <p:nvPr/>
        </p:nvCxnSpPr>
        <p:spPr>
          <a:xfrm flipH="1">
            <a:off x="2339292" y="3248980"/>
            <a:ext cx="2088692" cy="153991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6403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7588CE-B8E7-4540-811D-B1A9FC5B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追加する説明変数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4C3B98-FF25-49A3-8783-7499570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race</a:t>
            </a:r>
          </a:p>
          <a:p>
            <a:pPr lvl="1"/>
            <a:r>
              <a:rPr lang="ja-JP" altLang="en-US" dirty="0"/>
              <a:t>人種</a:t>
            </a:r>
            <a:endParaRPr lang="en-US" altLang="ja-JP" dirty="0"/>
          </a:p>
          <a:p>
            <a:pPr lvl="1"/>
            <a:r>
              <a:rPr lang="en-US" altLang="ja-JP" dirty="0"/>
              <a:t>1…</a:t>
            </a:r>
            <a:r>
              <a:rPr lang="ja-JP" altLang="en-US" dirty="0"/>
              <a:t>白人</a:t>
            </a:r>
            <a:endParaRPr lang="en-US" altLang="ja-JP" dirty="0"/>
          </a:p>
          <a:p>
            <a:pPr lvl="1"/>
            <a:r>
              <a:rPr lang="en-US" altLang="ja-JP" dirty="0"/>
              <a:t>2…</a:t>
            </a:r>
            <a:r>
              <a:rPr lang="ja-JP" altLang="en-US" dirty="0"/>
              <a:t>黒人</a:t>
            </a:r>
            <a:endParaRPr lang="en-US" altLang="ja-JP" dirty="0"/>
          </a:p>
          <a:p>
            <a:pPr lvl="1"/>
            <a:r>
              <a:rPr lang="en-US" altLang="ja-JP" dirty="0"/>
              <a:t>3…</a:t>
            </a:r>
            <a:r>
              <a:rPr lang="ja-JP" altLang="en-US" dirty="0"/>
              <a:t>その他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B96BF3-2C72-47DF-AEA2-3B9434A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E36C-9237-4239-A054-55B7AF4E8433}"/>
              </a:ext>
            </a:extLst>
          </p:cNvPr>
          <p:cNvSpPr/>
          <p:nvPr/>
        </p:nvSpPr>
        <p:spPr>
          <a:xfrm>
            <a:off x="3696467" y="1199211"/>
            <a:ext cx="4549977" cy="1224136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race</a:t>
            </a:r>
            <a:r>
              <a:rPr lang="ja-JP" altLang="en-US" sz="2400" dirty="0"/>
              <a:t>が「</a:t>
            </a:r>
            <a:r>
              <a:rPr lang="en-US" altLang="ja-JP" sz="2400" dirty="0"/>
              <a:t>1</a:t>
            </a:r>
            <a:r>
              <a:rPr lang="ja-JP" altLang="en-US" sz="2400" dirty="0"/>
              <a:t>」増えると、</a:t>
            </a:r>
            <a:br>
              <a:rPr lang="en-US" altLang="ja-JP" sz="2400" dirty="0"/>
            </a:br>
            <a:r>
              <a:rPr lang="en-US" altLang="ja-JP" sz="2400" b="1" dirty="0" err="1"/>
              <a:t>bwt</a:t>
            </a:r>
            <a:r>
              <a:rPr lang="ja-JP" altLang="en-US" sz="2400" b="1" dirty="0"/>
              <a:t>が</a:t>
            </a:r>
            <a:r>
              <a:rPr lang="en-US" altLang="ja-JP" sz="2400" b="1" dirty="0"/>
              <a:t>134.7g</a:t>
            </a:r>
            <a:r>
              <a:rPr lang="ja-JP" altLang="en-US" sz="2400" b="1" dirty="0"/>
              <a:t>減る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9855A4-05C8-4E00-AFDA-4702AC980918}"/>
              </a:ext>
            </a:extLst>
          </p:cNvPr>
          <p:cNvSpPr/>
          <p:nvPr/>
        </p:nvSpPr>
        <p:spPr>
          <a:xfrm>
            <a:off x="3696467" y="2708920"/>
            <a:ext cx="4546848" cy="200440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白人と黒人：</a:t>
            </a:r>
            <a:r>
              <a:rPr kumimoji="1" lang="en-US" altLang="ja-JP" sz="2400" dirty="0">
                <a:solidFill>
                  <a:schemeClr val="accent1"/>
                </a:solidFill>
              </a:rPr>
              <a:t>134.7g</a:t>
            </a:r>
            <a:r>
              <a:rPr kumimoji="1" lang="ja-JP" altLang="en-US" sz="2400" dirty="0">
                <a:solidFill>
                  <a:schemeClr val="accent1"/>
                </a:solidFill>
              </a:rPr>
              <a:t>減る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黒人とその他：</a:t>
            </a:r>
            <a:r>
              <a:rPr kumimoji="1" lang="en-US" altLang="ja-JP" sz="2400" dirty="0">
                <a:solidFill>
                  <a:schemeClr val="accent1"/>
                </a:solidFill>
              </a:rPr>
              <a:t>134.7g</a:t>
            </a:r>
            <a:r>
              <a:rPr kumimoji="1" lang="ja-JP" altLang="en-US" sz="2400" dirty="0">
                <a:solidFill>
                  <a:schemeClr val="accent1"/>
                </a:solidFill>
              </a:rPr>
              <a:t>減る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白人とその他：</a:t>
            </a:r>
            <a:r>
              <a:rPr kumimoji="1" lang="en-US" altLang="ja-JP" sz="2400" dirty="0">
                <a:solidFill>
                  <a:schemeClr val="accent1"/>
                </a:solidFill>
              </a:rPr>
              <a:t>269.4g</a:t>
            </a:r>
            <a:r>
              <a:rPr kumimoji="1" lang="ja-JP" altLang="en-US" sz="2400" dirty="0">
                <a:solidFill>
                  <a:schemeClr val="accent1"/>
                </a:solidFill>
              </a:rPr>
              <a:t>減る</a:t>
            </a:r>
            <a:endParaRPr kumimoji="1"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6E79A3-E236-4C4F-8E00-E686E3D73D9A}"/>
              </a:ext>
            </a:extLst>
          </p:cNvPr>
          <p:cNvSpPr/>
          <p:nvPr/>
        </p:nvSpPr>
        <p:spPr>
          <a:xfrm>
            <a:off x="3696467" y="5098123"/>
            <a:ext cx="4538540" cy="1224136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この関係は正しいか？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287566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前回までに作業したファイル読込む。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前回までに保存したファイルを開きます。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use lbw2.dta,clear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63594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9C10-D79C-45AD-9097-B475BFB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1AF4B-7CF2-40AF-9BE6-7C42DC84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ダミー変数化</a:t>
            </a:r>
          </a:p>
        </p:txBody>
      </p:sp>
    </p:spTree>
    <p:extLst>
      <p:ext uri="{BB962C8B-B14F-4D97-AF65-F5344CB8AC3E}">
        <p14:creationId xmlns:p14="http://schemas.microsoft.com/office/powerpoint/2010/main" val="31247978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FF937A6-D3FD-49EF-BEA9-AB5FEE96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ダミー変数化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FA4D31-B9E6-47FB-9BBE-9459151C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160240"/>
          </a:xfrm>
        </p:spPr>
        <p:txBody>
          <a:bodyPr>
            <a:normAutofit/>
          </a:bodyPr>
          <a:lstStyle/>
          <a:p>
            <a:r>
              <a:rPr lang="ja-JP" altLang="en-US" dirty="0"/>
              <a:t>推定するモデルを変える必要がある。</a:t>
            </a:r>
            <a:endParaRPr lang="en-US" altLang="ja-JP" dirty="0"/>
          </a:p>
          <a:p>
            <a:pPr lvl="1"/>
            <a:r>
              <a:rPr lang="en-US" altLang="ja-JP" dirty="0"/>
              <a:t>white</a:t>
            </a:r>
            <a:r>
              <a:rPr lang="ja-JP" altLang="en-US" dirty="0"/>
              <a:t>に対する</a:t>
            </a:r>
            <a:r>
              <a:rPr lang="en-US" altLang="ja-JP" dirty="0"/>
              <a:t>black</a:t>
            </a:r>
            <a:r>
              <a:rPr lang="ja-JP" altLang="en-US" dirty="0"/>
              <a:t>の回帰係数</a:t>
            </a:r>
            <a:endParaRPr lang="en-US" altLang="ja-JP" dirty="0"/>
          </a:p>
          <a:p>
            <a:pPr lvl="1"/>
            <a:r>
              <a:rPr lang="en-US" altLang="ja-JP" dirty="0"/>
              <a:t>white</a:t>
            </a:r>
            <a:r>
              <a:rPr lang="ja-JP" altLang="en-US" dirty="0"/>
              <a:t>に対する</a:t>
            </a:r>
            <a:r>
              <a:rPr lang="en-US" altLang="ja-JP" dirty="0"/>
              <a:t>other</a:t>
            </a:r>
            <a:r>
              <a:rPr lang="ja-JP" altLang="en-US" dirty="0"/>
              <a:t>の回帰係数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B2829-B340-4F58-920B-0E123C2A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F64E7E6-DA17-4FF5-9492-673C9B32D687}"/>
                  </a:ext>
                </a:extLst>
              </p:cNvPr>
              <p:cNvSpPr txBox="1"/>
              <p:nvPr/>
            </p:nvSpPr>
            <p:spPr>
              <a:xfrm>
                <a:off x="1701720" y="4226481"/>
                <a:ext cx="4705391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𝑟𝑎𝑐𝑒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F64E7E6-DA17-4FF5-9492-673C9B32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20" y="4226481"/>
                <a:ext cx="4705391" cy="498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776918-1342-464C-9173-7F01116923EE}"/>
                  </a:ext>
                </a:extLst>
              </p:cNvPr>
              <p:cNvSpPr txBox="1"/>
              <p:nvPr/>
            </p:nvSpPr>
            <p:spPr>
              <a:xfrm>
                <a:off x="1701719" y="5090577"/>
                <a:ext cx="6542689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776918-1342-464C-9173-7F0111692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19" y="5090577"/>
                <a:ext cx="6542689" cy="498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F37665-41C1-4CF9-A416-3593E9B5D7F0}"/>
              </a:ext>
            </a:extLst>
          </p:cNvPr>
          <p:cNvSpPr txBox="1"/>
          <p:nvPr/>
        </p:nvSpPr>
        <p:spPr>
          <a:xfrm>
            <a:off x="755576" y="429309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ダメ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ABB701-1C98-4FC8-8EF7-80492A1F89AD}"/>
              </a:ext>
            </a:extLst>
          </p:cNvPr>
          <p:cNvSpPr txBox="1"/>
          <p:nvPr/>
        </p:nvSpPr>
        <p:spPr>
          <a:xfrm>
            <a:off x="755576" y="514342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良い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862010-2E41-45F0-A943-947020D33B9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white</a:t>
            </a:r>
            <a:r>
              <a:rPr lang="ja-JP" altLang="en-US" dirty="0"/>
              <a:t>を基準にしているので、式には入れていません。</a:t>
            </a:r>
            <a:endParaRPr lang="en-US" altLang="ja-JP" dirty="0"/>
          </a:p>
        </p:txBody>
      </p:sp>
      <p:pic>
        <p:nvPicPr>
          <p:cNvPr id="13" name="Picture 2" descr="talk icon">
            <a:extLst>
              <a:ext uri="{FF2B5EF4-FFF2-40B4-BE49-F238E27FC236}">
                <a16:creationId xmlns:a16="http://schemas.microsoft.com/office/drawing/2014/main" id="{7455C2E4-E6D8-4B21-AA80-2EE0481F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8986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FF937A6-D3FD-49EF-BEA9-AB5FEE96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ダミー変数化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EB2829-B340-4F58-920B-0E123C2A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776918-1342-464C-9173-7F01116923EE}"/>
                  </a:ext>
                </a:extLst>
              </p:cNvPr>
              <p:cNvSpPr txBox="1"/>
              <p:nvPr/>
            </p:nvSpPr>
            <p:spPr>
              <a:xfrm>
                <a:off x="1187624" y="3179668"/>
                <a:ext cx="6542689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E776918-1342-464C-9173-7F0111692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179668"/>
                <a:ext cx="6542689" cy="498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862010-2E41-45F0-A943-947020D33B9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white</a:t>
            </a:r>
            <a:r>
              <a:rPr lang="ja-JP" altLang="en-US" dirty="0"/>
              <a:t>を基準にしているので、式には入れていません。</a:t>
            </a:r>
            <a:endParaRPr lang="en-US" altLang="ja-JP" dirty="0"/>
          </a:p>
        </p:txBody>
      </p:sp>
      <p:pic>
        <p:nvPicPr>
          <p:cNvPr id="13" name="Picture 2" descr="talk icon">
            <a:extLst>
              <a:ext uri="{FF2B5EF4-FFF2-40B4-BE49-F238E27FC236}">
                <a16:creationId xmlns:a16="http://schemas.microsoft.com/office/drawing/2014/main" id="{7455C2E4-E6D8-4B21-AA80-2EE0481F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8E1217-BEF8-4F79-A497-9CFB420229B1}"/>
              </a:ext>
            </a:extLst>
          </p:cNvPr>
          <p:cNvSpPr/>
          <p:nvPr/>
        </p:nvSpPr>
        <p:spPr>
          <a:xfrm>
            <a:off x="5076056" y="3068959"/>
            <a:ext cx="936104" cy="72008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F807F4-BE76-4D8C-824E-07F791539376}"/>
              </a:ext>
            </a:extLst>
          </p:cNvPr>
          <p:cNvSpPr/>
          <p:nvPr/>
        </p:nvSpPr>
        <p:spPr>
          <a:xfrm>
            <a:off x="6794209" y="3068959"/>
            <a:ext cx="936104" cy="72008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39CB35-4FC7-43F7-AD71-643787F4FC2F}"/>
              </a:ext>
            </a:extLst>
          </p:cNvPr>
          <p:cNvSpPr txBox="1"/>
          <p:nvPr/>
        </p:nvSpPr>
        <p:spPr>
          <a:xfrm>
            <a:off x="1727684" y="4509120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その他では</a:t>
            </a:r>
            <a:r>
              <a:rPr kumimoji="1" lang="en-US" altLang="ja-JP" sz="2800" dirty="0">
                <a:solidFill>
                  <a:srgbClr val="4D4D4D"/>
                </a:solidFill>
              </a:rPr>
              <a:t>=1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白人・黒人では</a:t>
            </a:r>
            <a:r>
              <a:rPr kumimoji="1" lang="en-US" altLang="ja-JP" sz="2800" dirty="0">
                <a:solidFill>
                  <a:srgbClr val="4D4D4D"/>
                </a:solidFill>
              </a:rPr>
              <a:t>=0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C796CA-3187-45EE-BAC2-AC943FC810C2}"/>
              </a:ext>
            </a:extLst>
          </p:cNvPr>
          <p:cNvSpPr txBox="1"/>
          <p:nvPr/>
        </p:nvSpPr>
        <p:spPr>
          <a:xfrm>
            <a:off x="1727684" y="140051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黒人では</a:t>
            </a:r>
            <a:r>
              <a:rPr kumimoji="1" lang="en-US" altLang="ja-JP" sz="2800" dirty="0">
                <a:solidFill>
                  <a:srgbClr val="4D4D4D"/>
                </a:solidFill>
              </a:rPr>
              <a:t>=1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白人・その他では</a:t>
            </a:r>
            <a:r>
              <a:rPr kumimoji="1" lang="en-US" altLang="ja-JP" sz="2800" dirty="0">
                <a:solidFill>
                  <a:srgbClr val="4D4D4D"/>
                </a:solidFill>
              </a:rPr>
              <a:t>=0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C1F714-AB7D-4CA6-8763-129304A2FAAA}"/>
              </a:ext>
            </a:extLst>
          </p:cNvPr>
          <p:cNvCxnSpPr>
            <a:stCxn id="17" idx="2"/>
            <a:endCxn id="7" idx="0"/>
          </p:cNvCxnSpPr>
          <p:nvPr/>
        </p:nvCxnSpPr>
        <p:spPr>
          <a:xfrm>
            <a:off x="3635896" y="2354625"/>
            <a:ext cx="1908212" cy="714334"/>
          </a:xfrm>
          <a:prstGeom prst="straightConnector1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BB3284C-F589-437C-AFF5-989157444ED3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3635896" y="3789039"/>
            <a:ext cx="3626365" cy="720081"/>
          </a:xfrm>
          <a:prstGeom prst="straightConnector1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2788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E718F-B86A-4148-B3FF-B8D4BB97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ダミー変数化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4B21E3-ED50-424E-ABC7-DE77C8D1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900000"/>
          </a:xfrm>
        </p:spPr>
        <p:txBody>
          <a:bodyPr/>
          <a:lstStyle/>
          <a:p>
            <a:r>
              <a:rPr kumimoji="1" lang="en-US" altLang="ja-JP" dirty="0"/>
              <a:t>race=</a:t>
            </a:r>
            <a:r>
              <a:rPr kumimoji="1" lang="ja-JP" altLang="en-US" dirty="0"/>
              <a:t>白人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78793D-53E2-4A7C-B1A9-DA54B5C6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7FC1B4-6D72-43E7-A571-45240871B08C}"/>
                  </a:ext>
                </a:extLst>
              </p:cNvPr>
              <p:cNvSpPr txBox="1"/>
              <p:nvPr/>
            </p:nvSpPr>
            <p:spPr>
              <a:xfrm>
                <a:off x="827584" y="2132856"/>
                <a:ext cx="3192925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7FC1B4-6D72-43E7-A571-45240871B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3192925" cy="498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A93C438-259C-4AEC-959F-28539603756F}"/>
              </a:ext>
            </a:extLst>
          </p:cNvPr>
          <p:cNvSpPr txBox="1">
            <a:spLocks/>
          </p:cNvSpPr>
          <p:nvPr/>
        </p:nvSpPr>
        <p:spPr>
          <a:xfrm>
            <a:off x="457200" y="2637716"/>
            <a:ext cx="822960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race=</a:t>
            </a:r>
            <a:r>
              <a:rPr lang="ja-JP" altLang="en-US" dirty="0"/>
              <a:t>黒人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7672BE0-89F8-4F4B-8EA0-85961847D944}"/>
                  </a:ext>
                </a:extLst>
              </p:cNvPr>
              <p:cNvSpPr txBox="1"/>
              <p:nvPr/>
            </p:nvSpPr>
            <p:spPr>
              <a:xfrm>
                <a:off x="827584" y="3645828"/>
                <a:ext cx="3982564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7672BE0-89F8-4F4B-8EA0-85961847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45828"/>
                <a:ext cx="3982564" cy="498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A812F4C0-6B6D-454A-A15A-21E1C9C99584}"/>
              </a:ext>
            </a:extLst>
          </p:cNvPr>
          <p:cNvSpPr txBox="1">
            <a:spLocks/>
          </p:cNvSpPr>
          <p:nvPr/>
        </p:nvSpPr>
        <p:spPr>
          <a:xfrm>
            <a:off x="457200" y="4150688"/>
            <a:ext cx="822960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race=</a:t>
            </a:r>
            <a:r>
              <a:rPr lang="ja-JP" altLang="en-US" dirty="0"/>
              <a:t>その他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8F621D-1286-4982-A173-7585C0DC1B74}"/>
                  </a:ext>
                </a:extLst>
              </p:cNvPr>
              <p:cNvSpPr txBox="1"/>
              <p:nvPr/>
            </p:nvSpPr>
            <p:spPr>
              <a:xfrm>
                <a:off x="827584" y="5158800"/>
                <a:ext cx="3982565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8F621D-1286-4982-A173-7585C0DC1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8800"/>
                <a:ext cx="3982565" cy="498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C885D2D0-8DFC-42BA-B3E7-D5F2B05B806F}"/>
              </a:ext>
            </a:extLst>
          </p:cNvPr>
          <p:cNvSpPr/>
          <p:nvPr/>
        </p:nvSpPr>
        <p:spPr>
          <a:xfrm>
            <a:off x="4932040" y="2276872"/>
            <a:ext cx="504056" cy="1656184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4DEF07-F804-4A18-97C2-9F50C1A6E0AC}"/>
              </a:ext>
            </a:extLst>
          </p:cNvPr>
          <p:cNvSpPr/>
          <p:nvPr/>
        </p:nvSpPr>
        <p:spPr>
          <a:xfrm>
            <a:off x="5677590" y="2789295"/>
            <a:ext cx="3466410" cy="72008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β</a:t>
            </a:r>
            <a:r>
              <a:rPr kumimoji="1" lang="en-US" altLang="ja-JP" sz="24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ja-JP" sz="2400" dirty="0">
                <a:solidFill>
                  <a:schemeClr val="accent1"/>
                </a:solidFill>
              </a:rPr>
              <a:t> = </a:t>
            </a:r>
            <a:r>
              <a:rPr kumimoji="1" lang="ja-JP" altLang="en-US" sz="2400" dirty="0">
                <a:solidFill>
                  <a:schemeClr val="accent1"/>
                </a:solidFill>
              </a:rPr>
              <a:t>白人と黒人の比較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CFEC5521-3891-423C-BCE4-773282AB3E0D}"/>
              </a:ext>
            </a:extLst>
          </p:cNvPr>
          <p:cNvSpPr/>
          <p:nvPr/>
        </p:nvSpPr>
        <p:spPr>
          <a:xfrm>
            <a:off x="4559265" y="2298618"/>
            <a:ext cx="504056" cy="3193081"/>
          </a:xfrm>
          <a:prstGeom prst="rightBrace">
            <a:avLst>
              <a:gd name="adj1" fmla="val 8333"/>
              <a:gd name="adj2" fmla="val 76662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2C3BC2-1677-4D44-B390-550FC53D3019}"/>
              </a:ext>
            </a:extLst>
          </p:cNvPr>
          <p:cNvSpPr/>
          <p:nvPr/>
        </p:nvSpPr>
        <p:spPr>
          <a:xfrm>
            <a:off x="5306242" y="4438720"/>
            <a:ext cx="3837758" cy="72008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β</a:t>
            </a:r>
            <a:r>
              <a:rPr kumimoji="1" lang="en-US" altLang="ja-JP" sz="2400" baseline="-25000" dirty="0">
                <a:solidFill>
                  <a:schemeClr val="accent1"/>
                </a:solidFill>
              </a:rPr>
              <a:t>3</a:t>
            </a:r>
            <a:r>
              <a:rPr kumimoji="1" lang="en-US" altLang="ja-JP" sz="2400" dirty="0">
                <a:solidFill>
                  <a:schemeClr val="accent1"/>
                </a:solidFill>
              </a:rPr>
              <a:t> = </a:t>
            </a:r>
            <a:r>
              <a:rPr kumimoji="1" lang="ja-JP" altLang="en-US" sz="2400" dirty="0">
                <a:solidFill>
                  <a:schemeClr val="accent1"/>
                </a:solidFill>
              </a:rPr>
              <a:t>白人とその他の比較</a:t>
            </a:r>
          </a:p>
        </p:txBody>
      </p:sp>
    </p:spTree>
    <p:extLst>
      <p:ext uri="{BB962C8B-B14F-4D97-AF65-F5344CB8AC3E}">
        <p14:creationId xmlns:p14="http://schemas.microsoft.com/office/powerpoint/2010/main" val="40708126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重回帰分析を実行するコマンド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regress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5"/>
                </a:solidFill>
              </a:rPr>
              <a:t>i.</a:t>
            </a:r>
            <a:r>
              <a:rPr lang="en-US" altLang="ja-JP" b="1" dirty="0" err="1">
                <a:solidFill>
                  <a:schemeClr val="accent1"/>
                </a:solidFill>
              </a:rPr>
              <a:t>race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6"/>
                </a:solidFill>
              </a:rPr>
              <a:t>race</a:t>
            </a:r>
            <a:r>
              <a:rPr kumimoji="1" lang="ja-JP" altLang="en-US" sz="2400" dirty="0"/>
              <a:t>をダミー変数化するために</a:t>
            </a:r>
            <a:r>
              <a:rPr kumimoji="1" lang="en-US" altLang="ja-JP" sz="2400" dirty="0"/>
              <a:t>”</a:t>
            </a:r>
            <a:r>
              <a:rPr kumimoji="1" lang="en-US" altLang="ja-JP" sz="2400" b="1" dirty="0" err="1">
                <a:solidFill>
                  <a:schemeClr val="accent5"/>
                </a:solidFill>
              </a:rPr>
              <a:t>i</a:t>
            </a:r>
            <a:r>
              <a:rPr kumimoji="1" lang="en-US" altLang="ja-JP" sz="2400" b="1" dirty="0">
                <a:solidFill>
                  <a:schemeClr val="accent5"/>
                </a:solidFill>
              </a:rPr>
              <a:t>.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を変数名の前に付ける。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64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962980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5A1BF-6E2F-44D4-8CB0-1D359F58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結果の解釈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F631553-2706-4BF2-B633-002603E65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42" y="2276872"/>
            <a:ext cx="8563316" cy="312429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2DCC5-1719-4F7F-A031-58B82F1B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65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484A0D-B0FF-452D-A58E-B3762A8DFA62}"/>
              </a:ext>
            </a:extLst>
          </p:cNvPr>
          <p:cNvSpPr/>
          <p:nvPr/>
        </p:nvSpPr>
        <p:spPr>
          <a:xfrm>
            <a:off x="1619672" y="3865484"/>
            <a:ext cx="1152128" cy="32499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0C88FC-120E-469A-A386-13E16713A3F3}"/>
              </a:ext>
            </a:extLst>
          </p:cNvPr>
          <p:cNvSpPr txBox="1"/>
          <p:nvPr/>
        </p:nvSpPr>
        <p:spPr>
          <a:xfrm>
            <a:off x="502771" y="15025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回帰係数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D6AF9-D5DE-4AD2-9E80-882E67F6ECB6}"/>
              </a:ext>
            </a:extLst>
          </p:cNvPr>
          <p:cNvSpPr/>
          <p:nvPr/>
        </p:nvSpPr>
        <p:spPr>
          <a:xfrm>
            <a:off x="4585001" y="3296508"/>
            <a:ext cx="4215286" cy="1512168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黒人は白人よりも</a:t>
            </a:r>
            <a:r>
              <a:rPr lang="en-US" altLang="ja-JP" sz="2400" b="1" dirty="0"/>
              <a:t>-452g</a:t>
            </a:r>
          </a:p>
          <a:p>
            <a:pPr algn="ctr"/>
            <a:r>
              <a:rPr lang="ja-JP" altLang="en-US" sz="2400" b="1" dirty="0"/>
              <a:t>その他は白人よりも</a:t>
            </a:r>
            <a:r>
              <a:rPr lang="en-US" altLang="ja-JP" sz="2400" b="1" dirty="0"/>
              <a:t>-243g</a:t>
            </a:r>
            <a:endParaRPr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F08C9A0-2574-4185-85E5-BDF438FF984E}"/>
                  </a:ext>
                </a:extLst>
              </p:cNvPr>
              <p:cNvSpPr txBox="1"/>
              <p:nvPr/>
            </p:nvSpPr>
            <p:spPr>
              <a:xfrm>
                <a:off x="2123728" y="6079468"/>
                <a:ext cx="6542689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F08C9A0-2574-4185-85E5-BDF438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079468"/>
                <a:ext cx="6542689" cy="498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CC4AEE43-80A0-495E-A2C1-921FFB1E99DF}"/>
              </a:ext>
            </a:extLst>
          </p:cNvPr>
          <p:cNvSpPr/>
          <p:nvPr/>
        </p:nvSpPr>
        <p:spPr>
          <a:xfrm>
            <a:off x="5580112" y="6047287"/>
            <a:ext cx="576064" cy="563023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3ECB39B-C82A-4AF1-9034-42470CC3DD54}"/>
              </a:ext>
            </a:extLst>
          </p:cNvPr>
          <p:cNvSpPr/>
          <p:nvPr/>
        </p:nvSpPr>
        <p:spPr>
          <a:xfrm>
            <a:off x="7236296" y="6079468"/>
            <a:ext cx="576064" cy="563023"/>
          </a:xfrm>
          <a:prstGeom prst="ellips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95FB372-5987-4091-9703-D8D57A1DC3B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771800" y="4027981"/>
            <a:ext cx="2892675" cy="210175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7068D83-DC74-4404-86E5-486BF1AF4B8A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>
            <a:off x="2774906" y="4363992"/>
            <a:ext cx="4749422" cy="1715476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7E84D70-2B35-4404-AC41-733E934C4DF4}"/>
              </a:ext>
            </a:extLst>
          </p:cNvPr>
          <p:cNvSpPr/>
          <p:nvPr/>
        </p:nvSpPr>
        <p:spPr>
          <a:xfrm>
            <a:off x="1622778" y="4201495"/>
            <a:ext cx="1152128" cy="324994"/>
          </a:xfrm>
          <a:prstGeom prst="rect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4CEF23C-8A95-45F8-A090-C67A1047342F}"/>
              </a:ext>
            </a:extLst>
          </p:cNvPr>
          <p:cNvSpPr/>
          <p:nvPr/>
        </p:nvSpPr>
        <p:spPr>
          <a:xfrm>
            <a:off x="1475656" y="2860584"/>
            <a:ext cx="1584176" cy="654646"/>
          </a:xfrm>
          <a:prstGeom prst="ellipse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49C566-1AFD-47B6-A34F-DB39C08F259D}"/>
              </a:ext>
            </a:extLst>
          </p:cNvPr>
          <p:cNvSpPr/>
          <p:nvPr/>
        </p:nvSpPr>
        <p:spPr>
          <a:xfrm>
            <a:off x="3287428" y="1285677"/>
            <a:ext cx="4524931" cy="1512168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人種の影響を考慮すると、</a:t>
            </a:r>
            <a:endParaRPr lang="en-US" altLang="ja-JP" sz="2400" b="1" dirty="0"/>
          </a:p>
          <a:p>
            <a:pPr algn="ctr"/>
            <a:r>
              <a:rPr lang="ja-JP" altLang="en-US" sz="2400" b="1" dirty="0"/>
              <a:t>母親の体重</a:t>
            </a:r>
            <a:r>
              <a:rPr lang="en-US" altLang="ja-JP" sz="2400" b="1" dirty="0"/>
              <a:t>1kg</a:t>
            </a:r>
            <a:r>
              <a:rPr lang="ja-JP" altLang="en-US" sz="2400" b="1" dirty="0"/>
              <a:t>増加により</a:t>
            </a:r>
            <a:endParaRPr lang="en-US" altLang="ja-JP" sz="2400" b="1" dirty="0"/>
          </a:p>
          <a:p>
            <a:pPr algn="ctr"/>
            <a:r>
              <a:rPr lang="ja-JP" altLang="en-US" sz="2400" b="1" dirty="0"/>
              <a:t>出生時体重は</a:t>
            </a:r>
            <a:r>
              <a:rPr lang="en-US" altLang="ja-JP" sz="2400" b="1" dirty="0"/>
              <a:t>10.3g</a:t>
            </a:r>
            <a:r>
              <a:rPr lang="ja-JP" altLang="en-US" sz="2400" b="1" dirty="0"/>
              <a:t>増える</a:t>
            </a:r>
          </a:p>
        </p:txBody>
      </p:sp>
    </p:spTree>
    <p:extLst>
      <p:ext uri="{BB962C8B-B14F-4D97-AF65-F5344CB8AC3E}">
        <p14:creationId xmlns:p14="http://schemas.microsoft.com/office/powerpoint/2010/main" val="98271194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実行した分析結果の取り置き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imates </a:t>
            </a:r>
            <a:r>
              <a:rPr lang="en-US" altLang="ja-JP" b="1" u="sng" dirty="0">
                <a:solidFill>
                  <a:schemeClr val="accent1"/>
                </a:solidFill>
              </a:rPr>
              <a:t>sto</a:t>
            </a:r>
            <a:r>
              <a:rPr lang="en-US" altLang="ja-JP" b="1" dirty="0">
                <a:solidFill>
                  <a:schemeClr val="accent1"/>
                </a:solidFill>
              </a:rPr>
              <a:t>re model2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3923928" y="4013661"/>
            <a:ext cx="4222288" cy="1551657"/>
            <a:chOff x="3484679" y="3211791"/>
            <a:chExt cx="4169264" cy="1551657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5529707" y="2434104"/>
              <a:ext cx="288032" cy="1843406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3484679" y="3747785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regress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bwt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lwt_kg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i.race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の結果を</a:t>
              </a:r>
              <a:endParaRPr kumimoji="1" lang="en-US" altLang="ja-JP" sz="2000" dirty="0">
                <a:solidFill>
                  <a:srgbClr val="4D4D4D"/>
                </a:solidFill>
              </a:endParaRPr>
            </a:p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model2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という名前で保存する。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96647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899FFFF-EA74-4D3D-89AF-E62C6A6C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AD55A45-E459-4CE3-8EB5-B8A409663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解析結果の比較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23944E-BBAA-45FD-A44F-01C485CF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6630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3D18466-1421-43B5-8C32-7D6E3660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解析結果の比較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D251B23F-151B-4548-82B2-F491DA3B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いままでのところ</a:t>
            </a:r>
            <a:r>
              <a:rPr lang="en-US" altLang="ja-JP" dirty="0"/>
              <a:t>2</a:t>
            </a:r>
            <a:r>
              <a:rPr lang="ja-JP" altLang="en-US" dirty="0"/>
              <a:t>つのモデルで解析しました。</a:t>
            </a:r>
            <a:endParaRPr lang="en-US" altLang="ja-JP" dirty="0"/>
          </a:p>
          <a:p>
            <a:pPr lvl="1"/>
            <a:r>
              <a:rPr lang="ja-JP" altLang="en-US" dirty="0"/>
              <a:t>説明変数：</a:t>
            </a:r>
            <a:r>
              <a:rPr lang="en-US" altLang="ja-JP" dirty="0" err="1"/>
              <a:t>lwt_kg</a:t>
            </a:r>
            <a:r>
              <a:rPr lang="ja-JP" altLang="en-US" dirty="0"/>
              <a:t>のみ</a:t>
            </a:r>
            <a:endParaRPr lang="en-US" altLang="ja-JP" dirty="0"/>
          </a:p>
          <a:p>
            <a:pPr lvl="1"/>
            <a:r>
              <a:rPr lang="ja-JP" altLang="en-US" dirty="0"/>
              <a:t>説明変数：</a:t>
            </a:r>
            <a:r>
              <a:rPr lang="en-US" altLang="ja-JP" dirty="0" err="1"/>
              <a:t>lwt_kg</a:t>
            </a:r>
            <a:r>
              <a:rPr lang="ja-JP" altLang="en-US" dirty="0"/>
              <a:t>と</a:t>
            </a:r>
            <a:r>
              <a:rPr lang="en-US" altLang="ja-JP" dirty="0"/>
              <a:t>race</a:t>
            </a:r>
          </a:p>
          <a:p>
            <a:r>
              <a:rPr lang="ja-JP" altLang="en-US" dirty="0"/>
              <a:t>比較のため</a:t>
            </a:r>
            <a:r>
              <a:rPr lang="en-US" altLang="ja-JP" dirty="0"/>
              <a:t>3</a:t>
            </a:r>
            <a:r>
              <a:rPr lang="ja-JP" altLang="en-US" dirty="0"/>
              <a:t>つめのモデルも作ります。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A33424-CB3C-4407-9B14-B1E1C178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86804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1D30-6F61-420B-9111-D9C642F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重回帰分析を実行するコマンド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67F90-21AF-4AF2-8392-FF4274F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regress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5"/>
                </a:solidFill>
              </a:rPr>
              <a:t>i.</a:t>
            </a:r>
            <a:r>
              <a:rPr lang="en-US" altLang="ja-JP" b="1" dirty="0" err="1">
                <a:solidFill>
                  <a:schemeClr val="accent1"/>
                </a:solidFill>
              </a:rPr>
              <a:t>race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5"/>
                </a:solidFill>
              </a:rPr>
              <a:t>i.</a:t>
            </a:r>
            <a:r>
              <a:rPr lang="en-US" altLang="ja-JP" b="1" dirty="0" err="1">
                <a:solidFill>
                  <a:schemeClr val="accent1"/>
                </a:solidFill>
              </a:rPr>
              <a:t>smoke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en-US" altLang="ja-JP" sz="2400" b="1" dirty="0">
                <a:solidFill>
                  <a:schemeClr val="accent6"/>
                </a:solidFill>
              </a:rPr>
              <a:t>race</a:t>
            </a:r>
            <a:r>
              <a:rPr kumimoji="1" lang="ja-JP" altLang="en-US" sz="2400" dirty="0"/>
              <a:t>と</a:t>
            </a:r>
            <a:r>
              <a:rPr kumimoji="1" lang="en-US" altLang="ja-JP" sz="2400" b="1" dirty="0">
                <a:solidFill>
                  <a:schemeClr val="accent6"/>
                </a:solidFill>
              </a:rPr>
              <a:t>smoke</a:t>
            </a:r>
            <a:r>
              <a:rPr lang="ja-JP" altLang="en-US" sz="2400" dirty="0"/>
              <a:t>を</a:t>
            </a:r>
            <a:r>
              <a:rPr kumimoji="1" lang="ja-JP" altLang="en-US" sz="2400" dirty="0"/>
              <a:t>ダミー変数化するために</a:t>
            </a:r>
            <a:br>
              <a:rPr kumimoji="1" lang="en-US" altLang="ja-JP" sz="2400" dirty="0"/>
            </a:br>
            <a:r>
              <a:rPr kumimoji="1" lang="en-US" altLang="ja-JP" sz="2400" dirty="0"/>
              <a:t>”</a:t>
            </a:r>
            <a:r>
              <a:rPr kumimoji="1" lang="en-US" altLang="ja-JP" sz="2400" b="1" dirty="0" err="1">
                <a:solidFill>
                  <a:schemeClr val="accent5"/>
                </a:solidFill>
              </a:rPr>
              <a:t>i</a:t>
            </a:r>
            <a:r>
              <a:rPr lang="en-US" altLang="ja-JP" sz="2400" b="1" dirty="0">
                <a:solidFill>
                  <a:schemeClr val="accent5"/>
                </a:solidFill>
              </a:rPr>
              <a:t>.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を変数名の前に付ける。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AC49F-9A09-4CCD-9F8E-496C258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69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7696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348C0-D20A-4B1C-BF6D-F161B36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</a:t>
            </a:r>
            <a:r>
              <a:rPr kumimoji="1" lang="ja-JP" altLang="en-US" dirty="0"/>
              <a:t>ファイルを作成する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E89AB-08A5-4326-B6BC-F12C845D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doedit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8BD4FB-496D-4DF7-AD36-EB699957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93DDD5-E320-4454-966C-B04C969A1814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解析のために打ち込んだコマンドは、</a:t>
            </a:r>
            <a:r>
              <a:rPr lang="en-US" altLang="ja-JP" dirty="0"/>
              <a:t>Do-file editor</a:t>
            </a:r>
            <a:r>
              <a:rPr lang="ja-JP" altLang="en-US" dirty="0"/>
              <a:t>にもコピして下さい。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B2F893AE-4727-4E32-A203-4B4453B85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5788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B22A5FB-52CC-49FC-9BC6-7E566759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E2141C3-7D5A-467C-940B-AACAA170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87" y="1941023"/>
            <a:ext cx="8476426" cy="349096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41ADD-A1C0-4938-8765-CF90A5AC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70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A5A7B1-B3DE-4BB2-9A76-1EB25F549145}"/>
              </a:ext>
            </a:extLst>
          </p:cNvPr>
          <p:cNvSpPr/>
          <p:nvPr/>
        </p:nvSpPr>
        <p:spPr>
          <a:xfrm>
            <a:off x="1619672" y="4556735"/>
            <a:ext cx="1152128" cy="324994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86B642-2EDB-4CDF-93B3-651D6CDBE1AE}"/>
              </a:ext>
            </a:extLst>
          </p:cNvPr>
          <p:cNvSpPr/>
          <p:nvPr/>
        </p:nvSpPr>
        <p:spPr>
          <a:xfrm>
            <a:off x="4946804" y="3356991"/>
            <a:ext cx="3153588" cy="1166025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非喫煙者と比べて</a:t>
            </a:r>
            <a:br>
              <a:rPr lang="en-US" altLang="ja-JP" sz="2400" b="1" dirty="0"/>
            </a:br>
            <a:r>
              <a:rPr lang="ja-JP" altLang="en-US" sz="2400" b="1" dirty="0"/>
              <a:t>喫煙者では</a:t>
            </a:r>
            <a:r>
              <a:rPr lang="en-US" altLang="ja-JP" sz="2400" b="1" dirty="0"/>
              <a:t>-399g</a:t>
            </a:r>
            <a:endParaRPr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2A4B9E-0CB1-435F-A704-A63E8E9C3D0B}"/>
                  </a:ext>
                </a:extLst>
              </p:cNvPr>
              <p:cNvSpPr txBox="1"/>
              <p:nvPr/>
            </p:nvSpPr>
            <p:spPr>
              <a:xfrm>
                <a:off x="377886" y="5772969"/>
                <a:ext cx="8633838" cy="49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𝑏𝑤𝑡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𝑏𝑙𝑎𝑐𝑘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𝑠𝑚𝑜𝑘𝑒𝑟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2A4B9E-0CB1-435F-A704-A63E8E9C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86" y="5772969"/>
                <a:ext cx="8633838" cy="498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08588B-EEA1-4464-865F-4A764F097905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771800" y="4719232"/>
            <a:ext cx="4497457" cy="110218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E5BA28A5-A318-4E18-A283-CF1C78ED5396}"/>
              </a:ext>
            </a:extLst>
          </p:cNvPr>
          <p:cNvSpPr/>
          <p:nvPr/>
        </p:nvSpPr>
        <p:spPr>
          <a:xfrm>
            <a:off x="1429004" y="2512186"/>
            <a:ext cx="1584176" cy="654646"/>
          </a:xfrm>
          <a:prstGeom prst="ellipse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9AB24A-5008-477F-B2BD-8EB1B9B5B9B6}"/>
              </a:ext>
            </a:extLst>
          </p:cNvPr>
          <p:cNvSpPr/>
          <p:nvPr/>
        </p:nvSpPr>
        <p:spPr>
          <a:xfrm>
            <a:off x="3649231" y="1000018"/>
            <a:ext cx="4524931" cy="1512168"/>
          </a:xfrm>
          <a:prstGeom prst="rect">
            <a:avLst/>
          </a:prstGeom>
          <a:solidFill>
            <a:schemeClr val="accent3"/>
          </a:solidFill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人種と喫煙の影響を考慮すると、</a:t>
            </a:r>
            <a:endParaRPr lang="en-US" altLang="ja-JP" sz="2400" b="1" dirty="0"/>
          </a:p>
          <a:p>
            <a:pPr algn="ctr"/>
            <a:r>
              <a:rPr lang="ja-JP" altLang="en-US" sz="2400" b="1" dirty="0"/>
              <a:t>母親の体重</a:t>
            </a:r>
            <a:r>
              <a:rPr lang="en-US" altLang="ja-JP" sz="2400" b="1" dirty="0"/>
              <a:t>1kg</a:t>
            </a:r>
            <a:r>
              <a:rPr lang="ja-JP" altLang="en-US" sz="2400" b="1" dirty="0"/>
              <a:t>増加により</a:t>
            </a:r>
            <a:endParaRPr lang="en-US" altLang="ja-JP" sz="2400" b="1" dirty="0"/>
          </a:p>
          <a:p>
            <a:pPr algn="ctr"/>
            <a:r>
              <a:rPr lang="ja-JP" altLang="en-US" sz="2400" b="1" dirty="0"/>
              <a:t>出生時体重は</a:t>
            </a:r>
            <a:r>
              <a:rPr lang="en-US" altLang="ja-JP" sz="2400" b="1" dirty="0"/>
              <a:t>8.6g</a:t>
            </a:r>
            <a:r>
              <a:rPr lang="ja-JP" altLang="en-US" sz="2400" b="1" dirty="0"/>
              <a:t>増える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320D352-8ACD-49FA-97DB-7410F6351C2A}"/>
              </a:ext>
            </a:extLst>
          </p:cNvPr>
          <p:cNvSpPr/>
          <p:nvPr/>
        </p:nvSpPr>
        <p:spPr>
          <a:xfrm>
            <a:off x="7184894" y="5738967"/>
            <a:ext cx="576064" cy="563023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3629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実行した分析結果の取り置き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est</a:t>
            </a:r>
            <a:r>
              <a:rPr lang="en-US" altLang="ja-JP" b="1" dirty="0">
                <a:solidFill>
                  <a:schemeClr val="accent1"/>
                </a:solidFill>
              </a:rPr>
              <a:t>imates </a:t>
            </a:r>
            <a:r>
              <a:rPr lang="en-US" altLang="ja-JP" b="1" u="sng" dirty="0">
                <a:solidFill>
                  <a:schemeClr val="accent1"/>
                </a:solidFill>
              </a:rPr>
              <a:t>sto</a:t>
            </a:r>
            <a:r>
              <a:rPr lang="en-US" altLang="ja-JP" b="1" dirty="0">
                <a:solidFill>
                  <a:schemeClr val="accent1"/>
                </a:solidFill>
              </a:rPr>
              <a:t>re model3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71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2915816" y="4013661"/>
            <a:ext cx="5230400" cy="1243880"/>
            <a:chOff x="2489227" y="3211791"/>
            <a:chExt cx="5164716" cy="1243880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5529707" y="2434104"/>
              <a:ext cx="288032" cy="1843406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2489227" y="3747785"/>
              <a:ext cx="5164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regress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bwt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lwt_kg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i.race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ja-JP" sz="2000" b="1" dirty="0" err="1">
                  <a:solidFill>
                    <a:schemeClr val="accent1"/>
                  </a:solidFill>
                </a:rPr>
                <a:t>i.smoke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の結果を</a:t>
              </a:r>
              <a:endParaRPr kumimoji="1" lang="en-US" altLang="ja-JP" sz="2000" dirty="0">
                <a:solidFill>
                  <a:srgbClr val="4D4D4D"/>
                </a:solidFill>
              </a:endParaRPr>
            </a:p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model2</a:t>
              </a:r>
              <a:r>
                <a:rPr kumimoji="1" lang="ja-JP" altLang="en-US" sz="2000" dirty="0">
                  <a:solidFill>
                    <a:srgbClr val="4D4D4D"/>
                  </a:solidFill>
                </a:rPr>
                <a:t>という名前で保存する。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40331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ここまで取り置いた結果を俯瞰する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dirty="0">
                <a:solidFill>
                  <a:schemeClr val="accent1"/>
                </a:solidFill>
              </a:rPr>
              <a:t>esttab model*, ci nostar wide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3563888" y="3933056"/>
            <a:ext cx="3888432" cy="1551657"/>
            <a:chOff x="3484679" y="3211791"/>
            <a:chExt cx="4277275" cy="1551657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6112971" y="1850840"/>
              <a:ext cx="288032" cy="3009934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3484679" y="3747785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ci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信頼区間を表示</a:t>
              </a:r>
              <a:endParaRPr kumimoji="1" lang="en-US" altLang="ja-JP" sz="2000" dirty="0"/>
            </a:p>
            <a:p>
              <a:pPr algn="ctr"/>
              <a:r>
                <a:rPr lang="en-US" altLang="ja-JP" sz="2000" b="1" dirty="0" err="1">
                  <a:solidFill>
                    <a:schemeClr val="accent1"/>
                  </a:solidFill>
                </a:rPr>
                <a:t>nostar</a:t>
              </a:r>
              <a:r>
                <a:rPr lang="ja-JP" altLang="en-US" sz="2000" dirty="0"/>
                <a:t> </a:t>
              </a:r>
              <a:r>
                <a:rPr lang="en-US" altLang="ja-JP" sz="2000" dirty="0"/>
                <a:t>:</a:t>
              </a:r>
              <a:r>
                <a:rPr lang="ja-JP" altLang="en-US" sz="2000" dirty="0"/>
                <a:t> 星印は付けない</a:t>
              </a:r>
              <a:endParaRPr lang="en-US" altLang="ja-JP" sz="2000" dirty="0"/>
            </a:p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wide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横長にする</a:t>
              </a:r>
              <a:endParaRPr kumimoji="1" lang="en-US" altLang="ja-JP" sz="20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F07D2F-F241-489D-B304-FEE1D3416CE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横長にすると見にくい場合は、</a:t>
            </a:r>
            <a:r>
              <a:rPr lang="en-US" altLang="ja-JP" b="1" dirty="0">
                <a:solidFill>
                  <a:schemeClr val="accent1"/>
                </a:solidFill>
              </a:rPr>
              <a:t>wide</a:t>
            </a:r>
            <a:r>
              <a:rPr lang="ja-JP" altLang="en-US" dirty="0"/>
              <a:t>オプションを外して下さい。</a:t>
            </a:r>
            <a:endParaRPr lang="en-US" altLang="ja-JP" dirty="0"/>
          </a:p>
        </p:txBody>
      </p:sp>
      <p:pic>
        <p:nvPicPr>
          <p:cNvPr id="11" name="Picture 2" descr="talk icon">
            <a:extLst>
              <a:ext uri="{FF2B5EF4-FFF2-40B4-BE49-F238E27FC236}">
                <a16:creationId xmlns:a16="http://schemas.microsoft.com/office/drawing/2014/main" id="{3B815573-C86A-4C5D-8A04-944B1E9A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C863999-3CB2-46FE-9798-C2C426975B97}"/>
              </a:ext>
            </a:extLst>
          </p:cNvPr>
          <p:cNvGrpSpPr/>
          <p:nvPr/>
        </p:nvGrpSpPr>
        <p:grpSpPr>
          <a:xfrm>
            <a:off x="115424" y="3974295"/>
            <a:ext cx="4230207" cy="1533636"/>
            <a:chOff x="3108726" y="3211791"/>
            <a:chExt cx="4653228" cy="1533636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D1F2A225-1930-4E46-B402-9DBB93485759}"/>
                </a:ext>
              </a:extLst>
            </p:cNvPr>
            <p:cNvSpPr/>
            <p:nvPr/>
          </p:nvSpPr>
          <p:spPr>
            <a:xfrm rot="16200000">
              <a:off x="6910748" y="2648617"/>
              <a:ext cx="288032" cy="1414380"/>
            </a:xfrm>
            <a:prstGeom prst="leftBrace">
              <a:avLst>
                <a:gd name="adj1" fmla="val 8333"/>
                <a:gd name="adj2" fmla="val 14034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6310F7A-12EF-41C6-AF3E-8A029432AE02}"/>
                </a:ext>
              </a:extLst>
            </p:cNvPr>
            <p:cNvSpPr txBox="1"/>
            <p:nvPr/>
          </p:nvSpPr>
          <p:spPr>
            <a:xfrm>
              <a:off x="3108726" y="3729764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ワイルドカード（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*</a:t>
              </a:r>
              <a:r>
                <a:rPr kumimoji="1" lang="ja-JP" altLang="en-US" sz="2000" dirty="0"/>
                <a:t>）を使って、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model</a:t>
              </a:r>
              <a:r>
                <a:rPr kumimoji="1" lang="ja-JP" altLang="en-US" sz="2000" dirty="0"/>
                <a:t>から始じまる結果を全て指定しています。</a:t>
              </a:r>
              <a:endParaRPr kumimoji="1"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665006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ここまで取り置いた結果を俯瞰する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u="sng" dirty="0">
                <a:solidFill>
                  <a:schemeClr val="accent1"/>
                </a:solidFill>
              </a:rPr>
              <a:t>est</a:t>
            </a:r>
            <a:r>
              <a:rPr lang="it-IT" altLang="ja-JP" b="1" dirty="0">
                <a:solidFill>
                  <a:schemeClr val="accent1"/>
                </a:solidFill>
              </a:rPr>
              <a:t>imate </a:t>
            </a:r>
            <a:r>
              <a:rPr lang="it-IT" altLang="ja-JP" b="1" u="sng" dirty="0">
                <a:solidFill>
                  <a:schemeClr val="accent1"/>
                </a:solidFill>
              </a:rPr>
              <a:t>tab</a:t>
            </a:r>
            <a:r>
              <a:rPr lang="it-IT" altLang="ja-JP" b="1" dirty="0">
                <a:solidFill>
                  <a:schemeClr val="accent1"/>
                </a:solidFill>
              </a:rPr>
              <a:t>le model*, se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5629208" y="3933056"/>
            <a:ext cx="2566104" cy="902810"/>
            <a:chOff x="5756530" y="3211791"/>
            <a:chExt cx="2822714" cy="902810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7023871" y="2761740"/>
              <a:ext cx="288032" cy="1188133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5756530" y="3714491"/>
              <a:ext cx="2822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1"/>
                  </a:solidFill>
                </a:rPr>
                <a:t>se</a:t>
              </a:r>
              <a:r>
                <a:rPr kumimoji="1" lang="en-US" altLang="ja-JP" sz="2000" dirty="0"/>
                <a:t>: </a:t>
              </a:r>
              <a:r>
                <a:rPr kumimoji="1" lang="ja-JP" altLang="en-US" sz="2000" dirty="0"/>
                <a:t>標準誤差を表示</a:t>
              </a:r>
              <a:endParaRPr kumimoji="1" lang="en-US" altLang="ja-JP" sz="20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C863999-3CB2-46FE-9798-C2C426975B97}"/>
              </a:ext>
            </a:extLst>
          </p:cNvPr>
          <p:cNvGrpSpPr/>
          <p:nvPr/>
        </p:nvGrpSpPr>
        <p:grpSpPr>
          <a:xfrm>
            <a:off x="1763688" y="3933055"/>
            <a:ext cx="4562265" cy="1523150"/>
            <a:chOff x="2743462" y="3211791"/>
            <a:chExt cx="5018492" cy="1523150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D1F2A225-1930-4E46-B402-9DBB93485759}"/>
                </a:ext>
              </a:extLst>
            </p:cNvPr>
            <p:cNvSpPr/>
            <p:nvPr/>
          </p:nvSpPr>
          <p:spPr>
            <a:xfrm rot="16200000">
              <a:off x="6910748" y="2648617"/>
              <a:ext cx="288032" cy="1414380"/>
            </a:xfrm>
            <a:prstGeom prst="leftBrace">
              <a:avLst>
                <a:gd name="adj1" fmla="val 8333"/>
                <a:gd name="adj2" fmla="val 14034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6310F7A-12EF-41C6-AF3E-8A029432AE02}"/>
                </a:ext>
              </a:extLst>
            </p:cNvPr>
            <p:cNvSpPr txBox="1"/>
            <p:nvPr/>
          </p:nvSpPr>
          <p:spPr>
            <a:xfrm>
              <a:off x="2743462" y="3719278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ワイルドカード（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*</a:t>
              </a:r>
              <a:r>
                <a:rPr kumimoji="1" lang="ja-JP" altLang="en-US" sz="2000" dirty="0"/>
                <a:t>）を使って、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model</a:t>
              </a:r>
              <a:r>
                <a:rPr kumimoji="1" lang="ja-JP" altLang="en-US" sz="2000" dirty="0"/>
                <a:t>から始じまる結果を全て指定しています。</a:t>
              </a:r>
              <a:endParaRPr kumimoji="1"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29825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D7722-CE2D-42AC-B302-037017F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ここまで取り置いた結果を俯瞰する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43FF1E7-64D5-48D2-9D06-E5F44760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6427"/>
            <a:ext cx="8229600" cy="229884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47386D-5DB8-461B-9AFF-E3F9E034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2CC391-7677-4CD4-BC04-AEC861783B3E}"/>
              </a:ext>
            </a:extLst>
          </p:cNvPr>
          <p:cNvSpPr/>
          <p:nvPr/>
        </p:nvSpPr>
        <p:spPr>
          <a:xfrm>
            <a:off x="1547664" y="2276872"/>
            <a:ext cx="2376264" cy="266429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7DAF74-3247-49E3-9172-13302E823D68}"/>
              </a:ext>
            </a:extLst>
          </p:cNvPr>
          <p:cNvSpPr/>
          <p:nvPr/>
        </p:nvSpPr>
        <p:spPr>
          <a:xfrm>
            <a:off x="4005300" y="2276872"/>
            <a:ext cx="2376264" cy="2664296"/>
          </a:xfrm>
          <a:prstGeom prst="rect">
            <a:avLst/>
          </a:prstGeom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7007CF-F0CF-41F0-9776-39158DCE086D}"/>
              </a:ext>
            </a:extLst>
          </p:cNvPr>
          <p:cNvSpPr/>
          <p:nvPr/>
        </p:nvSpPr>
        <p:spPr>
          <a:xfrm>
            <a:off x="6462936" y="2276872"/>
            <a:ext cx="2376264" cy="2664296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F636FD-199E-4A17-80AC-88EA3F843044}"/>
              </a:ext>
            </a:extLst>
          </p:cNvPr>
          <p:cNvSpPr txBox="1"/>
          <p:nvPr/>
        </p:nvSpPr>
        <p:spPr>
          <a:xfrm>
            <a:off x="1439652" y="158775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rgbClr val="4D4D4D"/>
                </a:solidFill>
              </a:rPr>
              <a:t>model1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BE114B-7463-4F76-BD3D-A733C1E278FB}"/>
              </a:ext>
            </a:extLst>
          </p:cNvPr>
          <p:cNvSpPr txBox="1"/>
          <p:nvPr/>
        </p:nvSpPr>
        <p:spPr>
          <a:xfrm>
            <a:off x="3897288" y="156486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model2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DEED90-C7E2-49BA-90FD-41F72E946C5F}"/>
              </a:ext>
            </a:extLst>
          </p:cNvPr>
          <p:cNvSpPr txBox="1"/>
          <p:nvPr/>
        </p:nvSpPr>
        <p:spPr>
          <a:xfrm>
            <a:off x="6354924" y="154197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model3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139F989-24C2-4ACE-8BFA-480B7249B7BA}"/>
              </a:ext>
            </a:extLst>
          </p:cNvPr>
          <p:cNvSpPr/>
          <p:nvPr/>
        </p:nvSpPr>
        <p:spPr>
          <a:xfrm>
            <a:off x="1567120" y="3037429"/>
            <a:ext cx="936104" cy="360040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D2CB299-51D9-4775-B3F8-C7A599F801F5}"/>
              </a:ext>
            </a:extLst>
          </p:cNvPr>
          <p:cNvSpPr/>
          <p:nvPr/>
        </p:nvSpPr>
        <p:spPr>
          <a:xfrm>
            <a:off x="3989170" y="3037429"/>
            <a:ext cx="936104" cy="360040"/>
          </a:xfrm>
          <a:prstGeom prst="ellipse">
            <a:avLst/>
          </a:prstGeom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8534A42-F331-4957-AFA6-F9EF92E843F0}"/>
              </a:ext>
            </a:extLst>
          </p:cNvPr>
          <p:cNvSpPr/>
          <p:nvPr/>
        </p:nvSpPr>
        <p:spPr>
          <a:xfrm>
            <a:off x="6411220" y="3037429"/>
            <a:ext cx="936104" cy="360040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D2F513-3B1B-40C1-B90F-A5F183EAD014}"/>
              </a:ext>
            </a:extLst>
          </p:cNvPr>
          <p:cNvSpPr txBox="1"/>
          <p:nvPr/>
        </p:nvSpPr>
        <p:spPr>
          <a:xfrm>
            <a:off x="594626" y="5397593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どのモデルが良いかは、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b="1" dirty="0">
                <a:solidFill>
                  <a:schemeClr val="accent1"/>
                </a:solidFill>
              </a:rPr>
              <a:t>研究仮説</a:t>
            </a:r>
            <a:r>
              <a:rPr kumimoji="1" lang="ja-JP" altLang="en-US" sz="2800" dirty="0">
                <a:solidFill>
                  <a:srgbClr val="4D4D4D"/>
                </a:solidFill>
              </a:rPr>
              <a:t>や想定している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因果構造</a:t>
            </a:r>
            <a:r>
              <a:rPr kumimoji="1" lang="ja-JP" altLang="en-US" sz="2800" dirty="0">
                <a:solidFill>
                  <a:srgbClr val="4D4D4D"/>
                </a:solidFill>
              </a:rPr>
              <a:t>によります。</a:t>
            </a:r>
          </a:p>
        </p:txBody>
      </p:sp>
    </p:spTree>
    <p:extLst>
      <p:ext uri="{BB962C8B-B14F-4D97-AF65-F5344CB8AC3E}">
        <p14:creationId xmlns:p14="http://schemas.microsoft.com/office/powerpoint/2010/main" val="384706910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5D7A0-2249-4900-8CFC-E4343975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どのモデルを選択するか？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291B8-F056-4841-8499-4FDF876A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よく見る基準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自由度調整済み決定係数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サンプルの</a:t>
            </a:r>
            <a:r>
              <a:rPr kumimoji="1" lang="ja-JP" altLang="en-US" b="1" dirty="0">
                <a:solidFill>
                  <a:schemeClr val="accent5"/>
                </a:solidFill>
              </a:rPr>
              <a:t>データとの整合性</a:t>
            </a:r>
            <a:r>
              <a:rPr kumimoji="1" lang="ja-JP" altLang="en-US" dirty="0"/>
              <a:t>を反映している。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に近い方が良い。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AIC</a:t>
            </a:r>
            <a:r>
              <a:rPr kumimoji="1" lang="ja-JP" altLang="en-US" dirty="0"/>
              <a:t>（赤池情報基準）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統計モデルの</a:t>
            </a:r>
            <a:r>
              <a:rPr kumimoji="1" lang="ja-JP" altLang="en-US" b="1" dirty="0">
                <a:solidFill>
                  <a:schemeClr val="accent5"/>
                </a:solidFill>
              </a:rPr>
              <a:t>予測力</a:t>
            </a:r>
            <a:r>
              <a:rPr kumimoji="1" lang="ja-JP" altLang="en-US" dirty="0"/>
              <a:t>を反映している。</a:t>
            </a:r>
            <a:endParaRPr kumimoji="1" lang="en-US" altLang="ja-JP" dirty="0"/>
          </a:p>
          <a:p>
            <a:pPr lvl="2"/>
            <a:r>
              <a:rPr lang="ja-JP" altLang="en-US" dirty="0"/>
              <a:t>小さい値の方が良い。</a:t>
            </a:r>
            <a:endParaRPr lang="en-US" altLang="ja-JP" dirty="0"/>
          </a:p>
          <a:p>
            <a:r>
              <a:rPr kumimoji="1" lang="ja-JP" altLang="en-US" dirty="0"/>
              <a:t>因果推論するとき</a:t>
            </a:r>
            <a:endParaRPr kumimoji="1" lang="en-US" altLang="ja-JP" dirty="0"/>
          </a:p>
          <a:p>
            <a:pPr lvl="1"/>
            <a:r>
              <a:rPr lang="ja-JP" altLang="en-US" sz="2800" dirty="0">
                <a:solidFill>
                  <a:srgbClr val="4D4D4D"/>
                </a:solidFill>
              </a:rPr>
              <a:t>想定している</a:t>
            </a:r>
            <a:r>
              <a:rPr lang="ja-JP" altLang="en-US" sz="2800" b="1" dirty="0">
                <a:solidFill>
                  <a:schemeClr val="accent5"/>
                </a:solidFill>
              </a:rPr>
              <a:t>因果構造</a:t>
            </a:r>
            <a:r>
              <a:rPr lang="ja-JP" altLang="en-US" sz="2800" dirty="0"/>
              <a:t>によって決める。</a:t>
            </a:r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305A9-A18E-4DE6-8A34-955E1FC0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62025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04AAE4-0EA5-4D65-873A-17AE939F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決定係数と</a:t>
            </a:r>
            <a:r>
              <a:rPr kumimoji="1" lang="en-US" altLang="ja-JP" dirty="0"/>
              <a:t>AIC</a:t>
            </a:r>
            <a:r>
              <a:rPr kumimoji="1" lang="ja-JP" altLang="en-US" dirty="0"/>
              <a:t>のイメージ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AAA285-008E-409E-A332-BE153BF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76</a:t>
            </a:fld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FF65D16-932A-4BF3-9698-500B1149BBC2}"/>
              </a:ext>
            </a:extLst>
          </p:cNvPr>
          <p:cNvSpPr/>
          <p:nvPr/>
        </p:nvSpPr>
        <p:spPr>
          <a:xfrm>
            <a:off x="319010" y="3068865"/>
            <a:ext cx="1424378" cy="1424378"/>
          </a:xfrm>
          <a:prstGeom prst="ellipse">
            <a:avLst/>
          </a:prstGeom>
          <a:ln w="571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AA3500-2584-4D79-8C38-710755E3E87C}"/>
              </a:ext>
            </a:extLst>
          </p:cNvPr>
          <p:cNvSpPr txBox="1"/>
          <p:nvPr/>
        </p:nvSpPr>
        <p:spPr>
          <a:xfrm>
            <a:off x="179510" y="357357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/>
                </a:solidFill>
              </a:rPr>
              <a:t>サンプル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A300A8C-EC57-4542-B9B9-0E79CC8405EE}"/>
              </a:ext>
            </a:extLst>
          </p:cNvPr>
          <p:cNvSpPr/>
          <p:nvPr/>
        </p:nvSpPr>
        <p:spPr>
          <a:xfrm>
            <a:off x="6187391" y="2552127"/>
            <a:ext cx="2457854" cy="2457854"/>
          </a:xfrm>
          <a:prstGeom prst="ellipse">
            <a:avLst/>
          </a:prstGeom>
          <a:ln w="571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64BF4F-F098-4F2A-BEDF-2CA711FBBA56}"/>
              </a:ext>
            </a:extLst>
          </p:cNvPr>
          <p:cNvSpPr txBox="1"/>
          <p:nvPr/>
        </p:nvSpPr>
        <p:spPr>
          <a:xfrm>
            <a:off x="6588226" y="3354377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6"/>
                </a:solidFill>
              </a:rPr>
              <a:t>現実世界の母集団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44B623-0EF9-437A-97E6-57B4A9DCE838}"/>
              </a:ext>
            </a:extLst>
          </p:cNvPr>
          <p:cNvSpPr txBox="1"/>
          <p:nvPr/>
        </p:nvSpPr>
        <p:spPr>
          <a:xfrm>
            <a:off x="3644071" y="3057597"/>
            <a:ext cx="214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2"/>
                </a:solidFill>
              </a:rPr>
              <a:t>現実世界を</a:t>
            </a:r>
            <a:br>
              <a:rPr kumimoji="1" lang="en-US" altLang="ja-JP" sz="2800" b="1" dirty="0">
                <a:solidFill>
                  <a:schemeClr val="accent2"/>
                </a:solidFill>
              </a:rPr>
            </a:br>
            <a:r>
              <a:rPr kumimoji="1" lang="ja-JP" altLang="en-US" sz="2800" b="1" dirty="0">
                <a:solidFill>
                  <a:schemeClr val="accent2"/>
                </a:solidFill>
              </a:rPr>
              <a:t>数学的に</a:t>
            </a:r>
            <a:br>
              <a:rPr kumimoji="1" lang="en-US" altLang="ja-JP" sz="2800" b="1" dirty="0">
                <a:solidFill>
                  <a:schemeClr val="accent2"/>
                </a:solidFill>
              </a:rPr>
            </a:br>
            <a:r>
              <a:rPr kumimoji="1" lang="ja-JP" altLang="en-US" sz="2800" b="1" dirty="0">
                <a:solidFill>
                  <a:schemeClr val="accent2"/>
                </a:solidFill>
              </a:rPr>
              <a:t>モデル化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5243FE-461C-4B9F-8E9F-C6A2D8D497EB}"/>
              </a:ext>
            </a:extLst>
          </p:cNvPr>
          <p:cNvSpPr txBox="1"/>
          <p:nvPr/>
        </p:nvSpPr>
        <p:spPr>
          <a:xfrm>
            <a:off x="6187391" y="129193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無作為抽出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95B505-B60F-4ABA-898E-D3BCEA8F35BC}"/>
              </a:ext>
            </a:extLst>
          </p:cNvPr>
          <p:cNvSpPr txBox="1"/>
          <p:nvPr/>
        </p:nvSpPr>
        <p:spPr>
          <a:xfrm>
            <a:off x="2317729" y="472533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4D4D4D"/>
                </a:solidFill>
              </a:rPr>
              <a:t>推測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FD5EB0-E03E-4C05-AEEB-3A9F72B8FB59}"/>
              </a:ext>
            </a:extLst>
          </p:cNvPr>
          <p:cNvSpPr txBox="1"/>
          <p:nvPr/>
        </p:nvSpPr>
        <p:spPr>
          <a:xfrm>
            <a:off x="5580112" y="45976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4D4D4D"/>
                </a:solidFill>
              </a:rPr>
              <a:t>近似</a:t>
            </a:r>
          </a:p>
        </p:txBody>
      </p:sp>
      <p:sp>
        <p:nvSpPr>
          <p:cNvPr id="19" name="十二角形 18">
            <a:extLst>
              <a:ext uri="{FF2B5EF4-FFF2-40B4-BE49-F238E27FC236}">
                <a16:creationId xmlns:a16="http://schemas.microsoft.com/office/drawing/2014/main" id="{60BB1C3D-4C6F-4675-98B5-0BED1ED6D842}"/>
              </a:ext>
            </a:extLst>
          </p:cNvPr>
          <p:cNvSpPr/>
          <p:nvPr/>
        </p:nvSpPr>
        <p:spPr>
          <a:xfrm>
            <a:off x="3436793" y="2514967"/>
            <a:ext cx="2452920" cy="2452920"/>
          </a:xfrm>
          <a:prstGeom prst="dodecagon">
            <a:avLst/>
          </a:prstGeom>
          <a:ln w="571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7CEB00F8-0646-4F80-BBF0-AC9945038C2C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H="1" flipV="1">
            <a:off x="3965390" y="-382064"/>
            <a:ext cx="516738" cy="6385119"/>
          </a:xfrm>
          <a:prstGeom prst="curvedConnector3">
            <a:avLst>
              <a:gd name="adj1" fmla="val -219162"/>
            </a:avLst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曲線 23">
            <a:extLst>
              <a:ext uri="{FF2B5EF4-FFF2-40B4-BE49-F238E27FC236}">
                <a16:creationId xmlns:a16="http://schemas.microsoft.com/office/drawing/2014/main" id="{12507232-5F3D-4E1D-A7C0-51D365A19842}"/>
              </a:ext>
            </a:extLst>
          </p:cNvPr>
          <p:cNvCxnSpPr>
            <a:cxnSpLocks/>
            <a:stCxn id="7" idx="4"/>
            <a:endCxn id="19" idx="5"/>
          </p:cNvCxnSpPr>
          <p:nvPr/>
        </p:nvCxnSpPr>
        <p:spPr>
          <a:xfrm rot="16200000" flipH="1">
            <a:off x="2445581" y="3078861"/>
            <a:ext cx="474644" cy="3303408"/>
          </a:xfrm>
          <a:prstGeom prst="curvedConnector3">
            <a:avLst>
              <a:gd name="adj1" fmla="val 148162"/>
            </a:avLst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728D0512-B9C7-4BB4-AD6A-88E099427AC3}"/>
              </a:ext>
            </a:extLst>
          </p:cNvPr>
          <p:cNvSpPr/>
          <p:nvPr/>
        </p:nvSpPr>
        <p:spPr>
          <a:xfrm>
            <a:off x="5580112" y="3587834"/>
            <a:ext cx="864096" cy="392877"/>
          </a:xfrm>
          <a:prstGeom prst="leftRightArrow">
            <a:avLst/>
          </a:prstGeom>
          <a:solidFill>
            <a:schemeClr val="accent5"/>
          </a:solidFill>
          <a:ln w="19050" cap="sq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E368678D-69D8-4E1B-A2D3-DBD8B57E4FE7}"/>
              </a:ext>
            </a:extLst>
          </p:cNvPr>
          <p:cNvSpPr/>
          <p:nvPr/>
        </p:nvSpPr>
        <p:spPr>
          <a:xfrm rot="16200000">
            <a:off x="2344140" y="3655556"/>
            <a:ext cx="516465" cy="3799572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00BC94-E783-47BD-85E9-AED5C1731B3B}"/>
              </a:ext>
            </a:extLst>
          </p:cNvPr>
          <p:cNvSpPr txBox="1"/>
          <p:nvPr/>
        </p:nvSpPr>
        <p:spPr>
          <a:xfrm>
            <a:off x="849991" y="5819175"/>
            <a:ext cx="3799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1"/>
                </a:solidFill>
              </a:rPr>
              <a:t>決定係数</a:t>
            </a:r>
            <a:r>
              <a:rPr kumimoji="1" lang="ja-JP" altLang="en-US" sz="2800" dirty="0"/>
              <a:t>で見ているギャップ</a:t>
            </a:r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A9CA2952-4609-457F-AE7D-1D75B5C4C252}"/>
              </a:ext>
            </a:extLst>
          </p:cNvPr>
          <p:cNvSpPr/>
          <p:nvPr/>
        </p:nvSpPr>
        <p:spPr>
          <a:xfrm rot="16200000">
            <a:off x="5902417" y="4186595"/>
            <a:ext cx="516465" cy="2727361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9EE9971-591B-4CF8-B127-F5C51F794D12}"/>
              </a:ext>
            </a:extLst>
          </p:cNvPr>
          <p:cNvSpPr txBox="1"/>
          <p:nvPr/>
        </p:nvSpPr>
        <p:spPr>
          <a:xfrm>
            <a:off x="4223759" y="5810364"/>
            <a:ext cx="3799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AIC</a:t>
            </a:r>
            <a:r>
              <a:rPr kumimoji="1" lang="ja-JP" altLang="en-US" sz="2800" dirty="0"/>
              <a:t>で見ている</a:t>
            </a:r>
            <a:br>
              <a:rPr kumimoji="1" lang="en-US" altLang="ja-JP" sz="2800" dirty="0"/>
            </a:br>
            <a:r>
              <a:rPr kumimoji="1" lang="ja-JP" altLang="en-US" sz="2800" dirty="0"/>
              <a:t>ギャップ</a:t>
            </a:r>
          </a:p>
        </p:txBody>
      </p:sp>
    </p:spTree>
    <p:extLst>
      <p:ext uri="{BB962C8B-B14F-4D97-AF65-F5344CB8AC3E}">
        <p14:creationId xmlns:p14="http://schemas.microsoft.com/office/powerpoint/2010/main" val="9841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20395-C521-42B7-9C42-02C6BE6F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決定係数と</a:t>
            </a:r>
            <a:r>
              <a:rPr kumimoji="1" lang="en-US" altLang="ja-JP" dirty="0"/>
              <a:t>AIC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CE5CD-94B9-41C1-A32A-C3C58109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取り置いた解析結果から、</a:t>
            </a:r>
            <a:br>
              <a:rPr kumimoji="1" lang="en-US" altLang="ja-JP" dirty="0"/>
            </a:br>
            <a:r>
              <a:rPr kumimoji="1" lang="ja-JP" altLang="en-US" b="1" dirty="0">
                <a:solidFill>
                  <a:schemeClr val="accent1"/>
                </a:solidFill>
              </a:rPr>
              <a:t>自由度調整済み決定係数</a:t>
            </a:r>
            <a:r>
              <a:rPr kumimoji="1" lang="ja-JP" altLang="en-US" dirty="0"/>
              <a:t>や</a:t>
            </a:r>
            <a:br>
              <a:rPr kumimoji="1" lang="en-US" altLang="ja-JP" dirty="0"/>
            </a:br>
            <a:r>
              <a:rPr kumimoji="1" lang="en-US" altLang="ja-JP" b="1" dirty="0">
                <a:solidFill>
                  <a:schemeClr val="accent1"/>
                </a:solidFill>
              </a:rPr>
              <a:t>AIC</a:t>
            </a:r>
            <a:r>
              <a:rPr kumimoji="1" lang="ja-JP" altLang="en-US" dirty="0"/>
              <a:t>を表示させます。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81B0E-B722-44B4-9B85-90C55B22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48426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ここまで取り置いた結果を俯瞰する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dirty="0">
                <a:solidFill>
                  <a:schemeClr val="accent1"/>
                </a:solidFill>
              </a:rPr>
              <a:t>esttab model*, ci nostar wide ar2 aic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78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3995935" y="3933056"/>
            <a:ext cx="4860033" cy="2086292"/>
            <a:chOff x="3959931" y="3211791"/>
            <a:chExt cx="5346036" cy="2086292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6073366" y="1098356"/>
              <a:ext cx="288032" cy="4514901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4315813" y="3666867"/>
              <a:ext cx="49901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accent1"/>
                  </a:solidFill>
                </a:rPr>
                <a:t>ci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信頼区間を表示</a:t>
              </a:r>
              <a:endParaRPr kumimoji="1" lang="en-US" altLang="ja-JP" sz="2000" dirty="0"/>
            </a:p>
            <a:p>
              <a:r>
                <a:rPr lang="en-US" altLang="ja-JP" sz="2000" b="1" dirty="0" err="1">
                  <a:solidFill>
                    <a:schemeClr val="accent1"/>
                  </a:solidFill>
                </a:rPr>
                <a:t>nostar</a:t>
              </a:r>
              <a:r>
                <a:rPr lang="ja-JP" altLang="en-US" sz="2000" dirty="0"/>
                <a:t> </a:t>
              </a:r>
              <a:r>
                <a:rPr lang="en-US" altLang="ja-JP" sz="2000" dirty="0"/>
                <a:t>:</a:t>
              </a:r>
              <a:r>
                <a:rPr lang="ja-JP" altLang="en-US" sz="2000" dirty="0"/>
                <a:t> 星印は付けない</a:t>
              </a:r>
              <a:endParaRPr lang="en-US" altLang="ja-JP" sz="2000" dirty="0"/>
            </a:p>
            <a:p>
              <a:r>
                <a:rPr kumimoji="1" lang="en-US" altLang="ja-JP" sz="2000" b="1" dirty="0">
                  <a:solidFill>
                    <a:schemeClr val="accent1"/>
                  </a:solidFill>
                </a:rPr>
                <a:t>wide</a:t>
              </a:r>
              <a:r>
                <a:rPr kumimoji="1" lang="en-US" altLang="ja-JP" sz="2000" dirty="0"/>
                <a:t> : </a:t>
              </a:r>
              <a:r>
                <a:rPr kumimoji="1" lang="ja-JP" altLang="en-US" sz="2000" dirty="0"/>
                <a:t>横長にする</a:t>
              </a:r>
              <a:endParaRPr kumimoji="1" lang="en-US" altLang="ja-JP" sz="2000" dirty="0"/>
            </a:p>
            <a:p>
              <a:r>
                <a:rPr lang="en-US" altLang="ja-JP" sz="2000" b="1" dirty="0">
                  <a:solidFill>
                    <a:schemeClr val="accent1"/>
                  </a:solidFill>
                </a:rPr>
                <a:t>ar2</a:t>
              </a:r>
              <a:r>
                <a:rPr lang="en-US" altLang="ja-JP" sz="2000" dirty="0"/>
                <a:t> : </a:t>
              </a:r>
              <a:r>
                <a:rPr lang="ja-JP" altLang="en-US" sz="2000" dirty="0"/>
                <a:t>調整済み決定係数を表示する。</a:t>
              </a:r>
              <a:endParaRPr lang="en-US" altLang="ja-JP" sz="2000" dirty="0"/>
            </a:p>
            <a:p>
              <a:r>
                <a:rPr lang="en-US" altLang="ja-JP" sz="2000" b="1" dirty="0" err="1">
                  <a:solidFill>
                    <a:schemeClr val="accent1"/>
                  </a:solidFill>
                </a:rPr>
                <a:t>aic</a:t>
              </a:r>
              <a:r>
                <a:rPr lang="en-US" altLang="ja-JP" sz="2000" dirty="0"/>
                <a:t> : AIC</a:t>
              </a:r>
              <a:r>
                <a:rPr lang="ja-JP" altLang="en-US" sz="2000" dirty="0"/>
                <a:t>を表示する</a:t>
              </a:r>
              <a:endParaRPr lang="en-US" altLang="ja-JP" sz="20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F07D2F-F241-489D-B304-FEE1D3416CE0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横長にすると見にくい場合は、</a:t>
            </a:r>
            <a:r>
              <a:rPr lang="en-US" altLang="ja-JP" b="1" dirty="0">
                <a:solidFill>
                  <a:schemeClr val="accent1"/>
                </a:solidFill>
              </a:rPr>
              <a:t>wide</a:t>
            </a:r>
            <a:r>
              <a:rPr lang="ja-JP" altLang="en-US" dirty="0"/>
              <a:t>オプションを外して下さい。</a:t>
            </a:r>
            <a:endParaRPr lang="en-US" altLang="ja-JP" dirty="0"/>
          </a:p>
        </p:txBody>
      </p:sp>
      <p:pic>
        <p:nvPicPr>
          <p:cNvPr id="11" name="Picture 2" descr="talk icon">
            <a:extLst>
              <a:ext uri="{FF2B5EF4-FFF2-40B4-BE49-F238E27FC236}">
                <a16:creationId xmlns:a16="http://schemas.microsoft.com/office/drawing/2014/main" id="{3B815573-C86A-4C5D-8A04-944B1E9A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C863999-3CB2-46FE-9798-C2C426975B97}"/>
              </a:ext>
            </a:extLst>
          </p:cNvPr>
          <p:cNvGrpSpPr/>
          <p:nvPr/>
        </p:nvGrpSpPr>
        <p:grpSpPr>
          <a:xfrm>
            <a:off x="115424" y="3933056"/>
            <a:ext cx="3790240" cy="1574875"/>
            <a:chOff x="3108726" y="3170552"/>
            <a:chExt cx="4169264" cy="1574875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D1F2A225-1930-4E46-B402-9DBB93485759}"/>
                </a:ext>
              </a:extLst>
            </p:cNvPr>
            <p:cNvSpPr/>
            <p:nvPr/>
          </p:nvSpPr>
          <p:spPr>
            <a:xfrm rot="16200000">
              <a:off x="6197870" y="2607378"/>
              <a:ext cx="288032" cy="1414380"/>
            </a:xfrm>
            <a:prstGeom prst="leftBrace">
              <a:avLst>
                <a:gd name="adj1" fmla="val 8333"/>
                <a:gd name="adj2" fmla="val 14034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6310F7A-12EF-41C6-AF3E-8A029432AE02}"/>
                </a:ext>
              </a:extLst>
            </p:cNvPr>
            <p:cNvSpPr txBox="1"/>
            <p:nvPr/>
          </p:nvSpPr>
          <p:spPr>
            <a:xfrm>
              <a:off x="3108726" y="3729764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ワイルドカード（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*</a:t>
              </a:r>
              <a:r>
                <a:rPr kumimoji="1" lang="ja-JP" altLang="en-US" sz="2000" dirty="0"/>
                <a:t>）を使って、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model</a:t>
              </a:r>
              <a:r>
                <a:rPr kumimoji="1" lang="ja-JP" altLang="en-US" sz="2000" dirty="0"/>
                <a:t>から始じまる結果を全て指定しています。</a:t>
              </a:r>
              <a:endParaRPr kumimoji="1"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466259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FB4A30C3-18A0-45CD-8352-6BA561D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ここまで取り置いた結果を俯瞰する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C4DBBF-48FF-4E20-AD66-CF67A212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1764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it-IT" altLang="ja-JP" b="1" u="sng" dirty="0">
                <a:solidFill>
                  <a:schemeClr val="accent1"/>
                </a:solidFill>
              </a:rPr>
              <a:t>est</a:t>
            </a:r>
            <a:r>
              <a:rPr lang="it-IT" altLang="ja-JP" b="1" dirty="0">
                <a:solidFill>
                  <a:schemeClr val="accent1"/>
                </a:solidFill>
              </a:rPr>
              <a:t>imate </a:t>
            </a:r>
            <a:r>
              <a:rPr lang="it-IT" altLang="ja-JP" b="1" u="sng" dirty="0">
                <a:solidFill>
                  <a:schemeClr val="accent1"/>
                </a:solidFill>
              </a:rPr>
              <a:t>tab</a:t>
            </a:r>
            <a:r>
              <a:rPr lang="it-IT" altLang="ja-JP" b="1" dirty="0">
                <a:solidFill>
                  <a:schemeClr val="accent1"/>
                </a:solidFill>
              </a:rPr>
              <a:t>le model*, se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stat(N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r2_a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aic</a:t>
            </a:r>
            <a:r>
              <a:rPr lang="en-US" altLang="ja-JP" b="1" dirty="0">
                <a:solidFill>
                  <a:schemeClr val="accent1"/>
                </a:solidFill>
              </a:rPr>
              <a:t>)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18E99-17DE-494E-95BC-75F3FB1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79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A7505E-ABF9-4A42-A5C5-3037EAF5BC64}"/>
              </a:ext>
            </a:extLst>
          </p:cNvPr>
          <p:cNvGrpSpPr/>
          <p:nvPr/>
        </p:nvGrpSpPr>
        <p:grpSpPr>
          <a:xfrm>
            <a:off x="4619462" y="3965073"/>
            <a:ext cx="4392488" cy="1768183"/>
            <a:chOff x="6046364" y="3211792"/>
            <a:chExt cx="4831736" cy="1768183"/>
          </a:xfrm>
        </p:grpSpPr>
        <p:sp>
          <p:nvSpPr>
            <p:cNvPr id="8" name="左中かっこ 7">
              <a:extLst>
                <a:ext uri="{FF2B5EF4-FFF2-40B4-BE49-F238E27FC236}">
                  <a16:creationId xmlns:a16="http://schemas.microsoft.com/office/drawing/2014/main" id="{74B4DD17-9AB8-4138-A37C-5AB580D80E1D}"/>
                </a:ext>
              </a:extLst>
            </p:cNvPr>
            <p:cNvSpPr/>
            <p:nvPr/>
          </p:nvSpPr>
          <p:spPr>
            <a:xfrm rot="16200000">
              <a:off x="8318216" y="1467397"/>
              <a:ext cx="288032" cy="3776821"/>
            </a:xfrm>
            <a:prstGeom prst="leftBrac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DB87DF3-9034-4ADE-A30F-F02258FEF580}"/>
                </a:ext>
              </a:extLst>
            </p:cNvPr>
            <p:cNvSpPr txBox="1"/>
            <p:nvPr/>
          </p:nvSpPr>
          <p:spPr>
            <a:xfrm>
              <a:off x="6046364" y="3656536"/>
              <a:ext cx="48317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accent1"/>
                  </a:solidFill>
                </a:rPr>
                <a:t>se</a:t>
              </a:r>
              <a:r>
                <a:rPr kumimoji="1" lang="en-US" altLang="ja-JP" sz="2000" dirty="0"/>
                <a:t>: </a:t>
              </a:r>
              <a:r>
                <a:rPr kumimoji="1" lang="ja-JP" altLang="en-US" sz="2000" dirty="0"/>
                <a:t>標準誤差を表示</a:t>
              </a:r>
              <a:endParaRPr kumimoji="1" lang="en-US" altLang="ja-JP" sz="2000" dirty="0"/>
            </a:p>
            <a:p>
              <a:r>
                <a:rPr lang="en-US" altLang="ja-JP" sz="2000" b="1" dirty="0">
                  <a:solidFill>
                    <a:schemeClr val="accent1"/>
                  </a:solidFill>
                </a:rPr>
                <a:t>N</a:t>
              </a:r>
              <a:r>
                <a:rPr lang="en-US" altLang="ja-JP" sz="2000" dirty="0"/>
                <a:t> : </a:t>
              </a:r>
              <a:r>
                <a:rPr lang="ja-JP" altLang="en-US" sz="2000" dirty="0"/>
                <a:t>解析対象者数を表示</a:t>
              </a:r>
              <a:endParaRPr lang="en-US" altLang="ja-JP" sz="2000" dirty="0"/>
            </a:p>
            <a:p>
              <a:r>
                <a:rPr lang="en-US" altLang="ja-JP" sz="2000" b="1" dirty="0">
                  <a:solidFill>
                    <a:schemeClr val="accent1"/>
                  </a:solidFill>
                </a:rPr>
                <a:t>r2_a</a:t>
              </a:r>
              <a:r>
                <a:rPr lang="en-US" altLang="ja-JP" sz="2000" dirty="0"/>
                <a:t> : </a:t>
              </a:r>
              <a:r>
                <a:rPr lang="ja-JP" altLang="en-US" sz="2000" dirty="0"/>
                <a:t>調整済み決定係数を表示する。</a:t>
              </a:r>
              <a:endParaRPr lang="en-US" altLang="ja-JP" sz="2000" dirty="0"/>
            </a:p>
            <a:p>
              <a:r>
                <a:rPr lang="en-US" altLang="ja-JP" sz="2000" b="1" dirty="0" err="1">
                  <a:solidFill>
                    <a:schemeClr val="accent1"/>
                  </a:solidFill>
                </a:rPr>
                <a:t>aic</a:t>
              </a:r>
              <a:r>
                <a:rPr lang="en-US" altLang="ja-JP" sz="2000" dirty="0"/>
                <a:t> : AIC</a:t>
              </a:r>
              <a:r>
                <a:rPr lang="ja-JP" altLang="en-US" sz="2000" dirty="0"/>
                <a:t>を表示する</a:t>
              </a:r>
              <a:endParaRPr lang="en-US" altLang="ja-JP" sz="20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C863999-3CB2-46FE-9798-C2C426975B97}"/>
              </a:ext>
            </a:extLst>
          </p:cNvPr>
          <p:cNvGrpSpPr/>
          <p:nvPr/>
        </p:nvGrpSpPr>
        <p:grpSpPr>
          <a:xfrm>
            <a:off x="243136" y="3965072"/>
            <a:ext cx="4562265" cy="1523150"/>
            <a:chOff x="2743462" y="3211791"/>
            <a:chExt cx="5018492" cy="1523150"/>
          </a:xfrm>
        </p:grpSpPr>
        <p:sp>
          <p:nvSpPr>
            <p:cNvPr id="13" name="左中かっこ 12">
              <a:extLst>
                <a:ext uri="{FF2B5EF4-FFF2-40B4-BE49-F238E27FC236}">
                  <a16:creationId xmlns:a16="http://schemas.microsoft.com/office/drawing/2014/main" id="{D1F2A225-1930-4E46-B402-9DBB93485759}"/>
                </a:ext>
              </a:extLst>
            </p:cNvPr>
            <p:cNvSpPr/>
            <p:nvPr/>
          </p:nvSpPr>
          <p:spPr>
            <a:xfrm rot="16200000">
              <a:off x="6910748" y="2648617"/>
              <a:ext cx="288032" cy="1414380"/>
            </a:xfrm>
            <a:prstGeom prst="leftBrace">
              <a:avLst>
                <a:gd name="adj1" fmla="val 8333"/>
                <a:gd name="adj2" fmla="val 14034"/>
              </a:avLst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6310F7A-12EF-41C6-AF3E-8A029432AE02}"/>
                </a:ext>
              </a:extLst>
            </p:cNvPr>
            <p:cNvSpPr txBox="1"/>
            <p:nvPr/>
          </p:nvSpPr>
          <p:spPr>
            <a:xfrm>
              <a:off x="2743462" y="3719278"/>
              <a:ext cx="4169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/>
                <a:t>ワイルドカード（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*</a:t>
              </a:r>
              <a:r>
                <a:rPr kumimoji="1" lang="ja-JP" altLang="en-US" sz="2000" dirty="0"/>
                <a:t>）を使って、</a:t>
              </a:r>
              <a:r>
                <a:rPr kumimoji="1" lang="en-US" altLang="ja-JP" sz="2000" b="1" dirty="0">
                  <a:solidFill>
                    <a:schemeClr val="accent1"/>
                  </a:solidFill>
                </a:rPr>
                <a:t>model</a:t>
              </a:r>
              <a:r>
                <a:rPr kumimoji="1" lang="ja-JP" altLang="en-US" sz="2000" dirty="0"/>
                <a:t>から始じまる結果を全て指定しています。</a:t>
              </a:r>
              <a:endParaRPr kumimoji="1"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5719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B555C2E-66D2-4B47-9DC7-CD9B2E52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線形回帰分析を行う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07E228B-D7E9-4B6B-951F-9BA2B4B01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線形回帰分析</a:t>
            </a:r>
          </a:p>
        </p:txBody>
      </p:sp>
    </p:spTree>
    <p:extLst>
      <p:ext uri="{BB962C8B-B14F-4D97-AF65-F5344CB8AC3E}">
        <p14:creationId xmlns:p14="http://schemas.microsoft.com/office/powerpoint/2010/main" val="1235789114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4">
            <a:extLst>
              <a:ext uri="{FF2B5EF4-FFF2-40B4-BE49-F238E27FC236}">
                <a16:creationId xmlns:a16="http://schemas.microsoft.com/office/drawing/2014/main" id="{3C60B593-94D8-4651-8458-3FF22674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0321"/>
            <a:ext cx="8229600" cy="28406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F7D7722-CE2D-42AC-B302-037017F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ここまで取り置いた結果を俯瞰する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47386D-5DB8-461B-9AFF-E3F9E034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2CC391-7677-4CD4-BC04-AEC861783B3E}"/>
              </a:ext>
            </a:extLst>
          </p:cNvPr>
          <p:cNvSpPr/>
          <p:nvPr/>
        </p:nvSpPr>
        <p:spPr>
          <a:xfrm>
            <a:off x="1547664" y="1931645"/>
            <a:ext cx="2376264" cy="266429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7DAF74-3247-49E3-9172-13302E823D68}"/>
              </a:ext>
            </a:extLst>
          </p:cNvPr>
          <p:cNvSpPr/>
          <p:nvPr/>
        </p:nvSpPr>
        <p:spPr>
          <a:xfrm>
            <a:off x="4005300" y="1931645"/>
            <a:ext cx="2376264" cy="2664296"/>
          </a:xfrm>
          <a:prstGeom prst="rect">
            <a:avLst/>
          </a:prstGeom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7007CF-F0CF-41F0-9776-39158DCE086D}"/>
              </a:ext>
            </a:extLst>
          </p:cNvPr>
          <p:cNvSpPr/>
          <p:nvPr/>
        </p:nvSpPr>
        <p:spPr>
          <a:xfrm>
            <a:off x="6462936" y="1931645"/>
            <a:ext cx="2376264" cy="2664296"/>
          </a:xfrm>
          <a:prstGeom prst="rect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F636FD-199E-4A17-80AC-88EA3F843044}"/>
              </a:ext>
            </a:extLst>
          </p:cNvPr>
          <p:cNvSpPr txBox="1"/>
          <p:nvPr/>
        </p:nvSpPr>
        <p:spPr>
          <a:xfrm>
            <a:off x="1439652" y="124253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rgbClr val="4D4D4D"/>
                </a:solidFill>
              </a:rPr>
              <a:t>model1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BE114B-7463-4F76-BD3D-A733C1E278FB}"/>
              </a:ext>
            </a:extLst>
          </p:cNvPr>
          <p:cNvSpPr txBox="1"/>
          <p:nvPr/>
        </p:nvSpPr>
        <p:spPr>
          <a:xfrm>
            <a:off x="3897288" y="121964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model2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DEED90-C7E2-49BA-90FD-41F72E946C5F}"/>
              </a:ext>
            </a:extLst>
          </p:cNvPr>
          <p:cNvSpPr txBox="1"/>
          <p:nvPr/>
        </p:nvSpPr>
        <p:spPr>
          <a:xfrm>
            <a:off x="6354924" y="119675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model3</a:t>
            </a:r>
            <a:r>
              <a:rPr kumimoji="1" lang="ja-JP" altLang="en-US" sz="2400" dirty="0">
                <a:solidFill>
                  <a:srgbClr val="4D4D4D"/>
                </a:solidFill>
              </a:rPr>
              <a:t>の結果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139F989-24C2-4ACE-8BFA-480B7249B7BA}"/>
              </a:ext>
            </a:extLst>
          </p:cNvPr>
          <p:cNvSpPr/>
          <p:nvPr/>
        </p:nvSpPr>
        <p:spPr>
          <a:xfrm>
            <a:off x="1476802" y="3861048"/>
            <a:ext cx="936104" cy="490467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D2CB299-51D9-4775-B3F8-C7A599F801F5}"/>
              </a:ext>
            </a:extLst>
          </p:cNvPr>
          <p:cNvSpPr/>
          <p:nvPr/>
        </p:nvSpPr>
        <p:spPr>
          <a:xfrm>
            <a:off x="3928819" y="3861048"/>
            <a:ext cx="936104" cy="503605"/>
          </a:xfrm>
          <a:prstGeom prst="ellipse">
            <a:avLst/>
          </a:prstGeom>
          <a:ln w="190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8534A42-F331-4957-AFA6-F9EF92E843F0}"/>
              </a:ext>
            </a:extLst>
          </p:cNvPr>
          <p:cNvSpPr/>
          <p:nvPr/>
        </p:nvSpPr>
        <p:spPr>
          <a:xfrm>
            <a:off x="6444208" y="3861048"/>
            <a:ext cx="936104" cy="503147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8" name="表 18">
            <a:extLst>
              <a:ext uri="{FF2B5EF4-FFF2-40B4-BE49-F238E27FC236}">
                <a16:creationId xmlns:a16="http://schemas.microsoft.com/office/drawing/2014/main" id="{39152AFA-8178-426E-BB16-93458B540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0487"/>
              </p:ext>
            </p:extLst>
          </p:nvPr>
        </p:nvGraphicFramePr>
        <p:xfrm>
          <a:off x="1384666" y="5021110"/>
          <a:ext cx="68974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63">
                  <a:extLst>
                    <a:ext uri="{9D8B030D-6E8A-4147-A177-3AD203B41FA5}">
                      <a16:colId xmlns:a16="http://schemas.microsoft.com/office/drawing/2014/main" val="3283888429"/>
                    </a:ext>
                  </a:extLst>
                </a:gridCol>
                <a:gridCol w="1724363">
                  <a:extLst>
                    <a:ext uri="{9D8B030D-6E8A-4147-A177-3AD203B41FA5}">
                      <a16:colId xmlns:a16="http://schemas.microsoft.com/office/drawing/2014/main" val="1439575709"/>
                    </a:ext>
                  </a:extLst>
                </a:gridCol>
                <a:gridCol w="1724363">
                  <a:extLst>
                    <a:ext uri="{9D8B030D-6E8A-4147-A177-3AD203B41FA5}">
                      <a16:colId xmlns:a16="http://schemas.microsoft.com/office/drawing/2014/main" val="1520634089"/>
                    </a:ext>
                  </a:extLst>
                </a:gridCol>
                <a:gridCol w="1724363">
                  <a:extLst>
                    <a:ext uri="{9D8B030D-6E8A-4147-A177-3AD203B41FA5}">
                      <a16:colId xmlns:a16="http://schemas.microsoft.com/office/drawing/2014/main" val="1465662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Model 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Model 2 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Model 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Adj R</a:t>
                      </a:r>
                      <a:r>
                        <a:rPr kumimoji="1" lang="en-US" altLang="ja-JP" sz="2000" baseline="30000" dirty="0"/>
                        <a:t>2</a:t>
                      </a:r>
                      <a:endParaRPr kumimoji="1" lang="ja-JP" alt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0.029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0.071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0.130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AIC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3024.4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3018.1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3006.7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8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69890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F0069-69D2-4154-B29C-C16A65E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ここまでの内容の振り返り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30819-B189-42D9-8EEA-11D333A16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18139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sz="2800" dirty="0"/>
              <a:t>線形回帰分析を行う。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線形回帰分析</a:t>
            </a:r>
            <a:endParaRPr lang="en-US" altLang="ja-JP" sz="2400" dirty="0"/>
          </a:p>
          <a:p>
            <a:pPr lvl="1"/>
            <a:r>
              <a:rPr lang="ja-JP" altLang="en-US" sz="2400" dirty="0"/>
              <a:t>予測値と残差</a:t>
            </a:r>
            <a:endParaRPr lang="en-US" altLang="ja-JP" sz="2400" dirty="0"/>
          </a:p>
          <a:p>
            <a:r>
              <a:rPr lang="ja-JP" altLang="en-US" sz="2800" dirty="0"/>
              <a:t>分析結果の取り置き</a:t>
            </a:r>
            <a:endParaRPr lang="en-US" altLang="ja-JP" sz="2800" dirty="0"/>
          </a:p>
          <a:p>
            <a:r>
              <a:rPr lang="ja-JP" altLang="en-US" sz="2800" dirty="0"/>
              <a:t>重回帰分析を行う。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重回帰分析</a:t>
            </a:r>
            <a:endParaRPr lang="en-US" altLang="ja-JP" sz="2400" dirty="0"/>
          </a:p>
          <a:p>
            <a:pPr lvl="1"/>
            <a:r>
              <a:rPr lang="ja-JP" altLang="en-US" sz="2400" dirty="0"/>
              <a:t>ダミー変数化</a:t>
            </a:r>
            <a:endParaRPr lang="en-US" altLang="ja-JP" sz="2400" dirty="0"/>
          </a:p>
          <a:p>
            <a:pPr lvl="1"/>
            <a:r>
              <a:rPr lang="ja-JP" altLang="en-US" sz="2400" dirty="0"/>
              <a:t>解析結果の比較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33489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504590"/>
              </p:ext>
            </p:extLst>
          </p:nvPr>
        </p:nvGraphicFramePr>
        <p:xfrm>
          <a:off x="457200" y="1125538"/>
          <a:ext cx="8229601" cy="43682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7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reg</a:t>
                      </a:r>
                      <a:r>
                        <a:rPr kumimoji="1" lang="en-US" altLang="ja-JP" sz="2000" dirty="0"/>
                        <a:t>ress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線形回帰分析・重回帰分析を行う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i</a:t>
                      </a:r>
                      <a:r>
                        <a:rPr kumimoji="1" lang="en-US" altLang="ja-JP" sz="2000" dirty="0"/>
                        <a:t>.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解析する説明変数をダミー変数化する。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4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predict ,</a:t>
                      </a:r>
                      <a:r>
                        <a:rPr kumimoji="1" lang="en-US" altLang="ja-JP" sz="2000" dirty="0" err="1"/>
                        <a:t>xb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予測値を計算する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predict ,residual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残差を計算する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qnorm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横軸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ja-JP" altLang="en-US" sz="2000" dirty="0"/>
                        <a:t>正規分布の</a:t>
                      </a:r>
                      <a:r>
                        <a:rPr kumimoji="1" lang="en-US" altLang="ja-JP" sz="2000" dirty="0"/>
                        <a:t>QQ</a:t>
                      </a:r>
                      <a:r>
                        <a:rPr kumimoji="1" lang="ja-JP" altLang="en-US" sz="2000" dirty="0"/>
                        <a:t>プロットを描画する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 err="1"/>
                        <a:t>rvfplot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横軸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ja-JP" altLang="en-US" sz="2000" dirty="0"/>
                        <a:t>予測値、縦軸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ja-JP" altLang="en-US" sz="2000" dirty="0"/>
                        <a:t>残差の散布図を描画する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est</a:t>
                      </a:r>
                      <a:r>
                        <a:rPr kumimoji="1" lang="en-US" altLang="ja-JP" sz="2000" dirty="0"/>
                        <a:t>imates </a:t>
                      </a:r>
                      <a:r>
                        <a:rPr kumimoji="1" lang="en-US" altLang="ja-JP" sz="2000" u="sng" dirty="0"/>
                        <a:t>sto</a:t>
                      </a:r>
                      <a:r>
                        <a:rPr kumimoji="1" lang="en-US" altLang="ja-JP" sz="2000" dirty="0"/>
                        <a:t>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解析結果を取り置く。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est</a:t>
                      </a:r>
                      <a:r>
                        <a:rPr kumimoji="1" lang="en-US" altLang="ja-JP" sz="2000" dirty="0"/>
                        <a:t>imates drop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取り置いた解析結果を削除する。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0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none" dirty="0" err="1"/>
                        <a:t>esttab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取り置いた解析結果を表示する。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est</a:t>
                      </a:r>
                      <a:r>
                        <a:rPr kumimoji="1" lang="en-US" altLang="ja-JP" sz="2000" u="none" dirty="0"/>
                        <a:t>imates </a:t>
                      </a:r>
                      <a:r>
                        <a:rPr kumimoji="1" lang="en-US" altLang="ja-JP" sz="2000" u="sng" dirty="0"/>
                        <a:t>tab</a:t>
                      </a:r>
                      <a:r>
                        <a:rPr kumimoji="1" lang="en-US" altLang="ja-JP" sz="2000" u="none" dirty="0"/>
                        <a:t>le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取り置いた解析結果を表示する。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1323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022A26-3552-4551-8C17-79B7A2262C50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これらの詳細は、本スライドやヘルプファイルを参照して下さい。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1A41CD47-7B5E-42E7-94D5-B0B69CE8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46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D4AAFC-36B9-47B6-A956-585E452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線形回帰分析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21A20A-9B77-4BD2-A62A-BDC6EC92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5968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dirty="0"/>
              <a:t>応答変数 </a:t>
            </a:r>
            <a:r>
              <a:rPr lang="en-US" altLang="ja-JP" dirty="0"/>
              <a:t>y</a:t>
            </a:r>
          </a:p>
          <a:p>
            <a:pPr marL="0" indent="0" algn="ctr">
              <a:buNone/>
            </a:pPr>
            <a:r>
              <a:rPr lang="ja-JP" altLang="en-US" dirty="0"/>
              <a:t>説明変数 </a:t>
            </a:r>
            <a:r>
              <a:rPr lang="en-US" altLang="ja-JP" dirty="0"/>
              <a:t>x</a:t>
            </a:r>
          </a:p>
          <a:p>
            <a:pPr marL="0" indent="0" algn="ctr">
              <a:buNone/>
            </a:pPr>
            <a:r>
              <a:rPr lang="ja-JP" altLang="en-US" dirty="0"/>
              <a:t>関係を直線的な関係で説明する。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係数のことを</a:t>
            </a:r>
            <a:r>
              <a:rPr lang="ja-JP" altLang="en-US" b="1" dirty="0">
                <a:solidFill>
                  <a:schemeClr val="accent1"/>
                </a:solidFill>
              </a:rPr>
              <a:t>回帰係数</a:t>
            </a:r>
            <a:r>
              <a:rPr lang="ja-JP" altLang="en-US" dirty="0"/>
              <a:t>という。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4595D6-FF13-4048-AEC4-D40B9DA0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36848E89-46D1-4A05-9B21-0BF49474A193}"/>
                  </a:ext>
                </a:extLst>
              </p:cNvPr>
              <p:cNvSpPr txBox="1"/>
              <p:nvPr/>
            </p:nvSpPr>
            <p:spPr>
              <a:xfrm>
                <a:off x="2373000" y="4437112"/>
                <a:ext cx="43979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5">
                <a:extLst>
                  <a:ext uri="{FF2B5EF4-FFF2-40B4-BE49-F238E27FC236}">
                    <a16:creationId xmlns:a16="http://schemas.microsoft.com/office/drawing/2014/main" id="{36848E89-46D1-4A05-9B21-0BF49474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00" y="4437112"/>
                <a:ext cx="439799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8">
            <a:extLst>
              <a:ext uri="{FF2B5EF4-FFF2-40B4-BE49-F238E27FC236}">
                <a16:creationId xmlns:a16="http://schemas.microsoft.com/office/drawing/2014/main" id="{FB65A3BF-043A-45E6-8C3A-31FA3B0F4586}"/>
              </a:ext>
            </a:extLst>
          </p:cNvPr>
          <p:cNvSpPr/>
          <p:nvPr/>
        </p:nvSpPr>
        <p:spPr>
          <a:xfrm>
            <a:off x="6210292" y="4492792"/>
            <a:ext cx="686831" cy="686831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45C76B-0EBD-4E0C-94BF-6C7B4847D846}"/>
              </a:ext>
            </a:extLst>
          </p:cNvPr>
          <p:cNvSpPr txBox="1"/>
          <p:nvPr/>
        </p:nvSpPr>
        <p:spPr>
          <a:xfrm>
            <a:off x="6210292" y="539764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誤差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2F0B072-03E1-4DF1-8470-7FA6A7B0183D}"/>
              </a:ext>
            </a:extLst>
          </p:cNvPr>
          <p:cNvSpPr/>
          <p:nvPr/>
        </p:nvSpPr>
        <p:spPr>
          <a:xfrm>
            <a:off x="3491880" y="4530504"/>
            <a:ext cx="864096" cy="686831"/>
          </a:xfrm>
          <a:prstGeom prst="ellips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ACBEF6-6A35-44D1-B99A-7C6113D9C285}"/>
              </a:ext>
            </a:extLst>
          </p:cNvPr>
          <p:cNvSpPr txBox="1"/>
          <p:nvPr/>
        </p:nvSpPr>
        <p:spPr>
          <a:xfrm>
            <a:off x="3468657" y="539764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切片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615AAEF-8534-4F8F-B63A-F0FA969455AD}"/>
              </a:ext>
            </a:extLst>
          </p:cNvPr>
          <p:cNvSpPr/>
          <p:nvPr/>
        </p:nvSpPr>
        <p:spPr>
          <a:xfrm>
            <a:off x="4716336" y="4525249"/>
            <a:ext cx="864096" cy="686831"/>
          </a:xfrm>
          <a:prstGeom prst="ellips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F13C234-2241-46FA-B35F-66D3634A629B}"/>
              </a:ext>
            </a:extLst>
          </p:cNvPr>
          <p:cNvSpPr txBox="1"/>
          <p:nvPr/>
        </p:nvSpPr>
        <p:spPr>
          <a:xfrm>
            <a:off x="4644328" y="5397641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傾き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F8EC97-E68F-484A-A522-FDEEB4153839}"/>
              </a:ext>
            </a:extLst>
          </p:cNvPr>
          <p:cNvSpPr txBox="1"/>
          <p:nvPr/>
        </p:nvSpPr>
        <p:spPr>
          <a:xfrm>
            <a:off x="1954422" y="6044462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</a:rPr>
              <a:t>x</a:t>
            </a:r>
            <a:r>
              <a:rPr kumimoji="1" lang="ja-JP" altLang="en-US" sz="2800" dirty="0">
                <a:solidFill>
                  <a:schemeClr val="accent5"/>
                </a:solidFill>
              </a:rPr>
              <a:t>で説明できる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74E222-3E5A-4EF2-BB41-BA685910F08B}"/>
              </a:ext>
            </a:extLst>
          </p:cNvPr>
          <p:cNvSpPr txBox="1"/>
          <p:nvPr/>
        </p:nvSpPr>
        <p:spPr>
          <a:xfrm>
            <a:off x="5009535" y="6044462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</a:rPr>
              <a:t>x</a:t>
            </a:r>
            <a:r>
              <a:rPr kumimoji="1" lang="ja-JP" altLang="en-US" sz="2800" dirty="0">
                <a:solidFill>
                  <a:schemeClr val="accent2"/>
                </a:solidFill>
              </a:rPr>
              <a:t>によって説明できない</a:t>
            </a:r>
          </a:p>
        </p:txBody>
      </p:sp>
    </p:spTree>
    <p:extLst>
      <p:ext uri="{BB962C8B-B14F-4D97-AF65-F5344CB8AC3E}">
        <p14:creationId xmlns:p14="http://schemas.microsoft.com/office/powerpoint/2010/main" val="270729549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|8.2|12.4|3.4|11.1"/>
</p:tagLst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Presenters Pro 仕様配色">
      <a:dk1>
        <a:srgbClr val="4D4D4D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メイリオ＋Sego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2966</Words>
  <Application>Microsoft Office PowerPoint</Application>
  <PresentationFormat>画面に合わせる (4:3)</PresentationFormat>
  <Paragraphs>570</Paragraphs>
  <Slides>83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83</vt:i4>
      </vt:variant>
    </vt:vector>
  </HeadingPairs>
  <TitlesOfParts>
    <vt:vector size="96" baseType="lpstr">
      <vt:lpstr>MigMix 1P</vt:lpstr>
      <vt:lpstr>めい</vt:lpstr>
      <vt:lpstr>メイリオ</vt:lpstr>
      <vt:lpstr>Arial</vt:lpstr>
      <vt:lpstr>Calibri</vt:lpstr>
      <vt:lpstr>Calibri Light</vt:lpstr>
      <vt:lpstr>Cambria Math</vt:lpstr>
      <vt:lpstr>Impact</vt:lpstr>
      <vt:lpstr>Segoe UI</vt:lpstr>
      <vt:lpstr>Wingdings</vt:lpstr>
      <vt:lpstr>1_Office テーマ</vt:lpstr>
      <vt:lpstr>Office ​​テーマ</vt:lpstr>
      <vt:lpstr>Equation</vt:lpstr>
      <vt:lpstr>  Stata操作入門 #5. 線形回帰分析</vt:lpstr>
      <vt:lpstr>本シリーズのテーマ</vt:lpstr>
      <vt:lpstr>解析計画</vt:lpstr>
      <vt:lpstr>今回のテーマ</vt:lpstr>
      <vt:lpstr>作業フォルダに移動する。</vt:lpstr>
      <vt:lpstr>前回までに作業したファイル読込む。</vt:lpstr>
      <vt:lpstr>Doファイルを作成する</vt:lpstr>
      <vt:lpstr>線形回帰分析を行う</vt:lpstr>
      <vt:lpstr>線形回帰分析</vt:lpstr>
      <vt:lpstr>誤差と残差の違い</vt:lpstr>
      <vt:lpstr>y:出生時体重、x:母親の体重</vt:lpstr>
      <vt:lpstr>最小二乗法</vt:lpstr>
      <vt:lpstr>誤差と残差の違い</vt:lpstr>
      <vt:lpstr>誤差と残差の違い</vt:lpstr>
      <vt:lpstr>最小二乗法</vt:lpstr>
      <vt:lpstr>線形回帰分析を実行するコマンド</vt:lpstr>
      <vt:lpstr>線形回帰分析を実行するコマンド</vt:lpstr>
      <vt:lpstr>線形回帰分析</vt:lpstr>
      <vt:lpstr>結果の解釈</vt:lpstr>
      <vt:lpstr>解析結果の解釈</vt:lpstr>
      <vt:lpstr>線形回帰分析を行う</vt:lpstr>
      <vt:lpstr>解析結果の解釈</vt:lpstr>
      <vt:lpstr>回帰分析後</vt:lpstr>
      <vt:lpstr>回帰分析後</vt:lpstr>
      <vt:lpstr>変数ウインドウで確認</vt:lpstr>
      <vt:lpstr>散布図で確認する。</vt:lpstr>
      <vt:lpstr>散布図で確認する。</vt:lpstr>
      <vt:lpstr>残差を確認する</vt:lpstr>
      <vt:lpstr>残差の状況</vt:lpstr>
      <vt:lpstr>回帰分析後に残差を求める</vt:lpstr>
      <vt:lpstr>回帰分析後に残差を求める</vt:lpstr>
      <vt:lpstr>回帰分析後に残差を求める</vt:lpstr>
      <vt:lpstr>残差を見てみる</vt:lpstr>
      <vt:lpstr>残差を見てみる</vt:lpstr>
      <vt:lpstr>残差のヒストグラム</vt:lpstr>
      <vt:lpstr>残差のヒストグラム</vt:lpstr>
      <vt:lpstr>QQプロットで確認する</vt:lpstr>
      <vt:lpstr>QQプロットで確認する</vt:lpstr>
      <vt:lpstr>予測値と残差の散布図</vt:lpstr>
      <vt:lpstr>予測値と残差の散布図</vt:lpstr>
      <vt:lpstr>分析結果の取り置き</vt:lpstr>
      <vt:lpstr>実行した分析結果の取り置き</vt:lpstr>
      <vt:lpstr>分析結果の取り置き</vt:lpstr>
      <vt:lpstr>実行した分析結果の取り置き</vt:lpstr>
      <vt:lpstr>取り置いた分析結果の表示</vt:lpstr>
      <vt:lpstr>取り置いた結果の表示</vt:lpstr>
      <vt:lpstr>取り置いた結果の表示</vt:lpstr>
      <vt:lpstr>取り置いた結果の表示</vt:lpstr>
      <vt:lpstr>取り置いた結果の表示</vt:lpstr>
      <vt:lpstr>使い分け</vt:lpstr>
      <vt:lpstr>取り置いた結果が不要になった時</vt:lpstr>
      <vt:lpstr>重回帰分析</vt:lpstr>
      <vt:lpstr>重回帰分析</vt:lpstr>
      <vt:lpstr>追加する説明変数</vt:lpstr>
      <vt:lpstr>線形回帰分析を実行するコマンド</vt:lpstr>
      <vt:lpstr>重回帰分析を実行するコマンド</vt:lpstr>
      <vt:lpstr>解析結果の解釈</vt:lpstr>
      <vt:lpstr>解析結果の解釈</vt:lpstr>
      <vt:lpstr>追加する説明変数</vt:lpstr>
      <vt:lpstr>重回帰分析</vt:lpstr>
      <vt:lpstr>ダミー変数化</vt:lpstr>
      <vt:lpstr>ダミー変数化</vt:lpstr>
      <vt:lpstr>ダミー変数化</vt:lpstr>
      <vt:lpstr>重回帰分析を実行するコマンド</vt:lpstr>
      <vt:lpstr>結果の解釈</vt:lpstr>
      <vt:lpstr>実行した分析結果の取り置き</vt:lpstr>
      <vt:lpstr>重回帰分析</vt:lpstr>
      <vt:lpstr>解析結果の比較</vt:lpstr>
      <vt:lpstr>重回帰分析を実行するコマンド</vt:lpstr>
      <vt:lpstr>実行結果</vt:lpstr>
      <vt:lpstr>実行した分析結果の取り置き</vt:lpstr>
      <vt:lpstr>ここまで取り置いた結果を俯瞰する</vt:lpstr>
      <vt:lpstr>ここまで取り置いた結果を俯瞰する</vt:lpstr>
      <vt:lpstr>ここまで取り置いた結果を俯瞰する</vt:lpstr>
      <vt:lpstr>どのモデルを選択するか？</vt:lpstr>
      <vt:lpstr>決定係数とAICのイメージ</vt:lpstr>
      <vt:lpstr>決定係数とAIC</vt:lpstr>
      <vt:lpstr>ここまで取り置いた結果を俯瞰する</vt:lpstr>
      <vt:lpstr>ここまで取り置いた結果を俯瞰する</vt:lpstr>
      <vt:lpstr>ここまで取り置いた結果を俯瞰する</vt:lpstr>
      <vt:lpstr>ここまでの内容の振り返り</vt:lpstr>
      <vt:lpstr>今回のテーマ</vt:lpstr>
      <vt:lpstr>使ったコマンド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Stata操作入門 #5. 線形回帰分析</dc:title>
  <dc:creator>Mitsuhashi Toshiharu</dc:creator>
  <cp:lastModifiedBy>Toshiharu Mitsuhashi</cp:lastModifiedBy>
  <cp:revision>39</cp:revision>
  <cp:lastPrinted>2020-05-27T10:51:54Z</cp:lastPrinted>
  <dcterms:created xsi:type="dcterms:W3CDTF">2020-05-26T05:46:02Z</dcterms:created>
  <dcterms:modified xsi:type="dcterms:W3CDTF">2025-02-17T13:24:20Z</dcterms:modified>
</cp:coreProperties>
</file>