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48" r:id="rId2"/>
  </p:sldMasterIdLst>
  <p:notesMasterIdLst>
    <p:notesMasterId r:id="rId53"/>
  </p:notesMasterIdLst>
  <p:handoutMasterIdLst>
    <p:handoutMasterId r:id="rId54"/>
  </p:handoutMasterIdLst>
  <p:sldIdLst>
    <p:sldId id="256" r:id="rId3"/>
    <p:sldId id="399" r:id="rId4"/>
    <p:sldId id="386" r:id="rId5"/>
    <p:sldId id="394" r:id="rId6"/>
    <p:sldId id="385" r:id="rId7"/>
    <p:sldId id="392" r:id="rId8"/>
    <p:sldId id="393" r:id="rId9"/>
    <p:sldId id="397" r:id="rId10"/>
    <p:sldId id="400" r:id="rId11"/>
    <p:sldId id="402" r:id="rId12"/>
    <p:sldId id="401" r:id="rId13"/>
    <p:sldId id="398" r:id="rId14"/>
    <p:sldId id="403" r:id="rId15"/>
    <p:sldId id="395" r:id="rId16"/>
    <p:sldId id="396" r:id="rId17"/>
    <p:sldId id="404" r:id="rId18"/>
    <p:sldId id="391" r:id="rId19"/>
    <p:sldId id="387" r:id="rId20"/>
    <p:sldId id="388" r:id="rId21"/>
    <p:sldId id="389" r:id="rId22"/>
    <p:sldId id="390" r:id="rId23"/>
    <p:sldId id="406" r:id="rId24"/>
    <p:sldId id="435" r:id="rId25"/>
    <p:sldId id="436" r:id="rId26"/>
    <p:sldId id="405" r:id="rId27"/>
    <p:sldId id="413" r:id="rId28"/>
    <p:sldId id="411" r:id="rId29"/>
    <p:sldId id="410" r:id="rId30"/>
    <p:sldId id="407" r:id="rId31"/>
    <p:sldId id="416" r:id="rId32"/>
    <p:sldId id="415" r:id="rId33"/>
    <p:sldId id="417" r:id="rId34"/>
    <p:sldId id="412" r:id="rId35"/>
    <p:sldId id="408" r:id="rId36"/>
    <p:sldId id="414" r:id="rId37"/>
    <p:sldId id="418" r:id="rId38"/>
    <p:sldId id="419" r:id="rId39"/>
    <p:sldId id="421" r:id="rId40"/>
    <p:sldId id="422" r:id="rId41"/>
    <p:sldId id="420" r:id="rId42"/>
    <p:sldId id="423" r:id="rId43"/>
    <p:sldId id="424" r:id="rId44"/>
    <p:sldId id="425" r:id="rId45"/>
    <p:sldId id="427" r:id="rId46"/>
    <p:sldId id="428" r:id="rId47"/>
    <p:sldId id="429" r:id="rId48"/>
    <p:sldId id="430" r:id="rId49"/>
    <p:sldId id="431" r:id="rId50"/>
    <p:sldId id="432" r:id="rId51"/>
    <p:sldId id="434" r:id="rId52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D4D4D"/>
    <a:srgbClr val="FF5050"/>
    <a:srgbClr val="333333"/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8730D4-04F4-4FC5-A677-E27D3B89E34D}" v="6" dt="2020-04-06T08:15:37.1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79823" autoAdjust="0"/>
  </p:normalViewPr>
  <p:slideViewPr>
    <p:cSldViewPr>
      <p:cViewPr varScale="1">
        <p:scale>
          <a:sx n="126" d="100"/>
          <a:sy n="126" d="100"/>
        </p:scale>
        <p:origin x="810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3" d="100"/>
        <a:sy n="33" d="100"/>
      </p:scale>
      <p:origin x="0" y="-7200"/>
    </p:cViewPr>
  </p:sorterViewPr>
  <p:notesViewPr>
    <p:cSldViewPr>
      <p:cViewPr varScale="1">
        <p:scale>
          <a:sx n="55" d="100"/>
          <a:sy n="55" d="100"/>
        </p:scale>
        <p:origin x="2796" y="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C31F5C4-6B49-4C86-A2DE-32A66D840886}" type="datetimeFigureOut">
              <a:rPr kumimoji="1" lang="ja-JP" altLang="en-US" smtClean="0"/>
              <a:pPr/>
              <a:t>2025/1/6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596840A-D37F-4926-8E05-396A9738F0A7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36909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EA31E89-D484-4C32-AED5-D0DBDAB35374}" type="datetimeFigureOut">
              <a:rPr kumimoji="1" lang="ja-JP" altLang="en-US" smtClean="0"/>
              <a:pPr/>
              <a:t>2025/1/6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6D82345-0678-4811-8ABF-8721649F7B1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432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baseline="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02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2791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7933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793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2846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7912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831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19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966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561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32159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792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961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464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D82345-0678-4811-8ABF-8721649F7B14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095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30399"/>
            <a:ext cx="7772400" cy="1579563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latin typeface="めい"/>
              </a:defRPr>
            </a:lvl1pPr>
          </a:lstStyle>
          <a:p>
            <a:endParaRPr lang="en-US" altLang="ja-JP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1411" y="4516879"/>
            <a:ext cx="4061178" cy="83255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60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52036-62B7-44AA-B804-4EBC50AFB6CB}" type="datetime1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762987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C3CE1-2B3F-40ED-BA44-316F7B7E6A8E}" type="datetime1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80212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0511-3BAE-4C0D-9846-FED8829076A0}" type="datetime1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04598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1601" y="1306482"/>
            <a:ext cx="7200800" cy="2482821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 algn="l">
              <a:defRPr sz="6000">
                <a:solidFill>
                  <a:schemeClr val="accent1"/>
                </a:solidFill>
                <a:latin typeface="MigMix 1P" panose="020B0502020203020207" pitchFamily="50" charset="-128"/>
                <a:ea typeface="MigMix 1P" panose="020B0502020203020207" pitchFamily="50" charset="-128"/>
                <a:cs typeface="MigMix 1P" panose="020B0502020203020207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71601" y="4869160"/>
            <a:ext cx="6480719" cy="7200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>
                <a:solidFill>
                  <a:schemeClr val="tx1"/>
                </a:solidFill>
                <a:latin typeface="+mj-lt"/>
                <a:ea typeface="+mn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0D18-F9B8-491E-87F1-CE5B48199682}" type="datetime1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5228599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0000"/>
          </a:xfr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>
            <a:normAutofit/>
          </a:bodyPr>
          <a:lstStyle>
            <a:lvl1pPr marL="352425" indent="0" algn="l">
              <a:defRPr sz="3600">
                <a:solidFill>
                  <a:schemeClr val="bg1">
                    <a:lumMod val="95000"/>
                  </a:schemeClr>
                </a:solidFill>
                <a:latin typeface="MigMix 1P" panose="020B0502020203020207" pitchFamily="50" charset="-128"/>
                <a:ea typeface="MigMix 1P" panose="020B0502020203020207" pitchFamily="50" charset="-128"/>
                <a:cs typeface="MigMix 1P" panose="020B0502020203020207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20"/>
          </a:xfrm>
        </p:spPr>
        <p:txBody>
          <a:bodyPr/>
          <a:lstStyle>
            <a:lvl1pPr marL="342900" indent="-342900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5627-CD82-4B27-8666-2328DE0D859F}" type="datetime1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092280" y="170963"/>
            <a:ext cx="1763688" cy="558074"/>
          </a:xfrm>
        </p:spPr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51418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528338"/>
            <a:ext cx="9143999" cy="1689148"/>
          </a:xfrm>
        </p:spPr>
        <p:txBody>
          <a:bodyPr anchor="ctr">
            <a:normAutofit/>
          </a:bodyPr>
          <a:lstStyle>
            <a:lvl1pPr marL="0" indent="0" algn="ctr">
              <a:defRPr sz="4000" b="1" cap="all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-21405" y="4394620"/>
            <a:ext cx="9165403" cy="89299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8ACB-AB4D-4C39-9F78-0816F17C8709}" type="datetime1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5498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81659-6F60-4026-B1B8-B20FBEEE2829}" type="datetime1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03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solidFill>
            <a:schemeClr val="accent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solidFill>
            <a:schemeClr val="accent5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buClr>
                <a:schemeClr val="accent5"/>
              </a:buCl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CF63-CDD7-4CF5-92A0-1894E1FFF265}" type="datetime1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7092280" y="188640"/>
            <a:ext cx="1763688" cy="558074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72145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0000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9" name="日付プレースホルダー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EDE9-A572-415E-9CD4-C908CC9EE3CA}" type="datetime1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10" name="フッター プレースホルダー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2"/>
          </p:nvPr>
        </p:nvSpPr>
        <p:spPr>
          <a:xfrm>
            <a:off x="7092280" y="170963"/>
            <a:ext cx="1763688" cy="558074"/>
          </a:xfrm>
        </p:spPr>
        <p:txBody>
          <a:bodyPr/>
          <a:lstStyle/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243764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2EAA-E99D-4483-8B7F-5B89CAD29522}" type="datetime1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15874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BDF5E-5570-4F76-9183-A7D0DF2B735C}" type="datetime1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05926" y="6309320"/>
            <a:ext cx="440914" cy="432049"/>
          </a:xfrm>
          <a:prstGeom prst="rect">
            <a:avLst/>
          </a:prstGeom>
        </p:spPr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52600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477" y="257091"/>
            <a:ext cx="754673" cy="11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80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 Light" panose="020F0302020204030204" pitchFamily="34" charset="0"/>
          <a:ea typeface="ＭＳ Ｐゴシック" panose="020B0600070205080204" pitchFamily="50" charset="-128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0133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23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B0D18-F9B8-491E-87F1-CE5B48199682}" type="datetime1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1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92280" y="175930"/>
            <a:ext cx="1763688" cy="558074"/>
          </a:xfrm>
          <a:prstGeom prst="rect">
            <a:avLst/>
          </a:prstGeom>
          <a:noFill/>
          <a:ln w="19050">
            <a:noFill/>
          </a:ln>
        </p:spPr>
        <p:txBody>
          <a:bodyPr anchor="ctr"/>
          <a:lstStyle>
            <a:lvl1pPr algn="r">
              <a:defRPr sz="400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defRPr>
            </a:lvl1pPr>
          </a:lstStyle>
          <a:p>
            <a:r>
              <a:rPr lang="en-US" altLang="ja-JP" dirty="0"/>
              <a:t> </a:t>
            </a:r>
            <a:fld id="{8B45D110-FD8E-48BD-8825-CDFBF9D22CA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734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marL="355600" indent="0" algn="l" defTabSz="914400" rtl="0" eaLnBrk="1" latinLnBrk="0" hangingPunct="1">
        <a:spcBef>
          <a:spcPct val="0"/>
        </a:spcBef>
        <a:buNone/>
        <a:defRPr kumimoji="1" sz="3600" b="1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Clr>
          <a:schemeClr val="accent1"/>
        </a:buClr>
        <a:buFont typeface="Wingdings" panose="05000000000000000000" pitchFamily="2" charset="2"/>
        <a:buChar char="l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i.ac.jp/event/upload/datadiet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タイトル 16"/>
          <p:cNvSpPr>
            <a:spLocks noGrp="1"/>
          </p:cNvSpPr>
          <p:nvPr>
            <p:ph type="ctrTitle"/>
          </p:nvPr>
        </p:nvSpPr>
        <p:spPr>
          <a:xfrm>
            <a:off x="426368" y="1291149"/>
            <a:ext cx="8291264" cy="2498154"/>
          </a:xfrm>
        </p:spPr>
        <p:txBody>
          <a:bodyPr/>
          <a:lstStyle/>
          <a:p>
            <a:pPr algn="ctr"/>
            <a:br>
              <a:rPr lang="en-US" altLang="ja-JP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br>
              <a:rPr lang="en-US" altLang="ja-JP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Stata</a:t>
            </a:r>
            <a:r>
              <a:rPr lang="ja-JP" altLang="en-US" sz="4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操作入門</a:t>
            </a:r>
            <a:br>
              <a:rPr lang="en-US" altLang="ja-JP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6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#1. Hello, Stata!</a:t>
            </a:r>
            <a:endParaRPr lang="ja-JP" altLang="en-US" sz="4400" b="0" spc="-3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サブタイトル 22"/>
          <p:cNvSpPr txBox="1">
            <a:spLocks/>
          </p:cNvSpPr>
          <p:nvPr/>
        </p:nvSpPr>
        <p:spPr>
          <a:xfrm>
            <a:off x="457200" y="6190478"/>
            <a:ext cx="829126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sp>
        <p:nvSpPr>
          <p:cNvPr id="27" name="サブタイトル 22"/>
          <p:cNvSpPr txBox="1">
            <a:spLocks/>
          </p:cNvSpPr>
          <p:nvPr/>
        </p:nvSpPr>
        <p:spPr>
          <a:xfrm>
            <a:off x="2423924" y="6190478"/>
            <a:ext cx="8291264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3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6284836" y="3973223"/>
            <a:ext cx="1958900" cy="717237"/>
            <a:chOff x="3884283" y="3754713"/>
            <a:chExt cx="1958900" cy="717237"/>
          </a:xfrm>
        </p:grpSpPr>
        <p:sp>
          <p:nvSpPr>
            <p:cNvPr id="26" name="円/楕円 25"/>
            <p:cNvSpPr/>
            <p:nvPr/>
          </p:nvSpPr>
          <p:spPr>
            <a:xfrm>
              <a:off x="3884283" y="3754713"/>
              <a:ext cx="717237" cy="717237"/>
            </a:xfrm>
            <a:prstGeom prst="ellipse">
              <a:avLst/>
            </a:prstGeom>
            <a:solidFill>
              <a:schemeClr val="accent3"/>
            </a:solidFill>
            <a:ln w="19050" cap="sq">
              <a:solidFill>
                <a:schemeClr val="accent3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 dirty="0">
                <a:solidFill>
                  <a:schemeClr val="bg1">
                    <a:lumMod val="95000"/>
                  </a:schemeClr>
                </a:solidFill>
                <a:latin typeface="MigMix 1P" panose="020B0502020203020207" pitchFamily="50" charset="-128"/>
                <a:ea typeface="MigMix 1P" panose="020B0502020203020207" pitchFamily="50" charset="-128"/>
                <a:cs typeface="MigMix 1P" panose="020B0502020203020207" pitchFamily="50" charset="-128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3950573" y="3851721"/>
              <a:ext cx="5982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2800" b="1" dirty="0"/>
                <a:t>50</a:t>
              </a:r>
              <a:endParaRPr kumimoji="1" lang="ja-JP" altLang="en-US" sz="2800" b="1" dirty="0"/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4640994" y="3851721"/>
              <a:ext cx="1202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/>
                <a:t>PAGES</a:t>
              </a:r>
              <a:endParaRPr kumimoji="1" lang="ja-JP" altLang="en-US" sz="2800" dirty="0"/>
            </a:p>
          </p:txBody>
        </p:sp>
      </p:grpSp>
      <p:grpSp>
        <p:nvGrpSpPr>
          <p:cNvPr id="49" name="グループ化 48"/>
          <p:cNvGrpSpPr/>
          <p:nvPr/>
        </p:nvGrpSpPr>
        <p:grpSpPr>
          <a:xfrm>
            <a:off x="7264287" y="4874381"/>
            <a:ext cx="1879713" cy="714859"/>
            <a:chOff x="7264286" y="4874381"/>
            <a:chExt cx="1879713" cy="714859"/>
          </a:xfrm>
        </p:grpSpPr>
        <p:sp>
          <p:nvSpPr>
            <p:cNvPr id="44" name="正方形/長方形 43"/>
            <p:cNvSpPr/>
            <p:nvPr/>
          </p:nvSpPr>
          <p:spPr>
            <a:xfrm>
              <a:off x="7633180" y="4874381"/>
              <a:ext cx="1510819" cy="714859"/>
            </a:xfrm>
            <a:prstGeom prst="rect">
              <a:avLst/>
            </a:prstGeom>
            <a:solidFill>
              <a:schemeClr val="accent1"/>
            </a:solidFill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 sz="3600" spc="300" dirty="0">
                <a:solidFill>
                  <a:schemeClr val="bg1">
                    <a:lumMod val="95000"/>
                  </a:schemeClr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5" name="直角三角形 44"/>
            <p:cNvSpPr/>
            <p:nvPr/>
          </p:nvSpPr>
          <p:spPr>
            <a:xfrm rot="16200000">
              <a:off x="7259081" y="5215139"/>
              <a:ext cx="379306" cy="368895"/>
            </a:xfrm>
            <a:prstGeom prst="rtTriangle">
              <a:avLst/>
            </a:prstGeom>
            <a:solidFill>
              <a:schemeClr val="accent1"/>
            </a:solidFill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48" name="直角三角形 47"/>
            <p:cNvSpPr/>
            <p:nvPr/>
          </p:nvSpPr>
          <p:spPr>
            <a:xfrm rot="10800000">
              <a:off x="7264286" y="4878469"/>
              <a:ext cx="374634" cy="367381"/>
            </a:xfrm>
            <a:prstGeom prst="rtTriangle">
              <a:avLst/>
            </a:prstGeom>
            <a:solidFill>
              <a:schemeClr val="accent1"/>
            </a:solidFill>
            <a:ln w="19050" cap="sq">
              <a:solidFill>
                <a:schemeClr val="accent1"/>
              </a:solidFill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  <p:sp>
        <p:nvSpPr>
          <p:cNvPr id="54" name="サブタイトル 53"/>
          <p:cNvSpPr>
            <a:spLocks noGrp="1"/>
          </p:cNvSpPr>
          <p:nvPr>
            <p:ph type="subTitle" idx="1"/>
          </p:nvPr>
        </p:nvSpPr>
        <p:spPr>
          <a:xfrm>
            <a:off x="971600" y="4874381"/>
            <a:ext cx="5710929" cy="730459"/>
          </a:xfrm>
        </p:spPr>
        <p:txBody>
          <a:bodyPr anchor="ctr">
            <a:normAutofit/>
          </a:bodyPr>
          <a:lstStyle/>
          <a:p>
            <a:pPr algn="l"/>
            <a:r>
              <a:rPr kumimoji="1" lang="ja-JP" altLang="en-US" sz="2800" b="1" dirty="0">
                <a:solidFill>
                  <a:schemeClr val="accent1"/>
                </a:solidFill>
                <a:latin typeface="+mj-lt"/>
              </a:rPr>
              <a:t>三橋利晴｜</a:t>
            </a:r>
            <a:r>
              <a:rPr kumimoji="1" lang="en-US" altLang="ja-JP" sz="2800" b="1" dirty="0">
                <a:solidFill>
                  <a:schemeClr val="accent1"/>
                </a:solidFill>
                <a:latin typeface="+mj-lt"/>
              </a:rPr>
              <a:t>Toshiharu Mitsuhashi</a:t>
            </a:r>
            <a:endParaRPr kumimoji="1" lang="ja-JP" altLang="en-US" sz="28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512897" y="1633340"/>
            <a:ext cx="184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ja-JP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71600" y="5825822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4D4D4D"/>
                </a:solidFill>
              </a:rPr>
              <a:t>岡山大学病院　新医療研究開発センター</a:t>
            </a:r>
          </a:p>
        </p:txBody>
      </p:sp>
    </p:spTree>
    <p:extLst>
      <p:ext uri="{BB962C8B-B14F-4D97-AF65-F5344CB8AC3E}">
        <p14:creationId xmlns:p14="http://schemas.microsoft.com/office/powerpoint/2010/main" val="392756246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3B50DB-FCED-4038-B70D-6D5BCC51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34F37-2D2D-48C6-BB60-144C0AF6E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656184"/>
          </a:xfrm>
        </p:spPr>
        <p:txBody>
          <a:bodyPr/>
          <a:lstStyle/>
          <a:p>
            <a:r>
              <a:rPr kumimoji="1" lang="ja-JP" altLang="en-US" dirty="0"/>
              <a:t>コマンドウインドウに下記の例のように打ち込んで下さい。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151E68-9BF8-409E-8D6E-C6B21C09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040A3FC-73D9-4891-84BB-4806FEF54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789040"/>
            <a:ext cx="8686800" cy="144215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8EF554-38F7-47B0-96D7-DF8611B6EF31}"/>
              </a:ext>
            </a:extLst>
          </p:cNvPr>
          <p:cNvSpPr txBox="1"/>
          <p:nvPr/>
        </p:nvSpPr>
        <p:spPr>
          <a:xfrm>
            <a:off x="4572000" y="4221088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コマンド・ウインドウ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99C3C60-A491-4E66-97C4-CF7F9D88B05B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/>
              <a:t>OS</a:t>
            </a:r>
            <a:r>
              <a:rPr lang="ja-JP" altLang="en-US" dirty="0"/>
              <a:t>の都合で</a:t>
            </a:r>
            <a:r>
              <a:rPr lang="en-US" altLang="ja-JP" b="1" dirty="0"/>
              <a:t>\</a:t>
            </a:r>
            <a:r>
              <a:rPr lang="ja-JP" altLang="en-US" b="1" dirty="0"/>
              <a:t>マーク</a:t>
            </a:r>
            <a:r>
              <a:rPr lang="ja-JP" altLang="en-US" dirty="0"/>
              <a:t>ではなく、</a:t>
            </a:r>
            <a:r>
              <a:rPr lang="ja-JP" altLang="en-US" b="1" dirty="0"/>
              <a:t>＼マーク</a:t>
            </a:r>
            <a:r>
              <a:rPr lang="ja-JP" altLang="en-US" dirty="0"/>
              <a:t>になっていますが意味は同じです。</a:t>
            </a:r>
            <a:endParaRPr lang="en-US" altLang="ja-JP" dirty="0"/>
          </a:p>
        </p:txBody>
      </p:sp>
      <p:pic>
        <p:nvPicPr>
          <p:cNvPr id="8" name="Picture 2" descr="talk icon">
            <a:extLst>
              <a:ext uri="{FF2B5EF4-FFF2-40B4-BE49-F238E27FC236}">
                <a16:creationId xmlns:a16="http://schemas.microsoft.com/office/drawing/2014/main" id="{5CAEA8B8-EFCA-4579-A9ED-BA2064D58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4275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E2D8C-AFB0-40A4-9836-068A42A7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エラーが出た場合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B21A98-73D8-4A5D-AC24-BA789D7B1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リザルトウインドウに</a:t>
            </a:r>
            <a:r>
              <a:rPr kumimoji="1" lang="ja-JP" altLang="en-US" b="1" dirty="0">
                <a:solidFill>
                  <a:schemeClr val="accent2"/>
                </a:solidFill>
              </a:rPr>
              <a:t>エラー</a:t>
            </a:r>
            <a:r>
              <a:rPr kumimoji="1" lang="ja-JP" altLang="en-US" dirty="0"/>
              <a:t>が出た場合</a:t>
            </a:r>
            <a:br>
              <a:rPr kumimoji="1" lang="en-US" altLang="ja-JP" dirty="0"/>
            </a:br>
            <a:r>
              <a:rPr lang="en-US" altLang="ja-JP" sz="2800" dirty="0">
                <a:solidFill>
                  <a:schemeClr val="accent2"/>
                </a:solidFill>
              </a:rPr>
              <a:t>unable to change to “C:\</a:t>
            </a:r>
            <a:r>
              <a:rPr lang="en-US" altLang="ja-JP" sz="2800" dirty="0" err="1">
                <a:solidFill>
                  <a:schemeClr val="accent2"/>
                </a:solidFill>
              </a:rPr>
              <a:t>stata</a:t>
            </a:r>
            <a:r>
              <a:rPr lang="en-US" altLang="ja-JP" sz="2800" dirty="0">
                <a:solidFill>
                  <a:schemeClr val="accent2"/>
                </a:solidFill>
              </a:rPr>
              <a:t>\</a:t>
            </a:r>
            <a:r>
              <a:rPr lang="en-US" altLang="ja-JP" sz="2800" dirty="0" err="1">
                <a:solidFill>
                  <a:schemeClr val="accent2"/>
                </a:solidFill>
              </a:rPr>
              <a:t>stata_training</a:t>
            </a:r>
            <a:r>
              <a:rPr lang="en-US" altLang="ja-JP" sz="2800" dirty="0">
                <a:solidFill>
                  <a:schemeClr val="accent2"/>
                </a:solidFill>
              </a:rPr>
              <a:t>”</a:t>
            </a:r>
            <a:br>
              <a:rPr lang="en-US" altLang="ja-JP" dirty="0"/>
            </a:br>
            <a:r>
              <a:rPr lang="ja-JP" altLang="en-US" b="1" dirty="0"/>
              <a:t>フォルダを作っていない場合</a:t>
            </a:r>
            <a:r>
              <a:rPr lang="ja-JP" altLang="en-US" dirty="0"/>
              <a:t>や</a:t>
            </a:r>
            <a:br>
              <a:rPr lang="en-US" altLang="ja-JP" dirty="0"/>
            </a:br>
            <a:r>
              <a:rPr lang="ja-JP" altLang="en-US" b="1" dirty="0"/>
              <a:t>フォルダが存在しない場合</a:t>
            </a:r>
            <a:r>
              <a:rPr lang="ja-JP" altLang="en-US" dirty="0"/>
              <a:t>に</a:t>
            </a:r>
            <a:br>
              <a:rPr lang="en-US" altLang="ja-JP" dirty="0"/>
            </a:br>
            <a:r>
              <a:rPr lang="ja-JP" altLang="en-US" dirty="0"/>
              <a:t>このエラー出ます。</a:t>
            </a:r>
            <a:endParaRPr lang="en-US" altLang="ja-JP" dirty="0"/>
          </a:p>
          <a:p>
            <a:r>
              <a:rPr kumimoji="1" lang="ja-JP" altLang="en-US" dirty="0"/>
              <a:t>フォルダをキチンと作ってからやり直して下さい。</a:t>
            </a:r>
            <a:endParaRPr kumimoji="1" lang="en-US" altLang="ja-JP" dirty="0"/>
          </a:p>
          <a:p>
            <a:pPr marL="0" indent="0" algn="ctr">
              <a:buNone/>
            </a:pPr>
            <a:endParaRPr kumimoji="1" lang="ja-JP" altLang="en-US" sz="2800" dirty="0">
              <a:solidFill>
                <a:schemeClr val="accent2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5CB8E06-49A4-458C-B906-50EEB1AE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57306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EA891-BFE6-43C3-B536-AECD2CC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作業フォルダ変更を確認する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E832E-090F-4106-BA93-38070C5D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047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b="1" dirty="0" err="1">
                <a:solidFill>
                  <a:schemeClr val="accent1"/>
                </a:solidFill>
              </a:rPr>
              <a:t>pwd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C20C9-4919-4F57-A6F4-AC82608B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0DFC4DA-E645-405B-9BAC-8CDBBAED9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9997"/>
            <a:ext cx="9144000" cy="151800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199889-099D-471E-B447-D874258A3B78}"/>
              </a:ext>
            </a:extLst>
          </p:cNvPr>
          <p:cNvSpPr txBox="1"/>
          <p:nvPr/>
        </p:nvSpPr>
        <p:spPr>
          <a:xfrm>
            <a:off x="4915789" y="3167389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コマンド・ウインドウ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E4442-A90D-479D-9391-A5CC737A09FC}"/>
              </a:ext>
            </a:extLst>
          </p:cNvPr>
          <p:cNvSpPr txBox="1"/>
          <p:nvPr/>
        </p:nvSpPr>
        <p:spPr>
          <a:xfrm>
            <a:off x="179512" y="4941168"/>
            <a:ext cx="87849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コマンド・ウインドウに</a:t>
            </a:r>
            <a:r>
              <a:rPr kumimoji="1" lang="en-US" altLang="ja-JP" sz="2800" b="1" dirty="0" err="1">
                <a:solidFill>
                  <a:schemeClr val="accent1"/>
                </a:solidFill>
              </a:rPr>
              <a:t>pwd</a:t>
            </a:r>
            <a:r>
              <a:rPr kumimoji="1" lang="ja-JP" altLang="en-US" sz="2800" dirty="0">
                <a:solidFill>
                  <a:srgbClr val="4D4D4D"/>
                </a:solidFill>
              </a:rPr>
              <a:t>と入力しリターンキーを押すと、リザルト・ウインドウに現在の作業フォルダが表示されます。</a:t>
            </a:r>
          </a:p>
        </p:txBody>
      </p:sp>
    </p:spTree>
    <p:extLst>
      <p:ext uri="{BB962C8B-B14F-4D97-AF65-F5344CB8AC3E}">
        <p14:creationId xmlns:p14="http://schemas.microsoft.com/office/powerpoint/2010/main" val="12472574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EA891-BFE6-43C3-B536-AECD2CC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作業フォルダ変更を確認する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C20C9-4919-4F57-A6F4-AC82608B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13</a:t>
            </a:fld>
            <a:endParaRPr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2D548B2-AF8D-4349-81EE-157ABD726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84312"/>
            <a:ext cx="9144000" cy="4953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5E4442-A90D-479D-9391-A5CC737A09FC}"/>
              </a:ext>
            </a:extLst>
          </p:cNvPr>
          <p:cNvSpPr txBox="1"/>
          <p:nvPr/>
        </p:nvSpPr>
        <p:spPr>
          <a:xfrm>
            <a:off x="611560" y="4149080"/>
            <a:ext cx="5976664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また、</a:t>
            </a:r>
            <a:r>
              <a:rPr kumimoji="1" lang="ja-JP" altLang="en-US" sz="2800" b="1" dirty="0">
                <a:solidFill>
                  <a:schemeClr val="accent1"/>
                </a:solidFill>
              </a:rPr>
              <a:t>画面左下</a:t>
            </a:r>
            <a:r>
              <a:rPr kumimoji="1" lang="ja-JP" altLang="en-US" sz="2800" dirty="0">
                <a:solidFill>
                  <a:srgbClr val="4D4D4D"/>
                </a:solidFill>
              </a:rPr>
              <a:t>でも作業フォルダを確認することが出来ます。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A008D04-4BFE-4916-8A73-A491544E3DDF}"/>
              </a:ext>
            </a:extLst>
          </p:cNvPr>
          <p:cNvSpPr/>
          <p:nvPr/>
        </p:nvSpPr>
        <p:spPr>
          <a:xfrm>
            <a:off x="0" y="6021288"/>
            <a:ext cx="1043608" cy="288032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6050466A-AC33-4BCD-B999-1C2B49288318}"/>
              </a:ext>
            </a:extLst>
          </p:cNvPr>
          <p:cNvSpPr/>
          <p:nvPr/>
        </p:nvSpPr>
        <p:spPr>
          <a:xfrm rot="1456836">
            <a:off x="740967" y="5150503"/>
            <a:ext cx="288032" cy="648072"/>
          </a:xfrm>
          <a:prstGeom prst="down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0247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F64A41F-78A5-4891-9353-7C449FC9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サンプルデータの読込み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C8DF3C0-A869-4DFE-8915-D8CBFE212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E36F9D-DD18-4299-BE52-8CF3A72F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303686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AE087-076E-4D5A-9A6E-4CE30826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Stata</a:t>
            </a:r>
            <a:r>
              <a:rPr kumimoji="1" lang="ja-JP" altLang="en-US" dirty="0"/>
              <a:t>のファイル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6CFDCA-5402-4AF0-9F0A-3F49BE36D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 err="1">
                <a:solidFill>
                  <a:schemeClr val="accent1"/>
                </a:solidFill>
              </a:rPr>
              <a:t>dta</a:t>
            </a:r>
            <a:r>
              <a:rPr kumimoji="1" lang="ja-JP" altLang="en-US" b="1" dirty="0">
                <a:solidFill>
                  <a:schemeClr val="accent1"/>
                </a:solidFill>
              </a:rPr>
              <a:t>ファイル</a:t>
            </a:r>
            <a:br>
              <a:rPr lang="en-US" altLang="ja-JP" dirty="0"/>
            </a:br>
            <a:r>
              <a:rPr lang="en-US" altLang="ja-JP" dirty="0"/>
              <a:t>Stata</a:t>
            </a:r>
            <a:r>
              <a:rPr lang="ja-JP" altLang="en-US" dirty="0"/>
              <a:t>が解析するためのデータセット</a:t>
            </a:r>
            <a:endParaRPr lang="en-US" altLang="ja-JP" dirty="0"/>
          </a:p>
          <a:p>
            <a:r>
              <a:rPr kumimoji="1" lang="en-US" altLang="ja-JP" b="1" dirty="0">
                <a:solidFill>
                  <a:schemeClr val="accent1"/>
                </a:solidFill>
              </a:rPr>
              <a:t>do</a:t>
            </a:r>
            <a:r>
              <a:rPr kumimoji="1" lang="ja-JP" altLang="en-US" b="1" dirty="0">
                <a:solidFill>
                  <a:schemeClr val="accent1"/>
                </a:solidFill>
              </a:rPr>
              <a:t>ファイル</a:t>
            </a:r>
            <a:br>
              <a:rPr lang="en-US" altLang="ja-JP" b="1" dirty="0">
                <a:solidFill>
                  <a:schemeClr val="accent1"/>
                </a:solidFill>
              </a:rPr>
            </a:br>
            <a:r>
              <a:rPr lang="ja-JP" altLang="en-US" dirty="0"/>
              <a:t>解析内容を一纏めにしたファイル</a:t>
            </a:r>
            <a:endParaRPr lang="en-US" altLang="ja-JP" dirty="0"/>
          </a:p>
          <a:p>
            <a:r>
              <a:rPr kumimoji="1" lang="en-US" altLang="ja-JP" b="1" dirty="0" err="1">
                <a:solidFill>
                  <a:schemeClr val="accent1"/>
                </a:solidFill>
              </a:rPr>
              <a:t>smcl</a:t>
            </a:r>
            <a:r>
              <a:rPr kumimoji="1" lang="ja-JP" altLang="en-US" b="1" dirty="0">
                <a:solidFill>
                  <a:schemeClr val="accent1"/>
                </a:solidFill>
              </a:rPr>
              <a:t>ファイル</a:t>
            </a:r>
            <a:br>
              <a:rPr lang="en-US" altLang="ja-JP" b="1" dirty="0">
                <a:solidFill>
                  <a:schemeClr val="accent1"/>
                </a:solidFill>
              </a:rPr>
            </a:br>
            <a:r>
              <a:rPr lang="en-US" altLang="ja-JP" dirty="0"/>
              <a:t>Stata</a:t>
            </a:r>
            <a:r>
              <a:rPr lang="ja-JP" altLang="en-US" dirty="0"/>
              <a:t>が解析した結果のログファイル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3E36F7-9C86-4EFD-BB46-624E78FC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473296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5E0823-1577-4FA2-912F-3F73D12E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ファイルの関係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B4C549-C445-4F53-96FC-59FFEE05C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FDEA3B64-7B4F-443C-B698-5B3D900A065D}"/>
              </a:ext>
            </a:extLst>
          </p:cNvPr>
          <p:cNvGrpSpPr/>
          <p:nvPr/>
        </p:nvGrpSpPr>
        <p:grpSpPr>
          <a:xfrm>
            <a:off x="2843808" y="1897668"/>
            <a:ext cx="3240493" cy="3259524"/>
            <a:chOff x="2771800" y="2492896"/>
            <a:chExt cx="3240493" cy="3259524"/>
          </a:xfrm>
        </p:grpSpPr>
        <p:pic>
          <p:nvPicPr>
            <p:cNvPr id="8" name="図 7" descr="座る, ブラック, テーブル, ホワイト が含まれている画像&#10;&#10;自動的に生成された説明">
              <a:extLst>
                <a:ext uri="{FF2B5EF4-FFF2-40B4-BE49-F238E27FC236}">
                  <a16:creationId xmlns:a16="http://schemas.microsoft.com/office/drawing/2014/main" id="{6D15C253-C4BB-46D0-B42D-9105EB0F0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2492896"/>
              <a:ext cx="3240493" cy="2430370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CDACC5C-A73D-4026-A9CD-FDC946DEF228}"/>
                </a:ext>
              </a:extLst>
            </p:cNvPr>
            <p:cNvSpPr txBox="1"/>
            <p:nvPr/>
          </p:nvSpPr>
          <p:spPr>
            <a:xfrm>
              <a:off x="3203914" y="5229200"/>
              <a:ext cx="23762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dirty="0">
                  <a:solidFill>
                    <a:srgbClr val="4D4D4D"/>
                  </a:solidFill>
                </a:rPr>
                <a:t>.do </a:t>
              </a:r>
              <a:r>
                <a:rPr kumimoji="1" lang="ja-JP" altLang="en-US" sz="2800" dirty="0">
                  <a:solidFill>
                    <a:srgbClr val="4D4D4D"/>
                  </a:solidFill>
                </a:rPr>
                <a:t>ファイル</a:t>
              </a: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0F745C-57CA-4DBB-B2BB-ED3AE0C6F8F8}"/>
              </a:ext>
            </a:extLst>
          </p:cNvPr>
          <p:cNvSpPr txBox="1"/>
          <p:nvPr/>
        </p:nvSpPr>
        <p:spPr>
          <a:xfrm>
            <a:off x="683568" y="2951366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データ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946739AD-C730-48A0-8382-A84D701B0A42}"/>
              </a:ext>
            </a:extLst>
          </p:cNvPr>
          <p:cNvSpPr/>
          <p:nvPr/>
        </p:nvSpPr>
        <p:spPr>
          <a:xfrm>
            <a:off x="2159732" y="3019745"/>
            <a:ext cx="792088" cy="386462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65B9282-BFE8-45AE-8D07-61A747123B5D}"/>
              </a:ext>
            </a:extLst>
          </p:cNvPr>
          <p:cNvSpPr txBox="1"/>
          <p:nvPr/>
        </p:nvSpPr>
        <p:spPr>
          <a:xfrm>
            <a:off x="484753" y="4629059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4D4D4D"/>
                </a:solidFill>
              </a:rPr>
              <a:t>.</a:t>
            </a:r>
            <a:r>
              <a:rPr kumimoji="1" lang="en-US" altLang="ja-JP" sz="2800" dirty="0" err="1">
                <a:solidFill>
                  <a:srgbClr val="4D4D4D"/>
                </a:solidFill>
              </a:rPr>
              <a:t>dta</a:t>
            </a:r>
            <a:r>
              <a:rPr kumimoji="1" lang="en-US" altLang="ja-JP" sz="2800" dirty="0">
                <a:solidFill>
                  <a:srgbClr val="4D4D4D"/>
                </a:solidFill>
              </a:rPr>
              <a:t> </a:t>
            </a:r>
            <a:r>
              <a:rPr kumimoji="1" lang="ja-JP" altLang="en-US" sz="2800" dirty="0">
                <a:solidFill>
                  <a:srgbClr val="4D4D4D"/>
                </a:solidFill>
              </a:rPr>
              <a:t>ファイル</a:t>
            </a: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EA68EF73-7B2E-467F-8E01-31645857D17C}"/>
              </a:ext>
            </a:extLst>
          </p:cNvPr>
          <p:cNvSpPr/>
          <p:nvPr/>
        </p:nvSpPr>
        <p:spPr>
          <a:xfrm>
            <a:off x="6129669" y="3016862"/>
            <a:ext cx="792088" cy="386462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7E2EE32-FC95-4404-9956-621FD3A4B9E1}"/>
              </a:ext>
            </a:extLst>
          </p:cNvPr>
          <p:cNvSpPr txBox="1"/>
          <p:nvPr/>
        </p:nvSpPr>
        <p:spPr>
          <a:xfrm>
            <a:off x="7343800" y="2948483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結果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215F668-F874-455B-814F-40B654FCDF5E}"/>
              </a:ext>
            </a:extLst>
          </p:cNvPr>
          <p:cNvSpPr txBox="1"/>
          <p:nvPr/>
        </p:nvSpPr>
        <p:spPr>
          <a:xfrm>
            <a:off x="6427001" y="4629059"/>
            <a:ext cx="268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4D4D4D"/>
                </a:solidFill>
              </a:rPr>
              <a:t>.</a:t>
            </a:r>
            <a:r>
              <a:rPr kumimoji="1" lang="en-US" altLang="ja-JP" sz="2800" dirty="0" err="1">
                <a:solidFill>
                  <a:srgbClr val="4D4D4D"/>
                </a:solidFill>
              </a:rPr>
              <a:t>smcl</a:t>
            </a:r>
            <a:r>
              <a:rPr kumimoji="1" lang="en-US" altLang="ja-JP" sz="2800" dirty="0">
                <a:solidFill>
                  <a:srgbClr val="4D4D4D"/>
                </a:solidFill>
              </a:rPr>
              <a:t> </a:t>
            </a:r>
            <a:r>
              <a:rPr kumimoji="1" lang="ja-JP" altLang="en-US" sz="2800" dirty="0">
                <a:solidFill>
                  <a:srgbClr val="4D4D4D"/>
                </a:solidFill>
              </a:rPr>
              <a:t>ファイル</a:t>
            </a:r>
          </a:p>
        </p:txBody>
      </p:sp>
    </p:spTree>
    <p:extLst>
      <p:ext uri="{BB962C8B-B14F-4D97-AF65-F5344CB8AC3E}">
        <p14:creationId xmlns:p14="http://schemas.microsoft.com/office/powerpoint/2010/main" val="16573641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C3887F-123F-44A8-83EF-DD0902EA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使用するサンプルデータ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7B1FCC-C5EE-49E1-BB92-2456AED07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ja-JP" altLang="en-US" dirty="0"/>
              <a:t>低出生体重データ</a:t>
            </a:r>
            <a:r>
              <a:rPr lang="en-US" altLang="ja-JP" dirty="0"/>
              <a:t>(</a:t>
            </a:r>
            <a:r>
              <a:rPr lang="en-US" altLang="ja-JP" b="1" dirty="0" err="1">
                <a:solidFill>
                  <a:schemeClr val="accent1"/>
                </a:solidFill>
              </a:rPr>
              <a:t>lbw.dta</a:t>
            </a:r>
            <a:r>
              <a:rPr lang="en-US" altLang="ja-JP" dirty="0"/>
              <a:t>)</a:t>
            </a:r>
            <a:r>
              <a:rPr lang="ja-JP" altLang="en-US" dirty="0"/>
              <a:t>を使います。</a:t>
            </a:r>
            <a:endParaRPr lang="en-US" altLang="ja-JP" dirty="0"/>
          </a:p>
          <a:p>
            <a:r>
              <a:rPr lang="ja-JP" altLang="en-US" dirty="0"/>
              <a:t>妊婦の特徴（年齢、妊娠前体重など）が低出生体重に対して影響を与えているのかを検討するためのデータです。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AD5C4E-8147-40E2-9560-DE058F66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0D6734A-7F5A-465A-941F-ACA843ABC36F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/>
              <a:t>Hosmer, D and S. </a:t>
            </a:r>
            <a:r>
              <a:rPr lang="en-US" altLang="ja-JP" dirty="0" err="1"/>
              <a:t>Lemeshow</a:t>
            </a:r>
            <a:r>
              <a:rPr lang="en-US" altLang="ja-JP" dirty="0"/>
              <a:t> (2000), Applied Logistic Regression, Wiley</a:t>
            </a:r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55B46A35-4576-437C-89A3-D55E40B18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76432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2368A0-5ACC-4DAC-927B-466E8A1A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サンプルデータの読込み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17D639-0524-47A9-8346-73A8238F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コマンド・ウインドウに</a:t>
            </a:r>
            <a:br>
              <a:rPr kumimoji="1" lang="en-US" altLang="ja-JP" dirty="0"/>
            </a:br>
            <a:r>
              <a:rPr kumimoji="1" lang="en-US" altLang="ja-JP" sz="4000" b="1" dirty="0" err="1">
                <a:solidFill>
                  <a:schemeClr val="accent1"/>
                </a:solidFill>
              </a:rPr>
              <a:t>webuse</a:t>
            </a:r>
            <a:r>
              <a:rPr kumimoji="1" lang="en-US" altLang="ja-JP" sz="40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4000" b="1" dirty="0" err="1">
                <a:solidFill>
                  <a:schemeClr val="accent1"/>
                </a:solidFill>
              </a:rPr>
              <a:t>lbw.dta</a:t>
            </a:r>
            <a:br>
              <a:rPr lang="en-US" altLang="ja-JP" dirty="0"/>
            </a:br>
            <a:r>
              <a:rPr lang="ja-JP" altLang="en-US" dirty="0"/>
              <a:t>と打ち込む（全て小文字）</a:t>
            </a:r>
            <a:br>
              <a:rPr lang="en-US" altLang="ja-JP" dirty="0"/>
            </a:br>
            <a:r>
              <a:rPr lang="en-US" altLang="ja-JP" sz="2000" dirty="0"/>
              <a:t>※.</a:t>
            </a:r>
            <a:r>
              <a:rPr lang="en-US" altLang="ja-JP" sz="2000" dirty="0" err="1"/>
              <a:t>dta</a:t>
            </a:r>
            <a:r>
              <a:rPr lang="ja-JP" altLang="en-US" sz="2000" dirty="0"/>
              <a:t>は省略可能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84A888-58D8-424C-BBC9-7788382E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016159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2368A0-5ACC-4DAC-927B-466E8A1A2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サンプルデータの読込み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17D639-0524-47A9-8346-73A8238F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b="1" dirty="0" err="1">
                <a:solidFill>
                  <a:schemeClr val="accent1"/>
                </a:solidFill>
              </a:rPr>
              <a:t>w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ebuse</a:t>
            </a:r>
            <a:br>
              <a:rPr lang="en-US" altLang="ja-JP" b="1" dirty="0">
                <a:solidFill>
                  <a:schemeClr val="accent1"/>
                </a:solidFill>
              </a:rPr>
            </a:br>
            <a:r>
              <a:rPr kumimoji="1" lang="ja-JP" altLang="en-US" dirty="0"/>
              <a:t>インターネット上で公開されているサンプルデータをダウンロードして読み込むコマンド</a:t>
            </a:r>
            <a:endParaRPr kumimoji="1" lang="en-US" altLang="ja-JP" dirty="0"/>
          </a:p>
          <a:p>
            <a:r>
              <a:rPr lang="en-US" altLang="ja-JP" b="1" dirty="0" err="1">
                <a:solidFill>
                  <a:schemeClr val="accent1"/>
                </a:solidFill>
              </a:rPr>
              <a:t>lbw.dta</a:t>
            </a:r>
            <a:br>
              <a:rPr lang="en-US" altLang="ja-JP" b="1" dirty="0">
                <a:solidFill>
                  <a:schemeClr val="accent1"/>
                </a:solidFill>
              </a:rPr>
            </a:br>
            <a:r>
              <a:rPr lang="ja-JP" altLang="en-US" dirty="0"/>
              <a:t>サンプルデータのファイル名。</a:t>
            </a:r>
            <a:br>
              <a:rPr lang="en-US" altLang="ja-JP" dirty="0"/>
            </a:br>
            <a:r>
              <a:rPr lang="ja-JP" altLang="en-US" dirty="0"/>
              <a:t>（</a:t>
            </a:r>
            <a:r>
              <a:rPr lang="en-US" altLang="ja-JP" dirty="0"/>
              <a:t>low birth weight</a:t>
            </a:r>
            <a:r>
              <a:rPr lang="ja-JP" altLang="en-US" dirty="0"/>
              <a:t>の頭文字）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84A888-58D8-424C-BBC9-7788382E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19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60222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2B7BEF-2018-4AF5-BC19-C2A1F3F3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本シリーズ</a:t>
            </a:r>
            <a:r>
              <a:rPr lang="ja-JP" altLang="en-US"/>
              <a:t>のテーマ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585F56-67BA-42A5-82E4-32CFAC5B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kumimoji="1" lang="ja-JP" altLang="en-US" dirty="0"/>
              <a:t>特に重要</a:t>
            </a:r>
            <a:endParaRPr kumimoji="1" lang="en-US" altLang="ja-JP" dirty="0"/>
          </a:p>
          <a:p>
            <a:pPr lvl="1"/>
            <a:r>
              <a:rPr lang="ja-JP" altLang="en-US" dirty="0"/>
              <a:t>解析の再現性を担保できる。</a:t>
            </a:r>
            <a:endParaRPr lang="en-US" altLang="ja-JP" dirty="0"/>
          </a:p>
          <a:p>
            <a:pPr lvl="1"/>
            <a:r>
              <a:rPr lang="ja-JP" altLang="en-US" dirty="0"/>
              <a:t>「取りあえず動く」からの脱却</a:t>
            </a:r>
            <a:endParaRPr lang="en-US" altLang="ja-JP" dirty="0"/>
          </a:p>
          <a:p>
            <a:r>
              <a:rPr lang="ja-JP" altLang="en-US" dirty="0"/>
              <a:t>重要</a:t>
            </a:r>
            <a:endParaRPr lang="en-US" altLang="ja-JP" dirty="0"/>
          </a:p>
          <a:p>
            <a:pPr lvl="1"/>
            <a:r>
              <a:rPr lang="ja-JP" altLang="en-US" dirty="0"/>
              <a:t>解析ができる。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828380-CE60-4F47-8333-FD60E38F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249262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D8D77-05FA-4C42-83A0-7F9EC372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読込み後の画面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2AA59D4-ED4D-4359-8F63-5AF9CA89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C1CCD47-CBAB-45A3-9A6C-9AA21F936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4953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DFBDCC5-B25D-4A02-9CFB-68BEC87CD825}"/>
              </a:ext>
            </a:extLst>
          </p:cNvPr>
          <p:cNvSpPr/>
          <p:nvPr/>
        </p:nvSpPr>
        <p:spPr>
          <a:xfrm>
            <a:off x="2618259" y="3044577"/>
            <a:ext cx="720080" cy="110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6C307DF-A827-418B-80DF-E32F8338A6E4}"/>
              </a:ext>
            </a:extLst>
          </p:cNvPr>
          <p:cNvSpPr/>
          <p:nvPr/>
        </p:nvSpPr>
        <p:spPr>
          <a:xfrm>
            <a:off x="1475656" y="4149080"/>
            <a:ext cx="1512168" cy="360040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E71D965-370A-44CE-85DB-DB061AB26361}"/>
              </a:ext>
            </a:extLst>
          </p:cNvPr>
          <p:cNvSpPr txBox="1"/>
          <p:nvPr/>
        </p:nvSpPr>
        <p:spPr>
          <a:xfrm>
            <a:off x="3532798" y="439909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実行結果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59838B2-E6AC-4CD1-A564-A817ADA04F69}"/>
              </a:ext>
            </a:extLst>
          </p:cNvPr>
          <p:cNvSpPr/>
          <p:nvPr/>
        </p:nvSpPr>
        <p:spPr>
          <a:xfrm rot="12090122">
            <a:off x="3047218" y="4424355"/>
            <a:ext cx="432048" cy="191641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41D837-A426-48BE-8F64-F308972235CD}"/>
              </a:ext>
            </a:extLst>
          </p:cNvPr>
          <p:cNvSpPr/>
          <p:nvPr/>
        </p:nvSpPr>
        <p:spPr>
          <a:xfrm>
            <a:off x="7596336" y="1916832"/>
            <a:ext cx="1547664" cy="1238424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8FA270E-857F-446F-890F-32934B94E71F}"/>
              </a:ext>
            </a:extLst>
          </p:cNvPr>
          <p:cNvSpPr txBox="1"/>
          <p:nvPr/>
        </p:nvSpPr>
        <p:spPr>
          <a:xfrm>
            <a:off x="3491334" y="3379481"/>
            <a:ext cx="433323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ja-JP" sz="2800" dirty="0" err="1">
                <a:solidFill>
                  <a:schemeClr val="accent1"/>
                </a:solidFill>
              </a:rPr>
              <a:t>lbw</a:t>
            </a:r>
            <a:r>
              <a:rPr lang="ja-JP" altLang="en-US" sz="2800" dirty="0">
                <a:solidFill>
                  <a:schemeClr val="accent1"/>
                </a:solidFill>
              </a:rPr>
              <a:t>データに含まれる変数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4996BB8E-55A6-4C0C-8CA3-26F93A41A229}"/>
              </a:ext>
            </a:extLst>
          </p:cNvPr>
          <p:cNvSpPr/>
          <p:nvPr/>
        </p:nvSpPr>
        <p:spPr>
          <a:xfrm rot="18764305">
            <a:off x="7163331" y="3057619"/>
            <a:ext cx="432048" cy="191641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05027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514DE-C464-406A-8976-FFFEA71F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他のデータ読み込み方法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6F9181-65C5-45C6-B43C-3A890B36A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use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>
                <a:solidFill>
                  <a:schemeClr val="accent1"/>
                </a:solidFill>
              </a:rPr>
              <a:t>&lt;</a:t>
            </a:r>
            <a:r>
              <a:rPr lang="ja-JP" altLang="en-US" b="1" dirty="0">
                <a:solidFill>
                  <a:schemeClr val="accent1"/>
                </a:solidFill>
              </a:rPr>
              <a:t>ファイル</a:t>
            </a:r>
            <a:r>
              <a:rPr lang="en-US" altLang="ja-JP" b="1" dirty="0">
                <a:solidFill>
                  <a:schemeClr val="accent1"/>
                </a:solidFill>
              </a:rPr>
              <a:t>&gt;</a:t>
            </a:r>
            <a:br>
              <a:rPr lang="en-US" altLang="ja-JP" b="1" dirty="0">
                <a:solidFill>
                  <a:schemeClr val="accent1"/>
                </a:solidFill>
              </a:rPr>
            </a:br>
            <a:r>
              <a:rPr lang="en-US" altLang="ja-JP" dirty="0"/>
              <a:t>Stata</a:t>
            </a:r>
            <a:r>
              <a:rPr lang="ja-JP" altLang="en-US" dirty="0"/>
              <a:t>形式のデータを読み込む</a:t>
            </a:r>
            <a:endParaRPr lang="en-US" altLang="ja-JP" dirty="0"/>
          </a:p>
          <a:p>
            <a:r>
              <a:rPr lang="en-US" altLang="ja-JP" b="1" dirty="0" err="1">
                <a:solidFill>
                  <a:schemeClr val="accent1"/>
                </a:solidFill>
              </a:rPr>
              <a:t>sysuse</a:t>
            </a:r>
            <a:r>
              <a:rPr lang="en-US" altLang="ja-JP" b="1" dirty="0">
                <a:solidFill>
                  <a:schemeClr val="accent1"/>
                </a:solidFill>
              </a:rPr>
              <a:t> &lt;</a:t>
            </a:r>
            <a:r>
              <a:rPr lang="ja-JP" altLang="en-US" b="1" dirty="0">
                <a:solidFill>
                  <a:schemeClr val="accent1"/>
                </a:solidFill>
              </a:rPr>
              <a:t>ファイル</a:t>
            </a:r>
            <a:r>
              <a:rPr lang="en-US" altLang="ja-JP" b="1" dirty="0">
                <a:solidFill>
                  <a:schemeClr val="accent1"/>
                </a:solidFill>
              </a:rPr>
              <a:t>&gt;</a:t>
            </a:r>
            <a:br>
              <a:rPr lang="en-US" altLang="ja-JP" dirty="0"/>
            </a:br>
            <a:r>
              <a:rPr lang="en-US" altLang="ja-JP" dirty="0" err="1"/>
              <a:t>stata</a:t>
            </a:r>
            <a:r>
              <a:rPr lang="ja-JP" altLang="en-US" dirty="0"/>
              <a:t>と一緒にインストールされたサンプルデータを読み込む</a:t>
            </a:r>
            <a:endParaRPr lang="en-US" altLang="ja-JP" dirty="0"/>
          </a:p>
          <a:p>
            <a:r>
              <a:rPr lang="en-US" altLang="ja-JP" b="1" dirty="0">
                <a:solidFill>
                  <a:schemeClr val="accent1"/>
                </a:solidFill>
              </a:rPr>
              <a:t>import </a:t>
            </a:r>
            <a:r>
              <a:rPr lang="en-US" altLang="ja-JP" b="1" u="sng" dirty="0">
                <a:solidFill>
                  <a:schemeClr val="accent1"/>
                </a:solidFill>
              </a:rPr>
              <a:t>exc</a:t>
            </a:r>
            <a:r>
              <a:rPr lang="en-US" altLang="ja-JP" b="1" dirty="0">
                <a:solidFill>
                  <a:schemeClr val="accent1"/>
                </a:solidFill>
              </a:rPr>
              <a:t>el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>
                <a:solidFill>
                  <a:schemeClr val="accent1"/>
                </a:solidFill>
              </a:rPr>
              <a:t>&lt;</a:t>
            </a:r>
            <a:r>
              <a:rPr lang="ja-JP" altLang="en-US" b="1" dirty="0">
                <a:solidFill>
                  <a:schemeClr val="accent1"/>
                </a:solidFill>
              </a:rPr>
              <a:t>ファイル</a:t>
            </a:r>
            <a:r>
              <a:rPr lang="en-US" altLang="ja-JP" b="1" dirty="0">
                <a:solidFill>
                  <a:schemeClr val="accent1"/>
                </a:solidFill>
              </a:rPr>
              <a:t>&gt;</a:t>
            </a:r>
            <a:br>
              <a:rPr lang="en-US" altLang="ja-JP" dirty="0"/>
            </a:br>
            <a:r>
              <a:rPr lang="en-US" altLang="ja-JP" dirty="0"/>
              <a:t>Excel</a:t>
            </a:r>
            <a:r>
              <a:rPr lang="ja-JP" altLang="en-US" dirty="0"/>
              <a:t>形式のファイルを読み込む</a:t>
            </a:r>
            <a:endParaRPr lang="en-US" altLang="ja-JP" dirty="0"/>
          </a:p>
          <a:p>
            <a:r>
              <a:rPr kumimoji="1" lang="en-US" altLang="ja-JP" b="1" dirty="0">
                <a:solidFill>
                  <a:schemeClr val="accent1"/>
                </a:solidFill>
              </a:rPr>
              <a:t>import </a:t>
            </a:r>
            <a:r>
              <a:rPr kumimoji="1" lang="en-US" altLang="ja-JP" b="1" u="sng" dirty="0">
                <a:solidFill>
                  <a:schemeClr val="accent1"/>
                </a:solidFill>
              </a:rPr>
              <a:t>delim</a:t>
            </a:r>
            <a:r>
              <a:rPr kumimoji="1" lang="en-US" altLang="ja-JP" b="1" dirty="0">
                <a:solidFill>
                  <a:schemeClr val="accent1"/>
                </a:solidFill>
              </a:rPr>
              <a:t>ited &lt;</a:t>
            </a:r>
            <a:r>
              <a:rPr kumimoji="1" lang="ja-JP" altLang="en-US" b="1" dirty="0">
                <a:solidFill>
                  <a:schemeClr val="accent1"/>
                </a:solidFill>
              </a:rPr>
              <a:t>ファイル</a:t>
            </a:r>
            <a:r>
              <a:rPr kumimoji="1" lang="en-US" altLang="ja-JP" b="1" dirty="0">
                <a:solidFill>
                  <a:schemeClr val="accent1"/>
                </a:solidFill>
              </a:rPr>
              <a:t>&gt;</a:t>
            </a:r>
            <a:br>
              <a:rPr lang="en-US" altLang="ja-JP" b="1" dirty="0">
                <a:solidFill>
                  <a:schemeClr val="accent1"/>
                </a:solidFill>
              </a:rPr>
            </a:br>
            <a:r>
              <a:rPr lang="en-US" altLang="ja-JP" dirty="0"/>
              <a:t>csv</a:t>
            </a:r>
            <a:r>
              <a:rPr lang="ja-JP" altLang="en-US" dirty="0"/>
              <a:t>形式などのファイルを読み込む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A27D17-2FFB-44A6-A71C-3021B4A1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59897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331B8AB-3BCF-4921-95E3-7D28099A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データの概要</a:t>
            </a:r>
            <a:r>
              <a:rPr kumimoji="1" lang="ja-JP" altLang="en-US" dirty="0"/>
              <a:t>を見る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C000F23-6C78-45E6-9999-302DAEC61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8418214-719C-4F13-9B6F-282F101E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499449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307F4-3CA0-4497-A2E3-EF9E1EB9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データを表示する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5BB68-1A7A-4D0C-AC5D-A9FAF38E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525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データ表をまるごと見る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edit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>
                <a:solidFill>
                  <a:schemeClr val="accent1"/>
                </a:solidFill>
              </a:rPr>
              <a:t>/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>
                <a:solidFill>
                  <a:schemeClr val="accent1"/>
                </a:solidFill>
              </a:rPr>
              <a:t>browse</a:t>
            </a:r>
            <a:endParaRPr kumimoji="1" lang="en-US" altLang="ja-JP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kumimoji="1" lang="ja-JP" altLang="en-US" dirty="0"/>
              <a:t>コマンドウインドウに</a:t>
            </a:r>
            <a:r>
              <a:rPr kumimoji="1" lang="en-US" altLang="ja-JP" b="1" dirty="0">
                <a:solidFill>
                  <a:schemeClr val="accent1"/>
                </a:solidFill>
              </a:rPr>
              <a:t>edit</a:t>
            </a:r>
            <a:r>
              <a:rPr kumimoji="1" lang="ja-JP" altLang="en-US" dirty="0"/>
              <a:t>と入力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または、</a:t>
            </a:r>
            <a:r>
              <a:rPr lang="en-US" altLang="ja-JP" b="1" dirty="0">
                <a:solidFill>
                  <a:schemeClr val="accent1"/>
                </a:solidFill>
              </a:rPr>
              <a:t> browse</a:t>
            </a:r>
            <a:r>
              <a:rPr kumimoji="1" lang="ja-JP" altLang="en-US" dirty="0"/>
              <a:t>と入力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56E2B1-15EF-409E-BD8C-E4485170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9080778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8C64D-DF25-4E6D-A5A2-78224631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データを表示する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EFD453-A03A-46A5-A863-4047EEA4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85217DF-2580-4984-B311-3C7CE3FA6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760"/>
            <a:ext cx="9144000" cy="4953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1241E3-D759-405E-87C5-678D7B4871CD}"/>
              </a:ext>
            </a:extLst>
          </p:cNvPr>
          <p:cNvSpPr/>
          <p:nvPr/>
        </p:nvSpPr>
        <p:spPr>
          <a:xfrm>
            <a:off x="0" y="1628800"/>
            <a:ext cx="3491880" cy="4536504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EDD3B2-8DEC-4AE7-AD3D-CE02D3D93F77}"/>
              </a:ext>
            </a:extLst>
          </p:cNvPr>
          <p:cNvSpPr txBox="1"/>
          <p:nvPr/>
        </p:nvSpPr>
        <p:spPr>
          <a:xfrm>
            <a:off x="3923928" y="4604162"/>
            <a:ext cx="27626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chemeClr val="accent1"/>
                </a:solidFill>
              </a:rPr>
              <a:t>Excel</a:t>
            </a:r>
            <a:r>
              <a:rPr kumimoji="1" lang="ja-JP" altLang="en-US" sz="2800" dirty="0">
                <a:solidFill>
                  <a:schemeClr val="accent1"/>
                </a:solidFill>
              </a:rPr>
              <a:t>っぽい表が</a:t>
            </a:r>
            <a:br>
              <a:rPr kumimoji="1" lang="en-US" altLang="ja-JP" sz="2800" dirty="0">
                <a:solidFill>
                  <a:schemeClr val="accent1"/>
                </a:solidFill>
              </a:rPr>
            </a:br>
            <a:r>
              <a:rPr kumimoji="1" lang="ja-JP" altLang="en-US" sz="2800" dirty="0">
                <a:solidFill>
                  <a:schemeClr val="accent1"/>
                </a:solidFill>
              </a:rPr>
              <a:t>閲覧できる。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AAB2747-5CB9-4CE2-B771-54BB167E4BB8}"/>
              </a:ext>
            </a:extLst>
          </p:cNvPr>
          <p:cNvSpPr/>
          <p:nvPr/>
        </p:nvSpPr>
        <p:spPr>
          <a:xfrm rot="12090122">
            <a:off x="3491880" y="4965048"/>
            <a:ext cx="432048" cy="191641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4AF7E2C-7F11-4527-9A04-882A391C03CB}"/>
              </a:ext>
            </a:extLst>
          </p:cNvPr>
          <p:cNvSpPr/>
          <p:nvPr/>
        </p:nvSpPr>
        <p:spPr>
          <a:xfrm>
            <a:off x="1331640" y="1844824"/>
            <a:ext cx="648072" cy="4176464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D2EBA1-0E65-4FCB-9A31-57F831349BAB}"/>
              </a:ext>
            </a:extLst>
          </p:cNvPr>
          <p:cNvSpPr txBox="1"/>
          <p:nvPr/>
        </p:nvSpPr>
        <p:spPr>
          <a:xfrm>
            <a:off x="2195736" y="104912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値ラベルは青文字で表示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428EC3AF-77D0-4DF3-B684-D372B15BC313}"/>
              </a:ext>
            </a:extLst>
          </p:cNvPr>
          <p:cNvSpPr/>
          <p:nvPr/>
        </p:nvSpPr>
        <p:spPr>
          <a:xfrm rot="8074920">
            <a:off x="1763687" y="1504752"/>
            <a:ext cx="432048" cy="191641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3BB4E2F-DC37-471B-86A8-22C9B97A8651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/>
              <a:t>edit</a:t>
            </a:r>
            <a:r>
              <a:rPr lang="ja-JP" altLang="en-US" dirty="0"/>
              <a:t>の場合、数値の変更なども出来ますが、</a:t>
            </a:r>
            <a:r>
              <a:rPr lang="ja-JP" altLang="en-US" b="1" u="sng" dirty="0"/>
              <a:t>変更しないこと</a:t>
            </a:r>
            <a:r>
              <a:rPr lang="ja-JP" altLang="en-US" dirty="0"/>
              <a:t>をお勧めします。</a:t>
            </a:r>
            <a:endParaRPr lang="en-US" altLang="ja-JP" dirty="0"/>
          </a:p>
        </p:txBody>
      </p:sp>
      <p:pic>
        <p:nvPicPr>
          <p:cNvPr id="13" name="Picture 2" descr="talk icon">
            <a:extLst>
              <a:ext uri="{FF2B5EF4-FFF2-40B4-BE49-F238E27FC236}">
                <a16:creationId xmlns:a16="http://schemas.microsoft.com/office/drawing/2014/main" id="{9770E20D-8981-4C11-A672-29B7BF060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14780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307F4-3CA0-4497-A2E3-EF9E1EB9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データ形式を確認する。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5BB68-1A7A-4D0C-AC5D-A9FAF38E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525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データ形式を確認するコマンド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b="1" u="sng" dirty="0">
                <a:solidFill>
                  <a:schemeClr val="accent1"/>
                </a:solidFill>
              </a:rPr>
              <a:t>des</a:t>
            </a:r>
            <a:r>
              <a:rPr kumimoji="1" lang="en-US" altLang="ja-JP" b="1" dirty="0">
                <a:solidFill>
                  <a:schemeClr val="accent1"/>
                </a:solidFill>
              </a:rPr>
              <a:t>cribe</a:t>
            </a:r>
          </a:p>
          <a:p>
            <a:pPr marL="0" indent="0" algn="ctr">
              <a:buNone/>
            </a:pPr>
            <a:r>
              <a:rPr kumimoji="1" lang="ja-JP" altLang="en-US" dirty="0"/>
              <a:t>コマンドウインドウに</a:t>
            </a:r>
            <a:r>
              <a:rPr kumimoji="1" lang="en-US" altLang="ja-JP" b="1" dirty="0">
                <a:solidFill>
                  <a:schemeClr val="accent1"/>
                </a:solidFill>
              </a:rPr>
              <a:t>describe</a:t>
            </a:r>
            <a:r>
              <a:rPr kumimoji="1" lang="ja-JP" altLang="en-US" dirty="0"/>
              <a:t>と入力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56E2B1-15EF-409E-BD8C-E4485170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587049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487E70-8CFD-4A7B-BEC0-2E638BFA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データ形式を確認する。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E6DAA9-9AB1-4252-847B-B4544CA0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26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93801E5-F4C0-456E-83E3-9227B06A0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776"/>
            <a:ext cx="9144000" cy="3632447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BBB5EAD-9D0F-4E37-9532-8A04672E311F}"/>
              </a:ext>
            </a:extLst>
          </p:cNvPr>
          <p:cNvSpPr txBox="1"/>
          <p:nvPr/>
        </p:nvSpPr>
        <p:spPr>
          <a:xfrm>
            <a:off x="611560" y="5696389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rgbClr val="4D4D4D"/>
                </a:solidFill>
              </a:rPr>
              <a:t>リザルト・ウインドウに上表が表示されます。</a:t>
            </a:r>
            <a:endParaRPr kumimoji="1" lang="ja-JP" altLang="en-US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2046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487E70-8CFD-4A7B-BEC0-2E638BFA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データ形式を確認する。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E6DAA9-9AB1-4252-847B-B4544CA0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27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93801E5-F4C0-456E-83E3-9227B06A0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776"/>
            <a:ext cx="9144000" cy="3632447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196F9202-0D4E-44DC-BA5B-1A783942B3EC}"/>
              </a:ext>
            </a:extLst>
          </p:cNvPr>
          <p:cNvSpPr/>
          <p:nvPr/>
        </p:nvSpPr>
        <p:spPr>
          <a:xfrm rot="12634744">
            <a:off x="1262075" y="2474471"/>
            <a:ext cx="1017365" cy="287725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6902B634-3377-448A-BAF7-11335C7EF0CB}"/>
              </a:ext>
            </a:extLst>
          </p:cNvPr>
          <p:cNvSpPr/>
          <p:nvPr/>
        </p:nvSpPr>
        <p:spPr>
          <a:xfrm>
            <a:off x="16525" y="1700808"/>
            <a:ext cx="1675155" cy="605536"/>
          </a:xfrm>
          <a:prstGeom prst="ellips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BBB5EAD-9D0F-4E37-9532-8A04672E311F}"/>
              </a:ext>
            </a:extLst>
          </p:cNvPr>
          <p:cNvSpPr txBox="1"/>
          <p:nvPr/>
        </p:nvSpPr>
        <p:spPr>
          <a:xfrm>
            <a:off x="2419652" y="2664555"/>
            <a:ext cx="6264696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4D4D4D"/>
                </a:solidFill>
              </a:rPr>
              <a:t>o</a:t>
            </a:r>
            <a:r>
              <a:rPr kumimoji="1" lang="en-US" altLang="ja-JP" sz="2800" dirty="0">
                <a:solidFill>
                  <a:srgbClr val="4D4D4D"/>
                </a:solidFill>
              </a:rPr>
              <a:t>bs:189</a:t>
            </a:r>
            <a:r>
              <a:rPr kumimoji="1" lang="ja-JP" altLang="en-US" sz="2800" dirty="0">
                <a:solidFill>
                  <a:srgbClr val="4D4D4D"/>
                </a:solidFill>
              </a:rPr>
              <a:t>は「</a:t>
            </a:r>
            <a:r>
              <a:rPr kumimoji="1" lang="en-US" altLang="ja-JP" sz="2800" dirty="0">
                <a:solidFill>
                  <a:srgbClr val="4D4D4D"/>
                </a:solidFill>
              </a:rPr>
              <a:t>189</a:t>
            </a:r>
            <a:r>
              <a:rPr kumimoji="1" lang="ja-JP" altLang="en-US" sz="2800" dirty="0">
                <a:solidFill>
                  <a:srgbClr val="4D4D4D"/>
                </a:solidFill>
              </a:rPr>
              <a:t>人分のデータがある」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lang="en-US" altLang="ja-JP" sz="2800" dirty="0">
                <a:solidFill>
                  <a:srgbClr val="4D4D4D"/>
                </a:solidFill>
              </a:rPr>
              <a:t>v</a:t>
            </a:r>
            <a:r>
              <a:rPr kumimoji="1" lang="en-US" altLang="ja-JP" sz="2800" dirty="0">
                <a:solidFill>
                  <a:srgbClr val="4D4D4D"/>
                </a:solidFill>
              </a:rPr>
              <a:t>ars:11</a:t>
            </a:r>
            <a:r>
              <a:rPr kumimoji="1" lang="ja-JP" altLang="en-US" sz="2800" dirty="0">
                <a:solidFill>
                  <a:srgbClr val="4D4D4D"/>
                </a:solidFill>
              </a:rPr>
              <a:t>は「</a:t>
            </a:r>
            <a:r>
              <a:rPr kumimoji="1" lang="en-US" altLang="ja-JP" sz="2800" dirty="0">
                <a:solidFill>
                  <a:srgbClr val="4D4D4D"/>
                </a:solidFill>
              </a:rPr>
              <a:t>11</a:t>
            </a:r>
            <a:r>
              <a:rPr kumimoji="1" lang="ja-JP" altLang="en-US" sz="2800" dirty="0">
                <a:solidFill>
                  <a:srgbClr val="4D4D4D"/>
                </a:solidFill>
              </a:rPr>
              <a:t>種類の変数がある</a:t>
            </a:r>
            <a:r>
              <a:rPr kumimoji="1" lang="en-US" altLang="ja-JP" sz="2800" dirty="0">
                <a:solidFill>
                  <a:srgbClr val="4D4D4D"/>
                </a:solidFill>
              </a:rPr>
              <a:t> </a:t>
            </a:r>
            <a:r>
              <a:rPr kumimoji="1" lang="ja-JP" altLang="en-US" sz="2800" dirty="0">
                <a:solidFill>
                  <a:srgbClr val="4D4D4D"/>
                </a:solidFill>
              </a:rPr>
              <a:t>」</a:t>
            </a:r>
            <a:endParaRPr kumimoji="1" lang="en-US" altLang="ja-JP" sz="2800" dirty="0">
              <a:solidFill>
                <a:srgbClr val="4D4D4D"/>
              </a:solidFill>
            </a:endParaRPr>
          </a:p>
          <a:p>
            <a:r>
              <a:rPr kumimoji="1" lang="ja-JP" altLang="en-US" sz="2800" dirty="0">
                <a:solidFill>
                  <a:srgbClr val="4D4D4D"/>
                </a:solidFill>
              </a:rPr>
              <a:t>ことを意味している。</a:t>
            </a:r>
          </a:p>
        </p:txBody>
      </p:sp>
    </p:spTree>
    <p:extLst>
      <p:ext uri="{BB962C8B-B14F-4D97-AF65-F5344CB8AC3E}">
        <p14:creationId xmlns:p14="http://schemas.microsoft.com/office/powerpoint/2010/main" val="84708842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487E70-8CFD-4A7B-BEC0-2E638BFA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データ形式を確認する。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E6DAA9-9AB1-4252-847B-B4544CA0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28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93801E5-F4C0-456E-83E3-9227B06A0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776"/>
            <a:ext cx="9144000" cy="363244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8BAB17A-EEC6-477B-A852-8593E78CA0EF}"/>
              </a:ext>
            </a:extLst>
          </p:cNvPr>
          <p:cNvSpPr txBox="1"/>
          <p:nvPr/>
        </p:nvSpPr>
        <p:spPr>
          <a:xfrm>
            <a:off x="16525" y="558924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変数名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E1572F-D6B7-4262-B430-6975162316DE}"/>
              </a:ext>
            </a:extLst>
          </p:cNvPr>
          <p:cNvSpPr txBox="1"/>
          <p:nvPr/>
        </p:nvSpPr>
        <p:spPr>
          <a:xfrm>
            <a:off x="1456684" y="5602863"/>
            <a:ext cx="1963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変数タイプ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D6BF383-22CC-4FE8-B313-42F8C5ABD368}"/>
              </a:ext>
            </a:extLst>
          </p:cNvPr>
          <p:cNvSpPr txBox="1"/>
          <p:nvPr/>
        </p:nvSpPr>
        <p:spPr>
          <a:xfrm>
            <a:off x="3041402" y="3850184"/>
            <a:ext cx="1656185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表示形式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CFAC1FA2-410B-48B5-AACF-9B64AAA8E0C7}"/>
              </a:ext>
            </a:extLst>
          </p:cNvPr>
          <p:cNvSpPr/>
          <p:nvPr/>
        </p:nvSpPr>
        <p:spPr>
          <a:xfrm rot="15653479">
            <a:off x="51639" y="5109992"/>
            <a:ext cx="576064" cy="232048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7C8E6B5-46C8-4824-B948-C3F2BDBB57FE}"/>
              </a:ext>
            </a:extLst>
          </p:cNvPr>
          <p:cNvSpPr/>
          <p:nvPr/>
        </p:nvSpPr>
        <p:spPr>
          <a:xfrm rot="13516047">
            <a:off x="1310244" y="5071649"/>
            <a:ext cx="770562" cy="261050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3F714A07-328A-492D-B27C-71EB8B626D07}"/>
              </a:ext>
            </a:extLst>
          </p:cNvPr>
          <p:cNvSpPr/>
          <p:nvPr/>
        </p:nvSpPr>
        <p:spPr>
          <a:xfrm rot="12131489">
            <a:off x="2220595" y="3784760"/>
            <a:ext cx="795948" cy="287725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44AC4BB-2698-4B5B-B173-B8FAA96F4A2C}"/>
              </a:ext>
            </a:extLst>
          </p:cNvPr>
          <p:cNvSpPr/>
          <p:nvPr/>
        </p:nvSpPr>
        <p:spPr>
          <a:xfrm>
            <a:off x="16525" y="2276872"/>
            <a:ext cx="1027083" cy="504056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FE9DD73-2E27-4025-A179-6F4A57DCC8B9}"/>
              </a:ext>
            </a:extLst>
          </p:cNvPr>
          <p:cNvSpPr/>
          <p:nvPr/>
        </p:nvSpPr>
        <p:spPr>
          <a:xfrm>
            <a:off x="1032328" y="2276872"/>
            <a:ext cx="659352" cy="504056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915D6BD-AD4F-4AFA-BE19-50672D79B701}"/>
              </a:ext>
            </a:extLst>
          </p:cNvPr>
          <p:cNvSpPr/>
          <p:nvPr/>
        </p:nvSpPr>
        <p:spPr>
          <a:xfrm>
            <a:off x="1691680" y="2276872"/>
            <a:ext cx="659352" cy="504056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3413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487E70-8CFD-4A7B-BEC0-2E638BFA3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データ形式を確認する。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E6DAA9-9AB1-4252-847B-B4544CA05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93801E5-F4C0-456E-83E3-9227B06A0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2776"/>
            <a:ext cx="9144000" cy="363244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AC8E049-A4F6-4413-9C73-2AC575C00155}"/>
              </a:ext>
            </a:extLst>
          </p:cNvPr>
          <p:cNvSpPr txBox="1"/>
          <p:nvPr/>
        </p:nvSpPr>
        <p:spPr>
          <a:xfrm>
            <a:off x="1375280" y="5007726"/>
            <a:ext cx="1656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値ラベル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F15D727-3602-4469-B811-945A51719A1F}"/>
              </a:ext>
            </a:extLst>
          </p:cNvPr>
          <p:cNvSpPr txBox="1"/>
          <p:nvPr/>
        </p:nvSpPr>
        <p:spPr>
          <a:xfrm>
            <a:off x="6542901" y="3573016"/>
            <a:ext cx="2061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変数ラベル</a:t>
            </a: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196F9202-0D4E-44DC-BA5B-1A783942B3EC}"/>
              </a:ext>
            </a:extLst>
          </p:cNvPr>
          <p:cNvSpPr/>
          <p:nvPr/>
        </p:nvSpPr>
        <p:spPr>
          <a:xfrm rot="17498003">
            <a:off x="1972173" y="4336341"/>
            <a:ext cx="1017365" cy="287725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CB6A768-D89E-4AF6-8943-2A242751F17B}"/>
              </a:ext>
            </a:extLst>
          </p:cNvPr>
          <p:cNvSpPr/>
          <p:nvPr/>
        </p:nvSpPr>
        <p:spPr>
          <a:xfrm>
            <a:off x="2440714" y="2255852"/>
            <a:ext cx="659352" cy="504056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E303E36-BCB7-4247-BB5E-C19B087BB4FD}"/>
              </a:ext>
            </a:extLst>
          </p:cNvPr>
          <p:cNvSpPr/>
          <p:nvPr/>
        </p:nvSpPr>
        <p:spPr>
          <a:xfrm>
            <a:off x="3347864" y="2255852"/>
            <a:ext cx="1368152" cy="504056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8A321DC-26F5-455B-8588-67DAD37E84C3}"/>
              </a:ext>
            </a:extLst>
          </p:cNvPr>
          <p:cNvSpPr txBox="1"/>
          <p:nvPr/>
        </p:nvSpPr>
        <p:spPr>
          <a:xfrm>
            <a:off x="-2203" y="574589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このデータにはキチンと</a:t>
            </a:r>
            <a:r>
              <a:rPr kumimoji="1" lang="ja-JP" altLang="en-US" sz="2800" b="1" u="sng" dirty="0">
                <a:solidFill>
                  <a:schemeClr val="accent5"/>
                </a:solidFill>
              </a:rPr>
              <a:t>変数ラベルが貼られている</a:t>
            </a:r>
            <a:r>
              <a:rPr kumimoji="1" lang="ja-JP" altLang="en-US" sz="2800" dirty="0">
                <a:solidFill>
                  <a:srgbClr val="4D4D4D"/>
                </a:solidFill>
              </a:rPr>
              <a:t>ので、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変数の意味がすぐに分かる。</a:t>
            </a:r>
          </a:p>
        </p:txBody>
      </p:sp>
    </p:spTree>
    <p:extLst>
      <p:ext uri="{BB962C8B-B14F-4D97-AF65-F5344CB8AC3E}">
        <p14:creationId xmlns:p14="http://schemas.microsoft.com/office/powerpoint/2010/main" val="256471892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DA210F-E3A4-4B70-996E-2E05FA150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今回のテーマ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C6BAC7-3C51-4A56-A3A1-758F1DDA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altLang="ja-JP" dirty="0"/>
              <a:t>Stata</a:t>
            </a:r>
            <a:r>
              <a:rPr lang="ja-JP" altLang="en-US" dirty="0"/>
              <a:t>の画面の見方</a:t>
            </a:r>
            <a:endParaRPr lang="en-US" altLang="ja-JP" dirty="0"/>
          </a:p>
          <a:p>
            <a:r>
              <a:rPr kumimoji="1" lang="ja-JP" altLang="en-US" dirty="0"/>
              <a:t>サンプルデータの読込み</a:t>
            </a:r>
            <a:endParaRPr kumimoji="1" lang="en-US" altLang="ja-JP" dirty="0"/>
          </a:p>
          <a:p>
            <a:r>
              <a:rPr kumimoji="1" lang="ja-JP" altLang="en-US" dirty="0"/>
              <a:t>データの概要を見る</a:t>
            </a:r>
            <a:endParaRPr kumimoji="1" lang="en-US" altLang="ja-JP" dirty="0"/>
          </a:p>
          <a:p>
            <a:r>
              <a:rPr kumimoji="1" lang="ja-JP" altLang="en-US" dirty="0"/>
              <a:t>データを保存する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CD37C9-C1C5-4173-8BEF-7DF65E29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455485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307F4-3CA0-4497-A2E3-EF9E1EB9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データの概観を見る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5BB68-1A7A-4D0C-AC5D-A9FAF38E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525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データの詳細を確認するコマンド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su</a:t>
            </a:r>
            <a:r>
              <a:rPr lang="en-US" altLang="ja-JP" b="1" dirty="0">
                <a:solidFill>
                  <a:schemeClr val="accent1"/>
                </a:solidFill>
              </a:rPr>
              <a:t>mmarize</a:t>
            </a:r>
            <a:endParaRPr kumimoji="1" lang="en-US" altLang="ja-JP" b="1" u="sng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kumimoji="1" lang="ja-JP" altLang="en-US" dirty="0"/>
              <a:t>ここでは、コマンドウインドウに</a:t>
            </a:r>
            <a:br>
              <a:rPr kumimoji="1" lang="en-US" altLang="ja-JP" dirty="0"/>
            </a:br>
            <a:r>
              <a:rPr lang="en-US" altLang="ja-JP" b="1" dirty="0" err="1">
                <a:solidFill>
                  <a:schemeClr val="accent1"/>
                </a:solidFill>
              </a:rPr>
              <a:t>su</a:t>
            </a:r>
            <a:br>
              <a:rPr lang="en-US" altLang="ja-JP" b="1" dirty="0">
                <a:solidFill>
                  <a:schemeClr val="accent1"/>
                </a:solidFill>
              </a:rPr>
            </a:br>
            <a:r>
              <a:rPr kumimoji="1" lang="ja-JP" altLang="en-US" dirty="0"/>
              <a:t>と入力してください。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56E2B1-15EF-409E-BD8C-E4485170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30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40195A-694D-40C5-B717-22677FA7606D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>
                <a:solidFill>
                  <a:srgbClr val="4D4D4D"/>
                </a:solidFill>
              </a:rPr>
              <a:t>summarize</a:t>
            </a:r>
            <a:r>
              <a:rPr lang="ja-JP" altLang="en-US" dirty="0">
                <a:solidFill>
                  <a:srgbClr val="4D4D4D"/>
                </a:solidFill>
              </a:rPr>
              <a:t>の省略系が</a:t>
            </a:r>
            <a:r>
              <a:rPr lang="en-US" altLang="ja-JP" dirty="0" err="1">
                <a:solidFill>
                  <a:srgbClr val="4D4D4D"/>
                </a:solidFill>
              </a:rPr>
              <a:t>su</a:t>
            </a:r>
            <a:r>
              <a:rPr lang="ja-JP" altLang="en-US" dirty="0">
                <a:solidFill>
                  <a:srgbClr val="4D4D4D"/>
                </a:solidFill>
              </a:rPr>
              <a:t>です。</a:t>
            </a:r>
            <a:endParaRPr lang="en-US" altLang="ja-JP" dirty="0"/>
          </a:p>
        </p:txBody>
      </p:sp>
      <p:pic>
        <p:nvPicPr>
          <p:cNvPr id="7" name="Picture 2" descr="talk icon">
            <a:extLst>
              <a:ext uri="{FF2B5EF4-FFF2-40B4-BE49-F238E27FC236}">
                <a16:creationId xmlns:a16="http://schemas.microsoft.com/office/drawing/2014/main" id="{EA65C0AB-5EEC-4711-BFD4-6F9007E3E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50734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307F4-3CA0-4497-A2E3-EF9E1EB9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データの概観を見る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5BB68-1A7A-4D0C-AC5D-A9FAF38E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198927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ja-JP" b="1" u="sng" dirty="0">
                <a:solidFill>
                  <a:schemeClr val="accent1"/>
                </a:solidFill>
              </a:rPr>
              <a:t>su</a:t>
            </a:r>
            <a:r>
              <a:rPr lang="en-US" altLang="ja-JP" b="1" dirty="0">
                <a:solidFill>
                  <a:schemeClr val="accent1"/>
                </a:solidFill>
              </a:rPr>
              <a:t>mmarize</a:t>
            </a:r>
            <a:endParaRPr kumimoji="1" lang="en-US" altLang="ja-JP" b="1" u="sng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56E2B1-15EF-409E-BD8C-E4485170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31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40195A-694D-40C5-B717-22677FA7606D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ヘルプファイルについては次回説明します。</a:t>
            </a:r>
            <a:endParaRPr lang="en-US" altLang="ja-JP" dirty="0"/>
          </a:p>
        </p:txBody>
      </p:sp>
      <p:pic>
        <p:nvPicPr>
          <p:cNvPr id="7" name="Picture 2" descr="talk icon">
            <a:extLst>
              <a:ext uri="{FF2B5EF4-FFF2-40B4-BE49-F238E27FC236}">
                <a16:creationId xmlns:a16="http://schemas.microsoft.com/office/drawing/2014/main" id="{EA65C0AB-5EEC-4711-BFD4-6F9007E3E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9CE69EB-A775-46C6-87EF-57414C67C971}"/>
              </a:ext>
            </a:extLst>
          </p:cNvPr>
          <p:cNvSpPr txBox="1"/>
          <p:nvPr/>
        </p:nvSpPr>
        <p:spPr>
          <a:xfrm flipH="1">
            <a:off x="251520" y="2636912"/>
            <a:ext cx="860444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4D4D4D"/>
                </a:solidFill>
              </a:rPr>
              <a:t>この説明や</a:t>
            </a:r>
            <a:r>
              <a:rPr kumimoji="1" lang="en-US" altLang="ja-JP" sz="2800" dirty="0">
                <a:solidFill>
                  <a:srgbClr val="4D4D4D"/>
                </a:solidFill>
              </a:rPr>
              <a:t>Stata</a:t>
            </a:r>
            <a:r>
              <a:rPr kumimoji="1" lang="ja-JP" altLang="en-US" sz="2800" dirty="0">
                <a:solidFill>
                  <a:srgbClr val="4D4D4D"/>
                </a:solidFill>
              </a:rPr>
              <a:t>のヘルプファイルなどで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b="1" dirty="0">
                <a:solidFill>
                  <a:schemeClr val="accent3"/>
                </a:solidFill>
              </a:rPr>
              <a:t>コマンド名に</a:t>
            </a:r>
            <a:r>
              <a:rPr kumimoji="1" lang="ja-JP" altLang="en-US" sz="2800" b="1" u="sng" dirty="0">
                <a:solidFill>
                  <a:schemeClr val="accent3"/>
                </a:solidFill>
              </a:rPr>
              <a:t>アンダーバー</a:t>
            </a:r>
            <a:r>
              <a:rPr kumimoji="1" lang="ja-JP" altLang="en-US" sz="2800" b="1" dirty="0">
                <a:solidFill>
                  <a:schemeClr val="accent3"/>
                </a:solidFill>
              </a:rPr>
              <a:t>があるとき</a:t>
            </a:r>
            <a:r>
              <a:rPr kumimoji="1" lang="ja-JP" altLang="en-US" sz="2800" dirty="0">
                <a:solidFill>
                  <a:srgbClr val="4D4D4D"/>
                </a:solidFill>
              </a:rPr>
              <a:t>は、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その部分だけでも、コマンドとして認識されます。下記は</a:t>
            </a:r>
            <a:r>
              <a:rPr kumimoji="1" lang="en-US" altLang="ja-JP" sz="2800" b="1" dirty="0">
                <a:solidFill>
                  <a:schemeClr val="accent1"/>
                </a:solidFill>
              </a:rPr>
              <a:t>summarize</a:t>
            </a:r>
            <a:r>
              <a:rPr kumimoji="1" lang="ja-JP" altLang="en-US" sz="2800" dirty="0">
                <a:solidFill>
                  <a:srgbClr val="4D4D4D"/>
                </a:solidFill>
              </a:rPr>
              <a:t>の省略形として見なされます。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 err="1">
                <a:solidFill>
                  <a:srgbClr val="4D4D4D"/>
                </a:solidFill>
              </a:rPr>
              <a:t>su</a:t>
            </a:r>
            <a:endParaRPr lang="en-US" altLang="ja-JP" sz="2800" dirty="0">
              <a:solidFill>
                <a:srgbClr val="4D4D4D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rgbClr val="4D4D4D"/>
                </a:solidFill>
              </a:rPr>
              <a:t>sum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ja-JP" sz="2800" dirty="0" err="1">
                <a:solidFill>
                  <a:srgbClr val="4D4D4D"/>
                </a:solidFill>
              </a:rPr>
              <a:t>summ</a:t>
            </a:r>
            <a:endParaRPr lang="en-US" altLang="ja-JP" sz="2800" dirty="0">
              <a:solidFill>
                <a:srgbClr val="4D4D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69248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117AB-2C25-4836-BA84-BDDBF9C0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データの概観を表で見る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0B683A71-11FC-4577-BFF9-6FDA39011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900" y="1825625"/>
            <a:ext cx="6934200" cy="3600450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260CAD3-0B82-4251-821D-58895EA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32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81E9266-C62A-4482-8857-01B21F2E46F5}"/>
              </a:ext>
            </a:extLst>
          </p:cNvPr>
          <p:cNvSpPr/>
          <p:nvPr/>
        </p:nvSpPr>
        <p:spPr>
          <a:xfrm>
            <a:off x="1331640" y="1823107"/>
            <a:ext cx="936104" cy="360296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EC678D-F698-4EA9-8607-997DBF89D609}"/>
              </a:ext>
            </a:extLst>
          </p:cNvPr>
          <p:cNvSpPr/>
          <p:nvPr/>
        </p:nvSpPr>
        <p:spPr>
          <a:xfrm>
            <a:off x="2699792" y="1823106"/>
            <a:ext cx="936104" cy="3600450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C1F056-3EAC-45F6-B5F7-CD14CD5380A9}"/>
              </a:ext>
            </a:extLst>
          </p:cNvPr>
          <p:cNvSpPr/>
          <p:nvPr/>
        </p:nvSpPr>
        <p:spPr>
          <a:xfrm>
            <a:off x="3779912" y="1842061"/>
            <a:ext cx="2160240" cy="3600450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68A9F66-F869-44DD-BDC3-A13E7DDF102B}"/>
              </a:ext>
            </a:extLst>
          </p:cNvPr>
          <p:cNvSpPr/>
          <p:nvPr/>
        </p:nvSpPr>
        <p:spPr>
          <a:xfrm>
            <a:off x="6228184" y="1823106"/>
            <a:ext cx="1810916" cy="3600450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CEB4872-589A-43E9-806D-2A1B57F0FD77}"/>
              </a:ext>
            </a:extLst>
          </p:cNvPr>
          <p:cNvSpPr txBox="1"/>
          <p:nvPr/>
        </p:nvSpPr>
        <p:spPr>
          <a:xfrm>
            <a:off x="1104900" y="1196752"/>
            <a:ext cx="1306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変数名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970332B-8999-4643-B0A1-EA0988FB87CA}"/>
              </a:ext>
            </a:extLst>
          </p:cNvPr>
          <p:cNvSpPr txBox="1"/>
          <p:nvPr/>
        </p:nvSpPr>
        <p:spPr>
          <a:xfrm>
            <a:off x="2411760" y="5544913"/>
            <a:ext cx="277766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人数</a:t>
            </a:r>
            <a:endParaRPr kumimoji="1" lang="en-US" altLang="ja-JP" sz="2800" dirty="0">
              <a:solidFill>
                <a:schemeClr val="accent1"/>
              </a:solidFill>
            </a:endParaRPr>
          </a:p>
          <a:p>
            <a:r>
              <a:rPr kumimoji="1" lang="ja-JP" altLang="en-US" sz="2400" dirty="0"/>
              <a:t>欠損値がない人数</a:t>
            </a:r>
            <a:endParaRPr kumimoji="1"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453F0B5-A273-4428-9E22-86916B0639CD}"/>
              </a:ext>
            </a:extLst>
          </p:cNvPr>
          <p:cNvSpPr txBox="1"/>
          <p:nvPr/>
        </p:nvSpPr>
        <p:spPr>
          <a:xfrm>
            <a:off x="3167844" y="1196752"/>
            <a:ext cx="3162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平均値と標準偏差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0EF4AFB-D564-4D3B-835B-83561E8CB022}"/>
              </a:ext>
            </a:extLst>
          </p:cNvPr>
          <p:cNvSpPr txBox="1"/>
          <p:nvPr/>
        </p:nvSpPr>
        <p:spPr>
          <a:xfrm>
            <a:off x="5703446" y="5729579"/>
            <a:ext cx="2777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最小値と最大値</a:t>
            </a:r>
          </a:p>
        </p:txBody>
      </p:sp>
    </p:spTree>
    <p:extLst>
      <p:ext uri="{BB962C8B-B14F-4D97-AF65-F5344CB8AC3E}">
        <p14:creationId xmlns:p14="http://schemas.microsoft.com/office/powerpoint/2010/main" val="351429105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307F4-3CA0-4497-A2E3-EF9E1EB9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データをもう少し詳しく見る。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5BB68-1A7A-4D0C-AC5D-A9FAF38E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525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データの詳細を確認するコマンド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c</a:t>
            </a:r>
            <a:r>
              <a:rPr kumimoji="1" lang="en-US" altLang="ja-JP" b="1" dirty="0">
                <a:solidFill>
                  <a:schemeClr val="accent1"/>
                </a:solidFill>
              </a:rPr>
              <a:t>odebook &lt;</a:t>
            </a:r>
            <a:r>
              <a:rPr kumimoji="1" lang="ja-JP" altLang="en-US" b="1" dirty="0">
                <a:solidFill>
                  <a:schemeClr val="accent1"/>
                </a:solidFill>
              </a:rPr>
              <a:t>変数名</a:t>
            </a:r>
            <a:r>
              <a:rPr kumimoji="1" lang="en-US" altLang="ja-JP" b="1" dirty="0">
                <a:solidFill>
                  <a:schemeClr val="accent1"/>
                </a:solidFill>
              </a:rPr>
              <a:t>&gt;</a:t>
            </a:r>
          </a:p>
          <a:p>
            <a:pPr marL="0" indent="0" algn="ctr">
              <a:buNone/>
            </a:pPr>
            <a:r>
              <a:rPr kumimoji="1" lang="ja-JP" altLang="en-US" dirty="0"/>
              <a:t>ここでは、コマンドウインドウに</a:t>
            </a:r>
            <a:br>
              <a:rPr kumimoji="1" lang="en-US" altLang="ja-JP" dirty="0"/>
            </a:br>
            <a:r>
              <a:rPr kumimoji="1" lang="en-US" altLang="ja-JP" b="1" dirty="0">
                <a:solidFill>
                  <a:schemeClr val="accent1"/>
                </a:solidFill>
              </a:rPr>
              <a:t>codebook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>
                <a:solidFill>
                  <a:schemeClr val="accent1"/>
                </a:solidFill>
              </a:rPr>
              <a:t>age</a:t>
            </a:r>
            <a:br>
              <a:rPr lang="en-US" altLang="ja-JP" b="1" dirty="0">
                <a:solidFill>
                  <a:schemeClr val="accent1"/>
                </a:solidFill>
              </a:rPr>
            </a:br>
            <a:r>
              <a:rPr kumimoji="1" lang="ja-JP" altLang="en-US" dirty="0"/>
              <a:t>と入力してください。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56E2B1-15EF-409E-BD8C-E4485170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33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40195A-694D-40C5-B717-22677FA7606D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>
                <a:solidFill>
                  <a:srgbClr val="4D4D4D"/>
                </a:solidFill>
              </a:rPr>
              <a:t>変数</a:t>
            </a:r>
            <a:r>
              <a:rPr lang="en-US" altLang="ja-JP" dirty="0">
                <a:solidFill>
                  <a:srgbClr val="4D4D4D"/>
                </a:solidFill>
              </a:rPr>
              <a:t>age</a:t>
            </a:r>
            <a:r>
              <a:rPr lang="ja-JP" altLang="en-US" dirty="0">
                <a:solidFill>
                  <a:srgbClr val="4D4D4D"/>
                </a:solidFill>
              </a:rPr>
              <a:t>について詳細を確認します。</a:t>
            </a:r>
            <a:endParaRPr lang="en-US" altLang="ja-JP" dirty="0"/>
          </a:p>
        </p:txBody>
      </p:sp>
      <p:pic>
        <p:nvPicPr>
          <p:cNvPr id="7" name="Picture 2" descr="talk icon">
            <a:extLst>
              <a:ext uri="{FF2B5EF4-FFF2-40B4-BE49-F238E27FC236}">
                <a16:creationId xmlns:a16="http://schemas.microsoft.com/office/drawing/2014/main" id="{EA65C0AB-5EEC-4711-BFD4-6F9007E3E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97007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E9954-D753-4C54-A44C-B3268F3C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データをもう少し詳しく見る。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1C3BD7-6FF0-4B04-B518-24F68F07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34</a:t>
            </a:fld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3B339C9-5BE0-4255-A926-95C843834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8176"/>
            <a:ext cx="9144000" cy="2541647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5D38D7EC-478B-46E3-8F9B-6AA8EF6B2D42}"/>
              </a:ext>
            </a:extLst>
          </p:cNvPr>
          <p:cNvSpPr/>
          <p:nvPr/>
        </p:nvSpPr>
        <p:spPr>
          <a:xfrm>
            <a:off x="0" y="2158176"/>
            <a:ext cx="395536" cy="478736"/>
          </a:xfrm>
          <a:prstGeom prst="ellips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2C9353D-9D9C-4825-8BFC-B07992889241}"/>
              </a:ext>
            </a:extLst>
          </p:cNvPr>
          <p:cNvSpPr/>
          <p:nvPr/>
        </p:nvSpPr>
        <p:spPr>
          <a:xfrm>
            <a:off x="8100392" y="2158176"/>
            <a:ext cx="1043608" cy="478736"/>
          </a:xfrm>
          <a:prstGeom prst="ellips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95E568F-47D2-4CC1-A226-1D167013F081}"/>
              </a:ext>
            </a:extLst>
          </p:cNvPr>
          <p:cNvSpPr txBox="1"/>
          <p:nvPr/>
        </p:nvSpPr>
        <p:spPr>
          <a:xfrm>
            <a:off x="467544" y="170080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変数名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8B14FF5-1FE0-4B91-98CE-C23B0B59C638}"/>
              </a:ext>
            </a:extLst>
          </p:cNvPr>
          <p:cNvSpPr txBox="1"/>
          <p:nvPr/>
        </p:nvSpPr>
        <p:spPr>
          <a:xfrm>
            <a:off x="7078686" y="1667882"/>
            <a:ext cx="198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変数ラベル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50AF0A7-A26A-40C7-9C14-D11AFCCD51C9}"/>
              </a:ext>
            </a:extLst>
          </p:cNvPr>
          <p:cNvSpPr txBox="1"/>
          <p:nvPr/>
        </p:nvSpPr>
        <p:spPr>
          <a:xfrm>
            <a:off x="2794326" y="1194177"/>
            <a:ext cx="355534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変数タイプ</a:t>
            </a:r>
            <a:endParaRPr kumimoji="1" lang="en-US" altLang="ja-JP" sz="2800" dirty="0">
              <a:solidFill>
                <a:schemeClr val="accent1"/>
              </a:solidFill>
            </a:endParaRPr>
          </a:p>
          <a:p>
            <a:r>
              <a:rPr lang="en-US" altLang="ja-JP" sz="2400" dirty="0"/>
              <a:t>Numeric</a:t>
            </a:r>
            <a:r>
              <a:rPr lang="ja-JP" altLang="en-US" sz="2400" dirty="0"/>
              <a:t>（数値）タイプ</a:t>
            </a:r>
            <a:endParaRPr kumimoji="1" lang="ja-JP" altLang="en-US" sz="2400" dirty="0"/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AEF3435F-E733-4EDC-B957-2A9F05127927}"/>
              </a:ext>
            </a:extLst>
          </p:cNvPr>
          <p:cNvSpPr/>
          <p:nvPr/>
        </p:nvSpPr>
        <p:spPr>
          <a:xfrm rot="16200000">
            <a:off x="3815916" y="3007635"/>
            <a:ext cx="288032" cy="3384376"/>
          </a:xfrm>
          <a:prstGeom prst="lef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FB4EF01-3438-47DC-8F53-9CDEDC4B50DF}"/>
              </a:ext>
            </a:extLst>
          </p:cNvPr>
          <p:cNvSpPr txBox="1"/>
          <p:nvPr/>
        </p:nvSpPr>
        <p:spPr>
          <a:xfrm>
            <a:off x="2480368" y="5040636"/>
            <a:ext cx="518797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パーセンタイル</a:t>
            </a:r>
            <a:endParaRPr kumimoji="1" lang="en-US" altLang="ja-JP" sz="2800" dirty="0">
              <a:solidFill>
                <a:schemeClr val="accent1"/>
              </a:solidFill>
            </a:endParaRPr>
          </a:p>
          <a:p>
            <a:r>
              <a:rPr kumimoji="1" lang="en-US" altLang="ja-JP" sz="2400" dirty="0"/>
              <a:t>50</a:t>
            </a:r>
            <a:r>
              <a:rPr kumimoji="1" lang="ja-JP" altLang="en-US" sz="2400" dirty="0"/>
              <a:t>パーセンタイル（中央値）は</a:t>
            </a:r>
            <a:r>
              <a:rPr kumimoji="1" lang="en-US" altLang="ja-JP" sz="2400" dirty="0"/>
              <a:t>23</a:t>
            </a:r>
            <a:r>
              <a:rPr kumimoji="1" lang="ja-JP" altLang="en-US" sz="2400" dirty="0"/>
              <a:t>歳</a:t>
            </a:r>
            <a:endParaRPr kumimoji="1" lang="ja-JP" altLang="en-US" sz="28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7D625DB-5F31-48A9-AA58-EF04D712E9FA}"/>
              </a:ext>
            </a:extLst>
          </p:cNvPr>
          <p:cNvSpPr/>
          <p:nvPr/>
        </p:nvSpPr>
        <p:spPr>
          <a:xfrm>
            <a:off x="1202585" y="2828034"/>
            <a:ext cx="1800200" cy="212958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A031D78-9D15-4462-AC1C-6074E9E06DB2}"/>
              </a:ext>
            </a:extLst>
          </p:cNvPr>
          <p:cNvSpPr/>
          <p:nvPr/>
        </p:nvSpPr>
        <p:spPr>
          <a:xfrm>
            <a:off x="3655820" y="3354666"/>
            <a:ext cx="1420236" cy="218350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E9DFEBE-D06A-4A3B-ABD5-451C4DF636F6}"/>
              </a:ext>
            </a:extLst>
          </p:cNvPr>
          <p:cNvSpPr txBox="1"/>
          <p:nvPr/>
        </p:nvSpPr>
        <p:spPr>
          <a:xfrm>
            <a:off x="5556718" y="3013569"/>
            <a:ext cx="297572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欠損値の個数</a:t>
            </a:r>
            <a:endParaRPr kumimoji="1" lang="en-US" altLang="ja-JP" sz="2800" dirty="0">
              <a:solidFill>
                <a:schemeClr val="accent1"/>
              </a:solidFill>
            </a:endParaRPr>
          </a:p>
          <a:p>
            <a:r>
              <a:rPr kumimoji="1" lang="ja-JP" altLang="en-US" sz="2400" dirty="0"/>
              <a:t>欠損値はありません。</a:t>
            </a:r>
            <a:endParaRPr kumimoji="1" lang="ja-JP" altLang="en-US" sz="2800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E89BFFF-578D-4FA3-9AC6-51D418749D62}"/>
              </a:ext>
            </a:extLst>
          </p:cNvPr>
          <p:cNvSpPr/>
          <p:nvPr/>
        </p:nvSpPr>
        <p:spPr>
          <a:xfrm rot="9259765">
            <a:off x="5122164" y="3222721"/>
            <a:ext cx="433448" cy="310514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0737088C-2D89-4FF4-999E-EFEEDD8DE920}"/>
              </a:ext>
            </a:extLst>
          </p:cNvPr>
          <p:cNvSpPr/>
          <p:nvPr/>
        </p:nvSpPr>
        <p:spPr>
          <a:xfrm rot="8196908">
            <a:off x="2312553" y="2261998"/>
            <a:ext cx="749339" cy="272294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18345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E9954-D753-4C54-A44C-B3268F3C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データをもう少し詳しく見る。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1C3BD7-6FF0-4B04-B518-24F68F07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35</a:t>
            </a:fld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3B339C9-5BE0-4255-A926-95C843834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8176"/>
            <a:ext cx="9144000" cy="2541647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50AF0A7-A26A-40C7-9C14-D11AFCCD51C9}"/>
              </a:ext>
            </a:extLst>
          </p:cNvPr>
          <p:cNvSpPr txBox="1"/>
          <p:nvPr/>
        </p:nvSpPr>
        <p:spPr>
          <a:xfrm>
            <a:off x="2794326" y="932830"/>
            <a:ext cx="355534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範囲とユニーク値</a:t>
            </a:r>
            <a:endParaRPr kumimoji="1" lang="en-US" altLang="ja-JP" sz="2800" dirty="0">
              <a:solidFill>
                <a:schemeClr val="accent1"/>
              </a:solidFill>
            </a:endParaRPr>
          </a:p>
          <a:p>
            <a:r>
              <a:rPr lang="en-US" altLang="ja-JP" sz="2400" dirty="0"/>
              <a:t>14</a:t>
            </a:r>
            <a:r>
              <a:rPr lang="ja-JP" altLang="en-US" sz="2400" dirty="0"/>
              <a:t>歳～</a:t>
            </a:r>
            <a:r>
              <a:rPr lang="en-US" altLang="ja-JP" sz="2400" dirty="0"/>
              <a:t>45</a:t>
            </a:r>
            <a:r>
              <a:rPr lang="ja-JP" altLang="en-US" sz="2400" dirty="0"/>
              <a:t>歳</a:t>
            </a:r>
            <a:br>
              <a:rPr lang="en-US" altLang="ja-JP" sz="2400" dirty="0"/>
            </a:br>
            <a:r>
              <a:rPr lang="en-US" altLang="ja-JP" sz="2400" dirty="0"/>
              <a:t>24</a:t>
            </a:r>
            <a:r>
              <a:rPr lang="ja-JP" altLang="en-US" sz="2400" dirty="0"/>
              <a:t>通りの値がある。</a:t>
            </a:r>
            <a:endParaRPr kumimoji="1" lang="ja-JP" altLang="en-US" sz="20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7EECBC1-B783-4B7C-9F45-CF6C7BABD1CB}"/>
              </a:ext>
            </a:extLst>
          </p:cNvPr>
          <p:cNvSpPr/>
          <p:nvPr/>
        </p:nvSpPr>
        <p:spPr>
          <a:xfrm>
            <a:off x="899592" y="3730126"/>
            <a:ext cx="1656184" cy="418953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445DC77-8024-4511-B60A-C3C2DE36C07E}"/>
              </a:ext>
            </a:extLst>
          </p:cNvPr>
          <p:cNvSpPr/>
          <p:nvPr/>
        </p:nvSpPr>
        <p:spPr>
          <a:xfrm>
            <a:off x="611559" y="3187029"/>
            <a:ext cx="1868809" cy="204421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55AFCF4-F324-4393-8680-E20C69145E95}"/>
              </a:ext>
            </a:extLst>
          </p:cNvPr>
          <p:cNvSpPr/>
          <p:nvPr/>
        </p:nvSpPr>
        <p:spPr>
          <a:xfrm>
            <a:off x="611558" y="3390392"/>
            <a:ext cx="1868809" cy="204421"/>
          </a:xfrm>
          <a:prstGeom prst="rect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E9DFEBE-D06A-4A3B-ABD5-451C4DF636F6}"/>
              </a:ext>
            </a:extLst>
          </p:cNvPr>
          <p:cNvSpPr txBox="1"/>
          <p:nvPr/>
        </p:nvSpPr>
        <p:spPr>
          <a:xfrm>
            <a:off x="114063" y="4990115"/>
            <a:ext cx="32992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平均値と標準偏差</a:t>
            </a:r>
            <a:endParaRPr kumimoji="1" lang="en-US" altLang="ja-JP" sz="2800" dirty="0">
              <a:solidFill>
                <a:schemeClr val="accent1"/>
              </a:solidFill>
            </a:endParaRPr>
          </a:p>
          <a:p>
            <a:r>
              <a:rPr kumimoji="1" lang="ja-JP" altLang="en-US" sz="2400" dirty="0"/>
              <a:t>平均</a:t>
            </a:r>
            <a:r>
              <a:rPr kumimoji="1" lang="en-US" altLang="ja-JP" sz="2400" dirty="0"/>
              <a:t>23.2</a:t>
            </a:r>
            <a:r>
              <a:rPr kumimoji="1" lang="ja-JP" altLang="en-US" sz="2400" dirty="0"/>
              <a:t>歳</a:t>
            </a:r>
            <a:endParaRPr kumimoji="1" lang="en-US" altLang="ja-JP" sz="2400" dirty="0"/>
          </a:p>
          <a:p>
            <a:r>
              <a:rPr kumimoji="1" lang="ja-JP" altLang="en-US" sz="2400" dirty="0"/>
              <a:t>標準偏差</a:t>
            </a:r>
            <a:r>
              <a:rPr kumimoji="1" lang="en-US" altLang="ja-JP" sz="2400" dirty="0"/>
              <a:t>5.3</a:t>
            </a:r>
            <a:r>
              <a:rPr lang="en-US" altLang="ja-JP" sz="2400" dirty="0"/>
              <a:t>0</a:t>
            </a:r>
            <a:r>
              <a:rPr lang="ja-JP" altLang="en-US" sz="2400" dirty="0"/>
              <a:t>歳</a:t>
            </a:r>
            <a:endParaRPr kumimoji="1" lang="ja-JP" altLang="en-US" sz="2400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E89BFFF-578D-4FA3-9AC6-51D418749D62}"/>
              </a:ext>
            </a:extLst>
          </p:cNvPr>
          <p:cNvSpPr/>
          <p:nvPr/>
        </p:nvSpPr>
        <p:spPr>
          <a:xfrm rot="17458560">
            <a:off x="1148551" y="4333264"/>
            <a:ext cx="617693" cy="308981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0737088C-2D89-4FF4-999E-EFEEDD8DE920}"/>
              </a:ext>
            </a:extLst>
          </p:cNvPr>
          <p:cNvSpPr/>
          <p:nvPr/>
        </p:nvSpPr>
        <p:spPr>
          <a:xfrm rot="7260527">
            <a:off x="1966355" y="2538633"/>
            <a:ext cx="1110238" cy="272294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18001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44DA919-AC28-40E3-A360-FAD6A193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データを保存する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827A890-E350-4D0E-82DD-4D9EBDDAE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163044-BFD9-426A-93AE-E7A73517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668070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8DB4051-F9E9-4A25-9713-41B345E7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データを保存する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F9A217C-29BE-4CD2-BBFC-EAAE92BF3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kumimoji="1" lang="en-US" altLang="ja-JP" b="1" dirty="0" err="1">
                <a:solidFill>
                  <a:schemeClr val="accent1"/>
                </a:solidFill>
              </a:rPr>
              <a:t>lbw.dta</a:t>
            </a:r>
            <a:r>
              <a:rPr kumimoji="1" lang="ja-JP" altLang="en-US" dirty="0"/>
              <a:t>はいつでもインターネットからダウンロードできる。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しかし、毎回ダウンロードすると回線に負担</a:t>
            </a:r>
            <a:endParaRPr kumimoji="1" lang="en-US" altLang="ja-JP" dirty="0"/>
          </a:p>
          <a:p>
            <a:r>
              <a:rPr kumimoji="1" lang="ja-JP" altLang="en-US" dirty="0"/>
              <a:t>パソコンに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lbw.dta</a:t>
            </a:r>
            <a:r>
              <a:rPr kumimoji="1" lang="ja-JP" altLang="en-US" dirty="0"/>
              <a:t>を保存する。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A0D8D1C-2780-4FC7-8184-AE8C83FF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802C780-E4E4-494B-87A5-D62F89049E0D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sz="1600" dirty="0">
                <a:solidFill>
                  <a:srgbClr val="4D4D4D"/>
                </a:solidFill>
              </a:rPr>
              <a:t>データダイエットへの協力のお願い：</a:t>
            </a:r>
            <a:r>
              <a:rPr lang="en-US" altLang="ja-JP" sz="1600" dirty="0">
                <a:hlinkClick r:id="rId3"/>
              </a:rPr>
              <a:t>https://www.nii.ac.jp/event/upload/datadiet.pdf</a:t>
            </a:r>
            <a:endParaRPr lang="en-US" altLang="ja-JP" sz="1600" dirty="0">
              <a:solidFill>
                <a:srgbClr val="4D4D4D"/>
              </a:solidFill>
            </a:endParaRPr>
          </a:p>
        </p:txBody>
      </p:sp>
      <p:pic>
        <p:nvPicPr>
          <p:cNvPr id="8" name="Picture 2" descr="talk icon">
            <a:extLst>
              <a:ext uri="{FF2B5EF4-FFF2-40B4-BE49-F238E27FC236}">
                <a16:creationId xmlns:a16="http://schemas.microsoft.com/office/drawing/2014/main" id="{DED09E7B-405B-45AF-966E-7ED28506E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5609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307F4-3CA0-4497-A2E3-EF9E1EB9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データセットを保存する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5BB68-1A7A-4D0C-AC5D-A9FAF38E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525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データセットを保存するコマンド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save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ja-JP" altLang="en-US" b="1" dirty="0">
                <a:solidFill>
                  <a:schemeClr val="accent1"/>
                </a:solidFill>
              </a:rPr>
              <a:t>保存ファイル</a:t>
            </a:r>
            <a:endParaRPr kumimoji="1" lang="en-US" altLang="ja-JP" b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ja-JP" altLang="en-US" sz="2800" dirty="0"/>
              <a:t>現在の作業フォルダに保存します。</a:t>
            </a:r>
            <a:endParaRPr lang="en-US" altLang="ja-JP" sz="2800" dirty="0"/>
          </a:p>
          <a:p>
            <a:pPr marL="0" indent="0" algn="ctr">
              <a:buNone/>
            </a:pPr>
            <a:r>
              <a:rPr lang="ja-JP" altLang="en-US" sz="2800" dirty="0"/>
              <a:t>同名ファイルがある時は保存出来ません。</a:t>
            </a:r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56E2B1-15EF-409E-BD8C-E4485170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38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40195A-694D-40C5-B717-22677FA7606D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>
                <a:solidFill>
                  <a:srgbClr val="4D4D4D"/>
                </a:solidFill>
              </a:rPr>
              <a:t>パス指定すれば、別の場所に保存することも可能</a:t>
            </a:r>
            <a:endParaRPr lang="en-US" altLang="ja-JP" dirty="0"/>
          </a:p>
        </p:txBody>
      </p:sp>
      <p:pic>
        <p:nvPicPr>
          <p:cNvPr id="7" name="Picture 2" descr="talk icon">
            <a:extLst>
              <a:ext uri="{FF2B5EF4-FFF2-40B4-BE49-F238E27FC236}">
                <a16:creationId xmlns:a16="http://schemas.microsoft.com/office/drawing/2014/main" id="{EA65C0AB-5EEC-4711-BFD4-6F9007E3E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65745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307F4-3CA0-4497-A2E3-EF9E1EB9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データセットを保存する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5BB68-1A7A-4D0C-AC5D-A9FAF38E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525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データセットを保存するコマンド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save</a:t>
            </a:r>
            <a:r>
              <a:rPr kumimoji="1" lang="en-US" altLang="ja-JP" b="1" dirty="0">
                <a:solidFill>
                  <a:schemeClr val="accent1"/>
                </a:solidFill>
              </a:rPr>
              <a:t> </a:t>
            </a:r>
            <a:r>
              <a:rPr kumimoji="1" lang="ja-JP" altLang="en-US" b="1" dirty="0">
                <a:solidFill>
                  <a:schemeClr val="accent1"/>
                </a:solidFill>
              </a:rPr>
              <a:t>保存ファイル</a:t>
            </a:r>
            <a:r>
              <a:rPr kumimoji="1" lang="en-US" altLang="ja-JP" b="1" dirty="0">
                <a:solidFill>
                  <a:schemeClr val="accent1"/>
                </a:solidFill>
              </a:rPr>
              <a:t>, replace</a:t>
            </a:r>
          </a:p>
          <a:p>
            <a:pPr marL="0" indent="0" algn="ctr">
              <a:buNone/>
            </a:pPr>
            <a:r>
              <a:rPr lang="ja-JP" altLang="en-US" sz="2800" dirty="0"/>
              <a:t>最後に </a:t>
            </a:r>
            <a:r>
              <a:rPr lang="en-US" altLang="ja-JP" sz="2800" b="1" dirty="0">
                <a:solidFill>
                  <a:schemeClr val="accent1"/>
                </a:solidFill>
              </a:rPr>
              <a:t>, replace</a:t>
            </a:r>
            <a:r>
              <a:rPr lang="en-US" altLang="ja-JP" sz="2800" dirty="0"/>
              <a:t> </a:t>
            </a:r>
            <a:r>
              <a:rPr lang="ja-JP" altLang="en-US" sz="2800" dirty="0"/>
              <a:t>を付け加えると</a:t>
            </a:r>
            <a:br>
              <a:rPr lang="en-US" altLang="ja-JP" sz="2800" dirty="0"/>
            </a:br>
            <a:r>
              <a:rPr lang="ja-JP" altLang="en-US" sz="2800" dirty="0"/>
              <a:t>同名ファイルがあっても、上書き保存になります。</a:t>
            </a:r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56E2B1-15EF-409E-BD8C-E4485170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39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40195A-694D-40C5-B717-22677FA7606D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>
                <a:solidFill>
                  <a:srgbClr val="4D4D4D"/>
                </a:solidFill>
              </a:rPr>
              <a:t>必要なファイルを間違って上書きしないように注意。</a:t>
            </a:r>
            <a:endParaRPr lang="en-US" altLang="ja-JP" dirty="0"/>
          </a:p>
        </p:txBody>
      </p:sp>
      <p:pic>
        <p:nvPicPr>
          <p:cNvPr id="7" name="Picture 2" descr="talk icon">
            <a:extLst>
              <a:ext uri="{FF2B5EF4-FFF2-40B4-BE49-F238E27FC236}">
                <a16:creationId xmlns:a16="http://schemas.microsoft.com/office/drawing/2014/main" id="{EA65C0AB-5EEC-4711-BFD4-6F9007E3E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1444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F64A41F-78A5-4891-9353-7C449FC9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Stata</a:t>
            </a:r>
            <a:r>
              <a:rPr kumimoji="1" lang="ja-JP" altLang="en-US" dirty="0"/>
              <a:t>画面の見方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C8DF3C0-A869-4DFE-8915-D8CBFE212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E36F9D-DD18-4299-BE52-8CF3A72F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6888356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72DA65-5450-4AB1-983D-40F97BE98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データセットを保存する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4C065-38F7-42D4-A53C-722F96D65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コマンドウインドウに</a:t>
            </a:r>
            <a:r>
              <a:rPr kumimoji="1" lang="ja-JP" altLang="en-US" b="1" dirty="0">
                <a:solidFill>
                  <a:schemeClr val="accent1"/>
                </a:solidFill>
              </a:rPr>
              <a:t>下記のコマンド</a:t>
            </a:r>
            <a:r>
              <a:rPr kumimoji="1" lang="ja-JP" altLang="en-US" dirty="0"/>
              <a:t>を打ち込んで、</a:t>
            </a:r>
            <a:r>
              <a:rPr kumimoji="1" lang="en-US" altLang="ja-JP" b="1" dirty="0" err="1">
                <a:solidFill>
                  <a:schemeClr val="accent1"/>
                </a:solidFill>
              </a:rPr>
              <a:t>lbw.dta</a:t>
            </a:r>
            <a:r>
              <a:rPr kumimoji="1" lang="ja-JP" altLang="en-US" dirty="0"/>
              <a:t>ファイルを保存しておいて下さい。</a:t>
            </a:r>
            <a:endParaRPr kumimoji="1" lang="en-US" altLang="ja-JP" dirty="0"/>
          </a:p>
          <a:p>
            <a:endParaRPr lang="en-US" altLang="ja-JP" dirty="0"/>
          </a:p>
          <a:p>
            <a:pPr marL="0" indent="0" algn="ctr">
              <a:buNone/>
            </a:pPr>
            <a:r>
              <a:rPr lang="en-US" altLang="ja-JP" b="1" dirty="0">
                <a:solidFill>
                  <a:schemeClr val="accent1"/>
                </a:solidFill>
              </a:rPr>
              <a:t>save </a:t>
            </a:r>
            <a:r>
              <a:rPr lang="en-US" altLang="ja-JP" b="1" dirty="0" err="1">
                <a:solidFill>
                  <a:schemeClr val="accent1"/>
                </a:solidFill>
              </a:rPr>
              <a:t>lbw.dta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FB8161-4F0E-450A-B727-CDC07C6C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050065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741FEC-1653-4D49-8700-FA4C250B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データセットを保存する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3F7EC7-0059-4EDF-A181-6F9F1710A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上手く保存できていたら、リザルト・ウインドウに下記のような表示がでます。</a:t>
            </a:r>
            <a:endParaRPr lang="en-US" altLang="ja-JP" dirty="0"/>
          </a:p>
          <a:p>
            <a:pPr marL="355600" lvl="1" indent="0">
              <a:buNone/>
            </a:pPr>
            <a:endParaRPr lang="en-US" altLang="ja-JP" dirty="0"/>
          </a:p>
          <a:p>
            <a:pPr marL="355600" lvl="1" indent="0">
              <a:buNone/>
            </a:pPr>
            <a:endParaRPr kumimoji="1" lang="en-US" altLang="ja-JP" dirty="0"/>
          </a:p>
          <a:p>
            <a:r>
              <a:rPr kumimoji="1" lang="ja-JP" altLang="en-US" dirty="0"/>
              <a:t>同名ファイルがあるときには、</a:t>
            </a:r>
            <a:r>
              <a:rPr kumimoji="1" lang="ja-JP" altLang="en-US" dirty="0">
                <a:solidFill>
                  <a:schemeClr val="accent2"/>
                </a:solidFill>
              </a:rPr>
              <a:t>エラー</a:t>
            </a:r>
            <a:r>
              <a:rPr kumimoji="1" lang="ja-JP" altLang="en-US" dirty="0"/>
              <a:t>が表示されます。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A062E0-3F2F-4382-A942-2F619816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41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E3127F2-BD26-4084-8CA2-9298CC1FB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2597044"/>
            <a:ext cx="2999018" cy="81356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63C4410-2EBB-4574-AC0C-726F111D4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892" y="5589240"/>
            <a:ext cx="3178216" cy="91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1187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31908C-4949-4560-A7A8-17300602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保存したファイルを開く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A2AD04-165F-4DFC-A93F-CD3B9565E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kumimoji="1" lang="ja-JP" altLang="en-US" dirty="0"/>
              <a:t>次回以降は</a:t>
            </a:r>
            <a:r>
              <a:rPr kumimoji="1" lang="ja-JP" altLang="en-US" b="1" dirty="0"/>
              <a:t>パソコンに保存したファイル</a:t>
            </a:r>
            <a:r>
              <a:rPr kumimoji="1" lang="ja-JP" altLang="en-US" dirty="0"/>
              <a:t>を利用します。</a:t>
            </a:r>
            <a:endParaRPr kumimoji="1" lang="en-US" altLang="ja-JP" dirty="0"/>
          </a:p>
          <a:p>
            <a:r>
              <a:rPr kumimoji="1" lang="ja-JP" altLang="en-US" dirty="0"/>
              <a:t>保存したファイルの開き方を確認します。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F1DDF8-CD49-4834-BA1C-8654F576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539871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31908C-4949-4560-A7A8-17300602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保存したファイルを開く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A2AD04-165F-4DFC-A93F-CD3B9565E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既に開いているデータファイル（ダウンロードしたもの）を消します。</a:t>
            </a:r>
            <a:br>
              <a:rPr lang="en-US" altLang="ja-JP" dirty="0"/>
            </a:br>
            <a:r>
              <a:rPr lang="en-US" altLang="ja-JP" b="1" dirty="0">
                <a:solidFill>
                  <a:schemeClr val="accent1"/>
                </a:solidFill>
              </a:rPr>
              <a:t>clear</a:t>
            </a:r>
            <a:endParaRPr kumimoji="1" lang="en-US" altLang="ja-JP" b="1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新しくパソコンに保存したファイルを開きます。</a:t>
            </a:r>
            <a:br>
              <a:rPr lang="en-US" altLang="ja-JP" dirty="0"/>
            </a:br>
            <a:r>
              <a:rPr lang="en-US" altLang="ja-JP" b="1" dirty="0">
                <a:solidFill>
                  <a:schemeClr val="accent1"/>
                </a:solidFill>
              </a:rPr>
              <a:t>use</a:t>
            </a:r>
            <a:r>
              <a:rPr lang="ja-JP" altLang="en-US" b="1" dirty="0">
                <a:solidFill>
                  <a:schemeClr val="accent1"/>
                </a:solidFill>
              </a:rPr>
              <a:t> </a:t>
            </a:r>
            <a:r>
              <a:rPr lang="en-US" altLang="ja-JP" b="1" dirty="0" err="1">
                <a:solidFill>
                  <a:schemeClr val="accent1"/>
                </a:solidFill>
              </a:rPr>
              <a:t>lbw.dta</a:t>
            </a:r>
            <a:endParaRPr kumimoji="1" lang="en-US" altLang="ja-JP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F1DDF8-CD49-4834-BA1C-8654F576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43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8357D9D-FF54-4C06-84D6-009C7650B3B7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en-US" altLang="ja-JP" dirty="0">
                <a:solidFill>
                  <a:srgbClr val="4D4D4D"/>
                </a:solidFill>
              </a:rPr>
              <a:t>Stata</a:t>
            </a:r>
            <a:r>
              <a:rPr lang="ja-JP" altLang="en-US" dirty="0">
                <a:solidFill>
                  <a:srgbClr val="4D4D4D"/>
                </a:solidFill>
              </a:rPr>
              <a:t>では</a:t>
            </a:r>
            <a:r>
              <a:rPr lang="ja-JP" altLang="en-US" b="1" u="sng" dirty="0">
                <a:solidFill>
                  <a:srgbClr val="4D4D4D"/>
                </a:solidFill>
              </a:rPr>
              <a:t>通常は</a:t>
            </a:r>
            <a:r>
              <a:rPr lang="ja-JP" altLang="en-US" dirty="0">
                <a:solidFill>
                  <a:srgbClr val="4D4D4D"/>
                </a:solidFill>
              </a:rPr>
              <a:t>データファイルを</a:t>
            </a:r>
            <a:r>
              <a:rPr lang="en-US" altLang="ja-JP" dirty="0">
                <a:solidFill>
                  <a:srgbClr val="4D4D4D"/>
                </a:solidFill>
              </a:rPr>
              <a:t>1</a:t>
            </a:r>
            <a:r>
              <a:rPr lang="ja-JP" altLang="en-US" dirty="0">
                <a:solidFill>
                  <a:srgbClr val="4D4D4D"/>
                </a:solidFill>
              </a:rPr>
              <a:t>つしか開けません。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F32A4DCA-F272-4880-A750-A8B18286A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93989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4307F4-3CA0-4497-A2E3-EF9E1EB9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保存したファイルを開く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B5BB68-1A7A-4D0C-AC5D-A9FAF38E8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75252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en-US" altLang="ja-JP" dirty="0"/>
              <a:t>2</a:t>
            </a:r>
            <a:r>
              <a:rPr kumimoji="1" lang="ja-JP" altLang="en-US" dirty="0"/>
              <a:t>つの動作を同時に行ない、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dirty="0"/>
              <a:t>データセットを開くするコマンド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use </a:t>
            </a:r>
            <a:r>
              <a:rPr kumimoji="1" lang="ja-JP" altLang="en-US" b="1" dirty="0">
                <a:solidFill>
                  <a:schemeClr val="accent1"/>
                </a:solidFill>
              </a:rPr>
              <a:t>ファイル名</a:t>
            </a:r>
            <a:r>
              <a:rPr kumimoji="1" lang="en-US" altLang="ja-JP" b="1" dirty="0">
                <a:solidFill>
                  <a:schemeClr val="accent1"/>
                </a:solidFill>
              </a:rPr>
              <a:t>, clear</a:t>
            </a:r>
          </a:p>
          <a:p>
            <a:pPr marL="0" indent="0" algn="ctr">
              <a:buNone/>
            </a:pPr>
            <a:r>
              <a:rPr lang="ja-JP" altLang="en-US" sz="2800" dirty="0"/>
              <a:t>現在の作業フォルダにあるファイルを開きます。</a:t>
            </a:r>
            <a:endParaRPr lang="en-US" altLang="ja-JP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56E2B1-15EF-409E-BD8C-E4485170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44</a:t>
            </a:fld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840195A-694D-40C5-B717-22677FA7606D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>
                <a:solidFill>
                  <a:srgbClr val="4D4D4D"/>
                </a:solidFill>
              </a:rPr>
              <a:t>パス指定すれば、別の場所から開くことも可能</a:t>
            </a:r>
            <a:endParaRPr lang="en-US" altLang="ja-JP" dirty="0"/>
          </a:p>
        </p:txBody>
      </p:sp>
      <p:pic>
        <p:nvPicPr>
          <p:cNvPr id="7" name="Picture 2" descr="talk icon">
            <a:extLst>
              <a:ext uri="{FF2B5EF4-FFF2-40B4-BE49-F238E27FC236}">
                <a16:creationId xmlns:a16="http://schemas.microsoft.com/office/drawing/2014/main" id="{EA65C0AB-5EEC-4711-BFD4-6F9007E3E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311099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E9E8A4-B6F3-495D-88EE-F16C0688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保存したファイルを開く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32422B-3F3A-4F00-AF58-816006689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パソコンに保存したファイルを開いて下さい。</a:t>
            </a:r>
            <a:endParaRPr kumimoji="1" lang="en-US" altLang="ja-JP" dirty="0"/>
          </a:p>
          <a:p>
            <a:r>
              <a:rPr kumimoji="1" lang="ja-JP" altLang="en-US" dirty="0"/>
              <a:t>うまく開けたら、リザルト・ウインドウに下記のように表示されます。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8B58CB-C8BD-4162-B281-994152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45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DD11EEC-4706-47F9-AD8E-2C122622C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978" y="4746476"/>
            <a:ext cx="3672043" cy="84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752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F4F155-06DB-4677-8295-16E8DFC4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保存したファイルを開く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AC1A25-B9B4-4A5A-B7B1-8854C02D5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上手くいかない場合</a:t>
            </a:r>
            <a:r>
              <a:rPr lang="en-US" altLang="ja-JP" dirty="0"/>
              <a:t>1</a:t>
            </a:r>
          </a:p>
          <a:p>
            <a:pPr marL="355600" lvl="1" indent="0">
              <a:buNone/>
            </a:pPr>
            <a:r>
              <a:rPr lang="en-US" altLang="ja-JP" dirty="0"/>
              <a:t>clear</a:t>
            </a:r>
            <a:r>
              <a:rPr lang="ja-JP" altLang="en-US" dirty="0"/>
              <a:t>を忘れた場合</a:t>
            </a:r>
            <a:endParaRPr lang="en-US" altLang="ja-JP" dirty="0"/>
          </a:p>
          <a:p>
            <a:pPr marL="355600" lvl="1" indent="0">
              <a:buNone/>
            </a:pPr>
            <a:endParaRPr lang="en-US" altLang="ja-JP" dirty="0"/>
          </a:p>
          <a:p>
            <a:pPr marL="355600" lvl="1" indent="0">
              <a:buNone/>
            </a:pPr>
            <a:endParaRPr lang="en-US" altLang="ja-JP" dirty="0"/>
          </a:p>
          <a:p>
            <a:r>
              <a:rPr lang="ja-JP" altLang="en-US" dirty="0"/>
              <a:t>上手くいかない場合</a:t>
            </a:r>
            <a:r>
              <a:rPr lang="en-US" altLang="ja-JP" dirty="0"/>
              <a:t>2</a:t>
            </a:r>
          </a:p>
          <a:p>
            <a:pPr marL="355600" lvl="1" indent="0">
              <a:buNone/>
            </a:pPr>
            <a:r>
              <a:rPr lang="ja-JP" altLang="en-US" dirty="0"/>
              <a:t>ファイル名 </a:t>
            </a:r>
            <a:r>
              <a:rPr lang="en-US" altLang="ja-JP" dirty="0"/>
              <a:t>or </a:t>
            </a:r>
            <a:r>
              <a:rPr lang="ja-JP" altLang="en-US" dirty="0"/>
              <a:t>作業フォルダを間違えた場合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14F5F1-218E-48BA-B6B3-91AA7AE9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46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4510204-C628-4200-8A85-2E110D05C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628900"/>
            <a:ext cx="4905375" cy="8001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7A88FDD-F685-4704-A591-E0F1D7D3B3A4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>
                <a:solidFill>
                  <a:srgbClr val="4D4D4D"/>
                </a:solidFill>
              </a:rPr>
              <a:t>作業内容を残していない等、</a:t>
            </a:r>
            <a:r>
              <a:rPr lang="en-US" altLang="ja-JP" dirty="0">
                <a:solidFill>
                  <a:srgbClr val="4D4D4D"/>
                </a:solidFill>
              </a:rPr>
              <a:t>clear</a:t>
            </a:r>
            <a:r>
              <a:rPr lang="ja-JP" altLang="en-US" dirty="0">
                <a:solidFill>
                  <a:srgbClr val="4D4D4D"/>
                </a:solidFill>
              </a:rPr>
              <a:t>するとマズイ場合もあるので注意</a:t>
            </a:r>
            <a:endParaRPr lang="en-US" altLang="ja-JP" dirty="0"/>
          </a:p>
        </p:txBody>
      </p:sp>
      <p:pic>
        <p:nvPicPr>
          <p:cNvPr id="7" name="Picture 2" descr="talk icon">
            <a:extLst>
              <a:ext uri="{FF2B5EF4-FFF2-40B4-BE49-F238E27FC236}">
                <a16:creationId xmlns:a16="http://schemas.microsoft.com/office/drawing/2014/main" id="{53A43925-609B-47AA-88EE-4F4F19252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4A8D6BC-8E01-4827-8571-9F39DB90E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5345114"/>
            <a:ext cx="22669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3847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F0069-69D2-4154-B29C-C16A65E5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ここまでの内容の振り返り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930819-B189-42D9-8EEA-11D333A163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A63817-E1AC-49B8-90A7-A02D0A81E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487802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DC6C4EBC-A4E5-428A-AAA3-3CCAD155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行なった操作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AD2AAE-FAE3-4425-8CF0-FABE6D055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Stata</a:t>
            </a:r>
            <a:r>
              <a:rPr lang="ja-JP" altLang="en-US" dirty="0"/>
              <a:t>起動</a:t>
            </a:r>
          </a:p>
          <a:p>
            <a:r>
              <a:rPr lang="ja-JP" altLang="en-US" dirty="0"/>
              <a:t>コマンド操作</a:t>
            </a:r>
          </a:p>
          <a:p>
            <a:r>
              <a:rPr lang="en-US" altLang="ja-JP" dirty="0" err="1"/>
              <a:t>lbw.dta</a:t>
            </a:r>
            <a:r>
              <a:rPr lang="ja-JP" altLang="en-US" dirty="0"/>
              <a:t>ファイル保存</a:t>
            </a:r>
            <a:endParaRPr lang="en-US" altLang="ja-JP" dirty="0"/>
          </a:p>
          <a:p>
            <a:pPr lvl="1"/>
            <a:r>
              <a:rPr lang="ja-JP" altLang="en-US" dirty="0"/>
              <a:t>保存した</a:t>
            </a:r>
            <a:r>
              <a:rPr lang="en-US" altLang="ja-JP" dirty="0" err="1"/>
              <a:t>lbw.dta</a:t>
            </a:r>
            <a:r>
              <a:rPr lang="ja-JP" altLang="en-US" dirty="0"/>
              <a:t>ファイルは次で利用します。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7A8CC3-5778-4719-A175-561238EA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5D110-FD8E-48BD-8825-CDFBF9D22CA3}" type="slidenum">
              <a:rPr kumimoji="1" lang="ja-JP" altLang="en-US" smtClean="0"/>
              <a:pPr/>
              <a:t>48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332033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D39249-E17B-4EE4-91D0-C16C0B57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使ったコマンド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1EED7918-8272-44AA-A5CF-9B0ABDA42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555913"/>
              </p:ext>
            </p:extLst>
          </p:nvPr>
        </p:nvGraphicFramePr>
        <p:xfrm>
          <a:off x="457200" y="1125538"/>
          <a:ext cx="8229600" cy="39624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val="2070898508"/>
                    </a:ext>
                  </a:extLst>
                </a:gridCol>
                <a:gridCol w="6059016">
                  <a:extLst>
                    <a:ext uri="{9D8B030D-6E8A-4147-A177-3AD203B41FA5}">
                      <a16:colId xmlns:a16="http://schemas.microsoft.com/office/drawing/2014/main" val="4266389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コマンド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4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cd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作業フォルダを変更する。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pwd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作業フォルダ確認する。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webuse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インターネットからサンプルデータを読み込む。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82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describe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データ形式などの確認する。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283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u="sng" dirty="0"/>
                        <a:t>su</a:t>
                      </a:r>
                      <a:r>
                        <a:rPr kumimoji="1" lang="en-US" altLang="ja-JP" sz="2000" dirty="0"/>
                        <a:t>mmarize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データの要約を見る。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11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codebook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データをもう少し詳しく見る。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2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save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現在のデータを保存する。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0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clear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Stata</a:t>
                      </a:r>
                      <a:r>
                        <a:rPr kumimoji="1" lang="ja-JP" altLang="en-US" sz="2000" dirty="0"/>
                        <a:t>で現在使っているデータをクリアする。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64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use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パソコンからデータを読み込む。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58092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1DBF9E-1134-4DB1-8684-29B8774C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49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85046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D71E8-7174-423F-8C51-F5F6AC3A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Stata</a:t>
            </a:r>
            <a:r>
              <a:rPr kumimoji="1" lang="ja-JP" altLang="en-US" dirty="0"/>
              <a:t>を起動させる。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9DF5D7-2B98-4713-81EF-0127824C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DC26A73-8B1A-4D6C-8C9F-73FB727A1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84312"/>
            <a:ext cx="9144000" cy="49530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B915B22-DD76-4998-9404-739761132526}"/>
              </a:ext>
            </a:extLst>
          </p:cNvPr>
          <p:cNvSpPr/>
          <p:nvPr/>
        </p:nvSpPr>
        <p:spPr>
          <a:xfrm>
            <a:off x="2618259" y="3068960"/>
            <a:ext cx="720080" cy="1106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C46A36B-9C7B-4D39-844B-259C4C3DA0A4}"/>
              </a:ext>
            </a:extLst>
          </p:cNvPr>
          <p:cNvSpPr txBox="1"/>
          <p:nvPr/>
        </p:nvSpPr>
        <p:spPr>
          <a:xfrm>
            <a:off x="3316238" y="4293096"/>
            <a:ext cx="1687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リザルト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4215F40-A217-487B-B0BA-2D9A088B0533}"/>
              </a:ext>
            </a:extLst>
          </p:cNvPr>
          <p:cNvSpPr txBox="1"/>
          <p:nvPr/>
        </p:nvSpPr>
        <p:spPr>
          <a:xfrm>
            <a:off x="2674069" y="5517232"/>
            <a:ext cx="168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コマンド</a:t>
            </a:r>
            <a:endParaRPr kumimoji="1" lang="en-US" altLang="ja-JP" sz="2800" dirty="0">
              <a:solidFill>
                <a:schemeClr val="accent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D102A20-8B36-419F-987F-C9CCE164AB76}"/>
              </a:ext>
            </a:extLst>
          </p:cNvPr>
          <p:cNvSpPr txBox="1"/>
          <p:nvPr/>
        </p:nvSpPr>
        <p:spPr>
          <a:xfrm>
            <a:off x="467544" y="2708920"/>
            <a:ext cx="615553" cy="25202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コマンド履歴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AAE24BE-EA74-4A41-99C2-AA260D49ACEF}"/>
              </a:ext>
            </a:extLst>
          </p:cNvPr>
          <p:cNvSpPr txBox="1"/>
          <p:nvPr/>
        </p:nvSpPr>
        <p:spPr>
          <a:xfrm>
            <a:off x="8060903" y="1852600"/>
            <a:ext cx="615553" cy="19082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変数リスト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E0E8590-47DF-4196-90DA-9015D4635506}"/>
              </a:ext>
            </a:extLst>
          </p:cNvPr>
          <p:cNvSpPr txBox="1"/>
          <p:nvPr/>
        </p:nvSpPr>
        <p:spPr>
          <a:xfrm>
            <a:off x="8060902" y="4044956"/>
            <a:ext cx="615553" cy="190821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プロパティ</a:t>
            </a: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2F02B58-5401-43CC-A96C-3882EED49F85}"/>
              </a:ext>
            </a:extLst>
          </p:cNvPr>
          <p:cNvSpPr/>
          <p:nvPr/>
        </p:nvSpPr>
        <p:spPr>
          <a:xfrm rot="12813683">
            <a:off x="927901" y="6307196"/>
            <a:ext cx="615553" cy="288032"/>
          </a:xfrm>
          <a:prstGeom prst="right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11DB4B-8CE8-4649-85CB-52C7E52E82AD}"/>
              </a:ext>
            </a:extLst>
          </p:cNvPr>
          <p:cNvSpPr txBox="1"/>
          <p:nvPr/>
        </p:nvSpPr>
        <p:spPr>
          <a:xfrm>
            <a:off x="1562020" y="6283012"/>
            <a:ext cx="4274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作業フォルダ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71F18C9-A73A-48BF-85DE-0063855D9601}"/>
              </a:ext>
            </a:extLst>
          </p:cNvPr>
          <p:cNvSpPr/>
          <p:nvPr/>
        </p:nvSpPr>
        <p:spPr>
          <a:xfrm>
            <a:off x="0" y="6096193"/>
            <a:ext cx="1043608" cy="186820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14263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D39249-E17B-4EE4-91D0-C16C0B57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紹介しただけのコマンド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1EED7918-8272-44AA-A5CF-9B0ABDA42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131113"/>
              </p:ext>
            </p:extLst>
          </p:nvPr>
        </p:nvGraphicFramePr>
        <p:xfrm>
          <a:off x="457200" y="1125538"/>
          <a:ext cx="8229600" cy="15849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170584">
                  <a:extLst>
                    <a:ext uri="{9D8B030D-6E8A-4147-A177-3AD203B41FA5}">
                      <a16:colId xmlns:a16="http://schemas.microsoft.com/office/drawing/2014/main" val="2070898508"/>
                    </a:ext>
                  </a:extLst>
                </a:gridCol>
                <a:gridCol w="6059016">
                  <a:extLst>
                    <a:ext uri="{9D8B030D-6E8A-4147-A177-3AD203B41FA5}">
                      <a16:colId xmlns:a16="http://schemas.microsoft.com/office/drawing/2014/main" val="4266389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コマンド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用途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24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 err="1"/>
                        <a:t>sysuse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Stata</a:t>
                      </a:r>
                      <a:r>
                        <a:rPr kumimoji="1" lang="ja-JP" altLang="en-US" sz="2000" dirty="0"/>
                        <a:t>に付属するサンプルデータを読み込む。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04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import </a:t>
                      </a:r>
                      <a:r>
                        <a:rPr kumimoji="1" lang="en-US" altLang="ja-JP" sz="2000" u="sng" dirty="0"/>
                        <a:t>exc</a:t>
                      </a:r>
                      <a:r>
                        <a:rPr kumimoji="1" lang="en-US" altLang="ja-JP" sz="2000" dirty="0"/>
                        <a:t>el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パソコンからエクセルファイルを読み込む。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55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000" dirty="0"/>
                        <a:t>import </a:t>
                      </a:r>
                      <a:r>
                        <a:rPr kumimoji="1" lang="en-US" altLang="ja-JP" sz="2000" u="sng" dirty="0"/>
                        <a:t>delim</a:t>
                      </a:r>
                      <a:r>
                        <a:rPr kumimoji="1" lang="en-US" altLang="ja-JP" sz="2000" dirty="0"/>
                        <a:t>ited</a:t>
                      </a:r>
                      <a:endParaRPr kumimoji="1" lang="ja-JP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/>
                        <a:t>パソコンから</a:t>
                      </a:r>
                      <a:r>
                        <a:rPr kumimoji="1" lang="en-US" altLang="ja-JP" sz="2000" dirty="0"/>
                        <a:t>csv</a:t>
                      </a:r>
                      <a:r>
                        <a:rPr kumimoji="1" lang="ja-JP" altLang="en-US" sz="2000" dirty="0"/>
                        <a:t>ファイルなどを読み込む。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82109"/>
                  </a:ext>
                </a:extLst>
              </a:tr>
            </a:tbl>
          </a:graphicData>
        </a:graphic>
      </p:graphicFrame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1DBF9E-1134-4DB1-8684-29B8774C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50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3638802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553D5-B55C-45C6-AB6F-2249CF88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見やすい様に調整する。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ED0A07-DCC4-4B3D-AB94-C754E2E4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D024711-0D40-4B38-B38E-7EE931CA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84312"/>
            <a:ext cx="9144000" cy="4953000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198B1E30-FC4C-4128-BDE7-76AE4216A85F}"/>
              </a:ext>
            </a:extLst>
          </p:cNvPr>
          <p:cNvSpPr/>
          <p:nvPr/>
        </p:nvSpPr>
        <p:spPr>
          <a:xfrm rot="960897">
            <a:off x="4389040" y="4147490"/>
            <a:ext cx="216024" cy="792088"/>
          </a:xfrm>
          <a:prstGeom prst="down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E268E8-C844-4FCC-855F-4D1B11C60DCB}"/>
              </a:ext>
            </a:extLst>
          </p:cNvPr>
          <p:cNvSpPr txBox="1"/>
          <p:nvPr/>
        </p:nvSpPr>
        <p:spPr>
          <a:xfrm>
            <a:off x="2340204" y="2986798"/>
            <a:ext cx="4490219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1"/>
                </a:solidFill>
              </a:rPr>
              <a:t>バーを動かす事で幅や位置を調整できます。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6E015DE6-AEBA-49B8-9BCC-DB72B30E8C5E}"/>
              </a:ext>
            </a:extLst>
          </p:cNvPr>
          <p:cNvSpPr/>
          <p:nvPr/>
        </p:nvSpPr>
        <p:spPr>
          <a:xfrm rot="15996522">
            <a:off x="6984268" y="3364768"/>
            <a:ext cx="216024" cy="792088"/>
          </a:xfrm>
          <a:prstGeom prst="down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83DB194D-EFC0-4266-936C-0ADEE298EAD4}"/>
              </a:ext>
            </a:extLst>
          </p:cNvPr>
          <p:cNvSpPr/>
          <p:nvPr/>
        </p:nvSpPr>
        <p:spPr>
          <a:xfrm rot="5813758">
            <a:off x="1882848" y="3032956"/>
            <a:ext cx="216024" cy="792088"/>
          </a:xfrm>
          <a:prstGeom prst="downArrow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452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553D5-B55C-45C6-AB6F-2249CF88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見やすい様に調整する。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ED0A07-DCC4-4B3D-AB94-C754E2E4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D024711-0D40-4B38-B38E-7EE931CA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284312"/>
            <a:ext cx="9144000" cy="4953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62387B09-8740-41A7-A932-E30D72981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164" y="3418686"/>
            <a:ext cx="2057400" cy="142875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69213BC-79B6-43AD-9416-FB0CEB63F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498" y="4293096"/>
            <a:ext cx="1600200" cy="185737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F006AA8-70D6-4B38-A8E8-817B00A0F951}"/>
              </a:ext>
            </a:extLst>
          </p:cNvPr>
          <p:cNvSpPr txBox="1"/>
          <p:nvPr/>
        </p:nvSpPr>
        <p:spPr>
          <a:xfrm>
            <a:off x="1259632" y="1872406"/>
            <a:ext cx="5128881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accent1"/>
                </a:solidFill>
              </a:rPr>
              <a:t>リザルト</a:t>
            </a:r>
            <a:r>
              <a:rPr kumimoji="1" lang="ja-JP" altLang="en-US" sz="2800" dirty="0">
                <a:solidFill>
                  <a:schemeClr val="accent1"/>
                </a:solidFill>
              </a:rPr>
              <a:t>や</a:t>
            </a:r>
            <a:r>
              <a:rPr kumimoji="1" lang="ja-JP" altLang="en-US" sz="2800" b="1" dirty="0">
                <a:solidFill>
                  <a:schemeClr val="accent1"/>
                </a:solidFill>
              </a:rPr>
              <a:t>コマンド</a:t>
            </a:r>
            <a:r>
              <a:rPr kumimoji="1" lang="ja-JP" altLang="en-US" sz="2800" dirty="0">
                <a:solidFill>
                  <a:schemeClr val="accent1"/>
                </a:solidFill>
              </a:rPr>
              <a:t>上で</a:t>
            </a:r>
            <a:br>
              <a:rPr kumimoji="1" lang="en-US" altLang="ja-JP" sz="2800" dirty="0">
                <a:solidFill>
                  <a:schemeClr val="accent1"/>
                </a:solidFill>
              </a:rPr>
            </a:br>
            <a:r>
              <a:rPr kumimoji="1" lang="ja-JP" altLang="en-US" sz="2800" dirty="0">
                <a:solidFill>
                  <a:schemeClr val="accent1"/>
                </a:solidFill>
              </a:rPr>
              <a:t>右クリックすると</a:t>
            </a:r>
            <a:br>
              <a:rPr kumimoji="1" lang="en-US" altLang="ja-JP" sz="2800" dirty="0">
                <a:solidFill>
                  <a:schemeClr val="accent1"/>
                </a:solidFill>
              </a:rPr>
            </a:br>
            <a:r>
              <a:rPr kumimoji="1" lang="ja-JP" altLang="en-US" sz="2800" dirty="0">
                <a:solidFill>
                  <a:schemeClr val="accent1"/>
                </a:solidFill>
              </a:rPr>
              <a:t>サブメニューが開きます。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BC3203B-5689-4AF3-8F83-B83307AA6AEA}"/>
              </a:ext>
            </a:extLst>
          </p:cNvPr>
          <p:cNvSpPr/>
          <p:nvPr/>
        </p:nvSpPr>
        <p:spPr>
          <a:xfrm>
            <a:off x="2071350" y="5805264"/>
            <a:ext cx="1580348" cy="288032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409957D-9554-4B47-8BF3-B77DBDEDD609}"/>
              </a:ext>
            </a:extLst>
          </p:cNvPr>
          <p:cNvSpPr/>
          <p:nvPr/>
        </p:nvSpPr>
        <p:spPr>
          <a:xfrm>
            <a:off x="5102772" y="4243300"/>
            <a:ext cx="1989508" cy="288032"/>
          </a:xfrm>
          <a:prstGeom prst="rect">
            <a:avLst/>
          </a:pr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2400" dirty="0">
              <a:solidFill>
                <a:schemeClr val="accent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A081116-256E-4CBA-BD2F-86D50C74F72A}"/>
              </a:ext>
            </a:extLst>
          </p:cNvPr>
          <p:cNvSpPr txBox="1"/>
          <p:nvPr/>
        </p:nvSpPr>
        <p:spPr>
          <a:xfrm>
            <a:off x="3617038" y="5658926"/>
            <a:ext cx="5526961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1"/>
                </a:solidFill>
              </a:rPr>
              <a:t>サブメニューのフォントを選ぶと</a:t>
            </a:r>
            <a:br>
              <a:rPr kumimoji="1" lang="en-US" altLang="ja-JP" sz="2800" dirty="0">
                <a:solidFill>
                  <a:schemeClr val="accent1"/>
                </a:solidFill>
              </a:rPr>
            </a:br>
            <a:r>
              <a:rPr kumimoji="1" lang="ja-JP" altLang="en-US" sz="2800" dirty="0">
                <a:solidFill>
                  <a:schemeClr val="accent1"/>
                </a:solidFill>
              </a:rPr>
              <a:t>フォント調整が出来ます。</a:t>
            </a:r>
          </a:p>
        </p:txBody>
      </p:sp>
    </p:spTree>
    <p:extLst>
      <p:ext uri="{BB962C8B-B14F-4D97-AF65-F5344CB8AC3E}">
        <p14:creationId xmlns:p14="http://schemas.microsoft.com/office/powerpoint/2010/main" val="246144146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EA891-BFE6-43C3-B536-AECD2CC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作業フォルダを変更する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E832E-090F-4106-BA93-38070C5DF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ファイルを保存するフォルダを作る。</a:t>
            </a:r>
            <a:endParaRPr lang="en-US" altLang="ja-JP" dirty="0"/>
          </a:p>
          <a:p>
            <a:pPr lvl="1"/>
            <a:r>
              <a:rPr kumimoji="1" lang="en-US" altLang="ja-JP" dirty="0"/>
              <a:t>Windows</a:t>
            </a:r>
            <a:r>
              <a:rPr kumimoji="1" lang="ja-JP" altLang="en-US" dirty="0"/>
              <a:t>や</a:t>
            </a:r>
            <a:r>
              <a:rPr kumimoji="1" lang="en-US" altLang="ja-JP" dirty="0"/>
              <a:t>MAC</a:t>
            </a:r>
            <a:r>
              <a:rPr kumimoji="1" lang="ja-JP" altLang="en-US" dirty="0"/>
              <a:t>上の操作です。</a:t>
            </a:r>
            <a:endParaRPr kumimoji="1" lang="en-US" altLang="ja-JP" dirty="0"/>
          </a:p>
          <a:p>
            <a:pPr lvl="1"/>
            <a:r>
              <a:rPr lang="ja-JP" altLang="en-US" dirty="0"/>
              <a:t>例</a:t>
            </a:r>
            <a:r>
              <a:rPr lang="en-US" altLang="ja-JP" dirty="0"/>
              <a:t>) </a:t>
            </a:r>
            <a:r>
              <a:rPr lang="en-US" altLang="ja-JP" b="1" dirty="0">
                <a:solidFill>
                  <a:schemeClr val="accent1"/>
                </a:solidFill>
              </a:rPr>
              <a:t>C:\stata\stata_training</a:t>
            </a:r>
          </a:p>
          <a:p>
            <a:pPr lvl="1"/>
            <a:r>
              <a:rPr lang="en-US" altLang="ja-JP" b="1" u="sng" dirty="0"/>
              <a:t>C</a:t>
            </a:r>
            <a:r>
              <a:rPr lang="ja-JP" altLang="en-US" b="1" u="sng" dirty="0"/>
              <a:t>ドライブ</a:t>
            </a:r>
            <a:r>
              <a:rPr lang="ja-JP" altLang="en-US" dirty="0"/>
              <a:t>の</a:t>
            </a:r>
            <a:r>
              <a:rPr lang="en-US" altLang="ja-JP" b="1" u="sng" dirty="0" err="1"/>
              <a:t>stata</a:t>
            </a:r>
            <a:r>
              <a:rPr lang="ja-JP" altLang="en-US" dirty="0"/>
              <a:t>フォルダの中に</a:t>
            </a:r>
            <a:r>
              <a:rPr lang="en-US" altLang="ja-JP" b="1" u="sng" dirty="0" err="1"/>
              <a:t>stata_training</a:t>
            </a:r>
            <a:r>
              <a:rPr lang="ja-JP" altLang="en-US" dirty="0"/>
              <a:t>というフォルダを作りました。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C20C9-4919-4F57-A6F4-AC82608B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BA88C5-767D-498E-9043-60BED4A660AF}"/>
              </a:ext>
            </a:extLst>
          </p:cNvPr>
          <p:cNvSpPr/>
          <p:nvPr/>
        </p:nvSpPr>
        <p:spPr>
          <a:xfrm>
            <a:off x="0" y="6530764"/>
            <a:ext cx="9144000" cy="32723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sq">
            <a:noFill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441325"/>
            <a:r>
              <a:rPr lang="ja-JP" altLang="en-US" dirty="0"/>
              <a:t>自分で分かれば、何でも良い。</a:t>
            </a:r>
            <a:endParaRPr lang="en-US" altLang="ja-JP" dirty="0"/>
          </a:p>
        </p:txBody>
      </p:sp>
      <p:pic>
        <p:nvPicPr>
          <p:cNvPr id="6" name="Picture 2" descr="talk icon">
            <a:extLst>
              <a:ext uri="{FF2B5EF4-FFF2-40B4-BE49-F238E27FC236}">
                <a16:creationId xmlns:a16="http://schemas.microsoft.com/office/drawing/2014/main" id="{97BC5CC8-E3AE-4044-9884-B1FBED31C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6" y="6530764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0488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EA891-BFE6-43C3-B536-AECD2CC7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作業フォルダを変更する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E832E-090F-4106-BA93-38070C5DF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528392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ja-JP" altLang="en-US" dirty="0"/>
              <a:t>作業フォルダを変更するコマンド</a:t>
            </a:r>
            <a:endParaRPr kumimoji="1" lang="en-US" altLang="ja-JP" dirty="0"/>
          </a:p>
          <a:p>
            <a:pPr marL="0" indent="0" algn="ctr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cd “</a:t>
            </a:r>
            <a:r>
              <a:rPr lang="en-US" altLang="ja-JP" b="1" dirty="0">
                <a:solidFill>
                  <a:schemeClr val="accent1"/>
                </a:solidFill>
              </a:rPr>
              <a:t>C:\</a:t>
            </a:r>
            <a:r>
              <a:rPr lang="en-US" altLang="ja-JP" b="1" dirty="0" err="1">
                <a:solidFill>
                  <a:schemeClr val="accent1"/>
                </a:solidFill>
              </a:rPr>
              <a:t>stata</a:t>
            </a:r>
            <a:r>
              <a:rPr lang="en-US" altLang="ja-JP" b="1" dirty="0">
                <a:solidFill>
                  <a:schemeClr val="accent1"/>
                </a:solidFill>
              </a:rPr>
              <a:t>\</a:t>
            </a:r>
            <a:r>
              <a:rPr lang="en-US" altLang="ja-JP" b="1" dirty="0" err="1">
                <a:solidFill>
                  <a:schemeClr val="accent1"/>
                </a:solidFill>
              </a:rPr>
              <a:t>stata_training</a:t>
            </a:r>
            <a:r>
              <a:rPr kumimoji="1" lang="en-US" altLang="ja-JP" b="1" dirty="0">
                <a:solidFill>
                  <a:schemeClr val="accent1"/>
                </a:solidFill>
              </a:rPr>
              <a:t>”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C20C9-4919-4F57-A6F4-AC82608B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ja-JP"/>
              <a:t> </a:t>
            </a:r>
            <a:fld id="{8B45D110-FD8E-48BD-8825-CDFBF9D22CA3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64CC35FA-AFD1-424B-ACF9-77ACFD5B95CD}"/>
              </a:ext>
            </a:extLst>
          </p:cNvPr>
          <p:cNvSpPr/>
          <p:nvPr/>
        </p:nvSpPr>
        <p:spPr>
          <a:xfrm rot="5400000">
            <a:off x="4675296" y="1412776"/>
            <a:ext cx="432048" cy="4752528"/>
          </a:xfrm>
          <a:prstGeom prst="rightBrace">
            <a:avLst/>
          </a:prstGeom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D50B52-8ADE-4DD0-87E1-6F689D257429}"/>
              </a:ext>
            </a:extLst>
          </p:cNvPr>
          <p:cNvSpPr txBox="1"/>
          <p:nvPr/>
        </p:nvSpPr>
        <p:spPr>
          <a:xfrm>
            <a:off x="2080650" y="4221088"/>
            <a:ext cx="5621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4D4D4D"/>
                </a:solidFill>
              </a:rPr>
              <a:t>変更するフォルダのパス</a:t>
            </a:r>
            <a:br>
              <a:rPr kumimoji="1" lang="en-US" altLang="ja-JP" sz="2800" dirty="0">
                <a:solidFill>
                  <a:srgbClr val="4D4D4D"/>
                </a:solidFill>
              </a:rPr>
            </a:br>
            <a:r>
              <a:rPr kumimoji="1" lang="ja-JP" altLang="en-US" sz="2800" dirty="0">
                <a:solidFill>
                  <a:srgbClr val="4D4D4D"/>
                </a:solidFill>
              </a:rPr>
              <a:t>（各自で作ったフォルダを指定）</a:t>
            </a:r>
          </a:p>
        </p:txBody>
      </p:sp>
    </p:spTree>
    <p:extLst>
      <p:ext uri="{BB962C8B-B14F-4D97-AF65-F5344CB8AC3E}">
        <p14:creationId xmlns:p14="http://schemas.microsoft.com/office/powerpoint/2010/main" val="202895190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​​テーマ">
  <a:themeElements>
    <a:clrScheme name="Presenters Pro 仕様配色">
      <a:dk1>
        <a:srgbClr val="4D4D4D"/>
      </a:dk1>
      <a:lt1>
        <a:sysClr val="window" lastClr="FFFFFF"/>
      </a:lt1>
      <a:dk2>
        <a:srgbClr val="002060"/>
      </a:dk2>
      <a:lt2>
        <a:srgbClr val="EEECE1"/>
      </a:lt2>
      <a:accent1>
        <a:srgbClr val="0084B4"/>
      </a:accent1>
      <a:accent2>
        <a:srgbClr val="FF4040"/>
      </a:accent2>
      <a:accent3>
        <a:srgbClr val="FFC000"/>
      </a:accent3>
      <a:accent4>
        <a:srgbClr val="92D050"/>
      </a:accent4>
      <a:accent5>
        <a:srgbClr val="00B050"/>
      </a:accent5>
      <a:accent6>
        <a:srgbClr val="0084B4"/>
      </a:accent6>
      <a:hlink>
        <a:srgbClr val="0070C0"/>
      </a:hlink>
      <a:folHlink>
        <a:srgbClr val="800080"/>
      </a:folHlink>
    </a:clrScheme>
    <a:fontScheme name="メイリオ＋Segoe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 rtlCol="0" anchor="ctr"/>
      <a:lstStyle>
        <a:defPPr algn="ctr">
          <a:defRPr kumimoji="1" sz="24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 cap="sq">
          <a:solidFill>
            <a:schemeClr val="accent1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800" dirty="0" smtClean="0">
            <a:solidFill>
              <a:srgbClr val="4D4D4D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27933</TotalTime>
  <Words>1639</Words>
  <Application>Microsoft Office PowerPoint</Application>
  <PresentationFormat>画面に合わせる (4:3)</PresentationFormat>
  <Paragraphs>295</Paragraphs>
  <Slides>50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50</vt:i4>
      </vt:variant>
    </vt:vector>
  </HeadingPairs>
  <TitlesOfParts>
    <vt:vector size="61" baseType="lpstr">
      <vt:lpstr>MigMix 1P</vt:lpstr>
      <vt:lpstr>めい</vt:lpstr>
      <vt:lpstr>メイリオ</vt:lpstr>
      <vt:lpstr>Arial</vt:lpstr>
      <vt:lpstr>Calibri</vt:lpstr>
      <vt:lpstr>Calibri Light</vt:lpstr>
      <vt:lpstr>Impact</vt:lpstr>
      <vt:lpstr>Segoe UI</vt:lpstr>
      <vt:lpstr>Wingdings</vt:lpstr>
      <vt:lpstr>1_Office テーマ</vt:lpstr>
      <vt:lpstr>Office ​​テーマ</vt:lpstr>
      <vt:lpstr>  Stata操作入門 #1. Hello, Stata!</vt:lpstr>
      <vt:lpstr>本シリーズのテーマ</vt:lpstr>
      <vt:lpstr>今回のテーマ</vt:lpstr>
      <vt:lpstr>Stata画面の見方</vt:lpstr>
      <vt:lpstr>Stataを起動させる。</vt:lpstr>
      <vt:lpstr>見やすい様に調整する。</vt:lpstr>
      <vt:lpstr>見やすい様に調整する。</vt:lpstr>
      <vt:lpstr>作業フォルダを変更する</vt:lpstr>
      <vt:lpstr>作業フォルダを変更する</vt:lpstr>
      <vt:lpstr>PowerPoint プレゼンテーション</vt:lpstr>
      <vt:lpstr>エラーが出た場合</vt:lpstr>
      <vt:lpstr>作業フォルダ変更を確認する</vt:lpstr>
      <vt:lpstr>作業フォルダ変更を確認する</vt:lpstr>
      <vt:lpstr>サンプルデータの読込み</vt:lpstr>
      <vt:lpstr>Stataのファイル</vt:lpstr>
      <vt:lpstr>ファイルの関係</vt:lpstr>
      <vt:lpstr>使用するサンプルデータ</vt:lpstr>
      <vt:lpstr>サンプルデータの読込み</vt:lpstr>
      <vt:lpstr>サンプルデータの読込み</vt:lpstr>
      <vt:lpstr>読込み後の画面</vt:lpstr>
      <vt:lpstr>他のデータ読み込み方法</vt:lpstr>
      <vt:lpstr>データの概要を見る</vt:lpstr>
      <vt:lpstr>データを表示する</vt:lpstr>
      <vt:lpstr>データを表示する</vt:lpstr>
      <vt:lpstr>データ形式を確認する。</vt:lpstr>
      <vt:lpstr>データ形式を確認する。</vt:lpstr>
      <vt:lpstr>データ形式を確認する。</vt:lpstr>
      <vt:lpstr>データ形式を確認する。</vt:lpstr>
      <vt:lpstr>データ形式を確認する。</vt:lpstr>
      <vt:lpstr>データの概観を見る</vt:lpstr>
      <vt:lpstr>データの概観を見る</vt:lpstr>
      <vt:lpstr>データの概観を表で見る</vt:lpstr>
      <vt:lpstr>データをもう少し詳しく見る。</vt:lpstr>
      <vt:lpstr>データをもう少し詳しく見る。</vt:lpstr>
      <vt:lpstr>データをもう少し詳しく見る。</vt:lpstr>
      <vt:lpstr>データを保存する</vt:lpstr>
      <vt:lpstr>データを保存する</vt:lpstr>
      <vt:lpstr>データセットを保存する</vt:lpstr>
      <vt:lpstr>データセットを保存する</vt:lpstr>
      <vt:lpstr>データセットを保存する</vt:lpstr>
      <vt:lpstr>データセットを保存する</vt:lpstr>
      <vt:lpstr>保存したファイルを開く</vt:lpstr>
      <vt:lpstr>保存したファイルを開く</vt:lpstr>
      <vt:lpstr>保存したファイルを開く</vt:lpstr>
      <vt:lpstr>保存したファイルを開く</vt:lpstr>
      <vt:lpstr>保存したファイルを開く</vt:lpstr>
      <vt:lpstr>ここまでの内容の振り返り</vt:lpstr>
      <vt:lpstr>行なった操作</vt:lpstr>
      <vt:lpstr>使ったコマンド</vt:lpstr>
      <vt:lpstr>紹介しただけのコマンド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Tomato</dc:creator>
  <cp:lastModifiedBy>Toshiharu Mitsuhashi</cp:lastModifiedBy>
  <cp:revision>241</cp:revision>
  <cp:lastPrinted>2020-05-20T11:18:58Z</cp:lastPrinted>
  <dcterms:created xsi:type="dcterms:W3CDTF">2013-09-23T07:13:46Z</dcterms:created>
  <dcterms:modified xsi:type="dcterms:W3CDTF">2025-01-06T14:09:29Z</dcterms:modified>
</cp:coreProperties>
</file>