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48" r:id="rId2"/>
  </p:sldMasterIdLst>
  <p:notesMasterIdLst>
    <p:notesMasterId r:id="rId129"/>
  </p:notesMasterIdLst>
  <p:handoutMasterIdLst>
    <p:handoutMasterId r:id="rId130"/>
  </p:handoutMasterIdLst>
  <p:sldIdLst>
    <p:sldId id="256" r:id="rId3"/>
    <p:sldId id="537" r:id="rId4"/>
    <p:sldId id="386" r:id="rId5"/>
    <p:sldId id="394" r:id="rId6"/>
    <p:sldId id="430" r:id="rId7"/>
    <p:sldId id="431" r:id="rId8"/>
    <p:sldId id="432" r:id="rId9"/>
    <p:sldId id="433" r:id="rId10"/>
    <p:sldId id="434" r:id="rId11"/>
    <p:sldId id="435" r:id="rId12"/>
    <p:sldId id="522" r:id="rId13"/>
    <p:sldId id="439" r:id="rId14"/>
    <p:sldId id="440" r:id="rId15"/>
    <p:sldId id="441" r:id="rId16"/>
    <p:sldId id="442" r:id="rId17"/>
    <p:sldId id="443" r:id="rId18"/>
    <p:sldId id="444" r:id="rId19"/>
    <p:sldId id="438" r:id="rId20"/>
    <p:sldId id="1545" r:id="rId21"/>
    <p:sldId id="538" r:id="rId22"/>
    <p:sldId id="539" r:id="rId23"/>
    <p:sldId id="388" r:id="rId24"/>
    <p:sldId id="389" r:id="rId25"/>
    <p:sldId id="1534" r:id="rId26"/>
    <p:sldId id="1515" r:id="rId27"/>
    <p:sldId id="1516" r:id="rId28"/>
    <p:sldId id="1517" r:id="rId29"/>
    <p:sldId id="1535" r:id="rId30"/>
    <p:sldId id="1531" r:id="rId31"/>
    <p:sldId id="1532" r:id="rId32"/>
    <p:sldId id="1533" r:id="rId33"/>
    <p:sldId id="1536" r:id="rId34"/>
    <p:sldId id="1518" r:id="rId35"/>
    <p:sldId id="1519" r:id="rId36"/>
    <p:sldId id="1543" r:id="rId37"/>
    <p:sldId id="1537" r:id="rId38"/>
    <p:sldId id="1529" r:id="rId39"/>
    <p:sldId id="1530" r:id="rId40"/>
    <p:sldId id="450" r:id="rId41"/>
    <p:sldId id="1547" r:id="rId42"/>
    <p:sldId id="1548" r:id="rId43"/>
    <p:sldId id="1544" r:id="rId44"/>
    <p:sldId id="436" r:id="rId45"/>
    <p:sldId id="445" r:id="rId46"/>
    <p:sldId id="459" r:id="rId47"/>
    <p:sldId id="437" r:id="rId48"/>
    <p:sldId id="446" r:id="rId49"/>
    <p:sldId id="1546" r:id="rId50"/>
    <p:sldId id="447" r:id="rId51"/>
    <p:sldId id="448" r:id="rId52"/>
    <p:sldId id="451" r:id="rId53"/>
    <p:sldId id="1549" r:id="rId54"/>
    <p:sldId id="1550" r:id="rId55"/>
    <p:sldId id="1551" r:id="rId56"/>
    <p:sldId id="1554" r:id="rId57"/>
    <p:sldId id="453" r:id="rId58"/>
    <p:sldId id="452" r:id="rId59"/>
    <p:sldId id="454" r:id="rId60"/>
    <p:sldId id="463" r:id="rId61"/>
    <p:sldId id="465" r:id="rId62"/>
    <p:sldId id="466" r:id="rId63"/>
    <p:sldId id="521" r:id="rId64"/>
    <p:sldId id="455" r:id="rId65"/>
    <p:sldId id="456" r:id="rId66"/>
    <p:sldId id="458" r:id="rId67"/>
    <p:sldId id="460" r:id="rId68"/>
    <p:sldId id="461" r:id="rId69"/>
    <p:sldId id="462" r:id="rId70"/>
    <p:sldId id="467" r:id="rId71"/>
    <p:sldId id="469" r:id="rId72"/>
    <p:sldId id="468" r:id="rId73"/>
    <p:sldId id="470" r:id="rId74"/>
    <p:sldId id="473" r:id="rId75"/>
    <p:sldId id="471" r:id="rId76"/>
    <p:sldId id="474" r:id="rId77"/>
    <p:sldId id="475" r:id="rId78"/>
    <p:sldId id="478" r:id="rId79"/>
    <p:sldId id="479" r:id="rId80"/>
    <p:sldId id="520" r:id="rId81"/>
    <p:sldId id="480" r:id="rId82"/>
    <p:sldId id="481" r:id="rId83"/>
    <p:sldId id="482" r:id="rId84"/>
    <p:sldId id="483" r:id="rId85"/>
    <p:sldId id="485" r:id="rId86"/>
    <p:sldId id="487" r:id="rId87"/>
    <p:sldId id="486" r:id="rId88"/>
    <p:sldId id="488" r:id="rId89"/>
    <p:sldId id="491" r:id="rId90"/>
    <p:sldId id="493" r:id="rId91"/>
    <p:sldId id="494" r:id="rId92"/>
    <p:sldId id="495" r:id="rId93"/>
    <p:sldId id="496" r:id="rId94"/>
    <p:sldId id="1552" r:id="rId95"/>
    <p:sldId id="1553" r:id="rId96"/>
    <p:sldId id="497" r:id="rId97"/>
    <p:sldId id="519" r:id="rId98"/>
    <p:sldId id="498" r:id="rId99"/>
    <p:sldId id="492" r:id="rId100"/>
    <p:sldId id="500" r:id="rId101"/>
    <p:sldId id="499" r:id="rId102"/>
    <p:sldId id="489" r:id="rId103"/>
    <p:sldId id="501" r:id="rId104"/>
    <p:sldId id="490" r:id="rId105"/>
    <p:sldId id="502" r:id="rId106"/>
    <p:sldId id="531" r:id="rId107"/>
    <p:sldId id="532" r:id="rId108"/>
    <p:sldId id="533" r:id="rId109"/>
    <p:sldId id="534" r:id="rId110"/>
    <p:sldId id="535" r:id="rId111"/>
    <p:sldId id="518" r:id="rId112"/>
    <p:sldId id="503" r:id="rId113"/>
    <p:sldId id="505" r:id="rId114"/>
    <p:sldId id="504" r:id="rId115"/>
    <p:sldId id="507" r:id="rId116"/>
    <p:sldId id="528" r:id="rId117"/>
    <p:sldId id="509" r:id="rId118"/>
    <p:sldId id="516" r:id="rId119"/>
    <p:sldId id="514" r:id="rId120"/>
    <p:sldId id="517" r:id="rId121"/>
    <p:sldId id="529" r:id="rId122"/>
    <p:sldId id="530" r:id="rId123"/>
    <p:sldId id="523" r:id="rId124"/>
    <p:sldId id="527" r:id="rId125"/>
    <p:sldId id="525" r:id="rId126"/>
    <p:sldId id="536" r:id="rId127"/>
    <p:sldId id="526" r:id="rId128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2F126F39-FEC5-4D9F-9C50-3C9F3A79DBF1}">
          <p14:sldIdLst>
            <p14:sldId id="256"/>
            <p14:sldId id="537"/>
            <p14:sldId id="386"/>
            <p14:sldId id="394"/>
            <p14:sldId id="430"/>
            <p14:sldId id="431"/>
            <p14:sldId id="432"/>
            <p14:sldId id="433"/>
            <p14:sldId id="434"/>
            <p14:sldId id="435"/>
            <p14:sldId id="522"/>
            <p14:sldId id="439"/>
            <p14:sldId id="440"/>
            <p14:sldId id="441"/>
            <p14:sldId id="442"/>
            <p14:sldId id="443"/>
            <p14:sldId id="444"/>
            <p14:sldId id="438"/>
            <p14:sldId id="1545"/>
            <p14:sldId id="538"/>
            <p14:sldId id="539"/>
            <p14:sldId id="388"/>
            <p14:sldId id="389"/>
            <p14:sldId id="1534"/>
            <p14:sldId id="1515"/>
            <p14:sldId id="1516"/>
            <p14:sldId id="1517"/>
            <p14:sldId id="1535"/>
            <p14:sldId id="1531"/>
            <p14:sldId id="1532"/>
            <p14:sldId id="1533"/>
            <p14:sldId id="1536"/>
            <p14:sldId id="1518"/>
            <p14:sldId id="1519"/>
            <p14:sldId id="1543"/>
            <p14:sldId id="1537"/>
            <p14:sldId id="1529"/>
            <p14:sldId id="1530"/>
            <p14:sldId id="450"/>
            <p14:sldId id="1547"/>
            <p14:sldId id="1548"/>
            <p14:sldId id="1544"/>
            <p14:sldId id="436"/>
            <p14:sldId id="445"/>
            <p14:sldId id="459"/>
            <p14:sldId id="437"/>
            <p14:sldId id="446"/>
            <p14:sldId id="1546"/>
            <p14:sldId id="447"/>
            <p14:sldId id="448"/>
            <p14:sldId id="451"/>
            <p14:sldId id="1549"/>
            <p14:sldId id="1550"/>
            <p14:sldId id="1551"/>
            <p14:sldId id="1554"/>
            <p14:sldId id="453"/>
            <p14:sldId id="452"/>
            <p14:sldId id="454"/>
            <p14:sldId id="463"/>
            <p14:sldId id="465"/>
            <p14:sldId id="466"/>
            <p14:sldId id="521"/>
            <p14:sldId id="455"/>
            <p14:sldId id="456"/>
            <p14:sldId id="458"/>
            <p14:sldId id="460"/>
            <p14:sldId id="461"/>
            <p14:sldId id="462"/>
            <p14:sldId id="467"/>
            <p14:sldId id="469"/>
            <p14:sldId id="468"/>
            <p14:sldId id="470"/>
            <p14:sldId id="473"/>
            <p14:sldId id="471"/>
            <p14:sldId id="474"/>
            <p14:sldId id="475"/>
            <p14:sldId id="478"/>
            <p14:sldId id="479"/>
            <p14:sldId id="520"/>
            <p14:sldId id="480"/>
            <p14:sldId id="481"/>
            <p14:sldId id="482"/>
            <p14:sldId id="483"/>
            <p14:sldId id="485"/>
            <p14:sldId id="487"/>
            <p14:sldId id="486"/>
            <p14:sldId id="488"/>
            <p14:sldId id="491"/>
            <p14:sldId id="493"/>
            <p14:sldId id="494"/>
            <p14:sldId id="495"/>
            <p14:sldId id="496"/>
            <p14:sldId id="1552"/>
            <p14:sldId id="1553"/>
            <p14:sldId id="497"/>
            <p14:sldId id="519"/>
            <p14:sldId id="498"/>
            <p14:sldId id="492"/>
            <p14:sldId id="500"/>
            <p14:sldId id="499"/>
            <p14:sldId id="489"/>
            <p14:sldId id="501"/>
            <p14:sldId id="490"/>
            <p14:sldId id="502"/>
            <p14:sldId id="531"/>
            <p14:sldId id="532"/>
            <p14:sldId id="533"/>
            <p14:sldId id="534"/>
            <p14:sldId id="535"/>
            <p14:sldId id="518"/>
            <p14:sldId id="503"/>
            <p14:sldId id="505"/>
            <p14:sldId id="504"/>
            <p14:sldId id="507"/>
            <p14:sldId id="528"/>
            <p14:sldId id="509"/>
            <p14:sldId id="516"/>
            <p14:sldId id="514"/>
            <p14:sldId id="517"/>
            <p14:sldId id="529"/>
            <p14:sldId id="530"/>
            <p14:sldId id="523"/>
            <p14:sldId id="527"/>
            <p14:sldId id="525"/>
            <p14:sldId id="536"/>
            <p14:sldId id="5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8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0000"/>
    <a:srgbClr val="4D4D4D"/>
    <a:srgbClr val="333333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8730D4-04F4-4FC5-A677-E27D3B89E34D}" v="6" dt="2020-04-06T08:15:37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89529" autoAdjust="0"/>
  </p:normalViewPr>
  <p:slideViewPr>
    <p:cSldViewPr>
      <p:cViewPr varScale="1">
        <p:scale>
          <a:sx n="142" d="100"/>
          <a:sy n="142" d="100"/>
        </p:scale>
        <p:origin x="330" y="120"/>
      </p:cViewPr>
      <p:guideLst>
        <p:guide orient="horz" pos="3385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-7200"/>
    </p:cViewPr>
  </p:sorterViewPr>
  <p:notesViewPr>
    <p:cSldViewPr>
      <p:cViewPr varScale="1">
        <p:scale>
          <a:sx n="55" d="100"/>
          <a:sy n="55" d="100"/>
        </p:scale>
        <p:origin x="2796" y="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handoutMaster" Target="handoutMasters/handoutMaster1.xml"/><Relationship Id="rId135" Type="http://schemas.microsoft.com/office/2016/11/relationships/changesInfo" Target="changesInfos/changesInfo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presProps" Target="presProps.xml"/><Relationship Id="rId136" Type="http://schemas.microsoft.com/office/2015/10/relationships/revisionInfo" Target="revisionInfo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viewProps" Target="view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suhashi Toshiharu" userId="d8f1e95312da3fa5" providerId="LiveId" clId="{958730D4-04F4-4FC5-A677-E27D3B89E34D}"/>
    <pc:docChg chg="undo custSel addSld delSld modSld">
      <pc:chgData name="Mitsuhashi Toshiharu" userId="d8f1e95312da3fa5" providerId="LiveId" clId="{958730D4-04F4-4FC5-A677-E27D3B89E34D}" dt="2020-04-06T08:15:37.326" v="69" actId="27636"/>
      <pc:docMkLst>
        <pc:docMk/>
      </pc:docMkLst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58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258"/>
            <ac:spMk id="12291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60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260"/>
            <ac:spMk id="13314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61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261"/>
            <ac:spMk id="14338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62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262"/>
            <ac:spMk id="15362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63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64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65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66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67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68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69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70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71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73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75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76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78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79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80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280"/>
            <ac:spMk id="46082" creationId="{00000000-0000-0000-0000-000000000000}"/>
          </ac:spMkLst>
        </pc:spChg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280"/>
            <ac:spMk id="46083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81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85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285"/>
            <ac:spMk id="27651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287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00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300"/>
            <ac:spMk id="3074" creationId="{00000000-0000-0000-0000-000000000000}"/>
          </ac:spMkLst>
        </pc:spChg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300"/>
            <ac:spMk id="3075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01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301"/>
            <ac:spMk id="4098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02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03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04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05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305"/>
            <ac:spMk id="8195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06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07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08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10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310"/>
            <ac:spMk id="36866" creationId="{00000000-0000-0000-0000-000000000000}"/>
          </ac:spMkLst>
        </pc:spChg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310"/>
            <ac:spMk id="36867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11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12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312"/>
            <ac:spMk id="38915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14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15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17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317"/>
            <ac:spMk id="44034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18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318"/>
            <ac:spMk id="45058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19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319"/>
            <ac:spMk id="49155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21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0" sldId="322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0" sldId="322"/>
            <ac:spMk id="51203" creationId="{00000000-0000-0000-0000-000000000000}"/>
          </ac:spMkLst>
        </pc:spChg>
      </pc:sldChg>
      <pc:sldChg chg="addSp delSp add del modTransition">
        <pc:chgData name="Mitsuhashi Toshiharu" userId="d8f1e95312da3fa5" providerId="LiveId" clId="{958730D4-04F4-4FC5-A677-E27D3B89E34D}" dt="2020-04-06T08:15:37.134" v="66"/>
        <pc:sldMkLst>
          <pc:docMk/>
          <pc:sldMk cId="2667543412" sldId="323"/>
        </pc:sldMkLst>
        <pc:picChg chg="add del">
          <ac:chgData name="Mitsuhashi Toshiharu" userId="d8f1e95312da3fa5" providerId="LiveId" clId="{958730D4-04F4-4FC5-A677-E27D3B89E34D}" dt="2020-04-06T08:15:36.871" v="64" actId="478"/>
          <ac:picMkLst>
            <pc:docMk/>
            <pc:sldMk cId="2667543412" sldId="323"/>
            <ac:picMk id="6" creationId="{00000000-0000-0000-0000-000000000000}"/>
          </ac:picMkLst>
        </pc:pic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518391303" sldId="324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518391303" sldId="324"/>
            <ac:spMk id="3074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501726485" sldId="325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4058466758" sldId="326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3164109214" sldId="327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759056545" sldId="328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3086468067" sldId="329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733408940" sldId="330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583638661" sldId="331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627324279" sldId="332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126098826" sldId="333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629701799" sldId="334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629701799" sldId="334"/>
            <ac:spMk id="21507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507233116" sldId="335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832914390" sldId="336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535855271" sldId="337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779785552" sldId="338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682198081" sldId="339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479021937" sldId="340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1953249395" sldId="341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1953249395" sldId="341"/>
            <ac:spMk id="30723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3164570875" sldId="342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3164570875" sldId="342"/>
            <ac:spMk id="33795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4126340989" sldId="344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4126340989" sldId="344"/>
            <ac:spMk id="33795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797304779" sldId="345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372920203" sldId="346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705228062" sldId="347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95862059" sldId="348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2332902898" sldId="349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2332902898" sldId="349"/>
            <ac:spMk id="37891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2814800281" sldId="350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2814800281" sldId="350"/>
            <ac:spMk id="45059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00692565" sldId="352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306930718" sldId="353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3071807315" sldId="358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3071807315" sldId="358"/>
            <ac:spMk id="4098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3659240357" sldId="361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659414353" sldId="364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659414353" sldId="364"/>
            <ac:spMk id="3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723683085" sldId="365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2726879252" sldId="372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2726879252" sldId="372"/>
            <ac:spMk id="2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17842711" sldId="373"/>
        </pc:sldMkLst>
        <pc:spChg chg="mod">
          <ac:chgData name="Mitsuhashi Toshiharu" userId="d8f1e95312da3fa5" providerId="LiveId" clId="{958730D4-04F4-4FC5-A677-E27D3B89E34D}" dt="2020-04-06T08:15:36.338" v="63" actId="2711"/>
          <ac:spMkLst>
            <pc:docMk/>
            <pc:sldMk cId="17842711" sldId="373"/>
            <ac:spMk id="2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14129652" sldId="374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64215237" sldId="377"/>
        </pc:sldMkLst>
      </pc:sldChg>
      <pc:sldChg chg="modSp">
        <pc:chgData name="Mitsuhashi Toshiharu" userId="d8f1e95312da3fa5" providerId="LiveId" clId="{958730D4-04F4-4FC5-A677-E27D3B89E34D}" dt="2020-04-06T08:15:37.326" v="69" actId="27636"/>
        <pc:sldMkLst>
          <pc:docMk/>
          <pc:sldMk cId="4042610141" sldId="379"/>
        </pc:sldMkLst>
        <pc:spChg chg="mod">
          <ac:chgData name="Mitsuhashi Toshiharu" userId="d8f1e95312da3fa5" providerId="LiveId" clId="{958730D4-04F4-4FC5-A677-E27D3B89E34D}" dt="2020-04-06T08:15:37.325" v="68" actId="27636"/>
          <ac:spMkLst>
            <pc:docMk/>
            <pc:sldMk cId="4042610141" sldId="379"/>
            <ac:spMk id="5" creationId="{00000000-0000-0000-0000-000000000000}"/>
          </ac:spMkLst>
        </pc:spChg>
        <pc:spChg chg="mod">
          <ac:chgData name="Mitsuhashi Toshiharu" userId="d8f1e95312da3fa5" providerId="LiveId" clId="{958730D4-04F4-4FC5-A677-E27D3B89E34D}" dt="2020-04-06T08:15:37.326" v="69" actId="27636"/>
          <ac:spMkLst>
            <pc:docMk/>
            <pc:sldMk cId="4042610141" sldId="379"/>
            <ac:spMk id="7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1073500119" sldId="385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1073500119" sldId="385"/>
            <ac:spMk id="3" creationId="{00000000-0000-0000-0000-000000000000}"/>
          </ac:spMkLst>
        </pc:spChg>
      </pc:sldChg>
      <pc:sldChg chg="add del">
        <pc:chgData name="Mitsuhashi Toshiharu" userId="d8f1e95312da3fa5" providerId="LiveId" clId="{958730D4-04F4-4FC5-A677-E27D3B89E34D}" dt="2020-04-06T08:15:37.157" v="67" actId="47"/>
        <pc:sldMkLst>
          <pc:docMk/>
          <pc:sldMk cId="1918716719" sldId="385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3586096877" sldId="387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3586096877" sldId="387"/>
            <ac:spMk id="44035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957434550" sldId="388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1883179669" sldId="392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1883179669" sldId="392"/>
            <ac:spMk id="3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64333945" sldId="393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516268836" sldId="394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024196585" sldId="395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3288816848" sldId="396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769823011" sldId="397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4251650645" sldId="398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463326264" sldId="399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463326264" sldId="399"/>
            <ac:spMk id="52227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2351766272" sldId="400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2351766272" sldId="400"/>
            <ac:spMk id="54274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374944049" sldId="401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374944049" sldId="401"/>
            <ac:spMk id="54274" creationId="{00000000-0000-0000-0000-000000000000}"/>
          </ac:spMkLst>
        </pc:spChg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374944049" sldId="401"/>
            <ac:spMk id="54306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2888396182" sldId="402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2888396182" sldId="402"/>
            <ac:spMk id="54274" creationId="{00000000-0000-0000-0000-000000000000}"/>
          </ac:spMkLst>
        </pc:spChg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2888396182" sldId="402"/>
            <ac:spMk id="54306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1531666694" sldId="403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1531666694" sldId="403"/>
            <ac:spMk id="54274" creationId="{00000000-0000-0000-0000-000000000000}"/>
          </ac:spMkLst>
        </pc:spChg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1531666694" sldId="403"/>
            <ac:spMk id="54306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4204957376" sldId="404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901252102" sldId="405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264502165" sldId="406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3212585415" sldId="407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3212585415" sldId="407"/>
            <ac:spMk id="2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3749295555" sldId="408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976931581" sldId="409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976931581" sldId="409"/>
            <ac:spMk id="3" creationId="{00000000-0000-0000-0000-000000000000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329439710" sldId="410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2574090684" sldId="411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2574090684" sldId="411"/>
            <ac:spMk id="3" creationId="{00000000-0000-0000-0000-000000000000}"/>
          </ac:spMkLst>
        </pc:spChg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2178448696" sldId="412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2178448696" sldId="412"/>
            <ac:spMk id="3" creationId="{D1ADA13C-8D9A-4D29-916B-03604D9EA4B2}"/>
          </ac:spMkLst>
        </pc:spChg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1694874294" sldId="413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439461014" sldId="414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3358185316" sldId="415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494449137" sldId="416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863526931" sldId="417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3665075602" sldId="418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4045113470" sldId="419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3268287808" sldId="420"/>
        </pc:sldMkLst>
      </pc:sldChg>
      <pc:sldChg chg="add del modTransition">
        <pc:chgData name="Mitsuhashi Toshiharu" userId="d8f1e95312da3fa5" providerId="LiveId" clId="{958730D4-04F4-4FC5-A677-E27D3B89E34D}" dt="2020-04-06T08:15:37.134" v="66"/>
        <pc:sldMkLst>
          <pc:docMk/>
          <pc:sldMk cId="3133465085" sldId="421"/>
        </pc:sldMkLst>
      </pc:sldChg>
      <pc:sldChg chg="modSp add del modTransition">
        <pc:chgData name="Mitsuhashi Toshiharu" userId="d8f1e95312da3fa5" providerId="LiveId" clId="{958730D4-04F4-4FC5-A677-E27D3B89E34D}" dt="2020-04-06T08:15:37.134" v="66"/>
        <pc:sldMkLst>
          <pc:docMk/>
          <pc:sldMk cId="2333942152" sldId="422"/>
        </pc:sldMkLst>
        <pc:spChg chg="mod">
          <ac:chgData name="Mitsuhashi Toshiharu" userId="d8f1e95312da3fa5" providerId="LiveId" clId="{958730D4-04F4-4FC5-A677-E27D3B89E34D}" dt="2020-04-06T08:15:37.134" v="66"/>
          <ac:spMkLst>
            <pc:docMk/>
            <pc:sldMk cId="2333942152" sldId="422"/>
            <ac:spMk id="52227" creationId="{00000000-0000-0000-0000-000000000000}"/>
          </ac:spMkLst>
        </pc:spChg>
      </pc:sldChg>
    </pc:docChg>
  </pc:docChgLst>
  <pc:docChgLst>
    <pc:chgData name="三橋利晴" userId="d8f1e95312da3fa5" providerId="LiveId" clId="{17124451-ED5B-41AF-B7DC-B97C875C2D69}"/>
    <pc:docChg chg="custSel addSld modSld sldOrd modMainMaster">
      <pc:chgData name="三橋利晴" userId="d8f1e95312da3fa5" providerId="LiveId" clId="{17124451-ED5B-41AF-B7DC-B97C875C2D69}" dt="2017-12-08T06:57:42.350" v="5" actId="478"/>
      <pc:docMkLst>
        <pc:docMk/>
      </pc:docMkLst>
      <pc:sldChg chg="addSp delSp modSp add ord modTransition">
        <pc:chgData name="三橋利晴" userId="d8f1e95312da3fa5" providerId="LiveId" clId="{17124451-ED5B-41AF-B7DC-B97C875C2D69}" dt="2017-12-08T06:57:42.350" v="5" actId="478"/>
        <pc:sldMkLst>
          <pc:docMk/>
          <pc:sldMk cId="1918716719" sldId="385"/>
        </pc:sldMkLst>
        <pc:spChg chg="del">
          <ac:chgData name="三橋利晴" userId="d8f1e95312da3fa5" providerId="LiveId" clId="{17124451-ED5B-41AF-B7DC-B97C875C2D69}" dt="2017-12-08T06:57:26.690" v="3"/>
          <ac:spMkLst>
            <pc:docMk/>
            <pc:sldMk cId="1918716719" sldId="385"/>
            <ac:spMk id="2" creationId="{B45F3F95-197B-4BDF-9BEF-32F5265B685B}"/>
          </ac:spMkLst>
        </pc:spChg>
        <pc:spChg chg="del">
          <ac:chgData name="三橋利晴" userId="d8f1e95312da3fa5" providerId="LiveId" clId="{17124451-ED5B-41AF-B7DC-B97C875C2D69}" dt="2017-12-08T06:57:26.690" v="3"/>
          <ac:spMkLst>
            <pc:docMk/>
            <pc:sldMk cId="1918716719" sldId="385"/>
            <ac:spMk id="3" creationId="{6AEF57CF-E282-422E-9954-15010510C8FE}"/>
          </ac:spMkLst>
        </pc:spChg>
        <pc:spChg chg="del">
          <ac:chgData name="三橋利晴" userId="d8f1e95312da3fa5" providerId="LiveId" clId="{17124451-ED5B-41AF-B7DC-B97C875C2D69}" dt="2017-12-08T06:57:42.350" v="5" actId="478"/>
          <ac:spMkLst>
            <pc:docMk/>
            <pc:sldMk cId="1918716719" sldId="385"/>
            <ac:spMk id="4" creationId="{B87F071F-1CA8-42CB-91C6-81AA97949012}"/>
          </ac:spMkLst>
        </pc:spChg>
        <pc:spChg chg="add mod">
          <ac:chgData name="三橋利晴" userId="d8f1e95312da3fa5" providerId="LiveId" clId="{17124451-ED5B-41AF-B7DC-B97C875C2D69}" dt="2017-12-08T06:57:26.690" v="3"/>
          <ac:spMkLst>
            <pc:docMk/>
            <pc:sldMk cId="1918716719" sldId="385"/>
            <ac:spMk id="5" creationId="{BD08D5EA-EF71-4A60-8DB2-FFBAF22F7CFB}"/>
          </ac:spMkLst>
        </pc:spChg>
        <pc:spChg chg="add mod">
          <ac:chgData name="三橋利晴" userId="d8f1e95312da3fa5" providerId="LiveId" clId="{17124451-ED5B-41AF-B7DC-B97C875C2D69}" dt="2017-12-08T06:57:26.690" v="3"/>
          <ac:spMkLst>
            <pc:docMk/>
            <pc:sldMk cId="1918716719" sldId="385"/>
            <ac:spMk id="6" creationId="{7C07CA8B-E7F7-4A03-B16E-CFF6ED1727D0}"/>
          </ac:spMkLst>
        </pc:spChg>
      </pc:sldChg>
      <pc:sldMasterChg chg="delSldLayout modSldLayout">
        <pc:chgData name="三橋利晴" userId="d8f1e95312da3fa5" providerId="LiveId" clId="{17124451-ED5B-41AF-B7DC-B97C875C2D69}" dt="2017-12-08T06:56:50.250" v="1" actId="2696"/>
        <pc:sldMasterMkLst>
          <pc:docMk/>
          <pc:sldMasterMk cId="3237343916" sldId="2147483648"/>
        </pc:sldMasterMkLst>
        <pc:sldLayoutChg chg="del modTransition">
          <pc:chgData name="三橋利晴" userId="d8f1e95312da3fa5" providerId="LiveId" clId="{17124451-ED5B-41AF-B7DC-B97C875C2D69}" dt="2017-12-08T06:56:50.250" v="1" actId="2696"/>
          <pc:sldLayoutMkLst>
            <pc:docMk/>
            <pc:sldMasterMk cId="3237343916" sldId="2147483648"/>
            <pc:sldLayoutMk cId="3257724837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2025/1/13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2025/1/13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40" tIns="47320" rIns="94640" bIns="473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4640" tIns="47320" rIns="94640" bIns="473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72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34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73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135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89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560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90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123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91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612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92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3877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9F3AE-6B27-2E37-D7F2-386D59B54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D12D293-0EBF-4795-B397-95D5357711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DE4EDC1-3D09-CB47-4CCE-DE4F924F7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402347-E823-CB3E-3F84-726F6AA30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94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655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918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49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5439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373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47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529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61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91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65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286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88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68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13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0399"/>
            <a:ext cx="7772400" cy="1579563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latin typeface="めい"/>
              </a:defRPr>
            </a:lvl1pPr>
          </a:lstStyle>
          <a:p>
            <a:endParaRPr lang="en-US" altLang="ja-JP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1411" y="4516879"/>
            <a:ext cx="4061178" cy="8325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0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2036-62B7-44AA-B804-4EBC50AFB6CB}" type="datetime1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3CE1-2B3F-40ED-BA44-316F7B7E6A8E}" type="datetime1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0511-3BAE-4C0D-9846-FED8829076A0}" type="datetime1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1601" y="1306482"/>
            <a:ext cx="7200800" cy="2482821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accent1"/>
                </a:solidFill>
                <a:latin typeface="MigMix 1P" panose="020B0502020203020207" pitchFamily="50" charset="-128"/>
                <a:ea typeface="MigMix 1P" panose="020B0502020203020207" pitchFamily="50" charset="-128"/>
                <a:cs typeface="MigMix 1P" panose="020B0502020203020207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1" y="4869160"/>
            <a:ext cx="6480719" cy="7200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tx1"/>
                </a:solidFill>
                <a:latin typeface="+mj-lt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0D18-F9B8-491E-87F1-CE5B48199682}" type="datetime1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0000"/>
          </a:xfr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>
            <a:normAutofit/>
          </a:bodyPr>
          <a:lstStyle>
            <a:lvl1pPr marL="352425" indent="0" algn="l">
              <a:defRPr sz="3600">
                <a:solidFill>
                  <a:schemeClr val="bg1">
                    <a:lumMod val="95000"/>
                  </a:schemeClr>
                </a:solidFill>
                <a:latin typeface="MigMix 1P" panose="020B0502020203020207" pitchFamily="50" charset="-128"/>
                <a:ea typeface="MigMix 1P" panose="020B0502020203020207" pitchFamily="50" charset="-128"/>
                <a:cs typeface="MigMix 1P" panose="020B0502020203020207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20"/>
          </a:xfrm>
        </p:spPr>
        <p:txBody>
          <a:bodyPr/>
          <a:lstStyle>
            <a:lvl1pPr marL="342900" indent="-34290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627-CD82-4B27-8666-2328DE0D859F}" type="datetime1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092280" y="170963"/>
            <a:ext cx="1763688" cy="558074"/>
          </a:xfrm>
        </p:spPr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528338"/>
            <a:ext cx="9143999" cy="1689148"/>
          </a:xfrm>
        </p:spPr>
        <p:txBody>
          <a:bodyPr anchor="ctr">
            <a:normAutofit/>
          </a:bodyPr>
          <a:lstStyle>
            <a:lvl1pPr marL="0" indent="0"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-21405" y="4394620"/>
            <a:ext cx="9165403" cy="8929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8ACB-AB4D-4C39-9F78-0816F17C8709}" type="datetime1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1659-6F60-4026-B1B8-B20FBEEE2829}" type="datetime1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5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F63-CDD7-4CF5-92A0-1894E1FFF265}" type="datetime1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7092280" y="188640"/>
            <a:ext cx="1763688" cy="558074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0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9" name="日付プレースホルダー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EDE9-A572-415E-9CD4-C908CC9EE3CA}" type="datetime1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>
          <a:xfrm>
            <a:off x="7092280" y="170963"/>
            <a:ext cx="1763688" cy="558074"/>
          </a:xfrm>
        </p:spPr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2EAA-E99D-4483-8B7F-5B89CAD29522}" type="datetime1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DF5E-5570-4F76-9183-A7D0DF2B735C}" type="datetime1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77" y="257091"/>
            <a:ext cx="754673" cy="11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80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013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23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B0D18-F9B8-491E-87F1-CE5B48199682}" type="datetime1">
              <a:rPr kumimoji="1" lang="ja-JP" altLang="en-US" smtClean="0"/>
              <a:t>2025/1/13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1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2280" y="175930"/>
            <a:ext cx="1763688" cy="55807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algn="r">
              <a:defRPr sz="400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marL="355600" indent="0" algn="l" defTabSz="914400" rtl="0" eaLnBrk="1" latinLnBrk="0" hangingPunct="1">
        <a:spcBef>
          <a:spcPct val="0"/>
        </a:spcBef>
        <a:buNone/>
        <a:defRPr kumimoji="1" sz="3600" b="1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6"/>
          <p:cNvSpPr>
            <a:spLocks noGrp="1"/>
          </p:cNvSpPr>
          <p:nvPr>
            <p:ph type="ctrTitle"/>
          </p:nvPr>
        </p:nvSpPr>
        <p:spPr>
          <a:xfrm>
            <a:off x="426368" y="1291149"/>
            <a:ext cx="8291264" cy="2498154"/>
          </a:xfrm>
        </p:spPr>
        <p:txBody>
          <a:bodyPr/>
          <a:lstStyle/>
          <a:p>
            <a:pPr algn="ctr"/>
            <a:br>
              <a:rPr lang="en-US" altLang="ja-JP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br>
              <a:rPr lang="en-US" altLang="ja-JP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Stata</a:t>
            </a:r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操作入門</a:t>
            </a:r>
            <a:br>
              <a:rPr lang="en-US" altLang="ja-JP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#2. </a:t>
            </a:r>
            <a:r>
              <a:rPr lang="ja-JP" altLang="en-US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分析への準備</a:t>
            </a:r>
            <a:endParaRPr lang="ja-JP" altLang="en-US" sz="4400" b="0" spc="-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サブタイトル 22"/>
          <p:cNvSpPr txBox="1">
            <a:spLocks/>
          </p:cNvSpPr>
          <p:nvPr/>
        </p:nvSpPr>
        <p:spPr>
          <a:xfrm>
            <a:off x="457200" y="6190478"/>
            <a:ext cx="829126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27" name="サブタイトル 22"/>
          <p:cNvSpPr txBox="1">
            <a:spLocks/>
          </p:cNvSpPr>
          <p:nvPr/>
        </p:nvSpPr>
        <p:spPr>
          <a:xfrm>
            <a:off x="2423924" y="6190478"/>
            <a:ext cx="829126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6284836" y="3973223"/>
            <a:ext cx="1958900" cy="717237"/>
            <a:chOff x="3884283" y="3754713"/>
            <a:chExt cx="1958900" cy="717237"/>
          </a:xfrm>
        </p:grpSpPr>
        <p:sp>
          <p:nvSpPr>
            <p:cNvPr id="26" name="円/楕円 25"/>
            <p:cNvSpPr/>
            <p:nvPr/>
          </p:nvSpPr>
          <p:spPr>
            <a:xfrm>
              <a:off x="3884283" y="3754713"/>
              <a:ext cx="717237" cy="717237"/>
            </a:xfrm>
            <a:prstGeom prst="ellipse">
              <a:avLst/>
            </a:prstGeom>
            <a:solidFill>
              <a:schemeClr val="accent3"/>
            </a:solidFill>
            <a:ln w="19050" cap="sq">
              <a:solidFill>
                <a:schemeClr val="accent3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bg1">
                    <a:lumMod val="95000"/>
                  </a:schemeClr>
                </a:solidFill>
                <a:latin typeface="MigMix 1P" panose="020B0502020203020207" pitchFamily="50" charset="-128"/>
                <a:ea typeface="MigMix 1P" panose="020B0502020203020207" pitchFamily="50" charset="-128"/>
                <a:cs typeface="MigMix 1P" panose="020B0502020203020207" pitchFamily="50" charset="-128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950573" y="3851721"/>
              <a:ext cx="5982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b="1" dirty="0"/>
                <a:t>96</a:t>
              </a:r>
              <a:endParaRPr kumimoji="1" lang="ja-JP" altLang="en-US" sz="2800" b="1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4640994" y="3851721"/>
              <a:ext cx="1202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/>
                <a:t>PAGES</a:t>
              </a:r>
              <a:endParaRPr kumimoji="1" lang="ja-JP" altLang="en-US" sz="2800" dirty="0"/>
            </a:p>
          </p:txBody>
        </p:sp>
      </p:grpSp>
      <p:grpSp>
        <p:nvGrpSpPr>
          <p:cNvPr id="49" name="グループ化 48"/>
          <p:cNvGrpSpPr/>
          <p:nvPr/>
        </p:nvGrpSpPr>
        <p:grpSpPr>
          <a:xfrm>
            <a:off x="7264287" y="4874381"/>
            <a:ext cx="1879713" cy="714859"/>
            <a:chOff x="7264286" y="4874381"/>
            <a:chExt cx="1879713" cy="714859"/>
          </a:xfrm>
        </p:grpSpPr>
        <p:sp>
          <p:nvSpPr>
            <p:cNvPr id="44" name="正方形/長方形 43"/>
            <p:cNvSpPr/>
            <p:nvPr/>
          </p:nvSpPr>
          <p:spPr>
            <a:xfrm>
              <a:off x="7633180" y="4874381"/>
              <a:ext cx="1510819" cy="714859"/>
            </a:xfrm>
            <a:prstGeom prst="rect">
              <a:avLst/>
            </a:prstGeom>
            <a:solidFill>
              <a:schemeClr val="accent1"/>
            </a:solidFill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3600" spc="3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5" name="直角三角形 44"/>
            <p:cNvSpPr/>
            <p:nvPr/>
          </p:nvSpPr>
          <p:spPr>
            <a:xfrm rot="16200000">
              <a:off x="7259081" y="5215139"/>
              <a:ext cx="379306" cy="368895"/>
            </a:xfrm>
            <a:prstGeom prst="rtTriangle">
              <a:avLst/>
            </a:prstGeom>
            <a:solidFill>
              <a:schemeClr val="accent1"/>
            </a:solidFill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48" name="直角三角形 47"/>
            <p:cNvSpPr/>
            <p:nvPr/>
          </p:nvSpPr>
          <p:spPr>
            <a:xfrm rot="10800000">
              <a:off x="7264286" y="4878469"/>
              <a:ext cx="374634" cy="367381"/>
            </a:xfrm>
            <a:prstGeom prst="rtTriangle">
              <a:avLst/>
            </a:prstGeom>
            <a:solidFill>
              <a:schemeClr val="accent1"/>
            </a:solidFill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sp>
        <p:nvSpPr>
          <p:cNvPr id="54" name="サブタイトル 53"/>
          <p:cNvSpPr>
            <a:spLocks noGrp="1"/>
          </p:cNvSpPr>
          <p:nvPr>
            <p:ph type="subTitle" idx="1"/>
          </p:nvPr>
        </p:nvSpPr>
        <p:spPr>
          <a:xfrm>
            <a:off x="971600" y="4874381"/>
            <a:ext cx="5710929" cy="730459"/>
          </a:xfrm>
        </p:spPr>
        <p:txBody>
          <a:bodyPr anchor="ctr">
            <a:normAutofit/>
          </a:bodyPr>
          <a:lstStyle/>
          <a:p>
            <a:pPr algn="l"/>
            <a:r>
              <a:rPr kumimoji="1" lang="ja-JP" altLang="en-US" sz="2800" b="1" dirty="0">
                <a:solidFill>
                  <a:schemeClr val="accent1"/>
                </a:solidFill>
                <a:latin typeface="+mj-lt"/>
              </a:rPr>
              <a:t>三橋利晴｜</a:t>
            </a:r>
            <a:r>
              <a:rPr kumimoji="1" lang="en-US" altLang="ja-JP" sz="2800" b="1" dirty="0">
                <a:solidFill>
                  <a:schemeClr val="accent1"/>
                </a:solidFill>
                <a:latin typeface="+mj-lt"/>
              </a:rPr>
              <a:t>Toshiharu Mitsuhashi</a:t>
            </a:r>
            <a:endParaRPr kumimoji="1" lang="ja-JP" alt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12897" y="1633340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5825822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4D4D4D"/>
                </a:solidFill>
              </a:rPr>
              <a:t>岡山大学病院　新医療研究開発センター</a:t>
            </a:r>
          </a:p>
        </p:txBody>
      </p:sp>
    </p:spTree>
    <p:extLst>
      <p:ext uri="{BB962C8B-B14F-4D97-AF65-F5344CB8AC3E}">
        <p14:creationId xmlns:p14="http://schemas.microsoft.com/office/powerpoint/2010/main" val="392756246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08847B-E7AD-4BD8-AC8D-09D950AC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Stata</a:t>
            </a:r>
            <a:r>
              <a:rPr kumimoji="1" lang="ja-JP" altLang="en-US" dirty="0"/>
              <a:t>コマンドの共通文法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932D02-8B19-433A-86A2-CFA5C3953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79000"/>
            <a:ext cx="8229600" cy="900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dirty="0"/>
              <a:t>command </a:t>
            </a:r>
            <a:r>
              <a:rPr lang="en-US" altLang="ja-JP" i="1" dirty="0" err="1"/>
              <a:t>variable_list</a:t>
            </a:r>
            <a:r>
              <a:rPr lang="en-US" altLang="ja-JP" dirty="0"/>
              <a:t> [if][in][weight], [options]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FD27F5-BC35-4D9C-BF8A-2952EDCA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1810AC-B71B-4D97-AE47-A02B86352E08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例外もありますが、だいたいこの文法にあうように設計されています。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D334894C-B0F0-4F6C-90DB-D4FA3706F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161165"/>
      </p:ext>
    </p:extLst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9D28C4-75B3-42BE-AF66-A3852CDE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lb</a:t>
            </a:r>
            <a:r>
              <a:rPr kumimoji="1" lang="ja-JP" altLang="en-US" dirty="0"/>
              <a:t>を</a:t>
            </a:r>
            <a:r>
              <a:rPr kumimoji="1" lang="en-US" altLang="ja-JP" dirty="0"/>
              <a:t>kg</a:t>
            </a:r>
            <a:r>
              <a:rPr kumimoji="1" lang="ja-JP" altLang="en-US" dirty="0"/>
              <a:t>に修正した変数を作る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750EE4-328B-486B-A252-1CF87D32A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コマンド・ウインドウに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g</a:t>
            </a:r>
            <a:r>
              <a:rPr lang="en-US" altLang="ja-JP" b="1" dirty="0">
                <a:solidFill>
                  <a:schemeClr val="accent1"/>
                </a:solidFill>
              </a:rPr>
              <a:t>enerate </a:t>
            </a:r>
            <a:r>
              <a:rPr lang="en-US" altLang="ja-JP" b="1" dirty="0" err="1">
                <a:solidFill>
                  <a:schemeClr val="accent1"/>
                </a:solidFill>
              </a:rPr>
              <a:t>lwt_kg</a:t>
            </a:r>
            <a:r>
              <a:rPr lang="en-US" altLang="ja-JP" b="1" dirty="0">
                <a:solidFill>
                  <a:schemeClr val="accent1"/>
                </a:solidFill>
              </a:rPr>
              <a:t> = </a:t>
            </a:r>
            <a:r>
              <a:rPr lang="en-US" altLang="ja-JP" b="1" dirty="0" err="1">
                <a:solidFill>
                  <a:schemeClr val="accent1"/>
                </a:solidFill>
              </a:rPr>
              <a:t>lwt</a:t>
            </a:r>
            <a:r>
              <a:rPr lang="en-US" altLang="ja-JP" b="1" dirty="0">
                <a:solidFill>
                  <a:schemeClr val="accent1"/>
                </a:solidFill>
              </a:rPr>
              <a:t> * 0.454</a:t>
            </a:r>
          </a:p>
          <a:p>
            <a:pPr marL="0" indent="0" algn="ctr">
              <a:buNone/>
            </a:pPr>
            <a:r>
              <a:rPr lang="ja-JP" altLang="en-US" dirty="0"/>
              <a:t>と打ち込む。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sz="2400" dirty="0"/>
              <a:t>1lb</a:t>
            </a:r>
            <a:r>
              <a:rPr lang="ja-JP" altLang="en-US" sz="2400" dirty="0"/>
              <a:t>≒</a:t>
            </a:r>
            <a:r>
              <a:rPr lang="en-US" altLang="ja-JP" sz="2400" dirty="0"/>
              <a:t>0.454kg</a:t>
            </a:r>
            <a:r>
              <a:rPr lang="ja-JP" altLang="en-US" sz="2400" dirty="0"/>
              <a:t>です。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AB8890-A81F-4D40-8BCC-FF38EE18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100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9AA2CAF-8EFE-47A8-A953-EA3B1198CC14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 err="1"/>
              <a:t>lb</a:t>
            </a:r>
            <a:r>
              <a:rPr lang="ja-JP" altLang="en-US" dirty="0"/>
              <a:t>はポンドの単位記号です。天秤を意味するラテン語</a:t>
            </a:r>
            <a:r>
              <a:rPr lang="en-US" altLang="ja-JP" dirty="0"/>
              <a:t>Libra</a:t>
            </a:r>
            <a:r>
              <a:rPr lang="ja-JP" altLang="en-US" dirty="0"/>
              <a:t>に由来します。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1B09AAF2-537F-48AD-AA3B-69C5D9371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377110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14884-24F9-49B0-A924-F322BAB3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変数の名前を変更する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B5B923-42D3-484E-9B8B-62B7D773B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古い方の</a:t>
            </a:r>
            <a:r>
              <a:rPr kumimoji="1" lang="en-US" altLang="ja-JP" dirty="0" err="1"/>
              <a:t>lwt</a:t>
            </a:r>
            <a:r>
              <a:rPr kumimoji="1" lang="ja-JP" altLang="en-US" dirty="0"/>
              <a:t>も単位が</a:t>
            </a:r>
            <a:r>
              <a:rPr kumimoji="1" lang="en-US" altLang="ja-JP" dirty="0" err="1"/>
              <a:t>lb</a:t>
            </a:r>
            <a:r>
              <a:rPr kumimoji="1" lang="ja-JP" altLang="en-US" dirty="0"/>
              <a:t>であることが直ぐに分かるようにします。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変数の名前を変更するコマンド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ren</a:t>
            </a:r>
            <a:r>
              <a:rPr lang="en-US" altLang="ja-JP" b="1" dirty="0">
                <a:solidFill>
                  <a:schemeClr val="accent1"/>
                </a:solidFill>
              </a:rPr>
              <a:t>ame </a:t>
            </a:r>
            <a:r>
              <a:rPr lang="ja-JP" altLang="en-US" b="1" dirty="0">
                <a:solidFill>
                  <a:schemeClr val="accent1"/>
                </a:solidFill>
              </a:rPr>
              <a:t>旧変数名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ja-JP" altLang="en-US" b="1" dirty="0">
                <a:solidFill>
                  <a:schemeClr val="accent1"/>
                </a:solidFill>
              </a:rPr>
              <a:t>新変数名</a:t>
            </a:r>
            <a:endParaRPr lang="en-US" altLang="ja-JP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DE831B-9946-4AD4-8535-C4EB9740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5628936"/>
      </p:ext>
    </p:extLst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14884-24F9-49B0-A924-F322BAB30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変数の名前を変更する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B5B923-42D3-484E-9B8B-62B7D773B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古い方の</a:t>
            </a:r>
            <a:r>
              <a:rPr kumimoji="1" lang="en-US" altLang="ja-JP" dirty="0" err="1"/>
              <a:t>lwt</a:t>
            </a:r>
            <a:r>
              <a:rPr kumimoji="1" lang="ja-JP" altLang="en-US" dirty="0"/>
              <a:t>も単位が</a:t>
            </a:r>
            <a:r>
              <a:rPr kumimoji="1" lang="en-US" altLang="ja-JP" dirty="0" err="1"/>
              <a:t>lb</a:t>
            </a:r>
            <a:r>
              <a:rPr kumimoji="1" lang="ja-JP" altLang="en-US" dirty="0"/>
              <a:t>であることが直ぐに分かるようにします。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コマンド・ウインドウに打ち込む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ren</a:t>
            </a:r>
            <a:r>
              <a:rPr lang="en-US" altLang="ja-JP" b="1" dirty="0">
                <a:solidFill>
                  <a:schemeClr val="accent1"/>
                </a:solidFill>
              </a:rPr>
              <a:t>ame </a:t>
            </a:r>
            <a:r>
              <a:rPr lang="en-US" altLang="ja-JP" b="1" dirty="0" err="1">
                <a:solidFill>
                  <a:schemeClr val="accent1"/>
                </a:solidFill>
              </a:rPr>
              <a:t>lwt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lwt_lb</a:t>
            </a:r>
            <a:endParaRPr lang="en-US" altLang="ja-JP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altLang="ja-JP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DE831B-9946-4AD4-8535-C4EB9740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102</a:t>
            </a:fld>
            <a:endParaRPr lang="ja-JP" altLang="en-US" dirty="0"/>
          </a:p>
        </p:txBody>
      </p:sp>
      <p:sp>
        <p:nvSpPr>
          <p:cNvPr id="5" name="左中かっこ 4">
            <a:extLst>
              <a:ext uri="{FF2B5EF4-FFF2-40B4-BE49-F238E27FC236}">
                <a16:creationId xmlns:a16="http://schemas.microsoft.com/office/drawing/2014/main" id="{15635BCB-B386-4325-87D5-A3FBC14E2453}"/>
              </a:ext>
            </a:extLst>
          </p:cNvPr>
          <p:cNvSpPr/>
          <p:nvPr/>
        </p:nvSpPr>
        <p:spPr>
          <a:xfrm rot="16200000">
            <a:off x="4644008" y="4653136"/>
            <a:ext cx="216024" cy="648072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9C6B6AF2-0F27-4FBC-A9DD-48B8E3ACBCF8}"/>
              </a:ext>
            </a:extLst>
          </p:cNvPr>
          <p:cNvSpPr/>
          <p:nvPr/>
        </p:nvSpPr>
        <p:spPr>
          <a:xfrm rot="16200000">
            <a:off x="5652119" y="4437111"/>
            <a:ext cx="216025" cy="1080120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32EC28B-C620-4FC6-BC48-14A0A156FCE9}"/>
              </a:ext>
            </a:extLst>
          </p:cNvPr>
          <p:cNvSpPr txBox="1"/>
          <p:nvPr/>
        </p:nvSpPr>
        <p:spPr>
          <a:xfrm>
            <a:off x="3985402" y="52055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4D4D4D"/>
                </a:solidFill>
              </a:rPr>
              <a:t>旧変数名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A60C7F0-D4EA-4CCB-BEAF-6E9CCEC33412}"/>
              </a:ext>
            </a:extLst>
          </p:cNvPr>
          <p:cNvSpPr txBox="1"/>
          <p:nvPr/>
        </p:nvSpPr>
        <p:spPr>
          <a:xfrm>
            <a:off x="5154837" y="520556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4D4D4D"/>
                </a:solidFill>
              </a:rPr>
              <a:t>新変数名</a:t>
            </a:r>
          </a:p>
        </p:txBody>
      </p:sp>
    </p:spTree>
    <p:extLst>
      <p:ext uri="{BB962C8B-B14F-4D97-AF65-F5344CB8AC3E}">
        <p14:creationId xmlns:p14="http://schemas.microsoft.com/office/powerpoint/2010/main" val="393982250"/>
      </p:ext>
    </p:extLst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8BA5D9-2F74-405A-8D01-9788D1CE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lwt_lb</a:t>
            </a:r>
            <a:r>
              <a:rPr kumimoji="1" lang="ja-JP" altLang="en-US" dirty="0"/>
              <a:t>と</a:t>
            </a:r>
            <a:r>
              <a:rPr kumimoji="1" lang="en-US" altLang="ja-JP" dirty="0" err="1"/>
              <a:t>lbw_kg</a:t>
            </a:r>
            <a:r>
              <a:rPr kumimoji="1" lang="ja-JP" altLang="en-US" dirty="0"/>
              <a:t>を確認する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65EAAD-3840-4215-9074-D287B3C4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81642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コマンド・ウインドウに打ち込む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su</a:t>
            </a:r>
            <a:r>
              <a:rPr lang="en-US" altLang="ja-JP" b="1" dirty="0">
                <a:solidFill>
                  <a:schemeClr val="accent1"/>
                </a:solidFill>
              </a:rPr>
              <a:t>mmarize </a:t>
            </a:r>
            <a:r>
              <a:rPr lang="en-US" altLang="ja-JP" b="1" dirty="0" err="1">
                <a:solidFill>
                  <a:schemeClr val="accent1"/>
                </a:solidFill>
              </a:rPr>
              <a:t>lwt</a:t>
            </a:r>
            <a:r>
              <a:rPr lang="en-US" altLang="ja-JP" b="1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8259E1-E589-4F16-B558-903724B9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103</a:t>
            </a:fld>
            <a:endParaRPr lang="ja-JP" altLang="en-US" dirty="0"/>
          </a:p>
        </p:txBody>
      </p:sp>
      <p:sp>
        <p:nvSpPr>
          <p:cNvPr id="5" name="左中かっこ 4">
            <a:extLst>
              <a:ext uri="{FF2B5EF4-FFF2-40B4-BE49-F238E27FC236}">
                <a16:creationId xmlns:a16="http://schemas.microsoft.com/office/drawing/2014/main" id="{EC0C1CC9-3ABA-43D8-8470-DF6CDA420632}"/>
              </a:ext>
            </a:extLst>
          </p:cNvPr>
          <p:cNvSpPr/>
          <p:nvPr/>
        </p:nvSpPr>
        <p:spPr>
          <a:xfrm rot="16200000">
            <a:off x="3895679" y="2737121"/>
            <a:ext cx="200514" cy="2160240"/>
          </a:xfrm>
          <a:prstGeom prst="leftBrace">
            <a:avLst>
              <a:gd name="adj1" fmla="val 8333"/>
              <a:gd name="adj2" fmla="val 26411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5720A3-D08C-476C-9C64-5D4A4E3C12AE}"/>
              </a:ext>
            </a:extLst>
          </p:cNvPr>
          <p:cNvSpPr txBox="1"/>
          <p:nvPr/>
        </p:nvSpPr>
        <p:spPr>
          <a:xfrm>
            <a:off x="2411760" y="4142242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いつものコマンド</a:t>
            </a:r>
          </a:p>
        </p:txBody>
      </p:sp>
      <p:sp>
        <p:nvSpPr>
          <p:cNvPr id="7" name="左中かっこ 6">
            <a:extLst>
              <a:ext uri="{FF2B5EF4-FFF2-40B4-BE49-F238E27FC236}">
                <a16:creationId xmlns:a16="http://schemas.microsoft.com/office/drawing/2014/main" id="{7FCFFAC9-0B26-433C-9AAC-81353E89E0F7}"/>
              </a:ext>
            </a:extLst>
          </p:cNvPr>
          <p:cNvSpPr/>
          <p:nvPr/>
        </p:nvSpPr>
        <p:spPr>
          <a:xfrm rot="16200000">
            <a:off x="5594888" y="3356211"/>
            <a:ext cx="186471" cy="936104"/>
          </a:xfrm>
          <a:prstGeom prst="leftBrace">
            <a:avLst>
              <a:gd name="adj1" fmla="val 8333"/>
              <a:gd name="adj2" fmla="val 71877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F98C45B-1DE3-4E70-8BBB-93A94916851D}"/>
              </a:ext>
            </a:extLst>
          </p:cNvPr>
          <p:cNvSpPr txBox="1"/>
          <p:nvPr/>
        </p:nvSpPr>
        <p:spPr>
          <a:xfrm>
            <a:off x="4840982" y="4141529"/>
            <a:ext cx="3259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4D4D4D"/>
                </a:solidFill>
              </a:rPr>
              <a:t>ワイルドカードを使って、</a:t>
            </a:r>
            <a:br>
              <a:rPr kumimoji="1" lang="en-US" altLang="ja-JP" sz="2000" dirty="0">
                <a:solidFill>
                  <a:srgbClr val="4D4D4D"/>
                </a:solidFill>
              </a:rPr>
            </a:br>
            <a:r>
              <a:rPr kumimoji="1" lang="en-US" altLang="ja-JP" sz="2000" b="1" dirty="0" err="1">
                <a:solidFill>
                  <a:schemeClr val="accent1"/>
                </a:solidFill>
              </a:rPr>
              <a:t>lwt</a:t>
            </a:r>
            <a:r>
              <a:rPr kumimoji="1" lang="en-US" altLang="ja-JP" sz="2000" dirty="0">
                <a:solidFill>
                  <a:srgbClr val="4D4D4D"/>
                </a:solidFill>
              </a:rPr>
              <a:t> </a:t>
            </a:r>
            <a:r>
              <a:rPr kumimoji="1" lang="ja-JP" altLang="en-US" sz="2000" dirty="0">
                <a:solidFill>
                  <a:srgbClr val="4D4D4D"/>
                </a:solidFill>
              </a:rPr>
              <a:t>から始まる全ての変数を指定しています。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95D2EDC-BC9D-473B-9D39-6D8E0DA48995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ワイルドカードを上手く使うことで効率的に作業をすすめることが出来ます。</a:t>
            </a:r>
            <a:endParaRPr lang="en-US" altLang="ja-JP" dirty="0"/>
          </a:p>
        </p:txBody>
      </p:sp>
      <p:pic>
        <p:nvPicPr>
          <p:cNvPr id="11" name="Picture 2" descr="talk icon">
            <a:extLst>
              <a:ext uri="{FF2B5EF4-FFF2-40B4-BE49-F238E27FC236}">
                <a16:creationId xmlns:a16="http://schemas.microsoft.com/office/drawing/2014/main" id="{C64F7A95-89C6-4FFA-928C-229DAEDFE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111314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C52EE-33D3-40AD-AE8F-FA2F7DFE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lwt_lb</a:t>
            </a:r>
            <a:r>
              <a:rPr lang="ja-JP" altLang="en-US" dirty="0"/>
              <a:t>と</a:t>
            </a:r>
            <a:r>
              <a:rPr lang="en-US" altLang="ja-JP" dirty="0" err="1"/>
              <a:t>lbw_kg</a:t>
            </a:r>
            <a:r>
              <a:rPr lang="ja-JP" altLang="en-US" dirty="0"/>
              <a:t>を確認する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6D3C62-CDFE-4636-8A83-57F25BE51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104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C4FC224-0FB6-49FA-A975-FA8C04954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8" y="2409021"/>
            <a:ext cx="8103763" cy="1335013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85887C03-6959-40A7-95E1-464E0ADF4FCA}"/>
              </a:ext>
            </a:extLst>
          </p:cNvPr>
          <p:cNvSpPr/>
          <p:nvPr/>
        </p:nvSpPr>
        <p:spPr>
          <a:xfrm>
            <a:off x="3491879" y="3292552"/>
            <a:ext cx="1080120" cy="360040"/>
          </a:xfrm>
          <a:prstGeom prst="ellips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636CFDF-02CD-44E0-A56C-E7847BB5FF06}"/>
              </a:ext>
            </a:extLst>
          </p:cNvPr>
          <p:cNvSpPr/>
          <p:nvPr/>
        </p:nvSpPr>
        <p:spPr>
          <a:xfrm>
            <a:off x="6463638" y="3292552"/>
            <a:ext cx="2068801" cy="360040"/>
          </a:xfrm>
          <a:prstGeom prst="ellips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489B94C-CA17-4796-9CA6-9FD847E017AA}"/>
              </a:ext>
            </a:extLst>
          </p:cNvPr>
          <p:cNvSpPr txBox="1"/>
          <p:nvPr/>
        </p:nvSpPr>
        <p:spPr>
          <a:xfrm>
            <a:off x="635644" y="4059069"/>
            <a:ext cx="7872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4D4D4D"/>
                </a:solidFill>
              </a:rPr>
              <a:t>平均値</a:t>
            </a:r>
            <a:r>
              <a:rPr lang="en-US" altLang="ja-JP" sz="2800" dirty="0">
                <a:solidFill>
                  <a:schemeClr val="accent5"/>
                </a:solidFill>
              </a:rPr>
              <a:t>58.9kg</a:t>
            </a:r>
            <a:r>
              <a:rPr lang="ja-JP" altLang="en-US" sz="2800" dirty="0">
                <a:solidFill>
                  <a:srgbClr val="4D4D4D"/>
                </a:solidFill>
              </a:rPr>
              <a:t>、</a:t>
            </a:r>
            <a:r>
              <a:rPr kumimoji="1" lang="ja-JP" altLang="en-US" sz="2800" dirty="0">
                <a:solidFill>
                  <a:srgbClr val="4D4D4D"/>
                </a:solidFill>
              </a:rPr>
              <a:t>最小値</a:t>
            </a:r>
            <a:r>
              <a:rPr lang="en-US" altLang="ja-JP" sz="2800" dirty="0">
                <a:solidFill>
                  <a:schemeClr val="accent5"/>
                </a:solidFill>
              </a:rPr>
              <a:t>36.32kg</a:t>
            </a:r>
            <a:r>
              <a:rPr kumimoji="1" lang="ja-JP" altLang="en-US" sz="2800" dirty="0">
                <a:solidFill>
                  <a:srgbClr val="4D4D4D"/>
                </a:solidFill>
              </a:rPr>
              <a:t>、最大値</a:t>
            </a:r>
            <a:r>
              <a:rPr kumimoji="1" lang="en-US" altLang="ja-JP" sz="2800" dirty="0">
                <a:solidFill>
                  <a:schemeClr val="accent5"/>
                </a:solidFill>
              </a:rPr>
              <a:t>113.5kg</a:t>
            </a:r>
          </a:p>
          <a:p>
            <a:pPr algn="ctr"/>
            <a:r>
              <a:rPr kumimoji="1" lang="ja-JP" altLang="en-US" sz="2800" dirty="0">
                <a:solidFill>
                  <a:srgbClr val="4D4D4D"/>
                </a:solidFill>
              </a:rPr>
              <a:t>了解可能な範囲に。</a:t>
            </a:r>
          </a:p>
        </p:txBody>
      </p:sp>
    </p:spTree>
    <p:extLst>
      <p:ext uri="{BB962C8B-B14F-4D97-AF65-F5344CB8AC3E}">
        <p14:creationId xmlns:p14="http://schemas.microsoft.com/office/powerpoint/2010/main" val="2557334759"/>
      </p:ext>
    </p:extLst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67812-CE76-4D18-BAEA-7A38B5DB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変数ラベルを貼る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43C96D-3518-4CDA-9A85-ECE4FE8C8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新しく作った変数には、ラベルが貼られていません。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コマンドウインドウに打ち込む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codebook </a:t>
            </a:r>
            <a:r>
              <a:rPr lang="en-US" altLang="ja-JP" b="1" dirty="0" err="1">
                <a:solidFill>
                  <a:schemeClr val="accent1"/>
                </a:solidFill>
              </a:rPr>
              <a:t>lwt_kg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644772-4E28-477C-90A4-37B8D1F3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0548331"/>
      </p:ext>
    </p:extLst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DC9C2E-38FA-4F04-8564-53057708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変数ラベルを貼る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DB43FA-AA60-4343-BA71-A866B9FD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106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02B251F-2D69-4983-9259-66F22461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5120"/>
            <a:ext cx="9144000" cy="2487760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DD9D1154-94D2-43B8-AC84-1E367DEABF32}"/>
              </a:ext>
            </a:extLst>
          </p:cNvPr>
          <p:cNvSpPr/>
          <p:nvPr/>
        </p:nvSpPr>
        <p:spPr>
          <a:xfrm>
            <a:off x="8135888" y="2195811"/>
            <a:ext cx="1008112" cy="360040"/>
          </a:xfrm>
          <a:prstGeom prst="ellipse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FD1892E-FC07-46EA-98C5-741F1C68BDEE}"/>
              </a:ext>
            </a:extLst>
          </p:cNvPr>
          <p:cNvSpPr/>
          <p:nvPr/>
        </p:nvSpPr>
        <p:spPr>
          <a:xfrm rot="1837226">
            <a:off x="7472408" y="1976828"/>
            <a:ext cx="648072" cy="266260"/>
          </a:xfrm>
          <a:prstGeom prst="rightArrow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0898AA3-BAD2-4F44-AE0C-9087971280B9}"/>
              </a:ext>
            </a:extLst>
          </p:cNvPr>
          <p:cNvSpPr txBox="1"/>
          <p:nvPr/>
        </p:nvSpPr>
        <p:spPr>
          <a:xfrm>
            <a:off x="3807283" y="1313165"/>
            <a:ext cx="5336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4D4D4D"/>
                </a:solidFill>
              </a:rPr>
              <a:t>unlabeled</a:t>
            </a:r>
            <a:r>
              <a:rPr kumimoji="1" lang="ja-JP" altLang="en-US" sz="2800" dirty="0">
                <a:solidFill>
                  <a:srgbClr val="4D4D4D"/>
                </a:solidFill>
              </a:rPr>
              <a:t>と表示されています。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1791519461"/>
      </p:ext>
    </p:extLst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DBAF5F-D684-479F-BADD-816C8924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変数ラベルを貼る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9FE8D-18E8-4D1B-99D2-956450801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変数にラベルを貼るコマンド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label variable </a:t>
            </a:r>
            <a:r>
              <a:rPr lang="ja-JP" altLang="en-US" b="1" dirty="0">
                <a:solidFill>
                  <a:schemeClr val="accent1"/>
                </a:solidFill>
              </a:rPr>
              <a:t>変数名 ラベル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41280F-9A07-4D44-A61B-04B9EAB1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107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3912746-93F4-4FF2-AAAE-16F844A5FB23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変数ラベルと値ラベルの違いに注意して下さい。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587B53C3-0E79-4915-A32A-31F509C36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187908"/>
      </p:ext>
    </p:extLst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DBAF5F-D684-479F-BADD-816C8924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変数ラベルを貼る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9FE8D-18E8-4D1B-99D2-956450801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ja-JP" altLang="en-US" dirty="0"/>
              <a:t>コマンドウインドウに打ち込む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label variable </a:t>
            </a:r>
            <a:r>
              <a:rPr lang="en-US" altLang="ja-JP" b="1" dirty="0" err="1">
                <a:solidFill>
                  <a:schemeClr val="accent1"/>
                </a:solidFill>
              </a:rPr>
              <a:t>lwt_kg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>
                <a:solidFill>
                  <a:schemeClr val="accent5"/>
                </a:solidFill>
              </a:rPr>
              <a:t>“(kg) weight at last menstrual period”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41280F-9A07-4D44-A61B-04B9EAB1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108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3912746-93F4-4FF2-AAAE-16F844A5FB23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スライドの都合で</a:t>
            </a:r>
            <a:r>
              <a:rPr lang="en-US" altLang="ja-JP" dirty="0"/>
              <a:t>2</a:t>
            </a:r>
            <a:r>
              <a:rPr lang="ja-JP" altLang="en-US" dirty="0"/>
              <a:t>行になっていますが、コマンドウインドウには</a:t>
            </a:r>
            <a:r>
              <a:rPr lang="en-US" altLang="ja-JP" dirty="0"/>
              <a:t>1</a:t>
            </a:r>
            <a:r>
              <a:rPr lang="ja-JP" altLang="en-US" dirty="0"/>
              <a:t>行で入力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587B53C3-0E79-4915-A32A-31F509C36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8EE75A-69A7-4318-A572-205D8AF8E581}"/>
              </a:ext>
            </a:extLst>
          </p:cNvPr>
          <p:cNvSpPr txBox="1"/>
          <p:nvPr/>
        </p:nvSpPr>
        <p:spPr>
          <a:xfrm>
            <a:off x="899592" y="5210036"/>
            <a:ext cx="66479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ラベル部分は分かれば何でも良い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ダブルクォーテーションマークで囲う。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B02CD28-B09F-44DF-A2AE-5C6BFAAA9CD4}"/>
              </a:ext>
            </a:extLst>
          </p:cNvPr>
          <p:cNvSpPr/>
          <p:nvPr/>
        </p:nvSpPr>
        <p:spPr>
          <a:xfrm rot="19159016">
            <a:off x="2063050" y="4725145"/>
            <a:ext cx="720080" cy="360040"/>
          </a:xfrm>
          <a:prstGeom prst="right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272933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2E9E23B-75B1-4D4F-8B07-0958DF721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2524"/>
            <a:ext cx="9144000" cy="247295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D7DC9C2E-38FA-4F04-8564-53057708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変数ラベルを貼る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DB43FA-AA60-4343-BA71-A866B9FD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109</a:t>
            </a:fld>
            <a:endParaRPr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D9D1154-94D2-43B8-AC84-1E367DEABF32}"/>
              </a:ext>
            </a:extLst>
          </p:cNvPr>
          <p:cNvSpPr/>
          <p:nvPr/>
        </p:nvSpPr>
        <p:spPr>
          <a:xfrm>
            <a:off x="6372200" y="2195811"/>
            <a:ext cx="2771800" cy="360040"/>
          </a:xfrm>
          <a:prstGeom prst="ellipse">
            <a:avLst/>
          </a:prstGeom>
          <a:ln w="19050" cap="sq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FD1892E-FC07-46EA-98C5-741F1C68BDEE}"/>
              </a:ext>
            </a:extLst>
          </p:cNvPr>
          <p:cNvSpPr/>
          <p:nvPr/>
        </p:nvSpPr>
        <p:spPr>
          <a:xfrm rot="1837226">
            <a:off x="5804943" y="1881324"/>
            <a:ext cx="648072" cy="266260"/>
          </a:xfrm>
          <a:prstGeom prst="rightArrow">
            <a:avLst/>
          </a:prstGeom>
          <a:ln w="19050" cap="sq">
            <a:solidFill>
              <a:schemeClr val="accent5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0898AA3-BAD2-4F44-AE0C-9087971280B9}"/>
              </a:ext>
            </a:extLst>
          </p:cNvPr>
          <p:cNvSpPr txBox="1"/>
          <p:nvPr/>
        </p:nvSpPr>
        <p:spPr>
          <a:xfrm>
            <a:off x="0" y="1251884"/>
            <a:ext cx="9520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ラベルが表示され、何の変数か分かるようになりました。</a:t>
            </a:r>
          </a:p>
        </p:txBody>
      </p:sp>
    </p:spTree>
    <p:extLst>
      <p:ext uri="{BB962C8B-B14F-4D97-AF65-F5344CB8AC3E}">
        <p14:creationId xmlns:p14="http://schemas.microsoft.com/office/powerpoint/2010/main" val="39976068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1D470DA-24DF-465C-A587-1C044F30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困った時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F418002-37C9-42F0-80B1-B9BFC9492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外部コマンドのインストール</a:t>
            </a:r>
          </a:p>
        </p:txBody>
      </p:sp>
    </p:spTree>
    <p:extLst>
      <p:ext uri="{BB962C8B-B14F-4D97-AF65-F5344CB8AC3E}">
        <p14:creationId xmlns:p14="http://schemas.microsoft.com/office/powerpoint/2010/main" val="1441382062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4B28DB66-1C0A-4B53-B509-EDD6E196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簡易データマネジメント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CA42644A-5B0E-4D97-8306-1F5246242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欠損値の練習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BC0B7F-89FF-4A12-A0CF-03B8F38D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985976"/>
      </p:ext>
    </p:extLst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260B95-B896-4D21-BA03-1E70E9163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欠損値への対処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DA8167-2742-482F-BD3B-6A9ECBF9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lbw.dta</a:t>
            </a:r>
            <a:r>
              <a:rPr lang="ja-JP" altLang="en-US" dirty="0"/>
              <a:t>には欠損値がありませんので、欠損値への対処は必要ありませんが、欠損値の扱いについて確認・練習をします。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D1BF52-9542-4ED1-8A77-CD993E0C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0411329"/>
      </p:ext>
    </p:extLst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91E38-FA7B-4B1F-BF37-791CA331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Stata</a:t>
            </a:r>
            <a:r>
              <a:rPr kumimoji="1" lang="ja-JP" altLang="en-US" dirty="0"/>
              <a:t>上の欠損値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63FD4E-B700-4807-9B5E-A9BE38980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重要な</a:t>
            </a:r>
            <a:r>
              <a:rPr lang="en-US" altLang="ja-JP" dirty="0"/>
              <a:t>3</a:t>
            </a:r>
            <a:r>
              <a:rPr lang="ja-JP" altLang="en-US" dirty="0"/>
              <a:t>つのこと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欠損値は</a:t>
            </a:r>
            <a:r>
              <a:rPr lang="ja-JP" altLang="en-US" sz="4000" b="1" dirty="0">
                <a:solidFill>
                  <a:schemeClr val="accent3"/>
                </a:solidFill>
              </a:rPr>
              <a:t>ピリオド</a:t>
            </a:r>
            <a:r>
              <a:rPr lang="ja-JP" altLang="en-US" dirty="0"/>
              <a:t>等として表現される。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ピリオドは</a:t>
            </a:r>
            <a:r>
              <a:rPr lang="ja-JP" altLang="en-US" sz="4000" b="1" dirty="0">
                <a:solidFill>
                  <a:schemeClr val="accent3"/>
                </a:solidFill>
              </a:rPr>
              <a:t>無限大よりも大きい</a:t>
            </a:r>
            <a:r>
              <a:rPr lang="ja-JP" altLang="en-US" dirty="0"/>
              <a:t>。</a:t>
            </a:r>
            <a:endParaRPr lang="en-US" altLang="ja-JP" b="1" dirty="0">
              <a:solidFill>
                <a:schemeClr val="accent3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9996E0-A237-4790-A555-C6AA5F93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425762"/>
      </p:ext>
    </p:extLst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BDF426-A579-4464-9B27-81744075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欠損値の練習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8E3F02-D8AD-4B03-AE2F-14D6752B8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88843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コマンド・ウインドウに打ち込む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g</a:t>
            </a:r>
            <a:r>
              <a:rPr lang="en-US" altLang="ja-JP" b="1" dirty="0">
                <a:solidFill>
                  <a:schemeClr val="accent1"/>
                </a:solidFill>
              </a:rPr>
              <a:t>en ex = 100 if mod(id,2)==1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1A9626-55FC-47EA-8271-D859D338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113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FAE414-3FF5-46FB-A7C2-D8323C7CB0A3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変数名</a:t>
            </a:r>
            <a:r>
              <a:rPr lang="en-US" altLang="ja-JP" dirty="0"/>
              <a:t>ex</a:t>
            </a:r>
            <a:r>
              <a:rPr lang="ja-JP" altLang="en-US" dirty="0"/>
              <a:t>は練習（</a:t>
            </a:r>
            <a:r>
              <a:rPr lang="en-US" altLang="ja-JP" dirty="0"/>
              <a:t>exercise</a:t>
            </a:r>
            <a:r>
              <a:rPr lang="ja-JP" altLang="en-US" dirty="0"/>
              <a:t>）の頭文字です。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79FABBB3-0947-4EBB-94B8-24704A826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左中かっこ 6">
            <a:extLst>
              <a:ext uri="{FF2B5EF4-FFF2-40B4-BE49-F238E27FC236}">
                <a16:creationId xmlns:a16="http://schemas.microsoft.com/office/drawing/2014/main" id="{64B42DC1-809D-492B-AAC3-1DDD7E06526E}"/>
              </a:ext>
            </a:extLst>
          </p:cNvPr>
          <p:cNvSpPr/>
          <p:nvPr/>
        </p:nvSpPr>
        <p:spPr>
          <a:xfrm rot="16200000">
            <a:off x="2612804" y="2363812"/>
            <a:ext cx="245984" cy="2952328"/>
          </a:xfrm>
          <a:prstGeom prst="leftBrace">
            <a:avLst>
              <a:gd name="adj1" fmla="val 8333"/>
              <a:gd name="adj2" fmla="val 26411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096202-26E5-4532-8424-A459328F7D8D}"/>
              </a:ext>
            </a:extLst>
          </p:cNvPr>
          <p:cNvSpPr txBox="1"/>
          <p:nvPr/>
        </p:nvSpPr>
        <p:spPr>
          <a:xfrm>
            <a:off x="611560" y="4134129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1"/>
                </a:solidFill>
              </a:rPr>
              <a:t>ex</a:t>
            </a:r>
            <a:r>
              <a:rPr kumimoji="1" lang="ja-JP" altLang="en-US" sz="2000" dirty="0">
                <a:solidFill>
                  <a:srgbClr val="4D4D4D"/>
                </a:solidFill>
              </a:rPr>
              <a:t>という変数を作り、</a:t>
            </a:r>
            <a:r>
              <a:rPr kumimoji="1" lang="en-US" altLang="ja-JP" sz="2000" dirty="0">
                <a:solidFill>
                  <a:srgbClr val="4D4D4D"/>
                </a:solidFill>
              </a:rPr>
              <a:t>100</a:t>
            </a:r>
            <a:r>
              <a:rPr kumimoji="1" lang="ja-JP" altLang="en-US" sz="2000" dirty="0">
                <a:solidFill>
                  <a:srgbClr val="4D4D4D"/>
                </a:solidFill>
              </a:rPr>
              <a:t>を代入する</a:t>
            </a:r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19611639-3155-4A33-B712-E7D33A64238B}"/>
              </a:ext>
            </a:extLst>
          </p:cNvPr>
          <p:cNvSpPr/>
          <p:nvPr/>
        </p:nvSpPr>
        <p:spPr>
          <a:xfrm rot="16200000">
            <a:off x="5997182" y="2066887"/>
            <a:ext cx="245985" cy="3528392"/>
          </a:xfrm>
          <a:prstGeom prst="leftBrace">
            <a:avLst>
              <a:gd name="adj1" fmla="val 8333"/>
              <a:gd name="adj2" fmla="val 71877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03D50C-67CB-411A-86A7-63A8540841E3}"/>
              </a:ext>
            </a:extLst>
          </p:cNvPr>
          <p:cNvSpPr txBox="1"/>
          <p:nvPr/>
        </p:nvSpPr>
        <p:spPr>
          <a:xfrm>
            <a:off x="3419872" y="4141529"/>
            <a:ext cx="5436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4D4D4D"/>
                </a:solidFill>
              </a:rPr>
              <a:t>mod</a:t>
            </a:r>
            <a:r>
              <a:rPr kumimoji="1" lang="ja-JP" altLang="en-US" sz="2000" dirty="0">
                <a:solidFill>
                  <a:srgbClr val="4D4D4D"/>
                </a:solidFill>
              </a:rPr>
              <a:t>関数は割り算の余りを出す関数です。</a:t>
            </a:r>
            <a:br>
              <a:rPr kumimoji="1" lang="en-US" altLang="ja-JP" sz="2000" dirty="0">
                <a:solidFill>
                  <a:srgbClr val="4D4D4D"/>
                </a:solidFill>
              </a:rPr>
            </a:br>
            <a:r>
              <a:rPr kumimoji="1" lang="en-US" altLang="ja-JP" sz="2000" dirty="0">
                <a:solidFill>
                  <a:srgbClr val="4D4D4D"/>
                </a:solidFill>
              </a:rPr>
              <a:t>id</a:t>
            </a:r>
            <a:r>
              <a:rPr kumimoji="1" lang="ja-JP" altLang="en-US" sz="2000" dirty="0">
                <a:solidFill>
                  <a:srgbClr val="4D4D4D"/>
                </a:solidFill>
              </a:rPr>
              <a:t>を</a:t>
            </a:r>
            <a:r>
              <a:rPr kumimoji="1" lang="en-US" altLang="ja-JP" sz="2000" dirty="0">
                <a:solidFill>
                  <a:srgbClr val="4D4D4D"/>
                </a:solidFill>
              </a:rPr>
              <a:t>2</a:t>
            </a:r>
            <a:r>
              <a:rPr kumimoji="1" lang="ja-JP" altLang="en-US" sz="2000" dirty="0">
                <a:solidFill>
                  <a:srgbClr val="4D4D4D"/>
                </a:solidFill>
              </a:rPr>
              <a:t>で割った余りが</a:t>
            </a:r>
            <a:r>
              <a:rPr kumimoji="1" lang="en-US" altLang="ja-JP" sz="2000" dirty="0">
                <a:solidFill>
                  <a:srgbClr val="4D4D4D"/>
                </a:solidFill>
              </a:rPr>
              <a:t>1</a:t>
            </a:r>
            <a:r>
              <a:rPr kumimoji="1" lang="ja-JP" altLang="en-US" sz="2000" dirty="0">
                <a:solidFill>
                  <a:srgbClr val="4D4D4D"/>
                </a:solidFill>
              </a:rPr>
              <a:t>（</a:t>
            </a:r>
            <a:r>
              <a:rPr kumimoji="1" lang="en-US" altLang="ja-JP" sz="2000" dirty="0">
                <a:solidFill>
                  <a:srgbClr val="4D4D4D"/>
                </a:solidFill>
              </a:rPr>
              <a:t>id</a:t>
            </a:r>
            <a:r>
              <a:rPr kumimoji="1" lang="ja-JP" altLang="en-US" sz="2000" dirty="0">
                <a:solidFill>
                  <a:srgbClr val="4D4D4D"/>
                </a:solidFill>
              </a:rPr>
              <a:t>が奇数）の条件で、</a:t>
            </a:r>
            <a:r>
              <a:rPr kumimoji="1" lang="en-US" altLang="ja-JP" sz="2000" dirty="0">
                <a:solidFill>
                  <a:srgbClr val="4D4D4D"/>
                </a:solidFill>
              </a:rPr>
              <a:t>gen</a:t>
            </a:r>
            <a:r>
              <a:rPr kumimoji="1" lang="ja-JP" altLang="en-US" sz="2000" dirty="0">
                <a:solidFill>
                  <a:srgbClr val="4D4D4D"/>
                </a:solidFill>
              </a:rPr>
              <a:t>コマンドを実行します。</a:t>
            </a:r>
          </a:p>
        </p:txBody>
      </p:sp>
    </p:spTree>
    <p:extLst>
      <p:ext uri="{BB962C8B-B14F-4D97-AF65-F5344CB8AC3E}">
        <p14:creationId xmlns:p14="http://schemas.microsoft.com/office/powerpoint/2010/main" val="72316013"/>
      </p:ext>
    </p:extLst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BDF426-A579-4464-9B27-81744075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欠損値の練習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8E3F02-D8AD-4B03-AE2F-14D6752B8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88843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コマンド・ウインドウに打ち込む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list id ex in 1/10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1A9626-55FC-47EA-8271-D859D338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114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FAE414-3FF5-46FB-A7C2-D8323C7CB0A3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/>
              <a:t>Stata</a:t>
            </a:r>
            <a:r>
              <a:rPr lang="ja-JP" altLang="en-US" dirty="0"/>
              <a:t>では </a:t>
            </a:r>
            <a:r>
              <a:rPr lang="en-US" altLang="ja-JP" b="1" dirty="0"/>
              <a:t>1</a:t>
            </a:r>
            <a:r>
              <a:rPr lang="ja-JP" altLang="en-US" b="1" dirty="0"/>
              <a:t>から</a:t>
            </a:r>
            <a:r>
              <a:rPr lang="en-US" altLang="ja-JP" b="1" dirty="0"/>
              <a:t>10</a:t>
            </a:r>
            <a:r>
              <a:rPr lang="ja-JP" altLang="en-US" b="1" dirty="0"/>
              <a:t>まで</a:t>
            </a:r>
            <a:r>
              <a:rPr lang="ja-JP" altLang="en-US" dirty="0"/>
              <a:t> を </a:t>
            </a:r>
            <a:r>
              <a:rPr lang="en-US" altLang="ja-JP" b="1" dirty="0">
                <a:solidFill>
                  <a:schemeClr val="accent1"/>
                </a:solidFill>
              </a:rPr>
              <a:t>1/10</a:t>
            </a:r>
            <a:r>
              <a:rPr lang="ja-JP" altLang="en-US" dirty="0"/>
              <a:t> と表現します。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79FABBB3-0947-4EBB-94B8-24704A826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左中かっこ 6">
            <a:extLst>
              <a:ext uri="{FF2B5EF4-FFF2-40B4-BE49-F238E27FC236}">
                <a16:creationId xmlns:a16="http://schemas.microsoft.com/office/drawing/2014/main" id="{64B42DC1-809D-492B-AAC3-1DDD7E06526E}"/>
              </a:ext>
            </a:extLst>
          </p:cNvPr>
          <p:cNvSpPr/>
          <p:nvPr/>
        </p:nvSpPr>
        <p:spPr>
          <a:xfrm rot="16200000">
            <a:off x="3716015" y="2988793"/>
            <a:ext cx="199801" cy="1656184"/>
          </a:xfrm>
          <a:prstGeom prst="leftBrace">
            <a:avLst>
              <a:gd name="adj1" fmla="val 8333"/>
              <a:gd name="adj2" fmla="val 26411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096202-26E5-4532-8424-A459328F7D8D}"/>
              </a:ext>
            </a:extLst>
          </p:cNvPr>
          <p:cNvSpPr txBox="1"/>
          <p:nvPr/>
        </p:nvSpPr>
        <p:spPr>
          <a:xfrm>
            <a:off x="1979712" y="4141529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1"/>
                </a:solidFill>
              </a:rPr>
              <a:t>id</a:t>
            </a:r>
            <a:r>
              <a:rPr kumimoji="1" lang="ja-JP" altLang="en-US" sz="2000" dirty="0"/>
              <a:t>と</a:t>
            </a:r>
            <a:r>
              <a:rPr kumimoji="1" lang="en-US" altLang="ja-JP" sz="2000" b="1" dirty="0">
                <a:solidFill>
                  <a:schemeClr val="accent1"/>
                </a:solidFill>
              </a:rPr>
              <a:t>ex</a:t>
            </a:r>
            <a:r>
              <a:rPr kumimoji="1" lang="ja-JP" altLang="en-US" sz="2000" dirty="0">
                <a:solidFill>
                  <a:srgbClr val="4D4D4D"/>
                </a:solidFill>
              </a:rPr>
              <a:t>のリストを作るコマンド</a:t>
            </a:r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19611639-3155-4A33-B712-E7D33A64238B}"/>
              </a:ext>
            </a:extLst>
          </p:cNvPr>
          <p:cNvSpPr/>
          <p:nvPr/>
        </p:nvSpPr>
        <p:spPr>
          <a:xfrm rot="16200000">
            <a:off x="5340863" y="3155251"/>
            <a:ext cx="262475" cy="1368151"/>
          </a:xfrm>
          <a:prstGeom prst="leftBrace">
            <a:avLst>
              <a:gd name="adj1" fmla="val 8333"/>
              <a:gd name="adj2" fmla="val 71877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03D50C-67CB-411A-86A7-63A8540841E3}"/>
              </a:ext>
            </a:extLst>
          </p:cNvPr>
          <p:cNvSpPr txBox="1"/>
          <p:nvPr/>
        </p:nvSpPr>
        <p:spPr>
          <a:xfrm>
            <a:off x="4788025" y="4141529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1"/>
                </a:solidFill>
              </a:rPr>
              <a:t>in</a:t>
            </a:r>
            <a:r>
              <a:rPr kumimoji="1" lang="ja-JP" altLang="en-US" sz="2000" dirty="0">
                <a:solidFill>
                  <a:srgbClr val="4D4D4D"/>
                </a:solidFill>
              </a:rPr>
              <a:t>を使う事で</a:t>
            </a:r>
            <a:r>
              <a:rPr kumimoji="1" lang="en-US" altLang="ja-JP" sz="2000" dirty="0">
                <a:solidFill>
                  <a:srgbClr val="4D4D4D"/>
                </a:solidFill>
              </a:rPr>
              <a:t>189</a:t>
            </a:r>
            <a:r>
              <a:rPr kumimoji="1" lang="ja-JP" altLang="en-US" sz="2000" dirty="0">
                <a:solidFill>
                  <a:srgbClr val="4D4D4D"/>
                </a:solidFill>
              </a:rPr>
              <a:t>人分ではなく、最初の</a:t>
            </a:r>
            <a:r>
              <a:rPr kumimoji="1" lang="en-US" altLang="ja-JP" sz="2000" dirty="0">
                <a:solidFill>
                  <a:srgbClr val="4D4D4D"/>
                </a:solidFill>
              </a:rPr>
              <a:t>1</a:t>
            </a:r>
            <a:r>
              <a:rPr kumimoji="1" lang="ja-JP" altLang="en-US" sz="2000" dirty="0">
                <a:solidFill>
                  <a:srgbClr val="4D4D4D"/>
                </a:solidFill>
              </a:rPr>
              <a:t>人目～</a:t>
            </a:r>
            <a:r>
              <a:rPr lang="en-US" altLang="ja-JP" sz="2000" dirty="0">
                <a:solidFill>
                  <a:srgbClr val="4D4D4D"/>
                </a:solidFill>
              </a:rPr>
              <a:t>1</a:t>
            </a:r>
            <a:r>
              <a:rPr kumimoji="1" lang="en-US" altLang="ja-JP" sz="2000" dirty="0">
                <a:solidFill>
                  <a:srgbClr val="4D4D4D"/>
                </a:solidFill>
              </a:rPr>
              <a:t>0</a:t>
            </a:r>
            <a:r>
              <a:rPr kumimoji="1" lang="ja-JP" altLang="en-US" sz="2000" dirty="0">
                <a:solidFill>
                  <a:srgbClr val="4D4D4D"/>
                </a:solidFill>
              </a:rPr>
              <a:t>人目までに</a:t>
            </a:r>
            <a:br>
              <a:rPr kumimoji="1" lang="en-US" altLang="ja-JP" sz="2000" dirty="0">
                <a:solidFill>
                  <a:srgbClr val="4D4D4D"/>
                </a:solidFill>
              </a:rPr>
            </a:br>
            <a:r>
              <a:rPr kumimoji="1" lang="ja-JP" altLang="en-US" sz="2000" dirty="0">
                <a:solidFill>
                  <a:srgbClr val="4D4D4D"/>
                </a:solidFill>
              </a:rPr>
              <a:t>限定しています。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972536186"/>
      </p:ext>
    </p:extLst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9D7E0C78-FF6E-44FA-8019-AA4FD530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欠損値の練習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D97F93-EB3F-408D-833A-B2FE590B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115</a:t>
            </a:fld>
            <a:endParaRPr kumimoji="1" lang="ja-JP" altLang="en-US"/>
          </a:p>
        </p:txBody>
      </p:sp>
      <p:pic>
        <p:nvPicPr>
          <p:cNvPr id="8" name="コンテンツ プレースホルダー 7">
            <a:extLst>
              <a:ext uri="{FF2B5EF4-FFF2-40B4-BE49-F238E27FC236}">
                <a16:creationId xmlns:a16="http://schemas.microsoft.com/office/drawing/2014/main" id="{3C036DDE-C032-435A-8146-375CA18A50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5576" y="1314894"/>
            <a:ext cx="2458616" cy="500299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EE80CE2-22DF-4BBA-80A5-B9610F21E993}"/>
              </a:ext>
            </a:extLst>
          </p:cNvPr>
          <p:cNvSpPr/>
          <p:nvPr/>
        </p:nvSpPr>
        <p:spPr>
          <a:xfrm>
            <a:off x="1259632" y="2204864"/>
            <a:ext cx="1872208" cy="43204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ED94A89B-A9CB-4747-A18F-D446675E1098}"/>
              </a:ext>
            </a:extLst>
          </p:cNvPr>
          <p:cNvSpPr/>
          <p:nvPr/>
        </p:nvSpPr>
        <p:spPr>
          <a:xfrm rot="5400000">
            <a:off x="3455876" y="2096852"/>
            <a:ext cx="360040" cy="648072"/>
          </a:xfrm>
          <a:prstGeom prst="down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3C2C52B-EDE4-43EC-8F9B-FD2042558719}"/>
              </a:ext>
            </a:extLst>
          </p:cNvPr>
          <p:cNvSpPr txBox="1"/>
          <p:nvPr/>
        </p:nvSpPr>
        <p:spPr>
          <a:xfrm>
            <a:off x="4139952" y="1943834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4D4D4D"/>
                </a:solidFill>
              </a:rPr>
              <a:t>id</a:t>
            </a:r>
            <a:r>
              <a:rPr kumimoji="1" lang="ja-JP" altLang="en-US" sz="2800" dirty="0">
                <a:solidFill>
                  <a:srgbClr val="4D4D4D"/>
                </a:solidFill>
              </a:rPr>
              <a:t>が奇数の所では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en-US" altLang="ja-JP" sz="2800" b="1" dirty="0">
                <a:solidFill>
                  <a:schemeClr val="accent1"/>
                </a:solidFill>
              </a:rPr>
              <a:t>ex==100</a:t>
            </a:r>
            <a:r>
              <a:rPr kumimoji="1" lang="ja-JP" altLang="en-US" sz="2800" dirty="0">
                <a:solidFill>
                  <a:srgbClr val="4D4D4D"/>
                </a:solidFill>
              </a:rPr>
              <a:t>になっている。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762BBE5-EDD0-483E-9728-6CADF577DF70}"/>
              </a:ext>
            </a:extLst>
          </p:cNvPr>
          <p:cNvSpPr/>
          <p:nvPr/>
        </p:nvSpPr>
        <p:spPr>
          <a:xfrm>
            <a:off x="1259632" y="3209284"/>
            <a:ext cx="1872208" cy="43204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47F2FCA8-2E53-4F7E-9A64-BE4038EBC5DD}"/>
              </a:ext>
            </a:extLst>
          </p:cNvPr>
          <p:cNvSpPr/>
          <p:nvPr/>
        </p:nvSpPr>
        <p:spPr>
          <a:xfrm rot="5400000">
            <a:off x="3455876" y="3101272"/>
            <a:ext cx="360040" cy="648072"/>
          </a:xfrm>
          <a:prstGeom prst="down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AA3D55F-B28D-49A1-961E-85E12AF25F23}"/>
              </a:ext>
            </a:extLst>
          </p:cNvPr>
          <p:cNvSpPr txBox="1"/>
          <p:nvPr/>
        </p:nvSpPr>
        <p:spPr>
          <a:xfrm>
            <a:off x="4139952" y="2948254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4D4D4D"/>
                </a:solidFill>
              </a:rPr>
              <a:t>id</a:t>
            </a:r>
            <a:r>
              <a:rPr kumimoji="1" lang="ja-JP" altLang="en-US" sz="2800" dirty="0">
                <a:solidFill>
                  <a:srgbClr val="4D4D4D"/>
                </a:solidFill>
              </a:rPr>
              <a:t>が偶数の所では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en-US" altLang="ja-JP" sz="2800" b="1" dirty="0">
                <a:solidFill>
                  <a:schemeClr val="accent1"/>
                </a:solidFill>
              </a:rPr>
              <a:t>ex==.</a:t>
            </a:r>
            <a:r>
              <a:rPr kumimoji="1" lang="ja-JP" altLang="en-US" sz="2800" dirty="0">
                <a:solidFill>
                  <a:srgbClr val="4D4D4D"/>
                </a:solidFill>
              </a:rPr>
              <a:t>になっている。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E5C3D96-1549-418C-BA1C-8F137D204EB6}"/>
              </a:ext>
            </a:extLst>
          </p:cNvPr>
          <p:cNvSpPr/>
          <p:nvPr/>
        </p:nvSpPr>
        <p:spPr>
          <a:xfrm>
            <a:off x="3610702" y="4149341"/>
            <a:ext cx="4858169" cy="17718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sq">
            <a:solidFill>
              <a:schemeClr val="accent3">
                <a:lumMod val="60000"/>
                <a:lumOff val="4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spc="300" dirty="0"/>
              <a:t>欠損値はピリオド</a:t>
            </a:r>
          </a:p>
        </p:txBody>
      </p:sp>
    </p:spTree>
    <p:extLst>
      <p:ext uri="{BB962C8B-B14F-4D97-AF65-F5344CB8AC3E}">
        <p14:creationId xmlns:p14="http://schemas.microsoft.com/office/powerpoint/2010/main" val="1933514224"/>
      </p:ext>
    </p:extLst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BDF426-A579-4464-9B27-81744075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欠損値の練習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8E3F02-D8AD-4B03-AE2F-14D6752B8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88843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コマンド・ウインドウに打ち込む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list id ex if ex&gt;100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1A9626-55FC-47EA-8271-D859D338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116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FAE414-3FF5-46FB-A7C2-D8323C7CB0A3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b="1" dirty="0">
                <a:solidFill>
                  <a:schemeClr val="accent1"/>
                </a:solidFill>
              </a:rPr>
              <a:t>ex&gt;100</a:t>
            </a:r>
            <a:r>
              <a:rPr lang="en-US" altLang="ja-JP" dirty="0"/>
              <a:t> </a:t>
            </a:r>
            <a:r>
              <a:rPr lang="ja-JP" altLang="en-US" dirty="0"/>
              <a:t>の条件には、</a:t>
            </a:r>
            <a:r>
              <a:rPr lang="en-US" altLang="ja-JP" b="1" dirty="0">
                <a:solidFill>
                  <a:schemeClr val="accent1"/>
                </a:solidFill>
              </a:rPr>
              <a:t>ex==100</a:t>
            </a:r>
            <a:r>
              <a:rPr lang="ja-JP" altLang="en-US" dirty="0"/>
              <a:t>を含みません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79FABBB3-0947-4EBB-94B8-24704A826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左中かっこ 6">
            <a:extLst>
              <a:ext uri="{FF2B5EF4-FFF2-40B4-BE49-F238E27FC236}">
                <a16:creationId xmlns:a16="http://schemas.microsoft.com/office/drawing/2014/main" id="{64B42DC1-809D-492B-AAC3-1DDD7E06526E}"/>
              </a:ext>
            </a:extLst>
          </p:cNvPr>
          <p:cNvSpPr/>
          <p:nvPr/>
        </p:nvSpPr>
        <p:spPr>
          <a:xfrm rot="16200000">
            <a:off x="3620365" y="3084443"/>
            <a:ext cx="199801" cy="1464884"/>
          </a:xfrm>
          <a:prstGeom prst="leftBrace">
            <a:avLst>
              <a:gd name="adj1" fmla="val 8333"/>
              <a:gd name="adj2" fmla="val 26411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096202-26E5-4532-8424-A459328F7D8D}"/>
              </a:ext>
            </a:extLst>
          </p:cNvPr>
          <p:cNvSpPr txBox="1"/>
          <p:nvPr/>
        </p:nvSpPr>
        <p:spPr>
          <a:xfrm>
            <a:off x="1979712" y="4141529"/>
            <a:ext cx="2448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b="1" dirty="0">
                <a:solidFill>
                  <a:schemeClr val="accent1"/>
                </a:solidFill>
              </a:rPr>
              <a:t>id</a:t>
            </a:r>
            <a:r>
              <a:rPr kumimoji="1" lang="ja-JP" altLang="en-US" sz="2000" dirty="0"/>
              <a:t>と</a:t>
            </a:r>
            <a:r>
              <a:rPr kumimoji="1" lang="en-US" altLang="ja-JP" sz="2000" b="1" dirty="0">
                <a:solidFill>
                  <a:schemeClr val="accent1"/>
                </a:solidFill>
              </a:rPr>
              <a:t>ex</a:t>
            </a:r>
            <a:r>
              <a:rPr kumimoji="1" lang="ja-JP" altLang="en-US" sz="2000" dirty="0">
                <a:solidFill>
                  <a:srgbClr val="4D4D4D"/>
                </a:solidFill>
              </a:rPr>
              <a:t>のリストを作るコマンド</a:t>
            </a:r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19611639-3155-4A33-B712-E7D33A64238B}"/>
              </a:ext>
            </a:extLst>
          </p:cNvPr>
          <p:cNvSpPr/>
          <p:nvPr/>
        </p:nvSpPr>
        <p:spPr>
          <a:xfrm rot="16200000">
            <a:off x="5212129" y="3067960"/>
            <a:ext cx="303919" cy="1584176"/>
          </a:xfrm>
          <a:prstGeom prst="leftBrace">
            <a:avLst>
              <a:gd name="adj1" fmla="val 8333"/>
              <a:gd name="adj2" fmla="val 71877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03D50C-67CB-411A-86A7-63A8540841E3}"/>
              </a:ext>
            </a:extLst>
          </p:cNvPr>
          <p:cNvSpPr txBox="1"/>
          <p:nvPr/>
        </p:nvSpPr>
        <p:spPr>
          <a:xfrm>
            <a:off x="4788025" y="4141529"/>
            <a:ext cx="37444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1"/>
                </a:solidFill>
              </a:rPr>
              <a:t>if</a:t>
            </a:r>
            <a:r>
              <a:rPr kumimoji="1" lang="ja-JP" altLang="en-US" sz="2000" dirty="0">
                <a:solidFill>
                  <a:srgbClr val="4D4D4D"/>
                </a:solidFill>
              </a:rPr>
              <a:t>を使う事で</a:t>
            </a:r>
            <a:br>
              <a:rPr kumimoji="1" lang="en-US" altLang="ja-JP" sz="2000" dirty="0">
                <a:solidFill>
                  <a:srgbClr val="4D4D4D"/>
                </a:solidFill>
              </a:rPr>
            </a:br>
            <a:r>
              <a:rPr kumimoji="1" lang="ja-JP" altLang="en-US" sz="2000" dirty="0">
                <a:solidFill>
                  <a:srgbClr val="4D4D4D"/>
                </a:solidFill>
              </a:rPr>
              <a:t>変数</a:t>
            </a:r>
            <a:r>
              <a:rPr kumimoji="1" lang="en-US" altLang="ja-JP" sz="2000" dirty="0">
                <a:solidFill>
                  <a:srgbClr val="4D4D4D"/>
                </a:solidFill>
              </a:rPr>
              <a:t>ex</a:t>
            </a:r>
            <a:r>
              <a:rPr kumimoji="1" lang="ja-JP" altLang="en-US" sz="2000" dirty="0">
                <a:solidFill>
                  <a:srgbClr val="4D4D4D"/>
                </a:solidFill>
              </a:rPr>
              <a:t>が</a:t>
            </a:r>
            <a:r>
              <a:rPr kumimoji="1" lang="en-US" altLang="ja-JP" sz="2000" dirty="0">
                <a:solidFill>
                  <a:srgbClr val="4D4D4D"/>
                </a:solidFill>
              </a:rPr>
              <a:t>100</a:t>
            </a:r>
            <a:r>
              <a:rPr kumimoji="1" lang="ja-JP" altLang="en-US" sz="2000" dirty="0">
                <a:solidFill>
                  <a:srgbClr val="4D4D4D"/>
                </a:solidFill>
              </a:rPr>
              <a:t>より大きいという条件をかけます。</a:t>
            </a:r>
          </a:p>
        </p:txBody>
      </p:sp>
    </p:spTree>
    <p:extLst>
      <p:ext uri="{BB962C8B-B14F-4D97-AF65-F5344CB8AC3E}">
        <p14:creationId xmlns:p14="http://schemas.microsoft.com/office/powerpoint/2010/main" val="4121116154"/>
      </p:ext>
    </p:extLst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707184-A191-448D-85BE-F5FD5B6D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欠損値の練習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FBA6CD-3BD1-43AE-88CD-8898C1E14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117</a:t>
            </a:fld>
            <a:endParaRPr lang="ja-JP" altLang="en-US" dirty="0"/>
          </a:p>
        </p:txBody>
      </p:sp>
      <p:pic>
        <p:nvPicPr>
          <p:cNvPr id="5" name="コンテンツ プレースホルダー 5">
            <a:extLst>
              <a:ext uri="{FF2B5EF4-FFF2-40B4-BE49-F238E27FC236}">
                <a16:creationId xmlns:a16="http://schemas.microsoft.com/office/drawing/2014/main" id="{57D93624-2367-45D0-A893-3976FB13B2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1825" y="1270958"/>
            <a:ext cx="2404220" cy="4822338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5704C5CE-82E1-4A2E-98AA-7CD3117DC496}"/>
              </a:ext>
            </a:extLst>
          </p:cNvPr>
          <p:cNvSpPr/>
          <p:nvPr/>
        </p:nvSpPr>
        <p:spPr>
          <a:xfrm rot="5400000">
            <a:off x="3455876" y="2096852"/>
            <a:ext cx="360040" cy="648072"/>
          </a:xfrm>
          <a:prstGeom prst="down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3C7409-1E80-4CE2-B378-9F8E47F783C1}"/>
              </a:ext>
            </a:extLst>
          </p:cNvPr>
          <p:cNvSpPr txBox="1"/>
          <p:nvPr/>
        </p:nvSpPr>
        <p:spPr>
          <a:xfrm>
            <a:off x="4139952" y="1943834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4D4D4D"/>
                </a:solidFill>
              </a:rPr>
              <a:t>ex</a:t>
            </a:r>
            <a:r>
              <a:rPr kumimoji="1" lang="ja-JP" altLang="en-US" sz="2800" dirty="0">
                <a:solidFill>
                  <a:srgbClr val="4D4D4D"/>
                </a:solidFill>
              </a:rPr>
              <a:t>が</a:t>
            </a:r>
            <a:r>
              <a:rPr kumimoji="1" lang="ja-JP" altLang="en-US" sz="2800" b="1" dirty="0">
                <a:solidFill>
                  <a:srgbClr val="4D4D4D"/>
                </a:solidFill>
              </a:rPr>
              <a:t>欠損値</a:t>
            </a:r>
            <a:r>
              <a:rPr kumimoji="1" lang="ja-JP" altLang="en-US" sz="2800" b="1" dirty="0"/>
              <a:t>のみ</a:t>
            </a:r>
            <a:br>
              <a:rPr kumimoji="1" lang="en-US" altLang="ja-JP" sz="2800" dirty="0"/>
            </a:br>
            <a:r>
              <a:rPr kumimoji="1" lang="ja-JP" altLang="en-US" sz="2800" dirty="0"/>
              <a:t>表記されている。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8BE1677-9101-415D-9E8D-9DBEA602F47F}"/>
              </a:ext>
            </a:extLst>
          </p:cNvPr>
          <p:cNvSpPr/>
          <p:nvPr/>
        </p:nvSpPr>
        <p:spPr>
          <a:xfrm>
            <a:off x="3363466" y="3429000"/>
            <a:ext cx="5436138" cy="24921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sq">
            <a:solidFill>
              <a:schemeClr val="accent3">
                <a:lumMod val="60000"/>
                <a:lumOff val="4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4000" b="1" spc="300" dirty="0"/>
              <a:t>ピリオドは</a:t>
            </a:r>
            <a:br>
              <a:rPr lang="en-US" altLang="ja-JP" sz="4000" b="1" spc="300" dirty="0"/>
            </a:br>
            <a:r>
              <a:rPr lang="en-US" altLang="ja-JP" sz="4000" b="1" spc="300" dirty="0"/>
              <a:t>ex&gt;100</a:t>
            </a:r>
          </a:p>
          <a:p>
            <a:pPr algn="ctr"/>
            <a:r>
              <a:rPr lang="ja-JP" altLang="en-US" sz="4000" b="1" spc="300" dirty="0"/>
              <a:t>の条件に該当</a:t>
            </a:r>
            <a:endParaRPr lang="en-US" altLang="ja-JP" sz="4000" b="1" spc="3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211E257-AF41-4ED5-80F7-491C0BB58E5C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b="1" dirty="0">
                <a:solidFill>
                  <a:schemeClr val="accent6"/>
                </a:solidFill>
              </a:rPr>
              <a:t>if ex&gt;100</a:t>
            </a:r>
            <a:r>
              <a:rPr lang="en-US" altLang="ja-JP" dirty="0"/>
              <a:t> </a:t>
            </a:r>
            <a:r>
              <a:rPr lang="ja-JP" altLang="en-US" dirty="0"/>
              <a:t>の条件の</a:t>
            </a:r>
            <a:r>
              <a:rPr lang="en-US" altLang="ja-JP" dirty="0"/>
              <a:t>100</a:t>
            </a:r>
            <a:r>
              <a:rPr lang="ja-JP" altLang="en-US" dirty="0"/>
              <a:t>をどんな大きな数字にしても、同じ結果になります。</a:t>
            </a:r>
            <a:endParaRPr lang="en-US" altLang="ja-JP" dirty="0"/>
          </a:p>
        </p:txBody>
      </p:sp>
      <p:pic>
        <p:nvPicPr>
          <p:cNvPr id="10" name="Picture 2" descr="talk icon">
            <a:extLst>
              <a:ext uri="{FF2B5EF4-FFF2-40B4-BE49-F238E27FC236}">
                <a16:creationId xmlns:a16="http://schemas.microsoft.com/office/drawing/2014/main" id="{66AE487C-0D78-4FC2-8557-6EA1AE71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950273"/>
      </p:ext>
    </p:extLst>
  </p:cSld>
  <p:clrMapOvr>
    <a:masterClrMapping/>
  </p:clrMapOvr>
  <p:transition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BDF426-A579-4464-9B27-81744075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欠損値の練習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8E3F02-D8AD-4B03-AE2F-14D6752B8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888432"/>
          </a:xfrm>
        </p:spPr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コマンド・ウインドウに打ち込む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list id ex if ex&lt;.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1A9626-55FC-47EA-8271-D859D338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118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DFAE414-3FF5-46FB-A7C2-D8323C7CB0A3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/>
              <a:t>Stata</a:t>
            </a:r>
            <a:r>
              <a:rPr lang="ja-JP" altLang="en-US" dirty="0"/>
              <a:t>では欠損値（ピリオド）は全ての数よりも大きいと定義されています。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79FABBB3-0947-4EBB-94B8-24704A826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左中かっこ 8">
            <a:extLst>
              <a:ext uri="{FF2B5EF4-FFF2-40B4-BE49-F238E27FC236}">
                <a16:creationId xmlns:a16="http://schemas.microsoft.com/office/drawing/2014/main" id="{19611639-3155-4A33-B712-E7D33A64238B}"/>
              </a:ext>
            </a:extLst>
          </p:cNvPr>
          <p:cNvSpPr/>
          <p:nvPr/>
        </p:nvSpPr>
        <p:spPr>
          <a:xfrm rot="16200000">
            <a:off x="5367753" y="3128361"/>
            <a:ext cx="208696" cy="1368151"/>
          </a:xfrm>
          <a:prstGeom prst="leftBrace">
            <a:avLst>
              <a:gd name="adj1" fmla="val 8333"/>
              <a:gd name="adj2" fmla="val 50455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03D50C-67CB-411A-86A7-63A8540841E3}"/>
              </a:ext>
            </a:extLst>
          </p:cNvPr>
          <p:cNvSpPr txBox="1"/>
          <p:nvPr/>
        </p:nvSpPr>
        <p:spPr>
          <a:xfrm>
            <a:off x="1115616" y="4141529"/>
            <a:ext cx="7848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accent1"/>
                </a:solidFill>
              </a:rPr>
              <a:t>if</a:t>
            </a:r>
            <a:r>
              <a:rPr kumimoji="1" lang="ja-JP" altLang="en-US" sz="2000" dirty="0">
                <a:solidFill>
                  <a:srgbClr val="4D4D4D"/>
                </a:solidFill>
              </a:rPr>
              <a:t>を使う事で変数</a:t>
            </a:r>
            <a:r>
              <a:rPr kumimoji="1" lang="en-US" altLang="ja-JP" sz="2000" dirty="0">
                <a:solidFill>
                  <a:srgbClr val="4D4D4D"/>
                </a:solidFill>
              </a:rPr>
              <a:t>ex</a:t>
            </a:r>
            <a:r>
              <a:rPr kumimoji="1" lang="ja-JP" altLang="en-US" sz="2000" dirty="0">
                <a:solidFill>
                  <a:srgbClr val="4D4D4D"/>
                </a:solidFill>
              </a:rPr>
              <a:t>がピリオドより小さいという条件をかけます。</a:t>
            </a:r>
            <a:endParaRPr kumimoji="1" lang="en-US" altLang="ja-JP" sz="2000" dirty="0">
              <a:solidFill>
                <a:srgbClr val="4D4D4D"/>
              </a:solidFill>
            </a:endParaRPr>
          </a:p>
          <a:p>
            <a:r>
              <a:rPr kumimoji="1" lang="ja-JP" altLang="en-US" sz="2000" dirty="0">
                <a:solidFill>
                  <a:srgbClr val="4D4D4D"/>
                </a:solidFill>
              </a:rPr>
              <a:t>つまり、</a:t>
            </a:r>
            <a:r>
              <a:rPr kumimoji="1" lang="ja-JP" altLang="en-US" sz="2400" b="1" dirty="0">
                <a:solidFill>
                  <a:schemeClr val="accent5"/>
                </a:solidFill>
              </a:rPr>
              <a:t>欠損値以外という条件</a:t>
            </a:r>
            <a:r>
              <a:rPr kumimoji="1" lang="ja-JP" altLang="en-US" sz="2000" dirty="0">
                <a:solidFill>
                  <a:srgbClr val="4D4D4D"/>
                </a:solidFill>
              </a:rPr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1220027168"/>
      </p:ext>
    </p:extLst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4218C-B715-416B-8DE9-60E64EA3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欠損値の練習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22FAC3-CAD3-4D7E-89AD-55E0BE05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119</a:t>
            </a:fld>
            <a:endParaRPr lang="ja-JP" altLang="en-US" dirty="0"/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5B0A9CDF-9EB3-4CB0-986D-72AF874CAC63}"/>
              </a:ext>
            </a:extLst>
          </p:cNvPr>
          <p:cNvSpPr/>
          <p:nvPr/>
        </p:nvSpPr>
        <p:spPr>
          <a:xfrm rot="5400000">
            <a:off x="3455876" y="2096852"/>
            <a:ext cx="360040" cy="648072"/>
          </a:xfrm>
          <a:prstGeom prst="down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ACF45B-E06A-402A-8671-8ACD85283319}"/>
              </a:ext>
            </a:extLst>
          </p:cNvPr>
          <p:cNvSpPr/>
          <p:nvPr/>
        </p:nvSpPr>
        <p:spPr>
          <a:xfrm>
            <a:off x="3363466" y="3429000"/>
            <a:ext cx="5436138" cy="24921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sq">
            <a:solidFill>
              <a:schemeClr val="accent3">
                <a:lumMod val="60000"/>
                <a:lumOff val="4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4000" b="1" spc="300" dirty="0"/>
              <a:t>非欠損値は</a:t>
            </a:r>
            <a:br>
              <a:rPr lang="en-US" altLang="ja-JP" sz="4000" b="1" spc="300" dirty="0"/>
            </a:br>
            <a:r>
              <a:rPr lang="en-US" altLang="ja-JP" sz="4000" b="1" spc="300" dirty="0"/>
              <a:t>ex&lt;.</a:t>
            </a:r>
          </a:p>
          <a:p>
            <a:pPr algn="ctr"/>
            <a:r>
              <a:rPr lang="ja-JP" altLang="en-US" sz="4000" b="1" spc="300" dirty="0"/>
              <a:t>の条件に該当</a:t>
            </a:r>
            <a:endParaRPr lang="en-US" altLang="ja-JP" sz="4000" b="1" spc="3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0D71F93-32FD-4415-BA85-D1C1191D0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2484276" cy="479110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8DF2E9-59FC-4131-BE06-2A5E55252CBE}"/>
              </a:ext>
            </a:extLst>
          </p:cNvPr>
          <p:cNvSpPr txBox="1"/>
          <p:nvPr/>
        </p:nvSpPr>
        <p:spPr>
          <a:xfrm>
            <a:off x="4139952" y="1943834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4D4D4D"/>
                </a:solidFill>
              </a:rPr>
              <a:t>ex</a:t>
            </a:r>
            <a:r>
              <a:rPr kumimoji="1" lang="ja-JP" altLang="en-US" sz="2800" dirty="0">
                <a:solidFill>
                  <a:srgbClr val="4D4D4D"/>
                </a:solidFill>
              </a:rPr>
              <a:t>が</a:t>
            </a:r>
            <a:r>
              <a:rPr kumimoji="1" lang="ja-JP" altLang="en-US" sz="2800" b="1" dirty="0">
                <a:solidFill>
                  <a:srgbClr val="4D4D4D"/>
                </a:solidFill>
              </a:rPr>
              <a:t>欠損値以外</a:t>
            </a:r>
            <a:r>
              <a:rPr kumimoji="1" lang="ja-JP" altLang="en-US" sz="2800" b="1" dirty="0"/>
              <a:t>のみ</a:t>
            </a:r>
            <a:br>
              <a:rPr kumimoji="1" lang="en-US" altLang="ja-JP" sz="2800" dirty="0"/>
            </a:br>
            <a:r>
              <a:rPr kumimoji="1" lang="ja-JP" altLang="en-US" sz="2800" dirty="0"/>
              <a:t>表記されている。</a:t>
            </a:r>
          </a:p>
        </p:txBody>
      </p:sp>
    </p:spTree>
    <p:extLst>
      <p:ext uri="{BB962C8B-B14F-4D97-AF65-F5344CB8AC3E}">
        <p14:creationId xmlns:p14="http://schemas.microsoft.com/office/powerpoint/2010/main" val="34509726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B9EB0-0952-4D0C-B8E8-DBE94260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外部コマンドのインストール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B120B2-C7F7-40AA-B109-A3CA33DDD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Stata</a:t>
            </a:r>
            <a:r>
              <a:rPr lang="ja-JP" altLang="en-US" dirty="0"/>
              <a:t>社が用意しているコマンド以外に、ユーザーが作製した有用なコマンドがあります。</a:t>
            </a:r>
            <a:endParaRPr lang="en-US" altLang="ja-JP" dirty="0"/>
          </a:p>
          <a:p>
            <a:r>
              <a:rPr kumimoji="1" lang="ja-JP" altLang="en-US" dirty="0"/>
              <a:t>便利な外部コマンドもあるので、積極的に利用しましょう。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1B55DC-FF43-4C28-A591-0149F06D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026323"/>
      </p:ext>
    </p:extLst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23ABAF-8696-40FE-BC2E-5F65FA74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欠損値の練習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85D03A-3C37-4DA4-9340-276614D0B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変数</a:t>
            </a:r>
            <a:r>
              <a:rPr kumimoji="1" lang="en-US" altLang="ja-JP" dirty="0"/>
              <a:t>ex</a:t>
            </a:r>
            <a:r>
              <a:rPr kumimoji="1" lang="ja-JP" altLang="en-US" dirty="0"/>
              <a:t>は練習用に作っただけで、解析にはなんら意味がありませんので削除します。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コマンド・ウインドウに打ち込む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drop ex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BA2F87-5058-466F-AB01-F22D0976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120</a:t>
            </a:fld>
            <a:endParaRPr lang="ja-JP" altLang="en-US" dirty="0"/>
          </a:p>
        </p:txBody>
      </p:sp>
      <p:sp>
        <p:nvSpPr>
          <p:cNvPr id="5" name="左中かっこ 4">
            <a:extLst>
              <a:ext uri="{FF2B5EF4-FFF2-40B4-BE49-F238E27FC236}">
                <a16:creationId xmlns:a16="http://schemas.microsoft.com/office/drawing/2014/main" id="{AC1DD152-9B8F-4943-84A9-2E544171FD16}"/>
              </a:ext>
            </a:extLst>
          </p:cNvPr>
          <p:cNvSpPr/>
          <p:nvPr/>
        </p:nvSpPr>
        <p:spPr>
          <a:xfrm rot="16200000">
            <a:off x="4472100" y="4177034"/>
            <a:ext cx="199801" cy="1464884"/>
          </a:xfrm>
          <a:prstGeom prst="leftBrace">
            <a:avLst>
              <a:gd name="adj1" fmla="val 8333"/>
              <a:gd name="adj2" fmla="val 50253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ABFA85-325E-4612-BBFC-17D6381293D1}"/>
              </a:ext>
            </a:extLst>
          </p:cNvPr>
          <p:cNvSpPr txBox="1"/>
          <p:nvPr/>
        </p:nvSpPr>
        <p:spPr>
          <a:xfrm>
            <a:off x="2039516" y="5185599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solidFill>
                  <a:srgbClr val="4D4D4D"/>
                </a:solidFill>
              </a:rPr>
              <a:t>drop</a:t>
            </a:r>
            <a:r>
              <a:rPr lang="ja-JP" altLang="en-US" sz="2000" dirty="0">
                <a:solidFill>
                  <a:srgbClr val="4D4D4D"/>
                </a:solidFill>
              </a:rPr>
              <a:t> 変数名</a:t>
            </a:r>
            <a:endParaRPr lang="en-US" altLang="ja-JP" sz="2000" dirty="0">
              <a:solidFill>
                <a:srgbClr val="4D4D4D"/>
              </a:solidFill>
            </a:endParaRPr>
          </a:p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変数を削除するコマンドです。</a:t>
            </a:r>
          </a:p>
        </p:txBody>
      </p:sp>
    </p:spTree>
    <p:extLst>
      <p:ext uri="{BB962C8B-B14F-4D97-AF65-F5344CB8AC3E}">
        <p14:creationId xmlns:p14="http://schemas.microsoft.com/office/powerpoint/2010/main" val="2015889905"/>
      </p:ext>
    </p:extLst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708D3-A7D0-4976-B074-0F5C9E9C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今回のデータセット保存について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CA9E81-914C-4E61-A0FB-186238B05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 err="1"/>
              <a:t>lbw.dta</a:t>
            </a:r>
            <a:r>
              <a:rPr kumimoji="1" lang="ja-JP" altLang="en-US" dirty="0"/>
              <a:t>データセットを触りましたので、別名で保存をして下さい。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コマンド・ウインドウに打ち込む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save lbw2.dta</a:t>
            </a:r>
            <a:endParaRPr lang="ja-JP" alt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76F9DA-37A4-4E11-B76E-F1EE4087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556642"/>
      </p:ext>
    </p:extLst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F0069-69D2-4154-B29C-C16A65E5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ここまでの内容の振り返り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930819-B189-42D9-8EEA-11D333A163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A63817-E1AC-49B8-90A7-A02D0A81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4878028"/>
      </p:ext>
    </p:extLst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A210F-E3A4-4B70-996E-2E05FA15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行なった操作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C6BAC7-3C51-4A56-A3A1-758F1DDA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ja-JP" altLang="en-US" dirty="0"/>
              <a:t>困った時</a:t>
            </a:r>
            <a:r>
              <a:rPr lang="en-US" altLang="ja-JP" dirty="0"/>
              <a:t>…</a:t>
            </a:r>
          </a:p>
          <a:p>
            <a:pPr lvl="1"/>
            <a:r>
              <a:rPr lang="ja-JP" altLang="en-US" dirty="0"/>
              <a:t>ヘルプファイルの閲覧</a:t>
            </a:r>
            <a:endParaRPr lang="en-US" altLang="ja-JP" dirty="0"/>
          </a:p>
          <a:p>
            <a:pPr lvl="1"/>
            <a:r>
              <a:rPr lang="ja-JP" altLang="en-US" dirty="0"/>
              <a:t>外部コマンドのインストール</a:t>
            </a:r>
            <a:endParaRPr lang="en-US" altLang="ja-JP" dirty="0"/>
          </a:p>
          <a:p>
            <a:r>
              <a:rPr lang="en-US" altLang="ja-JP" dirty="0"/>
              <a:t>Stata</a:t>
            </a:r>
            <a:r>
              <a:rPr lang="ja-JP" altLang="en-US" dirty="0"/>
              <a:t>外の作業</a:t>
            </a:r>
            <a:endParaRPr lang="en-US" altLang="ja-JP" dirty="0"/>
          </a:p>
          <a:p>
            <a:r>
              <a:rPr lang="ja-JP" altLang="en-US" dirty="0"/>
              <a:t>簡易的なデータマネジメント</a:t>
            </a:r>
            <a:endParaRPr lang="en-US" altLang="ja-JP" dirty="0"/>
          </a:p>
          <a:p>
            <a:pPr lvl="1"/>
            <a:r>
              <a:rPr kumimoji="1" lang="ja-JP" altLang="en-US" dirty="0"/>
              <a:t>データ修正の方法とメモの残し方</a:t>
            </a:r>
            <a:endParaRPr kumimoji="1" lang="en-US" altLang="ja-JP" dirty="0"/>
          </a:p>
          <a:p>
            <a:pPr lvl="1"/>
            <a:r>
              <a:rPr lang="ja-JP" altLang="en-US" dirty="0"/>
              <a:t>値ラベル作製と値ラベル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新しい変数を作製する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欠損値の練習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CD37C9-C1C5-4173-8BEF-7DF65E29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123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1794111"/>
      </p:ext>
    </p:extLst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D39249-E17B-4EE4-91D0-C16C0B57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使ったコマンド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1EED7918-8272-44AA-A5CF-9B0ABDA42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128438"/>
              </p:ext>
            </p:extLst>
          </p:nvPr>
        </p:nvGraphicFramePr>
        <p:xfrm>
          <a:off x="457200" y="1125538"/>
          <a:ext cx="8229600" cy="47644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val="2070898508"/>
                    </a:ext>
                  </a:extLst>
                </a:gridCol>
                <a:gridCol w="6059016">
                  <a:extLst>
                    <a:ext uri="{9D8B030D-6E8A-4147-A177-3AD203B41FA5}">
                      <a16:colId xmlns:a16="http://schemas.microsoft.com/office/drawing/2014/main" val="4266389900"/>
                    </a:ext>
                  </a:extLst>
                </a:gridCol>
              </a:tblGrid>
              <a:tr h="405854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コマンド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4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help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ヘルプファイルを表示する。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ssc</a:t>
                      </a:r>
                      <a:r>
                        <a:rPr kumimoji="1" lang="en-US" altLang="ja-JP" sz="2000" dirty="0"/>
                        <a:t> install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外部コマンドをインストールする。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ssc</a:t>
                      </a:r>
                      <a:r>
                        <a:rPr kumimoji="1" lang="en-US" altLang="ja-JP" sz="2000" dirty="0"/>
                        <a:t> hot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人気のある外部コマンドを表示する。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8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ado </a:t>
                      </a:r>
                      <a:r>
                        <a:rPr kumimoji="1" lang="en-US" altLang="ja-JP" sz="2000" dirty="0" err="1"/>
                        <a:t>dir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インストール済みの外部コマンドを表示する。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83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 err="1"/>
                        <a:t>varm</a:t>
                      </a:r>
                      <a:r>
                        <a:rPr kumimoji="1" lang="en-US" altLang="ja-JP" sz="2000" u="none" dirty="0" err="1"/>
                        <a:t>anage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変数マネージャを起動する。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list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データをリスト表示する。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2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replace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変数の値を置き換える。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0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note</a:t>
                      </a:r>
                      <a:r>
                        <a:rPr kumimoji="1" lang="en-US" altLang="ja-JP" sz="2000" dirty="0"/>
                        <a:t>s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メモを残す。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64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note</a:t>
                      </a:r>
                      <a:r>
                        <a:rPr kumimoji="1" lang="en-US" altLang="ja-JP" sz="2000" dirty="0"/>
                        <a:t>s list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メモをリスト表示する。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58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note</a:t>
                      </a:r>
                      <a:r>
                        <a:rPr kumimoji="1" lang="en-US" altLang="ja-JP" sz="2000" dirty="0"/>
                        <a:t>s drop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メモを削除する。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51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fre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外部コマンド：度数分布表を作製する。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27852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1DBF9E-1134-4DB1-8684-29B8774C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124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1022A26-3552-4551-8C17-79B7A2262C50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これらの詳細は、本スライドやヘルプファイルを参照して下さい。</a:t>
            </a:r>
            <a:endParaRPr lang="en-US" altLang="ja-JP" dirty="0"/>
          </a:p>
        </p:txBody>
      </p:sp>
      <p:pic>
        <p:nvPicPr>
          <p:cNvPr id="7" name="Picture 2" descr="talk icon">
            <a:extLst>
              <a:ext uri="{FF2B5EF4-FFF2-40B4-BE49-F238E27FC236}">
                <a16:creationId xmlns:a16="http://schemas.microsoft.com/office/drawing/2014/main" id="{1A41CD47-7B5E-42E7-94D5-B0B69CE84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504686"/>
      </p:ext>
    </p:extLst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D39249-E17B-4EE4-91D0-C16C0B57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使ったコマンド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1EED7918-8272-44AA-A5CF-9B0ABDA42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270489"/>
              </p:ext>
            </p:extLst>
          </p:nvPr>
        </p:nvGraphicFramePr>
        <p:xfrm>
          <a:off x="457200" y="1125538"/>
          <a:ext cx="8229600" cy="278329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val="2070898508"/>
                    </a:ext>
                  </a:extLst>
                </a:gridCol>
                <a:gridCol w="6059016">
                  <a:extLst>
                    <a:ext uri="{9D8B030D-6E8A-4147-A177-3AD203B41FA5}">
                      <a16:colId xmlns:a16="http://schemas.microsoft.com/office/drawing/2014/main" val="4266389900"/>
                    </a:ext>
                  </a:extLst>
                </a:gridCol>
              </a:tblGrid>
              <a:tr h="405854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コマンド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4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la</a:t>
                      </a:r>
                      <a:r>
                        <a:rPr kumimoji="1" lang="en-US" altLang="ja-JP" sz="2000" dirty="0"/>
                        <a:t>bel </a:t>
                      </a:r>
                      <a:r>
                        <a:rPr kumimoji="1" lang="en-US" altLang="ja-JP" sz="2000" u="sng" dirty="0"/>
                        <a:t>de</a:t>
                      </a:r>
                      <a:r>
                        <a:rPr kumimoji="1" lang="en-US" altLang="ja-JP" sz="2000" dirty="0"/>
                        <a:t>fine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値ラベルを定義する。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la</a:t>
                      </a:r>
                      <a:r>
                        <a:rPr kumimoji="1" lang="en-US" altLang="ja-JP" sz="2000" dirty="0"/>
                        <a:t>bel </a:t>
                      </a:r>
                      <a:r>
                        <a:rPr kumimoji="1" lang="en-US" altLang="ja-JP" sz="2000" u="sng" dirty="0"/>
                        <a:t>val</a:t>
                      </a:r>
                      <a:r>
                        <a:rPr kumimoji="1" lang="en-US" altLang="ja-JP" sz="2000" dirty="0"/>
                        <a:t>ue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変数に値ラベルを貼り付ける。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g</a:t>
                      </a:r>
                      <a:r>
                        <a:rPr kumimoji="1" lang="en-US" altLang="ja-JP" sz="2000" dirty="0"/>
                        <a:t>enerate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新しい変数を作る。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8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ren</a:t>
                      </a:r>
                      <a:r>
                        <a:rPr kumimoji="1" lang="en-US" altLang="ja-JP" sz="2000" dirty="0"/>
                        <a:t>ame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変数の名前を変更する。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83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la</a:t>
                      </a:r>
                      <a:r>
                        <a:rPr kumimoji="1" lang="en-US" altLang="ja-JP" sz="2000" u="none" dirty="0"/>
                        <a:t>bel </a:t>
                      </a:r>
                      <a:r>
                        <a:rPr kumimoji="1" lang="en-US" altLang="ja-JP" sz="2000" u="sng" dirty="0"/>
                        <a:t>var</a:t>
                      </a:r>
                      <a:r>
                        <a:rPr kumimoji="1" lang="en-US" altLang="ja-JP" sz="2000" u="none" dirty="0"/>
                        <a:t>iable</a:t>
                      </a:r>
                      <a:endParaRPr kumimoji="1" lang="ja-JP" altLang="en-US" sz="20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変数ラベルを貼り付ける。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drop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変数などを削除する。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29592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1DBF9E-1134-4DB1-8684-29B8774C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125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1CC828F-F4E7-4BBA-AE99-90DD462C6098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これらの詳細は、本スライドやヘルプファイルを参照して下さい。</a:t>
            </a:r>
            <a:endParaRPr lang="en-US" altLang="ja-JP" dirty="0"/>
          </a:p>
        </p:txBody>
      </p:sp>
      <p:pic>
        <p:nvPicPr>
          <p:cNvPr id="7" name="Picture 2" descr="talk icon">
            <a:extLst>
              <a:ext uri="{FF2B5EF4-FFF2-40B4-BE49-F238E27FC236}">
                <a16:creationId xmlns:a16="http://schemas.microsoft.com/office/drawing/2014/main" id="{30926F15-F25E-47C5-9B3B-5D28FB8D5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547995"/>
      </p:ext>
    </p:extLst>
  </p:cSld>
  <p:clrMapOvr>
    <a:masterClrMapping/>
  </p:clrMapOvr>
  <p:transition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D39249-E17B-4EE4-91D0-C16C0B57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紹介しただけのコマンド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1EED7918-8272-44AA-A5CF-9B0ABDA42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524854"/>
              </p:ext>
            </p:extLst>
          </p:nvPr>
        </p:nvGraphicFramePr>
        <p:xfrm>
          <a:off x="457200" y="1125538"/>
          <a:ext cx="8229600" cy="792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val="2070898508"/>
                    </a:ext>
                  </a:extLst>
                </a:gridCol>
                <a:gridCol w="6059016">
                  <a:extLst>
                    <a:ext uri="{9D8B030D-6E8A-4147-A177-3AD203B41FA5}">
                      <a16:colId xmlns:a16="http://schemas.microsoft.com/office/drawing/2014/main" val="4266389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コマンド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4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egen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特別な関数を使って変数を作製する。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391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1DBF9E-1134-4DB1-8684-29B8774C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126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638802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EA891-BFE6-43C3-B536-AECD2CC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外部コマンドのインストール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E832E-090F-4106-BA93-38070C5D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52839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外部コマンドをインストールするコマンド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b="1" dirty="0" err="1">
                <a:solidFill>
                  <a:schemeClr val="accent1"/>
                </a:solidFill>
              </a:rPr>
              <a:t>ssc</a:t>
            </a:r>
            <a:r>
              <a:rPr kumimoji="1" lang="en-US" altLang="ja-JP" b="1" dirty="0">
                <a:solidFill>
                  <a:schemeClr val="accent1"/>
                </a:solidFill>
              </a:rPr>
              <a:t> install </a:t>
            </a:r>
            <a:r>
              <a:rPr kumimoji="1" lang="ja-JP" altLang="en-US" b="1" dirty="0">
                <a:solidFill>
                  <a:schemeClr val="accent1"/>
                </a:solidFill>
              </a:rPr>
              <a:t>外部コマンド名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C20C9-4919-4F57-A6F4-AC82608B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D34FF45-E5A0-4EE6-999E-340BC7C9574B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インターネットに繋がっていないときには、利用できません。</a:t>
            </a:r>
            <a:endParaRPr lang="en-US" altLang="ja-JP" dirty="0"/>
          </a:p>
        </p:txBody>
      </p:sp>
      <p:pic>
        <p:nvPicPr>
          <p:cNvPr id="8" name="Picture 2" descr="talk icon">
            <a:extLst>
              <a:ext uri="{FF2B5EF4-FFF2-40B4-BE49-F238E27FC236}">
                <a16:creationId xmlns:a16="http://schemas.microsoft.com/office/drawing/2014/main" id="{138298F0-79F1-40A4-8326-26A2B5250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65988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EA891-BFE6-43C3-B536-AECD2CC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外部コマンドのインストール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E832E-090F-4106-BA93-38070C5D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52839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外部コマンド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fre</a:t>
            </a:r>
            <a:r>
              <a:rPr kumimoji="1" lang="ja-JP" altLang="en-US" dirty="0"/>
              <a:t>をインストール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b="1" dirty="0" err="1">
                <a:solidFill>
                  <a:schemeClr val="accent1"/>
                </a:solidFill>
              </a:rPr>
              <a:t>ssc</a:t>
            </a:r>
            <a:r>
              <a:rPr kumimoji="1" lang="en-US" altLang="ja-JP" b="1" dirty="0">
                <a:solidFill>
                  <a:schemeClr val="accent1"/>
                </a:solidFill>
              </a:rPr>
              <a:t> install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fre</a:t>
            </a:r>
            <a:endParaRPr kumimoji="1" lang="en-US" altLang="ja-JP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altLang="ja-JP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kumimoji="1" lang="en-US" altLang="ja-JP" b="1" dirty="0" err="1">
                <a:solidFill>
                  <a:schemeClr val="accent1"/>
                </a:solidFill>
              </a:rPr>
              <a:t>fre</a:t>
            </a:r>
            <a:r>
              <a:rPr kumimoji="1" lang="ja-JP" altLang="en-US" dirty="0"/>
              <a:t>はあとで利用します。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C20C9-4919-4F57-A6F4-AC82608B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D44930-8B58-43AB-88D9-BB43FD018003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外部コマンド</a:t>
            </a:r>
            <a:r>
              <a:rPr lang="en-US" altLang="ja-JP" b="1" dirty="0" err="1">
                <a:solidFill>
                  <a:schemeClr val="accent1"/>
                </a:solidFill>
              </a:rPr>
              <a:t>fre</a:t>
            </a:r>
            <a:r>
              <a:rPr lang="ja-JP" altLang="en-US" dirty="0"/>
              <a:t>は標準コマンド</a:t>
            </a:r>
            <a:r>
              <a:rPr lang="en-US" altLang="ja-JP" b="1" dirty="0">
                <a:solidFill>
                  <a:schemeClr val="accent1"/>
                </a:solidFill>
              </a:rPr>
              <a:t>tab1</a:t>
            </a:r>
            <a:r>
              <a:rPr lang="ja-JP" altLang="en-US" dirty="0"/>
              <a:t>と似ていますが、かなり有用です。</a:t>
            </a:r>
            <a:endParaRPr lang="en-US" altLang="ja-JP" dirty="0"/>
          </a:p>
        </p:txBody>
      </p:sp>
      <p:pic>
        <p:nvPicPr>
          <p:cNvPr id="7" name="Picture 2" descr="talk icon">
            <a:extLst>
              <a:ext uri="{FF2B5EF4-FFF2-40B4-BE49-F238E27FC236}">
                <a16:creationId xmlns:a16="http://schemas.microsoft.com/office/drawing/2014/main" id="{AD249996-57FE-4BE2-8EB0-C04C2D44E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38388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EA891-BFE6-43C3-B536-AECD2CC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外部コマンド関係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E832E-090F-4106-BA93-38070C5D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25202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人気の外部コマンドを表示するコマンド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b="1" dirty="0" err="1">
                <a:solidFill>
                  <a:schemeClr val="accent1"/>
                </a:solidFill>
              </a:rPr>
              <a:t>ssc</a:t>
            </a:r>
            <a:r>
              <a:rPr kumimoji="1" lang="en-US" altLang="ja-JP" b="1" dirty="0">
                <a:solidFill>
                  <a:schemeClr val="accent1"/>
                </a:solidFill>
              </a:rPr>
              <a:t> hot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C20C9-4919-4F57-A6F4-AC82608B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D34FF45-E5A0-4EE6-999E-340BC7C9574B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/>
              <a:t>2020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</a:t>
            </a:r>
            <a:r>
              <a:rPr lang="en-US" altLang="ja-JP" dirty="0"/>
              <a:t>, 2024</a:t>
            </a:r>
            <a:r>
              <a:rPr lang="ja-JP" altLang="en-US" dirty="0"/>
              <a:t>年</a:t>
            </a:r>
            <a:r>
              <a:rPr lang="en-US" altLang="ja-JP" dirty="0"/>
              <a:t>12</a:t>
            </a:r>
            <a:r>
              <a:rPr lang="ja-JP" altLang="en-US" dirty="0"/>
              <a:t>月の人気トップ</a:t>
            </a:r>
            <a:r>
              <a:rPr lang="en-US" altLang="ja-JP" dirty="0"/>
              <a:t>10</a:t>
            </a:r>
            <a:r>
              <a:rPr lang="ja-JP" altLang="en-US" dirty="0"/>
              <a:t>が表示されています。</a:t>
            </a:r>
            <a:endParaRPr lang="en-US" altLang="ja-JP" dirty="0"/>
          </a:p>
        </p:txBody>
      </p:sp>
      <p:pic>
        <p:nvPicPr>
          <p:cNvPr id="8" name="Picture 2" descr="talk icon">
            <a:extLst>
              <a:ext uri="{FF2B5EF4-FFF2-40B4-BE49-F238E27FC236}">
                <a16:creationId xmlns:a16="http://schemas.microsoft.com/office/drawing/2014/main" id="{138298F0-79F1-40A4-8326-26A2B5250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8D4A899-69D5-4877-ACB6-1440F8292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8" y="3284984"/>
            <a:ext cx="4788024" cy="283029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A40C7AA-6656-7326-85D2-2BBD81A29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588" y="3284984"/>
            <a:ext cx="4464496" cy="283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5904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EA891-BFE6-43C3-B536-AECD2CC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外部コマンド関係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E832E-090F-4106-BA93-38070C5D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988840"/>
            <a:ext cx="8229600" cy="252028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今までにインストールした</a:t>
            </a:r>
            <a:br>
              <a:rPr kumimoji="1" lang="en-US" altLang="ja-JP" dirty="0"/>
            </a:br>
            <a:r>
              <a:rPr kumimoji="1" lang="ja-JP" altLang="en-US" dirty="0"/>
              <a:t>外部コマンドをリスト表示する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ado 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dir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C20C9-4919-4F57-A6F4-AC82608B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1370E22-2335-43C6-A793-F0A78814569D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何をインストールしていたのか、忘れがち。</a:t>
            </a:r>
            <a:endParaRPr lang="en-US" altLang="ja-JP" dirty="0"/>
          </a:p>
        </p:txBody>
      </p:sp>
      <p:pic>
        <p:nvPicPr>
          <p:cNvPr id="10" name="Picture 2" descr="talk icon">
            <a:extLst>
              <a:ext uri="{FF2B5EF4-FFF2-40B4-BE49-F238E27FC236}">
                <a16:creationId xmlns:a16="http://schemas.microsoft.com/office/drawing/2014/main" id="{AE321546-8B69-434D-B90E-387025718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10002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EA891-BFE6-43C3-B536-AECD2CC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外部コマンド関係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C20C9-4919-4F57-A6F4-AC82608B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04F3F73-97A5-4F28-B3FB-1D19724BE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72" y="976723"/>
            <a:ext cx="8676456" cy="573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5005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1D470DA-24DF-465C-A587-1C044F30A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Stata</a:t>
            </a:r>
            <a:r>
              <a:rPr kumimoji="1" lang="ja-JP" altLang="en-US" dirty="0"/>
              <a:t>外の作業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F418002-37C9-42F0-80B1-B9BFC94923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/>
              <a:t>研究の目的</a:t>
            </a:r>
            <a:endParaRPr kumimoji="1" lang="en-US" altLang="ja-JP" dirty="0"/>
          </a:p>
          <a:p>
            <a:r>
              <a:rPr kumimoji="1" lang="ja-JP" altLang="en-US" dirty="0"/>
              <a:t>変数表と解析計画</a:t>
            </a:r>
          </a:p>
        </p:txBody>
      </p:sp>
    </p:spTree>
    <p:extLst>
      <p:ext uri="{BB962C8B-B14F-4D97-AF65-F5344CB8AC3E}">
        <p14:creationId xmlns:p14="http://schemas.microsoft.com/office/powerpoint/2010/main" val="192551803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2E9670F-0425-FC3F-314E-914226D0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研究の目的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ACDA1A7-401C-4E30-22DF-B4B9A2911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7AF65A-73A1-78B4-30D6-C1ED3CB1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40789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B7BEF-2018-4AF5-BC19-C2A1F3F3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本シリーズ</a:t>
            </a:r>
            <a:r>
              <a:rPr lang="ja-JP" altLang="en-US"/>
              <a:t>のテーマ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585F56-67BA-42A5-82E4-32CFAC5B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kumimoji="1" lang="ja-JP" altLang="en-US" dirty="0"/>
              <a:t>特に重要</a:t>
            </a:r>
            <a:endParaRPr kumimoji="1" lang="en-US" altLang="ja-JP" dirty="0"/>
          </a:p>
          <a:p>
            <a:pPr lvl="1"/>
            <a:r>
              <a:rPr lang="ja-JP" altLang="en-US" dirty="0"/>
              <a:t>解析の再現性を担保できる。</a:t>
            </a:r>
            <a:endParaRPr lang="en-US" altLang="ja-JP" dirty="0"/>
          </a:p>
          <a:p>
            <a:pPr lvl="1"/>
            <a:r>
              <a:rPr lang="ja-JP" altLang="en-US" dirty="0"/>
              <a:t>「取りあえず動く」からの脱却</a:t>
            </a:r>
            <a:endParaRPr lang="en-US" altLang="ja-JP" dirty="0"/>
          </a:p>
          <a:p>
            <a:r>
              <a:rPr lang="ja-JP" altLang="en-US" dirty="0"/>
              <a:t>重要</a:t>
            </a:r>
            <a:endParaRPr lang="en-US" altLang="ja-JP" dirty="0"/>
          </a:p>
          <a:p>
            <a:pPr lvl="1"/>
            <a:r>
              <a:rPr lang="ja-JP" altLang="en-US" dirty="0"/>
              <a:t>解析ができる。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828380-CE60-4F47-8333-FD60E38F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733857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038E64E-2756-BC8B-5451-F7158165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研究仮説を明瞭にする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D2FE69-E9C6-96DB-633E-533C79BD6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ステップ</a:t>
            </a:r>
            <a:r>
              <a:rPr lang="en-US" altLang="ja-JP" dirty="0"/>
              <a:t>1</a:t>
            </a:r>
          </a:p>
          <a:p>
            <a:pPr lvl="1"/>
            <a:r>
              <a:rPr lang="ja-JP" altLang="en-US" dirty="0"/>
              <a:t>記述統計を知りたいのか？</a:t>
            </a:r>
            <a:endParaRPr lang="en-US" altLang="ja-JP" dirty="0"/>
          </a:p>
          <a:p>
            <a:pPr lvl="1"/>
            <a:r>
              <a:rPr lang="ja-JP" altLang="en-US" dirty="0"/>
              <a:t>関連が分かれば良いのか？</a:t>
            </a:r>
            <a:endParaRPr lang="en-US" altLang="ja-JP" dirty="0"/>
          </a:p>
          <a:p>
            <a:pPr lvl="1"/>
            <a:r>
              <a:rPr lang="ja-JP" altLang="en-US" dirty="0"/>
              <a:t>因果関係を知りたいのか？</a:t>
            </a:r>
            <a:endParaRPr lang="en-US" altLang="ja-JP" dirty="0"/>
          </a:p>
          <a:p>
            <a:pPr lvl="1"/>
            <a:r>
              <a:rPr lang="ja-JP" altLang="en-US" dirty="0"/>
              <a:t>アウトカムの予測がしたいのか？</a:t>
            </a:r>
            <a:endParaRPr lang="en-US" altLang="ja-JP" dirty="0"/>
          </a:p>
          <a:p>
            <a:pPr lvl="1"/>
            <a:r>
              <a:rPr lang="ja-JP" altLang="en-US" dirty="0"/>
              <a:t>診断能（感度・特異度）が知りたいか？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AA1EDF-1668-6D75-BFBD-C226F83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95061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5AC2C-D448-CC43-2FAC-816579D7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6847993-3238-A582-7967-41947BEB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研究仮説を明瞭にする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11780E-AA30-110A-1C55-0DD502F7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ステップ</a:t>
            </a:r>
            <a:r>
              <a:rPr lang="en-US" altLang="ja-JP" dirty="0"/>
              <a:t>2</a:t>
            </a:r>
            <a:r>
              <a:rPr lang="ja-JP" altLang="en-US" dirty="0"/>
              <a:t>：因果推論の場合</a:t>
            </a:r>
            <a:endParaRPr lang="en-US" altLang="ja-JP" dirty="0"/>
          </a:p>
          <a:p>
            <a:pPr lvl="1"/>
            <a:r>
              <a:rPr lang="en-US" altLang="ja-JP" dirty="0"/>
              <a:t>PECO / PICO</a:t>
            </a:r>
            <a:r>
              <a:rPr lang="ja-JP" altLang="en-US" dirty="0"/>
              <a:t>で定式化する。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32CD96-805C-8402-905D-2AB9AB7C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79253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76C557-B7CB-4B8F-8047-8408E1D7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PICO/PECO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EDF18A-54E7-444D-B171-6F1CBEEFE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ja-JP" altLang="ja-JP" dirty="0"/>
              <a:t>曖昧な疑問を</a:t>
            </a:r>
            <a:r>
              <a:rPr lang="ja-JP" altLang="ja-JP" sz="4000" b="1" u="sng" dirty="0">
                <a:solidFill>
                  <a:schemeClr val="accent2"/>
                </a:solidFill>
              </a:rPr>
              <a:t>研究に適した形</a:t>
            </a:r>
            <a:r>
              <a:rPr lang="ja-JP" altLang="ja-JP" dirty="0"/>
              <a:t>にする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lang="en-US" altLang="ja-JP" dirty="0"/>
              <a:t>PICO/PECO</a:t>
            </a:r>
            <a:r>
              <a:rPr lang="ja-JP" altLang="en-US" dirty="0"/>
              <a:t>により</a:t>
            </a:r>
            <a:br>
              <a:rPr lang="en-US" altLang="ja-JP" dirty="0"/>
            </a:br>
            <a:r>
              <a:rPr lang="ja-JP" altLang="ja-JP" dirty="0"/>
              <a:t>シンプルに</a:t>
            </a:r>
            <a:r>
              <a:rPr lang="ja-JP" altLang="ja-JP" sz="4000" b="1" u="sng" dirty="0"/>
              <a:t>定式化・構造化</a:t>
            </a:r>
            <a:r>
              <a:rPr lang="ja-JP" altLang="ja-JP" dirty="0"/>
              <a:t>できる。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BC7A3A-EA92-486D-A9EE-EE9887D7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2280" y="170963"/>
            <a:ext cx="1763688" cy="558074"/>
          </a:xfr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773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E40A3-8735-4A00-B10A-5B3A59BA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PICO/PECO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B265E-A64E-49BD-AE6F-49D0B570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b="1" dirty="0">
                <a:highlight>
                  <a:srgbClr val="FFD966"/>
                </a:highlight>
              </a:rPr>
              <a:t>P</a:t>
            </a:r>
            <a:r>
              <a:rPr lang="en-US" altLang="ja-JP" sz="2800" dirty="0"/>
              <a:t>=Patient / Population</a:t>
            </a:r>
          </a:p>
          <a:p>
            <a:pPr marL="355600" lvl="1" indent="0">
              <a:buNone/>
            </a:pPr>
            <a:r>
              <a:rPr lang="ja-JP" altLang="ja-JP" sz="2400" dirty="0"/>
              <a:t>誰を対象者とするのか</a:t>
            </a:r>
            <a:r>
              <a:rPr lang="ja-JP" altLang="en-US" sz="2400" dirty="0"/>
              <a:t>。研究対象者。被験者。</a:t>
            </a:r>
            <a:endParaRPr lang="en-US" altLang="ja-JP" sz="2400" dirty="0"/>
          </a:p>
          <a:p>
            <a:r>
              <a:rPr lang="en-US" altLang="ja-JP" sz="2800" b="1" dirty="0">
                <a:highlight>
                  <a:srgbClr val="FFD966"/>
                </a:highlight>
              </a:rPr>
              <a:t>I</a:t>
            </a:r>
            <a:r>
              <a:rPr lang="en-US" altLang="ja-JP" sz="2800" dirty="0">
                <a:highlight>
                  <a:srgbClr val="FFD966"/>
                </a:highlight>
              </a:rPr>
              <a:t> / </a:t>
            </a:r>
            <a:r>
              <a:rPr lang="en-US" altLang="ja-JP" sz="2800" b="1" dirty="0">
                <a:highlight>
                  <a:srgbClr val="FFD966"/>
                </a:highlight>
              </a:rPr>
              <a:t>E</a:t>
            </a:r>
            <a:r>
              <a:rPr lang="en-US" altLang="ja-JP" sz="2800" dirty="0">
                <a:highlight>
                  <a:srgbClr val="FFD966"/>
                </a:highlight>
              </a:rPr>
              <a:t> </a:t>
            </a:r>
            <a:r>
              <a:rPr lang="en-US" altLang="ja-JP" sz="2800" dirty="0"/>
              <a:t>= Intervention / Exposure</a:t>
            </a:r>
          </a:p>
          <a:p>
            <a:pPr marL="355600" lvl="1" indent="0">
              <a:buNone/>
            </a:pPr>
            <a:r>
              <a:rPr lang="ja-JP" altLang="ja-JP" sz="2400" dirty="0"/>
              <a:t>どのような</a:t>
            </a:r>
            <a:r>
              <a:rPr lang="ja-JP" altLang="en-US" sz="2400" dirty="0"/>
              <a:t>介入や</a:t>
            </a:r>
            <a:r>
              <a:rPr lang="ja-JP" altLang="ja-JP" sz="2400" dirty="0"/>
              <a:t>曝露を考えるのか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r>
              <a:rPr lang="en-US" altLang="ja-JP" sz="2800" b="1" dirty="0">
                <a:highlight>
                  <a:srgbClr val="FFD966"/>
                </a:highlight>
              </a:rPr>
              <a:t>C</a:t>
            </a:r>
            <a:r>
              <a:rPr lang="en-US" altLang="ja-JP" sz="2800" dirty="0"/>
              <a:t> = Control / Comparison</a:t>
            </a:r>
          </a:p>
          <a:p>
            <a:pPr marL="355600" lvl="1" indent="0">
              <a:buNone/>
            </a:pPr>
            <a:r>
              <a:rPr lang="ja-JP" altLang="ja-JP" sz="2400" dirty="0"/>
              <a:t>何と比較するのか</a:t>
            </a:r>
            <a:r>
              <a:rPr lang="ja-JP" altLang="en-US" sz="2400" dirty="0"/>
              <a:t>。</a:t>
            </a:r>
            <a:endParaRPr lang="en-US" altLang="ja-JP" sz="2400" dirty="0"/>
          </a:p>
          <a:p>
            <a:r>
              <a:rPr lang="en-US" altLang="ja-JP" sz="2800" b="1" dirty="0">
                <a:highlight>
                  <a:srgbClr val="FFD966"/>
                </a:highlight>
              </a:rPr>
              <a:t>O</a:t>
            </a:r>
            <a:r>
              <a:rPr lang="en-US" altLang="ja-JP" sz="2800" dirty="0"/>
              <a:t> = Outcome</a:t>
            </a:r>
          </a:p>
          <a:p>
            <a:pPr marL="355600" lvl="1" indent="0">
              <a:buNone/>
            </a:pPr>
            <a:r>
              <a:rPr lang="ja-JP" altLang="ja-JP" sz="2400" dirty="0"/>
              <a:t>アウトカム</a:t>
            </a:r>
            <a:r>
              <a:rPr lang="ja-JP" altLang="en-US" sz="2400" dirty="0"/>
              <a:t>は何か。主要評価項目。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3D07CB-FC62-4D05-B748-098B629C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2280" y="170963"/>
            <a:ext cx="1763688" cy="558074"/>
          </a:xfr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7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E40A3-8735-4A00-B10A-5B3A59BA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PICO/PECO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B265E-A64E-49BD-AE6F-49D0B570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ja-JP" b="1" dirty="0">
                <a:highlight>
                  <a:srgbClr val="FFD966"/>
                </a:highlight>
              </a:rPr>
              <a:t>P</a:t>
            </a:r>
            <a:r>
              <a:rPr lang="en-US" altLang="ja-JP" dirty="0"/>
              <a:t>=Patient / Population</a:t>
            </a:r>
          </a:p>
          <a:p>
            <a:pPr marL="355600" lvl="1" indent="0">
              <a:buNone/>
            </a:pPr>
            <a:r>
              <a:rPr lang="ja-JP" altLang="ja-JP" dirty="0"/>
              <a:t>誰を対象者とするのか</a:t>
            </a:r>
            <a:r>
              <a:rPr lang="ja-JP" altLang="en-US" dirty="0"/>
              <a:t>。研究対象者。被験者。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3D07CB-FC62-4D05-B748-098B629C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2280" y="170963"/>
            <a:ext cx="1763688" cy="558074"/>
          </a:xfr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762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E1335-774A-42B8-B6AB-CD971C9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“P”</a:t>
            </a:r>
            <a:r>
              <a:rPr lang="ja-JP" altLang="en-US" dirty="0"/>
              <a:t>の注意点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EFB431-DE91-4441-9F6D-3A39A55B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選択基準・除外基準</a:t>
            </a:r>
            <a:endParaRPr kumimoji="1" lang="en-US" altLang="ja-JP" dirty="0"/>
          </a:p>
          <a:p>
            <a:pPr lvl="1"/>
            <a:r>
              <a:rPr kumimoji="1" lang="en-US" altLang="ja-JP" b="1" dirty="0">
                <a:highlight>
                  <a:srgbClr val="FFD966"/>
                </a:highlight>
              </a:rPr>
              <a:t>at risk</a:t>
            </a:r>
            <a:r>
              <a:rPr kumimoji="1" lang="ja-JP" altLang="en-US" dirty="0"/>
              <a:t>な集団を入れる。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A03B28-724F-4E1E-9602-8D5E74C5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pic>
        <p:nvPicPr>
          <p:cNvPr id="6" name="Picture 2" descr="å¦å©¦ãã">
            <a:extLst>
              <a:ext uri="{FF2B5EF4-FFF2-40B4-BE49-F238E27FC236}">
                <a16:creationId xmlns:a16="http://schemas.microsoft.com/office/drawing/2014/main" id="{7361A8E3-7811-4D28-B117-03A199737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516" y="322438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9A677CD-59B6-4547-841E-FCA3CB253FB2}"/>
              </a:ext>
            </a:extLst>
          </p:cNvPr>
          <p:cNvSpPr/>
          <p:nvPr/>
        </p:nvSpPr>
        <p:spPr>
          <a:xfrm>
            <a:off x="1115616" y="3032956"/>
            <a:ext cx="2808312" cy="792088"/>
          </a:xfrm>
          <a:prstGeom prst="round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1"/>
                </a:solidFill>
              </a:rPr>
              <a:t>出生時体重が</a:t>
            </a:r>
            <a:br>
              <a:rPr kumimoji="1" lang="en-US" altLang="ja-JP" sz="2400" dirty="0">
                <a:solidFill>
                  <a:schemeClr val="accent1"/>
                </a:solidFill>
              </a:rPr>
            </a:br>
            <a:r>
              <a:rPr kumimoji="1" lang="ja-JP" altLang="en-US" sz="2400" dirty="0">
                <a:solidFill>
                  <a:schemeClr val="accent1"/>
                </a:solidFill>
              </a:rPr>
              <a:t>知りたい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A594E272-33E2-4558-A32E-4B84C627EEF1}"/>
              </a:ext>
            </a:extLst>
          </p:cNvPr>
          <p:cNvSpPr/>
          <p:nvPr/>
        </p:nvSpPr>
        <p:spPr>
          <a:xfrm>
            <a:off x="2193227" y="4221088"/>
            <a:ext cx="648072" cy="864096"/>
          </a:xfrm>
          <a:prstGeom prst="down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0B78A72-6E08-4F89-81EB-22A210339CA5}"/>
              </a:ext>
            </a:extLst>
          </p:cNvPr>
          <p:cNvSpPr/>
          <p:nvPr/>
        </p:nvSpPr>
        <p:spPr>
          <a:xfrm>
            <a:off x="1109257" y="5481228"/>
            <a:ext cx="2808312" cy="792088"/>
          </a:xfrm>
          <a:prstGeom prst="round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1"/>
                </a:solidFill>
              </a:rPr>
              <a:t>at risk</a:t>
            </a:r>
            <a:r>
              <a:rPr kumimoji="1" lang="ja-JP" altLang="en-US" sz="2400" dirty="0">
                <a:solidFill>
                  <a:schemeClr val="accent1"/>
                </a:solidFill>
              </a:rPr>
              <a:t>な集団は</a:t>
            </a:r>
            <a:br>
              <a:rPr kumimoji="1" lang="en-US" altLang="ja-JP" sz="2400" dirty="0">
                <a:solidFill>
                  <a:schemeClr val="accent1"/>
                </a:solidFill>
              </a:rPr>
            </a:br>
            <a:r>
              <a:rPr kumimoji="1" lang="ja-JP" altLang="en-US" sz="2400" dirty="0">
                <a:solidFill>
                  <a:schemeClr val="accent1"/>
                </a:solidFill>
              </a:rPr>
              <a:t>妊婦さん</a:t>
            </a:r>
          </a:p>
        </p:txBody>
      </p:sp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269D13B4-36D4-4E28-87FD-7CEDCBEBFDC2}"/>
              </a:ext>
            </a:extLst>
          </p:cNvPr>
          <p:cNvSpPr/>
          <p:nvPr/>
        </p:nvSpPr>
        <p:spPr>
          <a:xfrm>
            <a:off x="6782388" y="3050414"/>
            <a:ext cx="1594520" cy="543196"/>
          </a:xfrm>
          <a:prstGeom prst="wedgeEllipseCallout">
            <a:avLst>
              <a:gd name="adj1" fmla="val -23990"/>
              <a:gd name="adj2" fmla="val 71766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呼んだ？</a:t>
            </a:r>
          </a:p>
        </p:txBody>
      </p:sp>
    </p:spTree>
    <p:extLst>
      <p:ext uri="{BB962C8B-B14F-4D97-AF65-F5344CB8AC3E}">
        <p14:creationId xmlns:p14="http://schemas.microsoft.com/office/powerpoint/2010/main" val="36862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E1335-774A-42B8-B6AB-CD971C9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“P”</a:t>
            </a:r>
            <a:r>
              <a:rPr lang="ja-JP" altLang="en-US" dirty="0"/>
              <a:t>の注意点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EFB431-DE91-4441-9F6D-3A39A55B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選択基準・除外基準</a:t>
            </a:r>
            <a:endParaRPr lang="en-US" altLang="ja-JP" dirty="0"/>
          </a:p>
          <a:p>
            <a:pPr lvl="1"/>
            <a:r>
              <a:rPr kumimoji="1" lang="ja-JP" altLang="en-US" dirty="0"/>
              <a:t>条件を厳しくすると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A03B28-724F-4E1E-9602-8D5E74C5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9A677CD-59B6-4547-841E-FCA3CB253FB2}"/>
              </a:ext>
            </a:extLst>
          </p:cNvPr>
          <p:cNvSpPr/>
          <p:nvPr/>
        </p:nvSpPr>
        <p:spPr>
          <a:xfrm>
            <a:off x="1265991" y="3132808"/>
            <a:ext cx="3306009" cy="985292"/>
          </a:xfrm>
          <a:prstGeom prst="round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1"/>
                </a:solidFill>
              </a:rPr>
              <a:t>妊娠</a:t>
            </a:r>
            <a:r>
              <a:rPr kumimoji="1" lang="en-US" altLang="ja-JP" sz="2400" dirty="0">
                <a:solidFill>
                  <a:schemeClr val="accent1"/>
                </a:solidFill>
              </a:rPr>
              <a:t>30±0.5</a:t>
            </a:r>
            <a:r>
              <a:rPr kumimoji="1" lang="ja-JP" altLang="en-US" sz="2400" dirty="0">
                <a:solidFill>
                  <a:schemeClr val="accent1"/>
                </a:solidFill>
              </a:rPr>
              <a:t>週</a:t>
            </a:r>
            <a:br>
              <a:rPr kumimoji="1" lang="en-US" altLang="ja-JP" sz="2400" dirty="0">
                <a:solidFill>
                  <a:schemeClr val="accent1"/>
                </a:solidFill>
              </a:rPr>
            </a:br>
            <a:r>
              <a:rPr kumimoji="1" lang="ja-JP" altLang="en-US" sz="2400" dirty="0">
                <a:solidFill>
                  <a:schemeClr val="accent1"/>
                </a:solidFill>
              </a:rPr>
              <a:t>胎児体重</a:t>
            </a:r>
            <a:r>
              <a:rPr kumimoji="1" lang="en-US" altLang="ja-JP" sz="2400" dirty="0">
                <a:solidFill>
                  <a:schemeClr val="accent1"/>
                </a:solidFill>
              </a:rPr>
              <a:t>1500±50g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pic>
        <p:nvPicPr>
          <p:cNvPr id="9" name="Picture 2" descr="å¦å©¦ãã">
            <a:extLst>
              <a:ext uri="{FF2B5EF4-FFF2-40B4-BE49-F238E27FC236}">
                <a16:creationId xmlns:a16="http://schemas.microsoft.com/office/drawing/2014/main" id="{754A3E96-A820-40C9-ACF7-570D3591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516" y="322438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3E00586-F4F1-4709-A156-8E19D355ECC6}"/>
              </a:ext>
            </a:extLst>
          </p:cNvPr>
          <p:cNvSpPr txBox="1"/>
          <p:nvPr/>
        </p:nvSpPr>
        <p:spPr>
          <a:xfrm>
            <a:off x="755576" y="5013176"/>
            <a:ext cx="5256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4D4D4D"/>
                </a:solidFill>
              </a:rPr>
              <a:t>治療効果のバラツキが</a:t>
            </a:r>
            <a:r>
              <a:rPr kumimoji="1" lang="ja-JP" altLang="en-US" sz="3200" b="1" u="sng" dirty="0">
                <a:solidFill>
                  <a:srgbClr val="4D4D4D"/>
                </a:solidFill>
              </a:rPr>
              <a:t>小さい</a:t>
            </a:r>
            <a:r>
              <a:rPr kumimoji="1" lang="ja-JP" altLang="en-US" sz="2400" dirty="0">
                <a:solidFill>
                  <a:srgbClr val="4D4D4D"/>
                </a:solidFill>
              </a:rPr>
              <a:t>。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結果の一般化が</a:t>
            </a:r>
            <a:r>
              <a:rPr kumimoji="1" lang="ja-JP" altLang="en-US" sz="3200" b="1" u="sng" dirty="0">
                <a:solidFill>
                  <a:srgbClr val="4D4D4D"/>
                </a:solidFill>
              </a:rPr>
              <a:t>難しい</a:t>
            </a:r>
            <a:r>
              <a:rPr kumimoji="1" lang="ja-JP" altLang="en-US" sz="2400" dirty="0">
                <a:solidFill>
                  <a:srgbClr val="4D4D4D"/>
                </a:solidFill>
              </a:rPr>
              <a:t>。</a:t>
            </a:r>
            <a:endParaRPr kumimoji="1" lang="ja-JP" altLang="en-US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39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E1335-774A-42B8-B6AB-CD971C9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“P”</a:t>
            </a:r>
            <a:r>
              <a:rPr lang="ja-JP" altLang="en-US" dirty="0"/>
              <a:t>の注意点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EFB431-DE91-4441-9F6D-3A39A55B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選択基準・除外基準</a:t>
            </a:r>
            <a:endParaRPr lang="en-US" altLang="ja-JP" dirty="0"/>
          </a:p>
          <a:p>
            <a:pPr lvl="1"/>
            <a:r>
              <a:rPr kumimoji="1" lang="ja-JP" altLang="en-US" dirty="0"/>
              <a:t>条件を緩くすると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A03B28-724F-4E1E-9602-8D5E74C5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9A677CD-59B6-4547-841E-FCA3CB253FB2}"/>
              </a:ext>
            </a:extLst>
          </p:cNvPr>
          <p:cNvSpPr/>
          <p:nvPr/>
        </p:nvSpPr>
        <p:spPr>
          <a:xfrm>
            <a:off x="1265991" y="3132808"/>
            <a:ext cx="3306009" cy="985292"/>
          </a:xfrm>
          <a:prstGeom prst="round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1"/>
                </a:solidFill>
              </a:rPr>
              <a:t>妊娠</a:t>
            </a:r>
            <a:r>
              <a:rPr kumimoji="1" lang="en-US" altLang="ja-JP" sz="2400" dirty="0">
                <a:solidFill>
                  <a:schemeClr val="accent1"/>
                </a:solidFill>
              </a:rPr>
              <a:t>30±10</a:t>
            </a:r>
            <a:r>
              <a:rPr kumimoji="1" lang="ja-JP" altLang="en-US" sz="2400" dirty="0">
                <a:solidFill>
                  <a:schemeClr val="accent1"/>
                </a:solidFill>
              </a:rPr>
              <a:t>週</a:t>
            </a:r>
            <a:br>
              <a:rPr kumimoji="1" lang="en-US" altLang="ja-JP" sz="2400" dirty="0">
                <a:solidFill>
                  <a:schemeClr val="accent1"/>
                </a:solidFill>
              </a:rPr>
            </a:br>
            <a:r>
              <a:rPr kumimoji="1" lang="ja-JP" altLang="en-US" sz="2400" dirty="0">
                <a:solidFill>
                  <a:schemeClr val="accent1"/>
                </a:solidFill>
              </a:rPr>
              <a:t>胎児体重</a:t>
            </a:r>
            <a:r>
              <a:rPr kumimoji="1" lang="en-US" altLang="ja-JP" sz="2400" dirty="0">
                <a:solidFill>
                  <a:schemeClr val="accent1"/>
                </a:solidFill>
              </a:rPr>
              <a:t>1500±1000g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pic>
        <p:nvPicPr>
          <p:cNvPr id="9" name="Picture 2" descr="å¦å©¦ãã">
            <a:extLst>
              <a:ext uri="{FF2B5EF4-FFF2-40B4-BE49-F238E27FC236}">
                <a16:creationId xmlns:a16="http://schemas.microsoft.com/office/drawing/2014/main" id="{754A3E96-A820-40C9-ACF7-570D3591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516" y="322438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F59087-4C1C-4C41-81D7-D1D84F2982B3}"/>
              </a:ext>
            </a:extLst>
          </p:cNvPr>
          <p:cNvSpPr txBox="1"/>
          <p:nvPr/>
        </p:nvSpPr>
        <p:spPr>
          <a:xfrm>
            <a:off x="755576" y="5013176"/>
            <a:ext cx="5256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4D4D4D"/>
                </a:solidFill>
              </a:rPr>
              <a:t>治療効果のバラツキが</a:t>
            </a:r>
            <a:r>
              <a:rPr kumimoji="1" lang="ja-JP" altLang="en-US" sz="3200" b="1" u="sng" dirty="0">
                <a:solidFill>
                  <a:srgbClr val="4D4D4D"/>
                </a:solidFill>
              </a:rPr>
              <a:t>大きい</a:t>
            </a:r>
            <a:r>
              <a:rPr kumimoji="1" lang="ja-JP" altLang="en-US" sz="2400" dirty="0">
                <a:solidFill>
                  <a:srgbClr val="4D4D4D"/>
                </a:solidFill>
              </a:rPr>
              <a:t>。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400" dirty="0">
                <a:solidFill>
                  <a:srgbClr val="4D4D4D"/>
                </a:solidFill>
              </a:rPr>
              <a:t>結果の一般化が</a:t>
            </a:r>
            <a:r>
              <a:rPr kumimoji="1" lang="ja-JP" altLang="en-US" sz="3200" b="1" u="sng" dirty="0">
                <a:solidFill>
                  <a:srgbClr val="4D4D4D"/>
                </a:solidFill>
              </a:rPr>
              <a:t>易しい</a:t>
            </a:r>
            <a:r>
              <a:rPr kumimoji="1" lang="ja-JP" altLang="en-US" sz="2400" dirty="0">
                <a:solidFill>
                  <a:srgbClr val="4D4D4D"/>
                </a:solidFill>
              </a:rPr>
              <a:t>。</a:t>
            </a:r>
            <a:endParaRPr kumimoji="1" lang="ja-JP" altLang="en-US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33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E40A3-8735-4A00-B10A-5B3A59BA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PICO/PECO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B265E-A64E-49BD-AE6F-49D0B570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ja-JP" b="1" dirty="0">
                <a:highlight>
                  <a:srgbClr val="FFD966"/>
                </a:highlight>
              </a:rPr>
              <a:t>I / E </a:t>
            </a:r>
            <a:r>
              <a:rPr lang="en-US" altLang="ja-JP" dirty="0"/>
              <a:t>= Intervention / Exposure</a:t>
            </a:r>
          </a:p>
          <a:p>
            <a:pPr marL="355600" lvl="1" indent="0">
              <a:buNone/>
            </a:pPr>
            <a:r>
              <a:rPr lang="ja-JP" altLang="ja-JP" dirty="0"/>
              <a:t>どのような</a:t>
            </a:r>
            <a:r>
              <a:rPr lang="ja-JP" altLang="en-US" dirty="0"/>
              <a:t>介入や</a:t>
            </a:r>
            <a:r>
              <a:rPr lang="ja-JP" altLang="ja-JP" dirty="0"/>
              <a:t>曝露を考えるのか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3D07CB-FC62-4D05-B748-098B629C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2280" y="170963"/>
            <a:ext cx="1763688" cy="558074"/>
          </a:xfr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634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E1335-774A-42B8-B6AB-CD971C9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“I/E”</a:t>
            </a:r>
            <a:r>
              <a:rPr lang="ja-JP" altLang="en-US" dirty="0"/>
              <a:t>の注意点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EFB431-DE91-4441-9F6D-3A39A55B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/>
              <a:t>具体的であること</a:t>
            </a:r>
            <a:endParaRPr kumimoji="1"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A03B28-724F-4E1E-9602-8D5E74C5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9A677CD-59B6-4547-841E-FCA3CB253FB2}"/>
              </a:ext>
            </a:extLst>
          </p:cNvPr>
          <p:cNvSpPr/>
          <p:nvPr/>
        </p:nvSpPr>
        <p:spPr>
          <a:xfrm>
            <a:off x="767092" y="2936354"/>
            <a:ext cx="3306009" cy="985292"/>
          </a:xfrm>
          <a:prstGeom prst="round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1"/>
                </a:solidFill>
              </a:rPr>
              <a:t>食事指導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pic>
        <p:nvPicPr>
          <p:cNvPr id="9" name="Picture 2" descr="å¦å©¦ãã">
            <a:extLst>
              <a:ext uri="{FF2B5EF4-FFF2-40B4-BE49-F238E27FC236}">
                <a16:creationId xmlns:a16="http://schemas.microsoft.com/office/drawing/2014/main" id="{754A3E96-A820-40C9-ACF7-570D3591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516" y="322438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56966C0A-155D-4277-BF41-23084771DF90}"/>
              </a:ext>
            </a:extLst>
          </p:cNvPr>
          <p:cNvSpPr/>
          <p:nvPr/>
        </p:nvSpPr>
        <p:spPr>
          <a:xfrm>
            <a:off x="6782388" y="2708920"/>
            <a:ext cx="2214304" cy="884690"/>
          </a:xfrm>
          <a:prstGeom prst="wedgeEllipseCallout">
            <a:avLst>
              <a:gd name="adj1" fmla="val -23990"/>
              <a:gd name="adj2" fmla="val 71766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どんな</a:t>
            </a:r>
            <a:br>
              <a:rPr kumimoji="1" lang="en-US" altLang="ja-JP" dirty="0">
                <a:solidFill>
                  <a:schemeClr val="accent1"/>
                </a:solidFill>
              </a:rPr>
            </a:br>
            <a:r>
              <a:rPr kumimoji="1" lang="ja-JP" altLang="en-US" dirty="0">
                <a:solidFill>
                  <a:schemeClr val="accent1"/>
                </a:solidFill>
              </a:rPr>
              <a:t>指導だろう？</a:t>
            </a:r>
          </a:p>
        </p:txBody>
      </p:sp>
    </p:spTree>
    <p:extLst>
      <p:ext uri="{BB962C8B-B14F-4D97-AF65-F5344CB8AC3E}">
        <p14:creationId xmlns:p14="http://schemas.microsoft.com/office/powerpoint/2010/main" val="266318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A210F-E3A4-4B70-996E-2E05FA15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今回のテーマ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C6BAC7-3C51-4A56-A3A1-758F1DDA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ja-JP" altLang="en-US" dirty="0"/>
              <a:t>困った時</a:t>
            </a:r>
            <a:r>
              <a:rPr lang="en-US" altLang="ja-JP" dirty="0"/>
              <a:t>…</a:t>
            </a:r>
          </a:p>
          <a:p>
            <a:r>
              <a:rPr lang="en-US" altLang="ja-JP" dirty="0"/>
              <a:t>Stata</a:t>
            </a:r>
            <a:r>
              <a:rPr lang="ja-JP" altLang="en-US" dirty="0"/>
              <a:t>外の作業</a:t>
            </a:r>
            <a:endParaRPr lang="en-US" altLang="ja-JP" dirty="0"/>
          </a:p>
          <a:p>
            <a:pPr lvl="1"/>
            <a:r>
              <a:rPr lang="ja-JP" altLang="en-US" dirty="0"/>
              <a:t>変数表の作製</a:t>
            </a:r>
            <a:endParaRPr lang="en-US" altLang="ja-JP" dirty="0"/>
          </a:p>
          <a:p>
            <a:pPr lvl="1"/>
            <a:r>
              <a:rPr lang="ja-JP" altLang="en-US" dirty="0"/>
              <a:t>解析計画の策定</a:t>
            </a:r>
            <a:endParaRPr lang="en-US" altLang="ja-JP" dirty="0"/>
          </a:p>
          <a:p>
            <a:r>
              <a:rPr lang="ja-JP" altLang="en-US" dirty="0"/>
              <a:t>簡易的なデータマネジメント</a:t>
            </a:r>
            <a:endParaRPr lang="en-US" altLang="ja-JP" dirty="0"/>
          </a:p>
          <a:p>
            <a:pPr lvl="1"/>
            <a:r>
              <a:rPr kumimoji="1" lang="ja-JP" altLang="en-US" dirty="0"/>
              <a:t>データ修正</a:t>
            </a:r>
            <a:endParaRPr kumimoji="1" lang="en-US" altLang="ja-JP" dirty="0"/>
          </a:p>
          <a:p>
            <a:pPr lvl="1"/>
            <a:r>
              <a:rPr lang="ja-JP" altLang="en-US" dirty="0"/>
              <a:t>変数へのラベル付与</a:t>
            </a:r>
            <a:endParaRPr kumimoji="1" lang="en-US" altLang="ja-JP" dirty="0"/>
          </a:p>
          <a:p>
            <a:pPr lvl="1"/>
            <a:r>
              <a:rPr lang="ja-JP" altLang="en-US" dirty="0"/>
              <a:t>変数の作製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欠損値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CD37C9-C1C5-4173-8BEF-7DF65E29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455485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E1335-774A-42B8-B6AB-CD971C9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“I/E”</a:t>
            </a:r>
            <a:r>
              <a:rPr lang="ja-JP" altLang="en-US" dirty="0"/>
              <a:t>の注意点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EFB431-DE91-4441-9F6D-3A39A55B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/>
              <a:t>具体的であること</a:t>
            </a:r>
            <a:endParaRPr kumimoji="1"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A03B28-724F-4E1E-9602-8D5E74C5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9A677CD-59B6-4547-841E-FCA3CB253FB2}"/>
              </a:ext>
            </a:extLst>
          </p:cNvPr>
          <p:cNvSpPr/>
          <p:nvPr/>
        </p:nvSpPr>
        <p:spPr>
          <a:xfrm>
            <a:off x="539552" y="2492896"/>
            <a:ext cx="4813020" cy="2724894"/>
          </a:xfrm>
          <a:prstGeom prst="round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ja-JP" altLang="en-US" sz="2400" dirty="0">
                <a:solidFill>
                  <a:schemeClr val="accent1"/>
                </a:solidFill>
              </a:rPr>
              <a:t>質問紙の結果によって、</a:t>
            </a:r>
            <a:br>
              <a:rPr lang="en-US" altLang="ja-JP" sz="2400" dirty="0">
                <a:solidFill>
                  <a:schemeClr val="accent1"/>
                </a:solidFill>
              </a:rPr>
            </a:br>
            <a:r>
              <a:rPr lang="ja-JP" altLang="en-US" sz="2400" dirty="0">
                <a:solidFill>
                  <a:schemeClr val="accent1"/>
                </a:solidFill>
              </a:rPr>
              <a:t>リスクを説明しつつ、</a:t>
            </a:r>
            <a:br>
              <a:rPr lang="en-US" altLang="ja-JP" sz="2400" dirty="0">
                <a:solidFill>
                  <a:schemeClr val="accent1"/>
                </a:solidFill>
              </a:rPr>
            </a:br>
            <a:r>
              <a:rPr lang="ja-JP" altLang="en-US" sz="2400" dirty="0">
                <a:solidFill>
                  <a:schemeClr val="accent1"/>
                </a:solidFill>
              </a:rPr>
              <a:t>具体的な食事プランを指導する。</a:t>
            </a:r>
            <a:endParaRPr lang="en-US" altLang="ja-JP" sz="2400" dirty="0">
              <a:solidFill>
                <a:schemeClr val="accent1"/>
              </a:solidFill>
            </a:endParaRPr>
          </a:p>
          <a:p>
            <a:r>
              <a:rPr lang="ja-JP" altLang="en-US" sz="2400" dirty="0">
                <a:solidFill>
                  <a:schemeClr val="accent1"/>
                </a:solidFill>
              </a:rPr>
              <a:t>なお、</a:t>
            </a:r>
            <a:r>
              <a:rPr lang="en-US" altLang="ja-JP" sz="2400" dirty="0">
                <a:solidFill>
                  <a:schemeClr val="accent1"/>
                </a:solidFill>
              </a:rPr>
              <a:t>2</a:t>
            </a:r>
            <a:r>
              <a:rPr lang="ja-JP" altLang="en-US" sz="2400" dirty="0">
                <a:solidFill>
                  <a:schemeClr val="accent1"/>
                </a:solidFill>
              </a:rPr>
              <a:t>回目以降は、</a:t>
            </a:r>
            <a:br>
              <a:rPr lang="en-US" altLang="ja-JP" sz="2400" dirty="0">
                <a:solidFill>
                  <a:schemeClr val="accent1"/>
                </a:solidFill>
              </a:rPr>
            </a:br>
            <a:r>
              <a:rPr lang="ja-JP" altLang="en-US" sz="2400" dirty="0">
                <a:solidFill>
                  <a:schemeClr val="accent1"/>
                </a:solidFill>
              </a:rPr>
              <a:t>前回の振り返りを行なう。</a:t>
            </a:r>
            <a:br>
              <a:rPr lang="en-US" altLang="ja-JP" sz="2400" dirty="0">
                <a:solidFill>
                  <a:schemeClr val="accent1"/>
                </a:solidFill>
              </a:rPr>
            </a:br>
            <a:r>
              <a:rPr lang="ja-JP" altLang="en-US" sz="2400" dirty="0">
                <a:solidFill>
                  <a:schemeClr val="accent1"/>
                </a:solidFill>
              </a:rPr>
              <a:t>指導頻度は、</a:t>
            </a:r>
            <a:r>
              <a:rPr lang="en-US" altLang="ja-JP" sz="2400" dirty="0">
                <a:solidFill>
                  <a:schemeClr val="accent1"/>
                </a:solidFill>
              </a:rPr>
              <a:t>3</a:t>
            </a:r>
            <a:r>
              <a:rPr lang="ja-JP" altLang="en-US" sz="2400" dirty="0">
                <a:solidFill>
                  <a:schemeClr val="accent1"/>
                </a:solidFill>
              </a:rPr>
              <a:t>ヶ月に</a:t>
            </a:r>
            <a:r>
              <a:rPr lang="en-US" altLang="ja-JP" sz="2400" dirty="0">
                <a:solidFill>
                  <a:schemeClr val="accent1"/>
                </a:solidFill>
              </a:rPr>
              <a:t>1</a:t>
            </a:r>
            <a:r>
              <a:rPr lang="ja-JP" altLang="en-US" sz="2400" dirty="0">
                <a:solidFill>
                  <a:schemeClr val="accent1"/>
                </a:solidFill>
              </a:rPr>
              <a:t>回。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pic>
        <p:nvPicPr>
          <p:cNvPr id="9" name="Picture 2" descr="å¦å©¦ãã">
            <a:extLst>
              <a:ext uri="{FF2B5EF4-FFF2-40B4-BE49-F238E27FC236}">
                <a16:creationId xmlns:a16="http://schemas.microsoft.com/office/drawing/2014/main" id="{754A3E96-A820-40C9-ACF7-570D3591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516" y="322438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D472EB5C-7A4C-4AFF-A752-80A165ED950A}"/>
              </a:ext>
            </a:extLst>
          </p:cNvPr>
          <p:cNvSpPr/>
          <p:nvPr/>
        </p:nvSpPr>
        <p:spPr>
          <a:xfrm>
            <a:off x="6782388" y="2708920"/>
            <a:ext cx="2214304" cy="884690"/>
          </a:xfrm>
          <a:prstGeom prst="wedgeEllipseCallout">
            <a:avLst>
              <a:gd name="adj1" fmla="val -23990"/>
              <a:gd name="adj2" fmla="val 71766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長い</a:t>
            </a:r>
            <a:r>
              <a:rPr kumimoji="1" lang="en-US" altLang="ja-JP" dirty="0">
                <a:solidFill>
                  <a:schemeClr val="accent1"/>
                </a:solidFill>
              </a:rPr>
              <a:t>…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0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E1335-774A-42B8-B6AB-CD971C9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“I/E”</a:t>
            </a:r>
            <a:r>
              <a:rPr lang="ja-JP" altLang="en-US" dirty="0"/>
              <a:t>の注意点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EFB431-DE91-4441-9F6D-3A39A55B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/>
              <a:t>実施可能・測定可能であること</a:t>
            </a:r>
            <a:endParaRPr kumimoji="1"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A03B28-724F-4E1E-9602-8D5E74C5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pic>
        <p:nvPicPr>
          <p:cNvPr id="9" name="Picture 2" descr="å¦å©¦ãã">
            <a:extLst>
              <a:ext uri="{FF2B5EF4-FFF2-40B4-BE49-F238E27FC236}">
                <a16:creationId xmlns:a16="http://schemas.microsoft.com/office/drawing/2014/main" id="{754A3E96-A820-40C9-ACF7-570D3591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516" y="322438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吹き出し: 円形 9">
            <a:extLst>
              <a:ext uri="{FF2B5EF4-FFF2-40B4-BE49-F238E27FC236}">
                <a16:creationId xmlns:a16="http://schemas.microsoft.com/office/drawing/2014/main" id="{D472EB5C-7A4C-4AFF-A752-80A165ED950A}"/>
              </a:ext>
            </a:extLst>
          </p:cNvPr>
          <p:cNvSpPr/>
          <p:nvPr/>
        </p:nvSpPr>
        <p:spPr>
          <a:xfrm>
            <a:off x="6782388" y="2708920"/>
            <a:ext cx="2214304" cy="884690"/>
          </a:xfrm>
          <a:prstGeom prst="wedgeEllipseCallout">
            <a:avLst>
              <a:gd name="adj1" fmla="val -23990"/>
              <a:gd name="adj2" fmla="val 71766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誰だっけ</a:t>
            </a:r>
            <a:r>
              <a:rPr kumimoji="1" lang="en-US" altLang="ja-JP" dirty="0">
                <a:solidFill>
                  <a:schemeClr val="accent1"/>
                </a:solidFill>
              </a:rPr>
              <a:t>…</a:t>
            </a:r>
            <a:r>
              <a:rPr kumimoji="1" lang="ja-JP" altLang="en-US" dirty="0">
                <a:solidFill>
                  <a:schemeClr val="accent1"/>
                </a:solidFill>
              </a:rPr>
              <a:t>？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63E0DE5-8761-4245-B431-3CD60F52BC0C}"/>
              </a:ext>
            </a:extLst>
          </p:cNvPr>
          <p:cNvSpPr/>
          <p:nvPr/>
        </p:nvSpPr>
        <p:spPr>
          <a:xfrm>
            <a:off x="767092" y="2360290"/>
            <a:ext cx="3306009" cy="1284734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1"/>
                </a:solidFill>
              </a:rPr>
              <a:t>川越シェフによる</a:t>
            </a:r>
            <a:br>
              <a:rPr lang="en-US" altLang="ja-JP" sz="2400" dirty="0">
                <a:solidFill>
                  <a:schemeClr val="accent1"/>
                </a:solidFill>
              </a:rPr>
            </a:br>
            <a:r>
              <a:rPr lang="ja-JP" altLang="en-US" sz="2400" dirty="0">
                <a:solidFill>
                  <a:schemeClr val="accent1"/>
                </a:solidFill>
              </a:rPr>
              <a:t>食事指導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矢印: 左 4">
            <a:extLst>
              <a:ext uri="{FF2B5EF4-FFF2-40B4-BE49-F238E27FC236}">
                <a16:creationId xmlns:a16="http://schemas.microsoft.com/office/drawing/2014/main" id="{08449D50-219C-42A0-B4FE-AAC27C7E147B}"/>
              </a:ext>
            </a:extLst>
          </p:cNvPr>
          <p:cNvSpPr/>
          <p:nvPr/>
        </p:nvSpPr>
        <p:spPr>
          <a:xfrm rot="16200000">
            <a:off x="2132064" y="4041068"/>
            <a:ext cx="576064" cy="360040"/>
          </a:xfrm>
          <a:prstGeom prst="lef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B735D9F-E247-4217-BEEA-A65DBD0219E6}"/>
              </a:ext>
            </a:extLst>
          </p:cNvPr>
          <p:cNvSpPr/>
          <p:nvPr/>
        </p:nvSpPr>
        <p:spPr>
          <a:xfrm>
            <a:off x="767090" y="4801414"/>
            <a:ext cx="3306009" cy="1284734"/>
          </a:xfrm>
          <a:prstGeom prst="round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1"/>
                </a:solidFill>
              </a:rPr>
              <a:t>栄養士による</a:t>
            </a:r>
            <a:br>
              <a:rPr lang="en-US" altLang="ja-JP" sz="2400" dirty="0">
                <a:solidFill>
                  <a:schemeClr val="accent1"/>
                </a:solidFill>
              </a:rPr>
            </a:br>
            <a:r>
              <a:rPr lang="ja-JP" altLang="en-US" sz="2400" dirty="0">
                <a:solidFill>
                  <a:schemeClr val="accent1"/>
                </a:solidFill>
              </a:rPr>
              <a:t>食事指導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71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E40A3-8735-4A00-B10A-5B3A59BA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PICO/PECO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B265E-A64E-49BD-AE6F-49D0B570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ja-JP" b="1" dirty="0">
                <a:highlight>
                  <a:srgbClr val="FFD966"/>
                </a:highlight>
              </a:rPr>
              <a:t>C</a:t>
            </a:r>
            <a:r>
              <a:rPr lang="en-US" altLang="ja-JP" dirty="0"/>
              <a:t> = Control / Comparison</a:t>
            </a:r>
          </a:p>
          <a:p>
            <a:pPr marL="355600" lvl="1" indent="0">
              <a:buNone/>
            </a:pPr>
            <a:r>
              <a:rPr lang="ja-JP" altLang="ja-JP" dirty="0"/>
              <a:t>何と比較するのか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3D07CB-FC62-4D05-B748-098B629C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2280" y="170963"/>
            <a:ext cx="1763688" cy="558074"/>
          </a:xfr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082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E1335-774A-42B8-B6AB-CD971C9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“C”</a:t>
            </a:r>
            <a:r>
              <a:rPr lang="ja-JP" altLang="en-US" dirty="0"/>
              <a:t>の注意点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EFB431-DE91-4441-9F6D-3A39A55B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800" dirty="0"/>
              <a:t>“I”</a:t>
            </a:r>
            <a:r>
              <a:rPr kumimoji="1" lang="ja-JP" altLang="en-US" sz="2800" dirty="0"/>
              <a:t>に対して、</a:t>
            </a:r>
            <a:r>
              <a:rPr lang="en-US" altLang="ja-JP" sz="2800" dirty="0"/>
              <a:t>”C”</a:t>
            </a:r>
            <a:r>
              <a:rPr lang="ja-JP" altLang="en-US" sz="2800" dirty="0"/>
              <a:t>が余りにも不利すぎる。</a:t>
            </a:r>
            <a:endParaRPr lang="en-US" altLang="ja-JP" sz="2800" dirty="0"/>
          </a:p>
          <a:p>
            <a:r>
              <a:rPr kumimoji="1" lang="ja-JP" altLang="en-US" sz="3600" b="1" u="sng" dirty="0">
                <a:solidFill>
                  <a:schemeClr val="accent2"/>
                </a:solidFill>
              </a:rPr>
              <a:t>非倫理的</a:t>
            </a:r>
            <a:r>
              <a:rPr kumimoji="1" lang="ja-JP" altLang="en-US" sz="2800" dirty="0"/>
              <a:t>な無作為割付になる。</a:t>
            </a:r>
            <a:endParaRPr kumimoji="1"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A03B28-724F-4E1E-9602-8D5E74C5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9A677CD-59B6-4547-841E-FCA3CB253FB2}"/>
              </a:ext>
            </a:extLst>
          </p:cNvPr>
          <p:cNvSpPr/>
          <p:nvPr/>
        </p:nvSpPr>
        <p:spPr>
          <a:xfrm>
            <a:off x="1265991" y="3132808"/>
            <a:ext cx="3306009" cy="985292"/>
          </a:xfrm>
          <a:prstGeom prst="round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1"/>
                </a:solidFill>
              </a:rPr>
              <a:t>治療薬</a:t>
            </a:r>
            <a:r>
              <a:rPr lang="en-US" altLang="ja-JP" sz="2400" dirty="0">
                <a:solidFill>
                  <a:schemeClr val="accent1"/>
                </a:solidFill>
              </a:rPr>
              <a:t>X</a:t>
            </a:r>
            <a:br>
              <a:rPr lang="en-US" altLang="ja-JP" sz="2400" dirty="0">
                <a:solidFill>
                  <a:schemeClr val="accent1"/>
                </a:solidFill>
              </a:rPr>
            </a:br>
            <a:r>
              <a:rPr lang="ja-JP" altLang="en-US" dirty="0">
                <a:solidFill>
                  <a:schemeClr val="accent1"/>
                </a:solidFill>
              </a:rPr>
              <a:t>（</a:t>
            </a:r>
            <a:r>
              <a:rPr kumimoji="1" lang="ja-JP" altLang="en-US" dirty="0">
                <a:solidFill>
                  <a:schemeClr val="accent1"/>
                </a:solidFill>
              </a:rPr>
              <a:t>有効性が既に明らか）</a:t>
            </a:r>
          </a:p>
        </p:txBody>
      </p:sp>
      <p:pic>
        <p:nvPicPr>
          <p:cNvPr id="9" name="Picture 2" descr="å¦å©¦ãã">
            <a:extLst>
              <a:ext uri="{FF2B5EF4-FFF2-40B4-BE49-F238E27FC236}">
                <a16:creationId xmlns:a16="http://schemas.microsoft.com/office/drawing/2014/main" id="{754A3E96-A820-40C9-ACF7-570D3591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516" y="322438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56966C0A-155D-4277-BF41-23084771DF90}"/>
              </a:ext>
            </a:extLst>
          </p:cNvPr>
          <p:cNvSpPr/>
          <p:nvPr/>
        </p:nvSpPr>
        <p:spPr>
          <a:xfrm>
            <a:off x="6782388" y="2708920"/>
            <a:ext cx="1594520" cy="884690"/>
          </a:xfrm>
          <a:prstGeom prst="wedgeEllipseCallout">
            <a:avLst>
              <a:gd name="adj1" fmla="val -23990"/>
              <a:gd name="adj2" fmla="val 71766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治療薬を飲みたい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470CEB7-7F87-4A8E-AFDE-27726C42EF06}"/>
              </a:ext>
            </a:extLst>
          </p:cNvPr>
          <p:cNvSpPr/>
          <p:nvPr/>
        </p:nvSpPr>
        <p:spPr>
          <a:xfrm>
            <a:off x="1290679" y="4747964"/>
            <a:ext cx="3306009" cy="98529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1"/>
                </a:solidFill>
              </a:rPr>
              <a:t>プラセボ</a:t>
            </a:r>
          </a:p>
        </p:txBody>
      </p:sp>
    </p:spTree>
    <p:extLst>
      <p:ext uri="{BB962C8B-B14F-4D97-AF65-F5344CB8AC3E}">
        <p14:creationId xmlns:p14="http://schemas.microsoft.com/office/powerpoint/2010/main" val="429378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E1335-774A-42B8-B6AB-CD971C9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“C”</a:t>
            </a:r>
            <a:r>
              <a:rPr lang="ja-JP" altLang="en-US" dirty="0"/>
              <a:t>の注意点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EFB431-DE91-4441-9F6D-3A39A55B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800" dirty="0"/>
              <a:t>“E”</a:t>
            </a:r>
            <a:r>
              <a:rPr kumimoji="1" lang="ja-JP" altLang="en-US" sz="2800" dirty="0"/>
              <a:t>と</a:t>
            </a:r>
            <a:r>
              <a:rPr lang="en-US" altLang="ja-JP" sz="2800" dirty="0"/>
              <a:t>”C”</a:t>
            </a:r>
            <a:r>
              <a:rPr lang="ja-JP" altLang="en-US" sz="2800" dirty="0"/>
              <a:t> が</a:t>
            </a:r>
            <a:r>
              <a:rPr lang="ja-JP" altLang="en-US" sz="3600" b="1" u="sng" dirty="0"/>
              <a:t>恣意的</a:t>
            </a:r>
            <a:r>
              <a:rPr lang="ja-JP" altLang="en-US" sz="2800" dirty="0"/>
              <a:t>に決まる。</a:t>
            </a:r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A03B28-724F-4E1E-9602-8D5E74C5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9A677CD-59B6-4547-841E-FCA3CB253FB2}"/>
              </a:ext>
            </a:extLst>
          </p:cNvPr>
          <p:cNvSpPr/>
          <p:nvPr/>
        </p:nvSpPr>
        <p:spPr>
          <a:xfrm>
            <a:off x="1265991" y="3132808"/>
            <a:ext cx="3306009" cy="985292"/>
          </a:xfrm>
          <a:prstGeom prst="round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accent1"/>
                </a:solidFill>
              </a:rPr>
              <a:t>E=</a:t>
            </a:r>
            <a:r>
              <a:rPr lang="ja-JP" altLang="en-US" sz="2400" dirty="0">
                <a:solidFill>
                  <a:schemeClr val="accent1"/>
                </a:solidFill>
              </a:rPr>
              <a:t>コーヒー多飲者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470CEB7-7F87-4A8E-AFDE-27726C42EF06}"/>
              </a:ext>
            </a:extLst>
          </p:cNvPr>
          <p:cNvSpPr/>
          <p:nvPr/>
        </p:nvSpPr>
        <p:spPr>
          <a:xfrm>
            <a:off x="1290679" y="4747964"/>
            <a:ext cx="3306009" cy="985292"/>
          </a:xfrm>
          <a:prstGeom prst="round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1"/>
                </a:solidFill>
              </a:rPr>
              <a:t>C=</a:t>
            </a:r>
            <a:r>
              <a:rPr kumimoji="1" lang="ja-JP" altLang="en-US" sz="2400" dirty="0">
                <a:solidFill>
                  <a:schemeClr val="accent1"/>
                </a:solidFill>
              </a:rPr>
              <a:t>コーヒー非多飲者</a:t>
            </a:r>
          </a:p>
        </p:txBody>
      </p:sp>
      <p:pic>
        <p:nvPicPr>
          <p:cNvPr id="1026" name="Picture 2" descr="å»èãã¯ãã°ã©ã ">
            <a:extLst>
              <a:ext uri="{FF2B5EF4-FFF2-40B4-BE49-F238E27FC236}">
                <a16:creationId xmlns:a16="http://schemas.microsoft.com/office/drawing/2014/main" id="{2ED5D825-0BBF-410D-9336-7351EBCFB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00" y="3637358"/>
            <a:ext cx="2858400" cy="285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005C0DC1-A90C-449C-B900-2E44A8B68941}"/>
              </a:ext>
            </a:extLst>
          </p:cNvPr>
          <p:cNvSpPr/>
          <p:nvPr/>
        </p:nvSpPr>
        <p:spPr>
          <a:xfrm>
            <a:off x="4911552" y="2199207"/>
            <a:ext cx="3888432" cy="1325779"/>
          </a:xfrm>
          <a:prstGeom prst="wedgeEllipseCallout">
            <a:avLst>
              <a:gd name="adj1" fmla="val 14040"/>
              <a:gd name="adj2" fmla="val 63820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「</a:t>
            </a:r>
            <a:r>
              <a:rPr kumimoji="1" lang="en-US" altLang="ja-JP" dirty="0">
                <a:solidFill>
                  <a:schemeClr val="accent1"/>
                </a:solidFill>
              </a:rPr>
              <a:t>『</a:t>
            </a:r>
            <a:r>
              <a:rPr kumimoji="1" lang="ja-JP" altLang="en-US" dirty="0">
                <a:solidFill>
                  <a:schemeClr val="accent1"/>
                </a:solidFill>
              </a:rPr>
              <a:t>多飲</a:t>
            </a:r>
            <a:r>
              <a:rPr kumimoji="1" lang="en-US" altLang="ja-JP" dirty="0">
                <a:solidFill>
                  <a:schemeClr val="accent1"/>
                </a:solidFill>
              </a:rPr>
              <a:t>』</a:t>
            </a:r>
            <a:r>
              <a:rPr kumimoji="1" lang="ja-JP" altLang="en-US" dirty="0">
                <a:solidFill>
                  <a:schemeClr val="accent1"/>
                </a:solidFill>
              </a:rPr>
              <a:t>かどうか」は</a:t>
            </a:r>
            <a:br>
              <a:rPr kumimoji="1" lang="en-US" altLang="ja-JP" dirty="0">
                <a:solidFill>
                  <a:schemeClr val="accent1"/>
                </a:solidFill>
              </a:rPr>
            </a:br>
            <a:r>
              <a:rPr kumimoji="1" lang="ja-JP" altLang="en-US" dirty="0">
                <a:solidFill>
                  <a:schemeClr val="accent1"/>
                </a:solidFill>
              </a:rPr>
              <a:t>私が決めます</a:t>
            </a:r>
          </a:p>
        </p:txBody>
      </p:sp>
    </p:spTree>
    <p:extLst>
      <p:ext uri="{BB962C8B-B14F-4D97-AF65-F5344CB8AC3E}">
        <p14:creationId xmlns:p14="http://schemas.microsoft.com/office/powerpoint/2010/main" val="14056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E1335-774A-42B8-B6AB-CD971C9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“C”</a:t>
            </a:r>
            <a:r>
              <a:rPr lang="ja-JP" altLang="en-US" dirty="0"/>
              <a:t>の注意点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EFB431-DE91-4441-9F6D-3A39A55B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800" dirty="0"/>
              <a:t>“E”</a:t>
            </a:r>
            <a:r>
              <a:rPr kumimoji="1" lang="ja-JP" altLang="en-US" sz="2800" dirty="0"/>
              <a:t>と</a:t>
            </a:r>
            <a:r>
              <a:rPr lang="en-US" altLang="ja-JP" sz="2800" dirty="0"/>
              <a:t>”C”</a:t>
            </a:r>
            <a:r>
              <a:rPr lang="ja-JP" altLang="en-US" sz="2800" dirty="0"/>
              <a:t> が</a:t>
            </a:r>
            <a:r>
              <a:rPr lang="ja-JP" altLang="en-US" sz="3600" b="1" u="sng" dirty="0"/>
              <a:t>恣意的</a:t>
            </a:r>
            <a:r>
              <a:rPr lang="ja-JP" altLang="en-US" sz="2800" dirty="0"/>
              <a:t>に決まる。</a:t>
            </a:r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A03B28-724F-4E1E-9602-8D5E74C5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9A677CD-59B6-4547-841E-FCA3CB253FB2}"/>
              </a:ext>
            </a:extLst>
          </p:cNvPr>
          <p:cNvSpPr/>
          <p:nvPr/>
        </p:nvSpPr>
        <p:spPr>
          <a:xfrm>
            <a:off x="1265991" y="3132808"/>
            <a:ext cx="3306009" cy="985292"/>
          </a:xfrm>
          <a:prstGeom prst="round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accent1"/>
                </a:solidFill>
              </a:rPr>
              <a:t>E=</a:t>
            </a:r>
            <a:r>
              <a:rPr lang="ja-JP" altLang="en-US" sz="2400" dirty="0">
                <a:solidFill>
                  <a:schemeClr val="accent1"/>
                </a:solidFill>
              </a:rPr>
              <a:t>コーヒー多飲者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470CEB7-7F87-4A8E-AFDE-27726C42EF06}"/>
              </a:ext>
            </a:extLst>
          </p:cNvPr>
          <p:cNvSpPr/>
          <p:nvPr/>
        </p:nvSpPr>
        <p:spPr>
          <a:xfrm>
            <a:off x="1290679" y="4747964"/>
            <a:ext cx="3306009" cy="985292"/>
          </a:xfrm>
          <a:prstGeom prst="round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1"/>
                </a:solidFill>
              </a:rPr>
              <a:t>C=</a:t>
            </a:r>
            <a:r>
              <a:rPr kumimoji="1" lang="ja-JP" altLang="en-US" sz="2400" dirty="0">
                <a:solidFill>
                  <a:schemeClr val="accent1"/>
                </a:solidFill>
              </a:rPr>
              <a:t>コーヒー非多飲者</a:t>
            </a:r>
          </a:p>
        </p:txBody>
      </p:sp>
      <p:pic>
        <p:nvPicPr>
          <p:cNvPr id="1026" name="Picture 2" descr="å»èãã¯ãã°ã©ã ">
            <a:extLst>
              <a:ext uri="{FF2B5EF4-FFF2-40B4-BE49-F238E27FC236}">
                <a16:creationId xmlns:a16="http://schemas.microsoft.com/office/drawing/2014/main" id="{2ED5D825-0BBF-410D-9336-7351EBCFB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00" y="3637358"/>
            <a:ext cx="2858400" cy="285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吹き出し: 円形 12">
            <a:extLst>
              <a:ext uri="{FF2B5EF4-FFF2-40B4-BE49-F238E27FC236}">
                <a16:creationId xmlns:a16="http://schemas.microsoft.com/office/drawing/2014/main" id="{005C0DC1-A90C-449C-B900-2E44A8B68941}"/>
              </a:ext>
            </a:extLst>
          </p:cNvPr>
          <p:cNvSpPr/>
          <p:nvPr/>
        </p:nvSpPr>
        <p:spPr>
          <a:xfrm>
            <a:off x="4911552" y="2199207"/>
            <a:ext cx="3888432" cy="1325779"/>
          </a:xfrm>
          <a:prstGeom prst="wedgeEllipseCallout">
            <a:avLst>
              <a:gd name="adj1" fmla="val 14040"/>
              <a:gd name="adj2" fmla="val 63820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r>
              <a:rPr kumimoji="1" lang="ja-JP" altLang="en-US" dirty="0">
                <a:solidFill>
                  <a:schemeClr val="accent1"/>
                </a:solidFill>
              </a:rPr>
              <a:t>日</a:t>
            </a:r>
            <a:r>
              <a:rPr kumimoji="1" lang="en-US" altLang="ja-JP" dirty="0">
                <a:solidFill>
                  <a:schemeClr val="accent1"/>
                </a:solidFill>
              </a:rPr>
              <a:t>5</a:t>
            </a:r>
            <a:r>
              <a:rPr kumimoji="1" lang="ja-JP" altLang="en-US" dirty="0">
                <a:solidFill>
                  <a:schemeClr val="accent1"/>
                </a:solidFill>
              </a:rPr>
              <a:t>杯以上が</a:t>
            </a:r>
            <a:br>
              <a:rPr kumimoji="1" lang="en-US" altLang="ja-JP" dirty="0">
                <a:solidFill>
                  <a:schemeClr val="accent1"/>
                </a:solidFill>
              </a:rPr>
            </a:br>
            <a:r>
              <a:rPr kumimoji="1" lang="ja-JP" altLang="en-US" dirty="0">
                <a:solidFill>
                  <a:schemeClr val="accent1"/>
                </a:solidFill>
              </a:rPr>
              <a:t>「多飲」です</a:t>
            </a:r>
          </a:p>
        </p:txBody>
      </p:sp>
    </p:spTree>
    <p:extLst>
      <p:ext uri="{BB962C8B-B14F-4D97-AF65-F5344CB8AC3E}">
        <p14:creationId xmlns:p14="http://schemas.microsoft.com/office/powerpoint/2010/main" val="28970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E40A3-8735-4A00-B10A-5B3A59BA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PICO/PECO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B265E-A64E-49BD-AE6F-49D0B570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altLang="ja-JP" b="1" dirty="0">
                <a:highlight>
                  <a:srgbClr val="FFD966"/>
                </a:highlight>
              </a:rPr>
              <a:t>O</a:t>
            </a:r>
            <a:r>
              <a:rPr lang="en-US" altLang="ja-JP" dirty="0"/>
              <a:t> = Outcome</a:t>
            </a:r>
          </a:p>
          <a:p>
            <a:pPr marL="355600" lvl="1" indent="0">
              <a:buNone/>
            </a:pPr>
            <a:r>
              <a:rPr lang="ja-JP" altLang="ja-JP" dirty="0"/>
              <a:t>アウトカム</a:t>
            </a:r>
            <a:r>
              <a:rPr lang="ja-JP" altLang="en-US" dirty="0"/>
              <a:t>は何か。主要評価項目。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3D07CB-FC62-4D05-B748-098B629C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2280" y="170963"/>
            <a:ext cx="1763688" cy="558074"/>
          </a:xfr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389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E1335-774A-42B8-B6AB-CD971C9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“O”</a:t>
            </a:r>
            <a:r>
              <a:rPr lang="ja-JP" altLang="en-US" dirty="0"/>
              <a:t>の注意点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EFB431-DE91-4441-9F6D-3A39A55B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/>
              <a:t>主観的か客観的か。</a:t>
            </a:r>
            <a:endParaRPr lang="en-US" altLang="ja-JP" sz="2800" dirty="0"/>
          </a:p>
          <a:p>
            <a:r>
              <a:rPr lang="ja-JP" altLang="en-US" sz="2800" dirty="0"/>
              <a:t>主観的な場合、</a:t>
            </a:r>
            <a:r>
              <a:rPr lang="ja-JP" altLang="en-US" sz="3600" b="1" u="sng" dirty="0">
                <a:solidFill>
                  <a:schemeClr val="accent2"/>
                </a:solidFill>
              </a:rPr>
              <a:t>盲検化</a:t>
            </a:r>
            <a:r>
              <a:rPr lang="ja-JP" altLang="en-US" sz="2800" dirty="0"/>
              <a:t>が特に重要。</a:t>
            </a:r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A03B28-724F-4E1E-9602-8D5E74C5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37</a:t>
            </a:fld>
            <a:endParaRPr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9A677CD-59B6-4547-841E-FCA3CB253FB2}"/>
              </a:ext>
            </a:extLst>
          </p:cNvPr>
          <p:cNvSpPr/>
          <p:nvPr/>
        </p:nvSpPr>
        <p:spPr>
          <a:xfrm>
            <a:off x="1265991" y="3132808"/>
            <a:ext cx="3306009" cy="985292"/>
          </a:xfrm>
          <a:prstGeom prst="round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1"/>
                </a:solidFill>
              </a:rPr>
              <a:t>出生時体重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pic>
        <p:nvPicPr>
          <p:cNvPr id="9" name="Picture 2" descr="å¦å©¦ãã">
            <a:extLst>
              <a:ext uri="{FF2B5EF4-FFF2-40B4-BE49-F238E27FC236}">
                <a16:creationId xmlns:a16="http://schemas.microsoft.com/office/drawing/2014/main" id="{754A3E96-A820-40C9-ACF7-570D3591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516" y="322438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56966C0A-155D-4277-BF41-23084771DF90}"/>
              </a:ext>
            </a:extLst>
          </p:cNvPr>
          <p:cNvSpPr/>
          <p:nvPr/>
        </p:nvSpPr>
        <p:spPr>
          <a:xfrm>
            <a:off x="6782388" y="2608318"/>
            <a:ext cx="1897456" cy="985292"/>
          </a:xfrm>
          <a:prstGeom prst="wedgeEllipseCallout">
            <a:avLst>
              <a:gd name="adj1" fmla="val -23990"/>
              <a:gd name="adj2" fmla="val 71766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良くなった気がする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470CEB7-7F87-4A8E-AFDE-27726C42EF06}"/>
              </a:ext>
            </a:extLst>
          </p:cNvPr>
          <p:cNvSpPr/>
          <p:nvPr/>
        </p:nvSpPr>
        <p:spPr>
          <a:xfrm>
            <a:off x="1290679" y="4747964"/>
            <a:ext cx="3306009" cy="98529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accent1"/>
                </a:solidFill>
              </a:rPr>
              <a:t>QOL</a:t>
            </a:r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5" name="矢印: 左 4">
            <a:extLst>
              <a:ext uri="{FF2B5EF4-FFF2-40B4-BE49-F238E27FC236}">
                <a16:creationId xmlns:a16="http://schemas.microsoft.com/office/drawing/2014/main" id="{E238DC16-B95E-4FAD-B4D6-394571A9266C}"/>
              </a:ext>
            </a:extLst>
          </p:cNvPr>
          <p:cNvSpPr/>
          <p:nvPr/>
        </p:nvSpPr>
        <p:spPr>
          <a:xfrm>
            <a:off x="4807820" y="3525659"/>
            <a:ext cx="792088" cy="199590"/>
          </a:xfrm>
          <a:prstGeom prst="lef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2" name="矢印: 左 11">
            <a:extLst>
              <a:ext uri="{FF2B5EF4-FFF2-40B4-BE49-F238E27FC236}">
                <a16:creationId xmlns:a16="http://schemas.microsoft.com/office/drawing/2014/main" id="{84A6C178-9D06-4533-AC18-0C33D4A78EE4}"/>
              </a:ext>
            </a:extLst>
          </p:cNvPr>
          <p:cNvSpPr/>
          <p:nvPr/>
        </p:nvSpPr>
        <p:spPr>
          <a:xfrm>
            <a:off x="4807820" y="4904277"/>
            <a:ext cx="792088" cy="672666"/>
          </a:xfrm>
          <a:prstGeom prst="lef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B62F9B4-38FF-4738-AC47-2CD5AAAE5A25}"/>
              </a:ext>
            </a:extLst>
          </p:cNvPr>
          <p:cNvSpPr/>
          <p:nvPr/>
        </p:nvSpPr>
        <p:spPr>
          <a:xfrm>
            <a:off x="7157010" y="5157192"/>
            <a:ext cx="1224136" cy="576064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1"/>
                </a:solidFill>
              </a:rPr>
              <a:t>介入群</a:t>
            </a:r>
          </a:p>
        </p:txBody>
      </p:sp>
    </p:spTree>
    <p:extLst>
      <p:ext uri="{BB962C8B-B14F-4D97-AF65-F5344CB8AC3E}">
        <p14:creationId xmlns:p14="http://schemas.microsoft.com/office/powerpoint/2010/main" val="257042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E1335-774A-42B8-B6AB-CD971C90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“O”</a:t>
            </a:r>
            <a:r>
              <a:rPr lang="ja-JP" altLang="en-US" dirty="0"/>
              <a:t>の注意点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EFB431-DE91-4441-9F6D-3A39A55B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 b="1" u="sng" dirty="0"/>
              <a:t>本質的</a:t>
            </a:r>
            <a:r>
              <a:rPr lang="ja-JP" altLang="en-US" sz="2800" dirty="0"/>
              <a:t>か</a:t>
            </a:r>
            <a:r>
              <a:rPr lang="ja-JP" altLang="en-US" sz="3600" b="1" u="sng" dirty="0"/>
              <a:t>代替的</a:t>
            </a:r>
            <a:r>
              <a:rPr lang="ja-JP" altLang="en-US" sz="2800" dirty="0"/>
              <a:t>か。</a:t>
            </a:r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2A03B28-724F-4E1E-9602-8D5E74C5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38</a:t>
            </a:fld>
            <a:endParaRPr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9A677CD-59B6-4547-841E-FCA3CB253FB2}"/>
              </a:ext>
            </a:extLst>
          </p:cNvPr>
          <p:cNvSpPr/>
          <p:nvPr/>
        </p:nvSpPr>
        <p:spPr>
          <a:xfrm>
            <a:off x="1265991" y="3132808"/>
            <a:ext cx="3306009" cy="985292"/>
          </a:xfrm>
          <a:prstGeom prst="round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1"/>
                </a:solidFill>
              </a:rPr>
              <a:t>出生時体重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pic>
        <p:nvPicPr>
          <p:cNvPr id="9" name="Picture 2" descr="å¦å©¦ãã">
            <a:extLst>
              <a:ext uri="{FF2B5EF4-FFF2-40B4-BE49-F238E27FC236}">
                <a16:creationId xmlns:a16="http://schemas.microsoft.com/office/drawing/2014/main" id="{754A3E96-A820-40C9-ACF7-570D3591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516" y="322438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吹き出し: 円形 7">
            <a:extLst>
              <a:ext uri="{FF2B5EF4-FFF2-40B4-BE49-F238E27FC236}">
                <a16:creationId xmlns:a16="http://schemas.microsoft.com/office/drawing/2014/main" id="{56966C0A-155D-4277-BF41-23084771DF90}"/>
              </a:ext>
            </a:extLst>
          </p:cNvPr>
          <p:cNvSpPr/>
          <p:nvPr/>
        </p:nvSpPr>
        <p:spPr>
          <a:xfrm>
            <a:off x="6782388" y="2708920"/>
            <a:ext cx="2306108" cy="884690"/>
          </a:xfrm>
          <a:prstGeom prst="wedgeEllipseCallout">
            <a:avLst>
              <a:gd name="adj1" fmla="val -23990"/>
              <a:gd name="adj2" fmla="val 71766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元気な子が</a:t>
            </a:r>
            <a:br>
              <a:rPr kumimoji="1" lang="en-US" altLang="ja-JP" dirty="0">
                <a:solidFill>
                  <a:schemeClr val="accent1"/>
                </a:solidFill>
              </a:rPr>
            </a:br>
            <a:r>
              <a:rPr kumimoji="1" lang="ja-JP" altLang="en-US" dirty="0">
                <a:solidFill>
                  <a:schemeClr val="accent1"/>
                </a:solidFill>
              </a:rPr>
              <a:t>生まれるか？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470CEB7-7F87-4A8E-AFDE-27726C42EF06}"/>
              </a:ext>
            </a:extLst>
          </p:cNvPr>
          <p:cNvSpPr/>
          <p:nvPr/>
        </p:nvSpPr>
        <p:spPr>
          <a:xfrm>
            <a:off x="1290679" y="4747964"/>
            <a:ext cx="3306009" cy="98529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chemeClr val="accent1"/>
                </a:solidFill>
              </a:rPr>
              <a:t>妊娠期のホルモン値</a:t>
            </a:r>
          </a:p>
        </p:txBody>
      </p:sp>
      <p:sp>
        <p:nvSpPr>
          <p:cNvPr id="13" name="矢印: 左 12">
            <a:extLst>
              <a:ext uri="{FF2B5EF4-FFF2-40B4-BE49-F238E27FC236}">
                <a16:creationId xmlns:a16="http://schemas.microsoft.com/office/drawing/2014/main" id="{82F4A3DF-FF24-4E71-8D52-B6CCA9D2AAC6}"/>
              </a:ext>
            </a:extLst>
          </p:cNvPr>
          <p:cNvSpPr/>
          <p:nvPr/>
        </p:nvSpPr>
        <p:spPr>
          <a:xfrm>
            <a:off x="4813472" y="5140815"/>
            <a:ext cx="792088" cy="199590"/>
          </a:xfrm>
          <a:prstGeom prst="lef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矢印: 左 13">
            <a:extLst>
              <a:ext uri="{FF2B5EF4-FFF2-40B4-BE49-F238E27FC236}">
                <a16:creationId xmlns:a16="http://schemas.microsoft.com/office/drawing/2014/main" id="{C28CCD0B-323D-4247-885B-AECFFBBB74BD}"/>
              </a:ext>
            </a:extLst>
          </p:cNvPr>
          <p:cNvSpPr/>
          <p:nvPr/>
        </p:nvSpPr>
        <p:spPr>
          <a:xfrm>
            <a:off x="4807820" y="3289121"/>
            <a:ext cx="792088" cy="672666"/>
          </a:xfrm>
          <a:prstGeom prst="lef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23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22B22-2156-4AE1-A350-87F86413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研究仮説（知りたい事）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2B604B-4363-4769-A64D-86679A7A4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lbw.dta</a:t>
            </a:r>
            <a:r>
              <a:rPr lang="ja-JP" altLang="en-US" dirty="0"/>
              <a:t>の解析で知りたいこと</a:t>
            </a:r>
            <a:endParaRPr lang="en-US" altLang="ja-JP" dirty="0"/>
          </a:p>
          <a:p>
            <a:pPr marL="869950" lvl="1" indent="-514350">
              <a:buFont typeface="+mj-lt"/>
              <a:buAutoNum type="arabicPeriod"/>
            </a:pPr>
            <a:r>
              <a:rPr kumimoji="1" lang="ja-JP" altLang="en-US" dirty="0"/>
              <a:t>最終月経時体重が増えると出生時体重も増えるのか？</a:t>
            </a:r>
            <a:endParaRPr kumimoji="1" lang="en-US" altLang="ja-JP" dirty="0"/>
          </a:p>
          <a:p>
            <a:pPr marL="869950" lvl="1" indent="-514350">
              <a:buFont typeface="+mj-lt"/>
              <a:buAutoNum type="arabicPeriod"/>
            </a:pPr>
            <a:r>
              <a:rPr kumimoji="1" lang="ja-JP" altLang="en-US" dirty="0"/>
              <a:t>喫煙している妊婦では、低出生体重児になりやすいのか？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E442B5-5F1D-473D-BB0B-F18D7A56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39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21FAF34-D541-4DB5-BD2A-E1C92B7B68A6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研究疑問をより定式化するためには</a:t>
            </a:r>
            <a:r>
              <a:rPr lang="en-US" altLang="ja-JP" dirty="0"/>
              <a:t>PICO</a:t>
            </a:r>
            <a:r>
              <a:rPr lang="ja-JP" altLang="en-US" dirty="0"/>
              <a:t> </a:t>
            </a:r>
            <a:r>
              <a:rPr lang="en-US" altLang="ja-JP" dirty="0"/>
              <a:t>/</a:t>
            </a:r>
            <a:r>
              <a:rPr lang="ja-JP" altLang="en-US" dirty="0"/>
              <a:t> </a:t>
            </a:r>
            <a:r>
              <a:rPr lang="en-US" altLang="ja-JP" dirty="0"/>
              <a:t>PECO</a:t>
            </a:r>
            <a:r>
              <a:rPr lang="ja-JP" altLang="en-US" dirty="0"/>
              <a:t>を使います。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0AD120EB-A636-406B-B789-126E13688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7079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F64A41F-78A5-4891-9353-7C449FC91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困った時</a:t>
            </a:r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C8DF3C0-A869-4DFE-8915-D8CBFE212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ヘルプファイルを確認する。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E36F9D-DD18-4299-BE52-8CF3A72F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688835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830E0A-0853-61E3-8D0E-A947CCE6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研究仮説</a:t>
            </a:r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F14F0E-A1B2-5917-6287-4BB17B554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Ｐ：データセット上の妊婦と新生児</a:t>
            </a:r>
            <a:endParaRPr kumimoji="1" lang="en-US" altLang="ja-JP" dirty="0"/>
          </a:p>
          <a:p>
            <a:r>
              <a:rPr kumimoji="1" lang="ja-JP" altLang="en-US" dirty="0"/>
              <a:t>Ｅ：最終月経時体重・大（連続変数）</a:t>
            </a:r>
            <a:endParaRPr kumimoji="1" lang="en-US" altLang="ja-JP" dirty="0"/>
          </a:p>
          <a:p>
            <a:r>
              <a:rPr kumimoji="1" lang="ja-JP" altLang="en-US" dirty="0"/>
              <a:t>Ｃ：最終月経時体重・小（連続変数）</a:t>
            </a:r>
            <a:endParaRPr kumimoji="1" lang="en-US" altLang="ja-JP" dirty="0"/>
          </a:p>
          <a:p>
            <a:r>
              <a:rPr kumimoji="1" lang="ja-JP" altLang="en-US" dirty="0"/>
              <a:t>Ｏ：出生児体重（連続変数）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1761B6-F023-C47E-9A30-C2F098EE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085182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4EA86-150C-2226-0B3A-47BDBC2B7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669AA-1986-926A-1AD3-A3C6CC69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研究仮説</a:t>
            </a:r>
            <a:r>
              <a:rPr kumimoji="1" lang="en-US" altLang="ja-JP" dirty="0"/>
              <a:t>2</a:t>
            </a:r>
            <a:r>
              <a:rPr kumimoji="1" lang="ja-JP" altLang="en-US" dirty="0"/>
              <a:t>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64683B-2E8E-5B92-B020-E39D26535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Ｐ：データセット上の妊婦と新生児</a:t>
            </a:r>
            <a:endParaRPr kumimoji="1" lang="en-US" altLang="ja-JP" dirty="0"/>
          </a:p>
          <a:p>
            <a:r>
              <a:rPr kumimoji="1" lang="ja-JP" altLang="en-US" dirty="0"/>
              <a:t>Ｅ：喫煙あり</a:t>
            </a:r>
            <a:endParaRPr kumimoji="1" lang="en-US" altLang="ja-JP" dirty="0"/>
          </a:p>
          <a:p>
            <a:r>
              <a:rPr kumimoji="1" lang="ja-JP" altLang="en-US" dirty="0"/>
              <a:t>Ｃ：喫煙なし</a:t>
            </a:r>
            <a:endParaRPr kumimoji="1" lang="en-US" altLang="ja-JP" dirty="0"/>
          </a:p>
          <a:p>
            <a:r>
              <a:rPr kumimoji="1" lang="ja-JP" altLang="en-US" dirty="0"/>
              <a:t>Ｏ：低出生体重（</a:t>
            </a:r>
            <a:r>
              <a:rPr kumimoji="1" lang="en-US" altLang="ja-JP" dirty="0"/>
              <a:t>2500g</a:t>
            </a:r>
            <a:r>
              <a:rPr kumimoji="1" lang="ja-JP" altLang="en-US" dirty="0"/>
              <a:t>以下）かどうか？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547D34-6E21-EB99-3AC8-D8F2825E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587552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FDD774B-C125-7B2D-DDB6-7EC29CC9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変数表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41345097-D323-6248-71E3-8DFD9D896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72B190-9307-E21F-EEDE-FCD74C55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49397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CB8A2C-55D9-4716-8688-BCD0ED27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4A0AA0-4582-426B-818B-6B2A10F5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解析に用いる変数がどういう意味なのか、どういう型の変数なのかをまとめた表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変数表を作成しておくことで、後々のデータ解析をスムーズにすることが出来ます。</a:t>
            </a:r>
            <a:endParaRPr kumimoji="1" lang="en-US" altLang="ja-JP" dirty="0"/>
          </a:p>
          <a:p>
            <a:r>
              <a:rPr kumimoji="1" lang="ja-JP" altLang="en-US" dirty="0"/>
              <a:t>なお、大規模な臨床研究（特定臨床研究）などでは、専門のデータマネジャーの助けを得れらます。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A05197-8692-4293-AD8A-41A4C4CF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643790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EA891-BFE6-43C3-B536-AECD2CC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変数マネージャを起動する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E832E-090F-4106-BA93-38070C5D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46449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変数マネージャを起動するコマンド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b="1" u="sng" dirty="0" err="1">
                <a:solidFill>
                  <a:schemeClr val="accent1"/>
                </a:solidFill>
              </a:rPr>
              <a:t>varm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anage</a:t>
            </a:r>
            <a:endParaRPr kumimoji="1" lang="en-US" altLang="ja-JP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altLang="ja-JP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kumimoji="1" lang="ja-JP" altLang="en-US" dirty="0"/>
              <a:t>ただし、変数マネージャは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一覧性や拡張性がない。</a:t>
            </a:r>
            <a:endParaRPr kumimoji="1" lang="en-US" altLang="ja-JP" dirty="0"/>
          </a:p>
          <a:p>
            <a:pPr marL="0" indent="0" algn="ctr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C20C9-4919-4F57-A6F4-AC82608B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44</a:t>
            </a:fld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1370E22-2335-43C6-A793-F0A78814569D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他統計ソフトでも、さっと良い感じに変数表が出ません。</a:t>
            </a:r>
            <a:endParaRPr lang="en-US" altLang="ja-JP" dirty="0"/>
          </a:p>
        </p:txBody>
      </p:sp>
      <p:pic>
        <p:nvPicPr>
          <p:cNvPr id="10" name="Picture 2" descr="talk icon">
            <a:extLst>
              <a:ext uri="{FF2B5EF4-FFF2-40B4-BE49-F238E27FC236}">
                <a16:creationId xmlns:a16="http://schemas.microsoft.com/office/drawing/2014/main" id="{AE321546-8B69-434D-B90E-387025718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1389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6FDA27-327A-4C29-ABD2-2B96870D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変数マネージャー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14DAA0-B191-45B0-A229-70DF983D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45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FD04E52-BFBF-417D-A39D-465FFAB48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" y="1071562"/>
            <a:ext cx="86582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6820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54F1A-C758-4F75-9ABB-D177E340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変数表に最低限必要な情報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BF3CCB-2527-4BE3-A285-F205EEBC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アルファベットの変数名</a:t>
            </a:r>
            <a:endParaRPr kumimoji="1" lang="en-US" altLang="ja-JP" dirty="0"/>
          </a:p>
          <a:p>
            <a:r>
              <a:rPr kumimoji="1" lang="ja-JP" altLang="en-US" dirty="0"/>
              <a:t>変数が何を示しているか？</a:t>
            </a:r>
            <a:endParaRPr kumimoji="1" lang="en-US" altLang="ja-JP" dirty="0"/>
          </a:p>
          <a:p>
            <a:r>
              <a:rPr kumimoji="1" lang="ja-JP" altLang="en-US" dirty="0"/>
              <a:t>変数の型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連続量？　文字？　カテゴリ？　</a:t>
            </a:r>
            <a:endParaRPr kumimoji="1" lang="en-US" altLang="ja-JP" dirty="0"/>
          </a:p>
          <a:p>
            <a:r>
              <a:rPr kumimoji="1" lang="ja-JP" altLang="en-US" dirty="0"/>
              <a:t>値がどのような意味を持っているか？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カテゴリ変数の場合</a:t>
            </a:r>
            <a:endParaRPr kumimoji="1" lang="en-US" altLang="ja-JP" dirty="0"/>
          </a:p>
          <a:p>
            <a:r>
              <a:rPr kumimoji="1" lang="ja-JP" altLang="en-US" dirty="0"/>
              <a:t>データはどこから抜き出したか？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カルテから？　質問紙から？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0C47EE-9001-4485-B1F8-5CC09BA85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960491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408B00-71AE-4886-BF4B-6E0FE641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変数表</a:t>
            </a:r>
            <a:r>
              <a:rPr kumimoji="1" lang="en-US" altLang="ja-JP" dirty="0"/>
              <a:t>(</a:t>
            </a:r>
            <a:r>
              <a:rPr kumimoji="1" lang="ja-JP" altLang="en-US" dirty="0"/>
              <a:t>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496BB21-219C-471F-B585-A8BBBA7E9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7799" y="1125538"/>
            <a:ext cx="7028401" cy="5000625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448B9C-C194-4A7E-B70B-C19E72DD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47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B0C9C59-1D9E-4885-95A2-D36CE3BF73A7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 err="1"/>
              <a:t>lbw.dta</a:t>
            </a:r>
            <a:r>
              <a:rPr lang="ja-JP" altLang="en-US" dirty="0"/>
              <a:t>を元に</a:t>
            </a:r>
            <a:r>
              <a:rPr lang="en-US" altLang="ja-JP" dirty="0"/>
              <a:t>Excel</a:t>
            </a:r>
            <a:r>
              <a:rPr lang="ja-JP" altLang="en-US" dirty="0"/>
              <a:t>で作成した変数表です。</a:t>
            </a:r>
            <a:endParaRPr lang="en-US" altLang="ja-JP" dirty="0"/>
          </a:p>
        </p:txBody>
      </p:sp>
      <p:pic>
        <p:nvPicPr>
          <p:cNvPr id="7" name="Picture 2" descr="talk icon">
            <a:extLst>
              <a:ext uri="{FF2B5EF4-FFF2-40B4-BE49-F238E27FC236}">
                <a16:creationId xmlns:a16="http://schemas.microsoft.com/office/drawing/2014/main" id="{151F85CA-F27E-4DF2-879B-8C36AA235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80801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C6A2C-5527-6FED-D60A-568C16A53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6C106D46-CEAD-E0F7-0651-82FD93C4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解析計画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A8FBE41A-2E4F-7584-C08E-5151D6BA8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0BCD58-0246-D4DC-97FE-60DA6DD1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350133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22B22-2156-4AE1-A350-87F86413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解析計画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2B604B-4363-4769-A64D-86679A7A4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無計画に解析をすると</a:t>
            </a:r>
            <a:r>
              <a:rPr kumimoji="1" lang="en-US" altLang="ja-JP" dirty="0"/>
              <a:t>…</a:t>
            </a:r>
          </a:p>
          <a:p>
            <a:pPr lvl="1"/>
            <a:r>
              <a:rPr kumimoji="1" lang="ja-JP" altLang="en-US" dirty="0"/>
              <a:t>適当に解析して、有意になった結果だけを報告するというエラーを犯しがち。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解析の終わりが分からなくなる。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E442B5-5F1D-473D-BB0B-F18D7A56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49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4FBBF4F-B94F-450F-849F-07ED98A26A80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このエラーは、</a:t>
            </a:r>
            <a:r>
              <a:rPr lang="en-US" altLang="ja-JP" dirty="0" err="1"/>
              <a:t>HARKing</a:t>
            </a:r>
            <a:r>
              <a:rPr lang="en-US" altLang="ja-JP" dirty="0"/>
              <a:t> (hypothesizing after the results are known)</a:t>
            </a:r>
            <a:r>
              <a:rPr lang="ja-JP" altLang="en-US" dirty="0"/>
              <a:t>と言います。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D5C6E2A3-C536-4735-88E6-B741BFCB5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1004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EA891-BFE6-43C3-B536-AECD2CC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ヘルプファイルなどを探す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E832E-090F-4106-BA93-38070C5D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52839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ヘルプファイルなどを探すコマンド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b="1" u="sng" dirty="0">
                <a:solidFill>
                  <a:schemeClr val="accent1"/>
                </a:solidFill>
              </a:rPr>
              <a:t>h</a:t>
            </a:r>
            <a:r>
              <a:rPr kumimoji="1" lang="en-US" altLang="ja-JP" b="1" dirty="0">
                <a:solidFill>
                  <a:schemeClr val="accent1"/>
                </a:solidFill>
              </a:rPr>
              <a:t>elp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>
                <a:solidFill>
                  <a:schemeClr val="accent1"/>
                </a:solidFill>
              </a:rPr>
              <a:t>&lt;</a:t>
            </a:r>
            <a:r>
              <a:rPr lang="ja-JP" altLang="en-US" b="1" dirty="0">
                <a:solidFill>
                  <a:schemeClr val="accent1"/>
                </a:solidFill>
              </a:rPr>
              <a:t>検索したいこと</a:t>
            </a:r>
            <a:r>
              <a:rPr lang="en-US" altLang="ja-JP" b="1" dirty="0">
                <a:solidFill>
                  <a:schemeClr val="accent1"/>
                </a:solidFill>
              </a:rPr>
              <a:t>&gt;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C20C9-4919-4F57-A6F4-AC82608B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D50B52-8ADE-4DD0-87E1-6F689D257429}"/>
              </a:ext>
            </a:extLst>
          </p:cNvPr>
          <p:cNvSpPr txBox="1"/>
          <p:nvPr/>
        </p:nvSpPr>
        <p:spPr>
          <a:xfrm>
            <a:off x="1026785" y="4400826"/>
            <a:ext cx="70904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4D4D4D"/>
                </a:solidFill>
              </a:rPr>
              <a:t>これをコマンドウインドウに打ちこむと、</a:t>
            </a:r>
            <a:r>
              <a:rPr kumimoji="1" lang="en-US" altLang="ja-JP" sz="2800" dirty="0">
                <a:solidFill>
                  <a:srgbClr val="4D4D4D"/>
                </a:solidFill>
              </a:rPr>
              <a:t>Stata</a:t>
            </a:r>
            <a:r>
              <a:rPr kumimoji="1" lang="ja-JP" altLang="en-US" sz="2800" dirty="0">
                <a:solidFill>
                  <a:srgbClr val="4D4D4D"/>
                </a:solidFill>
              </a:rPr>
              <a:t>が関連文書を探します。</a:t>
            </a:r>
          </a:p>
        </p:txBody>
      </p:sp>
    </p:spTree>
    <p:extLst>
      <p:ext uri="{BB962C8B-B14F-4D97-AF65-F5344CB8AC3E}">
        <p14:creationId xmlns:p14="http://schemas.microsoft.com/office/powerpoint/2010/main" val="164690267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22B22-2156-4AE1-A350-87F86413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解析計画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2B604B-4363-4769-A64D-86679A7A4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本来は、研究計画書にキチンと解析計画を立てて、それを実行することが望ましい。</a:t>
            </a:r>
            <a:endParaRPr kumimoji="1" lang="en-US" altLang="ja-JP" dirty="0"/>
          </a:p>
          <a:p>
            <a:r>
              <a:rPr lang="ja-JP" altLang="en-US" dirty="0"/>
              <a:t>解析計画を立てて、研究で知りたい事がわかるような解析を行なう。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E442B5-5F1D-473D-BB0B-F18D7A56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503538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22B22-2156-4AE1-A350-87F86413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解析計画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2B604B-4363-4769-A64D-86679A7A4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lbw.dta</a:t>
            </a:r>
            <a:r>
              <a:rPr lang="ja-JP" altLang="en-US" dirty="0"/>
              <a:t>の解析計画</a:t>
            </a:r>
            <a:endParaRPr lang="en-US" altLang="ja-JP" dirty="0"/>
          </a:p>
          <a:p>
            <a:pPr marL="869950" lvl="1" indent="-514350">
              <a:buFont typeface="+mj-lt"/>
              <a:buAutoNum type="arabicPeriod"/>
            </a:pPr>
            <a:r>
              <a:rPr kumimoji="1" lang="ja-JP" altLang="en-US" dirty="0"/>
              <a:t>記述統計量を算出する。</a:t>
            </a:r>
            <a:endParaRPr kumimoji="1" lang="en-US" altLang="ja-JP" dirty="0"/>
          </a:p>
          <a:p>
            <a:pPr marL="869950" lvl="1" indent="-514350">
              <a:buFont typeface="+mj-lt"/>
              <a:buAutoNum type="arabicPeriod"/>
            </a:pPr>
            <a:r>
              <a:rPr kumimoji="1" lang="ja-JP" altLang="en-US" dirty="0"/>
              <a:t>グラフを作る。</a:t>
            </a:r>
            <a:endParaRPr kumimoji="1" lang="en-US" altLang="ja-JP" dirty="0"/>
          </a:p>
          <a:p>
            <a:pPr marL="869950" lvl="1" indent="-514350">
              <a:buFont typeface="+mj-lt"/>
              <a:buAutoNum type="arabicPeriod"/>
            </a:pPr>
            <a:r>
              <a:rPr kumimoji="1" lang="ja-JP" altLang="en-US" dirty="0"/>
              <a:t>重回帰分析</a:t>
            </a:r>
            <a:endParaRPr kumimoji="1" lang="en-US" altLang="ja-JP" dirty="0"/>
          </a:p>
          <a:p>
            <a:pPr marL="1289050" lvl="2" indent="-514350"/>
            <a:r>
              <a:rPr kumimoji="1" lang="ja-JP" altLang="en-US" dirty="0"/>
              <a:t>最終月経時体重と出生時体重の関係</a:t>
            </a:r>
            <a:endParaRPr kumimoji="1" lang="en-US" altLang="ja-JP" dirty="0"/>
          </a:p>
          <a:p>
            <a:pPr marL="869950" lvl="1" indent="-514350">
              <a:buFont typeface="+mj-lt"/>
              <a:buAutoNum type="arabicPeriod"/>
            </a:pPr>
            <a:r>
              <a:rPr kumimoji="1" lang="ja-JP" altLang="en-US" dirty="0"/>
              <a:t>多重ロジスティック回帰分析</a:t>
            </a:r>
            <a:endParaRPr kumimoji="1" lang="en-US" altLang="ja-JP" dirty="0"/>
          </a:p>
          <a:p>
            <a:pPr marL="1289050" lvl="2" indent="-514350"/>
            <a:r>
              <a:rPr kumimoji="1" lang="ja-JP" altLang="en-US" dirty="0"/>
              <a:t>喫煙の有無と低出生体重児の関係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E442B5-5F1D-473D-BB0B-F18D7A56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51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FE7228C-C17D-405F-A360-86FB3BE8478E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練習なので大雑把な計画です。</a:t>
            </a:r>
            <a:endParaRPr lang="en-US" altLang="ja-JP" dirty="0"/>
          </a:p>
        </p:txBody>
      </p:sp>
      <p:pic>
        <p:nvPicPr>
          <p:cNvPr id="8" name="Picture 2" descr="talk icon">
            <a:extLst>
              <a:ext uri="{FF2B5EF4-FFF2-40B4-BE49-F238E27FC236}">
                <a16:creationId xmlns:a16="http://schemas.microsoft.com/office/drawing/2014/main" id="{6227C2E3-14D8-4ECF-AC40-E7ACC5C74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56651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5A1C5-EE39-4965-1EED-C356EBF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記述統計量（連続変数）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545ACE-1C28-535F-DF45-52AAF6B6B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代表値とバラツキのペア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平均値（標準偏差）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中央値（四分位範囲）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どちらを使うか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  <a:endParaRPr kumimoji="1" lang="en-US" altLang="ja-JP" dirty="0"/>
          </a:p>
          <a:p>
            <a:r>
              <a:rPr kumimoji="1" lang="ja-JP" altLang="en-US" dirty="0"/>
              <a:t>その他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最頻値、最大値、最小値など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あまり使わない？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831E82-CE68-433B-E619-E2B2D0ED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066236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502E9-CBBB-82AA-E582-A4F53BD5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1F93EE-9C2E-D611-5D7C-9FDF72D1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記述統計量（カテゴリ変数）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45C7F9-76F9-9132-C62C-FCF68AAF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頻度と割合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0BD89C-0FD6-4ED6-D53D-F487D4D7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705583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6329EA-2DDD-4E1E-91E6-E8BDEE11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グラフの作成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215025-AE06-76FF-EBFC-15B1F99BE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古典的なグラフ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棒グラフ、（円グラフ）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ヒストグラム、箱ひげ図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散布図</a:t>
            </a:r>
            <a:endParaRPr kumimoji="1" lang="en-US" altLang="ja-JP" dirty="0"/>
          </a:p>
          <a:p>
            <a:r>
              <a:rPr kumimoji="1" lang="ja-JP" altLang="en-US" dirty="0"/>
              <a:t>ちょっと新しいグラフ</a:t>
            </a:r>
            <a:endParaRPr lang="en-US" altLang="ja-JP" dirty="0"/>
          </a:p>
          <a:p>
            <a:pPr lvl="1"/>
            <a:r>
              <a:rPr lang="en-US" altLang="ja-JP" dirty="0"/>
              <a:t>Rain</a:t>
            </a:r>
            <a:r>
              <a:rPr lang="ja-JP" altLang="en-US" dirty="0"/>
              <a:t> </a:t>
            </a:r>
            <a:r>
              <a:rPr lang="en-US" altLang="ja-JP" dirty="0"/>
              <a:t>cloud</a:t>
            </a:r>
            <a:r>
              <a:rPr lang="ja-JP" altLang="en-US" dirty="0"/>
              <a:t> </a:t>
            </a:r>
            <a:r>
              <a:rPr lang="en-US" altLang="ja-JP" dirty="0"/>
              <a:t>plot</a:t>
            </a:r>
            <a:r>
              <a:rPr lang="ja-JP" altLang="en-US" dirty="0"/>
              <a:t>など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410598-5CA1-7D54-C240-4EBA7A66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682518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C7F41-5BAA-19A1-5ADA-872954C93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重回帰</a:t>
            </a:r>
            <a:r>
              <a:rPr kumimoji="1" lang="en-US" altLang="ja-JP" dirty="0"/>
              <a:t>/</a:t>
            </a:r>
            <a:r>
              <a:rPr kumimoji="1" lang="ja-JP" altLang="en-US" dirty="0"/>
              <a:t>ロジスティック回帰分析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2D0B7C-60E7-D5C7-88D5-39CE4301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変数に何を使うかをきっちり決めておく。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アウトカム変数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曝露変数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交絡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F7A698-D19B-AA69-845E-4EB3ACBF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832725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A1D470DA-24DF-465C-A587-1C044F30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簡易データマネジメント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F418002-37C9-42F0-80B1-B9BFC9492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235091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B0501E-0A35-4F28-A158-D43E1E68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データマネジメントとは。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910C718-2D99-4D79-BDD9-ED9B49A1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57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92D4C20-209F-4B0E-86F8-BF7E28BF2E1E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出来れば、</a:t>
            </a:r>
            <a:r>
              <a:rPr lang="ja-JP" altLang="en-US" b="1" dirty="0">
                <a:solidFill>
                  <a:schemeClr val="accent1"/>
                </a:solidFill>
              </a:rPr>
              <a:t>データマネジャー</a:t>
            </a:r>
            <a:r>
              <a:rPr lang="ja-JP" altLang="en-US" dirty="0"/>
              <a:t>という専門職にお願いしたい。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915A25D1-5D86-46D2-8EBE-0D10C8D5D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25B87C0-6F99-4F2A-82B6-E70D2FA85AD0}"/>
              </a:ext>
            </a:extLst>
          </p:cNvPr>
          <p:cNvSpPr/>
          <p:nvPr/>
        </p:nvSpPr>
        <p:spPr>
          <a:xfrm>
            <a:off x="243136" y="1268760"/>
            <a:ext cx="8612832" cy="28803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sq">
            <a:solidFill>
              <a:schemeClr val="accent3">
                <a:lumMod val="60000"/>
                <a:lumOff val="40000"/>
              </a:schemeClr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ja-JP" altLang="en-US" sz="3200" dirty="0"/>
              <a:t>データベース設計</a:t>
            </a:r>
            <a:endParaRPr lang="en-US" altLang="ja-JP" sz="3200" dirty="0"/>
          </a:p>
          <a:p>
            <a:r>
              <a:rPr lang="ja-JP" altLang="en-US" sz="3200" dirty="0"/>
              <a:t>症例報告書のデザイン</a:t>
            </a:r>
            <a:endParaRPr lang="en-US" altLang="ja-JP" sz="3200" dirty="0"/>
          </a:p>
          <a:p>
            <a:r>
              <a:rPr lang="ja-JP" altLang="en-US" sz="3200" dirty="0"/>
              <a:t>臨床データの入力・クリーニング作業</a:t>
            </a:r>
            <a:endParaRPr lang="en-US" altLang="ja-JP" sz="3200" dirty="0"/>
          </a:p>
          <a:p>
            <a:r>
              <a:rPr lang="ja-JP" altLang="en-US" sz="3200" dirty="0"/>
              <a:t>臨床データ管理ツールの企画、維持、管理</a:t>
            </a:r>
            <a:endParaRPr lang="en-US" altLang="ja-JP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0DE34A-3607-45ED-8271-02D971037F1F}"/>
              </a:ext>
            </a:extLst>
          </p:cNvPr>
          <p:cNvSpPr txBox="1"/>
          <p:nvPr/>
        </p:nvSpPr>
        <p:spPr>
          <a:xfrm>
            <a:off x="324683" y="5266074"/>
            <a:ext cx="8494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ja-JP" altLang="en-US" sz="3600" dirty="0"/>
              <a:t>収集したデータの</a:t>
            </a:r>
            <a:r>
              <a:rPr lang="ja-JP" altLang="en-US" sz="3600" b="1" dirty="0">
                <a:solidFill>
                  <a:schemeClr val="accent1"/>
                </a:solidFill>
              </a:rPr>
              <a:t>品質保証</a:t>
            </a:r>
            <a:r>
              <a:rPr lang="ja-JP" altLang="en-US" sz="3600" dirty="0"/>
              <a:t>と</a:t>
            </a:r>
            <a:r>
              <a:rPr lang="ja-JP" altLang="en-US" sz="3600" b="1" dirty="0">
                <a:solidFill>
                  <a:schemeClr val="accent1"/>
                </a:solidFill>
              </a:rPr>
              <a:t>信頼性確保</a:t>
            </a:r>
            <a:endParaRPr lang="en-US" altLang="ja-JP" sz="6000" b="1" dirty="0">
              <a:solidFill>
                <a:schemeClr val="accent1"/>
              </a:solidFill>
            </a:endParaRP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267CD92E-E76E-48FA-B633-D207C8CA9D89}"/>
              </a:ext>
            </a:extLst>
          </p:cNvPr>
          <p:cNvSpPr/>
          <p:nvPr/>
        </p:nvSpPr>
        <p:spPr>
          <a:xfrm>
            <a:off x="3887924" y="4437112"/>
            <a:ext cx="1368152" cy="646331"/>
          </a:xfrm>
          <a:prstGeom prst="down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05321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12DBF7-6A78-4ADD-A475-B79BC9FF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簡易に行なう。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942A2F-169D-4A92-9A62-BA80DBA9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lbw.dta</a:t>
            </a:r>
            <a:r>
              <a:rPr lang="ja-JP" altLang="en-US" dirty="0"/>
              <a:t>は既にキレイな状態ですが、</a:t>
            </a:r>
            <a:br>
              <a:rPr lang="en-US" altLang="ja-JP" dirty="0"/>
            </a:br>
            <a:r>
              <a:rPr lang="ja-JP" altLang="en-US" dirty="0"/>
              <a:t>練習のため、下記を行ないます。</a:t>
            </a:r>
            <a:endParaRPr lang="en-US" altLang="ja-JP" dirty="0"/>
          </a:p>
          <a:p>
            <a:r>
              <a:rPr lang="ja-JP" altLang="en-US" dirty="0"/>
              <a:t>クリーニング作業</a:t>
            </a:r>
            <a:endParaRPr lang="en-US" altLang="ja-JP" dirty="0"/>
          </a:p>
          <a:p>
            <a:pPr lvl="1"/>
            <a:r>
              <a:rPr lang="ja-JP" altLang="en-US" dirty="0"/>
              <a:t>誤りの修正（</a:t>
            </a:r>
            <a:r>
              <a:rPr lang="ja-JP" altLang="en-US" dirty="0">
                <a:solidFill>
                  <a:schemeClr val="accent2"/>
                </a:solidFill>
              </a:rPr>
              <a:t>実際には誤りはありません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値ラベル作成</a:t>
            </a:r>
            <a:endParaRPr lang="en-US" altLang="ja-JP" dirty="0"/>
          </a:p>
          <a:p>
            <a:pPr lvl="1"/>
            <a:r>
              <a:rPr lang="ja-JP" altLang="en-US" dirty="0"/>
              <a:t>新しい変数の作成</a:t>
            </a:r>
            <a:endParaRPr lang="en-US" altLang="ja-JP" dirty="0"/>
          </a:p>
          <a:p>
            <a:pPr lvl="1"/>
            <a:r>
              <a:rPr lang="ja-JP" altLang="en-US" dirty="0"/>
              <a:t>欠損値の対処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295826F-D03B-49B0-BBC2-EA783C15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8290470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B80F3-E991-4B4F-A4DD-0BB4A516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今回、最初にすること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B939CF-D535-40CB-B397-A4FF7745B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前回、やったこと。</a:t>
            </a:r>
            <a:endParaRPr kumimoji="1" lang="en-US" altLang="ja-JP" dirty="0"/>
          </a:p>
          <a:p>
            <a:pPr lvl="1"/>
            <a:r>
              <a:rPr lang="ja-JP" altLang="en-US" dirty="0"/>
              <a:t>作業フォルダの作成</a:t>
            </a:r>
            <a:endParaRPr lang="en-US" altLang="ja-JP" dirty="0"/>
          </a:p>
          <a:p>
            <a:pPr lvl="1"/>
            <a:r>
              <a:rPr kumimoji="1" lang="en-US" altLang="ja-JP" dirty="0" err="1"/>
              <a:t>lbw.dta</a:t>
            </a:r>
            <a:r>
              <a:rPr kumimoji="1" lang="ja-JP" altLang="en-US" dirty="0"/>
              <a:t>データをパソコンに保存</a:t>
            </a:r>
            <a:endParaRPr kumimoji="1" lang="en-US" altLang="ja-JP" dirty="0"/>
          </a:p>
          <a:p>
            <a:r>
              <a:rPr kumimoji="1" lang="ja-JP" altLang="en-US" dirty="0"/>
              <a:t>今回、最初にすること。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前回作成した作業フォルダに移動する。</a:t>
            </a:r>
            <a:endParaRPr kumimoji="1" lang="en-US" altLang="ja-JP" dirty="0"/>
          </a:p>
          <a:p>
            <a:pPr lvl="1"/>
            <a:r>
              <a:rPr lang="en-US" altLang="ja-JP" dirty="0" err="1"/>
              <a:t>lbw.dta</a:t>
            </a:r>
            <a:r>
              <a:rPr lang="ja-JP" altLang="en-US" dirty="0"/>
              <a:t>データを読み込む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26A53B-2D8E-45FF-A2D2-0B7357DD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888714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EA891-BFE6-43C3-B536-AECD2CC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ヘルプファイルなどを探す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E832E-090F-4106-BA93-38070C5D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52839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例）ヒストグラムの描き方を探す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b="1" u="sng" dirty="0">
                <a:solidFill>
                  <a:schemeClr val="accent1"/>
                </a:solidFill>
              </a:rPr>
              <a:t>h</a:t>
            </a:r>
            <a:r>
              <a:rPr kumimoji="1" lang="en-US" altLang="ja-JP" b="1" dirty="0">
                <a:solidFill>
                  <a:schemeClr val="accent1"/>
                </a:solidFill>
              </a:rPr>
              <a:t>elp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>
                <a:solidFill>
                  <a:schemeClr val="accent1"/>
                </a:solidFill>
              </a:rPr>
              <a:t>histogram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C20C9-4919-4F57-A6F4-AC82608B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D50B52-8ADE-4DD0-87E1-6F689D257429}"/>
              </a:ext>
            </a:extLst>
          </p:cNvPr>
          <p:cNvSpPr txBox="1"/>
          <p:nvPr/>
        </p:nvSpPr>
        <p:spPr>
          <a:xfrm>
            <a:off x="1026784" y="4400826"/>
            <a:ext cx="7505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4D4D4D"/>
                </a:solidFill>
              </a:rPr>
              <a:t>ヒストグラムに関連する</a:t>
            </a:r>
            <a:r>
              <a:rPr kumimoji="1" lang="ja-JP" altLang="en-US" sz="2800" b="1" dirty="0">
                <a:solidFill>
                  <a:srgbClr val="4D4D4D"/>
                </a:solidFill>
              </a:rPr>
              <a:t>コマンド</a:t>
            </a:r>
            <a:r>
              <a:rPr kumimoji="1" lang="ja-JP" altLang="en-US" sz="2800" dirty="0">
                <a:solidFill>
                  <a:srgbClr val="4D4D4D"/>
                </a:solidFill>
              </a:rPr>
              <a:t>を探し、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あれば、</a:t>
            </a:r>
            <a:r>
              <a:rPr kumimoji="1" lang="ja-JP" altLang="en-US" sz="2800" b="1" dirty="0">
                <a:solidFill>
                  <a:schemeClr val="accent1"/>
                </a:solidFill>
              </a:rPr>
              <a:t>ヘルプファイル</a:t>
            </a:r>
            <a:r>
              <a:rPr kumimoji="1" lang="ja-JP" altLang="en-US" sz="2800" dirty="0">
                <a:solidFill>
                  <a:srgbClr val="4D4D4D"/>
                </a:solidFill>
              </a:rPr>
              <a:t>を表示します。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rgbClr val="4D4D4D"/>
                </a:solidFill>
              </a:rPr>
              <a:t>見つからなければ、近い文書を探します。</a:t>
            </a:r>
          </a:p>
        </p:txBody>
      </p:sp>
    </p:spTree>
    <p:extLst>
      <p:ext uri="{BB962C8B-B14F-4D97-AF65-F5344CB8AC3E}">
        <p14:creationId xmlns:p14="http://schemas.microsoft.com/office/powerpoint/2010/main" val="234340424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EA891-BFE6-43C3-B536-AECD2CC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作業フォルダに移動する。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E832E-090F-4106-BA93-38070C5D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52839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作業フォルダに移動するコマンド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cd “</a:t>
            </a:r>
            <a:r>
              <a:rPr lang="en-US" altLang="ja-JP" b="1" dirty="0">
                <a:solidFill>
                  <a:schemeClr val="accent1"/>
                </a:solidFill>
              </a:rPr>
              <a:t>C:\</a:t>
            </a:r>
            <a:r>
              <a:rPr lang="en-US" altLang="ja-JP" b="1" dirty="0" err="1">
                <a:solidFill>
                  <a:schemeClr val="accent1"/>
                </a:solidFill>
              </a:rPr>
              <a:t>stata</a:t>
            </a:r>
            <a:r>
              <a:rPr lang="en-US" altLang="ja-JP" b="1" dirty="0">
                <a:solidFill>
                  <a:schemeClr val="accent1"/>
                </a:solidFill>
              </a:rPr>
              <a:t>\</a:t>
            </a:r>
            <a:r>
              <a:rPr lang="en-US" altLang="ja-JP" b="1" dirty="0" err="1">
                <a:solidFill>
                  <a:schemeClr val="accent1"/>
                </a:solidFill>
              </a:rPr>
              <a:t>stata_training</a:t>
            </a:r>
            <a:r>
              <a:rPr kumimoji="1" lang="en-US" altLang="ja-JP" b="1" dirty="0">
                <a:solidFill>
                  <a:schemeClr val="accent1"/>
                </a:solidFill>
              </a:rPr>
              <a:t>”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C20C9-4919-4F57-A6F4-AC82608B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60</a:t>
            </a:fld>
            <a:endParaRPr lang="ja-JP" altLang="en-US" dirty="0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64CC35FA-AFD1-424B-ACF9-77ACFD5B95CD}"/>
              </a:ext>
            </a:extLst>
          </p:cNvPr>
          <p:cNvSpPr/>
          <p:nvPr/>
        </p:nvSpPr>
        <p:spPr>
          <a:xfrm rot="5400000">
            <a:off x="4675296" y="1412776"/>
            <a:ext cx="432048" cy="4752528"/>
          </a:xfrm>
          <a:prstGeom prst="righ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D50B52-8ADE-4DD0-87E1-6F689D257429}"/>
              </a:ext>
            </a:extLst>
          </p:cNvPr>
          <p:cNvSpPr txBox="1"/>
          <p:nvPr/>
        </p:nvSpPr>
        <p:spPr>
          <a:xfrm>
            <a:off x="2080650" y="4221088"/>
            <a:ext cx="5621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4D4D4D"/>
                </a:solidFill>
              </a:rPr>
              <a:t>変更するフォルダのパス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（各自で作ったフォルダを指定）</a:t>
            </a:r>
          </a:p>
        </p:txBody>
      </p:sp>
    </p:spTree>
    <p:extLst>
      <p:ext uri="{BB962C8B-B14F-4D97-AF65-F5344CB8AC3E}">
        <p14:creationId xmlns:p14="http://schemas.microsoft.com/office/powerpoint/2010/main" val="3192473314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307F4-3CA0-4497-A2E3-EF9E1EB9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保存したファイルを開く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5BB68-1A7A-4D0C-AC5D-A9FAF38E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525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データセットを開くするコマンド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use </a:t>
            </a:r>
            <a:r>
              <a:rPr kumimoji="1" lang="ja-JP" altLang="en-US" b="1" dirty="0">
                <a:solidFill>
                  <a:schemeClr val="accent1"/>
                </a:solidFill>
              </a:rPr>
              <a:t>ファイル名</a:t>
            </a:r>
            <a:r>
              <a:rPr kumimoji="1" lang="en-US" altLang="ja-JP" b="1" dirty="0">
                <a:solidFill>
                  <a:schemeClr val="accent1"/>
                </a:solidFill>
              </a:rPr>
              <a:t>, clear</a:t>
            </a:r>
          </a:p>
          <a:p>
            <a:pPr marL="0" indent="0" algn="ctr">
              <a:buNone/>
            </a:pPr>
            <a:r>
              <a:rPr lang="ja-JP" altLang="en-US" sz="2800" dirty="0"/>
              <a:t>現在の作業フォルダにあるファイルを開きます。</a:t>
            </a:r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56E2B1-15EF-409E-BD8C-E4485170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61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40195A-694D-40C5-B717-22677FA7606D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>
                <a:solidFill>
                  <a:srgbClr val="4D4D4D"/>
                </a:solidFill>
              </a:rPr>
              <a:t>パス指定すれば、別の場所から開くことも可能</a:t>
            </a:r>
            <a:endParaRPr lang="en-US" altLang="ja-JP" dirty="0"/>
          </a:p>
        </p:txBody>
      </p:sp>
      <p:pic>
        <p:nvPicPr>
          <p:cNvPr id="7" name="Picture 2" descr="talk icon">
            <a:extLst>
              <a:ext uri="{FF2B5EF4-FFF2-40B4-BE49-F238E27FC236}">
                <a16:creationId xmlns:a16="http://schemas.microsoft.com/office/drawing/2014/main" id="{EA65C0AB-5EEC-4711-BFD4-6F9007E3E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909972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4B28DB66-1C0A-4B53-B509-EDD6E196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簡易データマネジメント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CA42644A-5B0E-4D97-8306-1F5246242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誤りの修正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BC0B7F-89FF-4A12-A0CF-03B8F38D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9594835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326B43-F607-4CC4-97AA-BDD3B30B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誤りの修正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B14442-1FFF-41C9-96A2-2D47A8902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変数の値に誤りがった場合、正しい値を入力し直します。</a:t>
            </a:r>
            <a:endParaRPr kumimoji="1" lang="en-US" altLang="ja-JP" dirty="0"/>
          </a:p>
          <a:p>
            <a:r>
              <a:rPr kumimoji="1" lang="ja-JP" altLang="en-US" dirty="0"/>
              <a:t>しかし、</a:t>
            </a:r>
            <a:r>
              <a:rPr kumimoji="1" lang="ja-JP" altLang="en-US" u="sng" dirty="0">
                <a:solidFill>
                  <a:schemeClr val="accent1"/>
                </a:solidFill>
              </a:rPr>
              <a:t>元の値が違う値に変わっている。</a:t>
            </a:r>
            <a:r>
              <a:rPr kumimoji="1" lang="ja-JP" altLang="en-US" dirty="0"/>
              <a:t>外部から見たとき</a:t>
            </a:r>
            <a:r>
              <a:rPr kumimoji="1" lang="ja-JP" altLang="en-US" b="1" dirty="0">
                <a:solidFill>
                  <a:schemeClr val="accent2"/>
                </a:solidFill>
              </a:rPr>
              <a:t>捏造・改竄</a:t>
            </a:r>
            <a:r>
              <a:rPr kumimoji="1" lang="ja-JP" altLang="en-US" dirty="0"/>
              <a:t>として見られる可能性がある。</a:t>
            </a:r>
            <a:endParaRPr kumimoji="1" lang="en-US" altLang="ja-JP" dirty="0"/>
          </a:p>
          <a:p>
            <a:r>
              <a:rPr kumimoji="1" lang="ja-JP" altLang="en-US" dirty="0"/>
              <a:t>この点に注意しながら、変更する必要がある。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673517-7FC4-4AB3-A898-B76A19F8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8867241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FE4D08-8C31-448C-BEF5-318CFFC9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誤りの修正例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F9E10E-E401-4387-8AF3-6D9463FAD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id = 213</a:t>
            </a:r>
            <a:r>
              <a:rPr kumimoji="1" lang="ja-JP" altLang="en-US" dirty="0"/>
              <a:t>の方のカルテ：</a:t>
            </a:r>
            <a:r>
              <a:rPr kumimoji="1" lang="ja-JP" altLang="en-US" b="1" dirty="0">
                <a:solidFill>
                  <a:schemeClr val="accent5"/>
                </a:solidFill>
              </a:rPr>
              <a:t>年齢</a:t>
            </a:r>
            <a:r>
              <a:rPr kumimoji="1" lang="en-US" altLang="ja-JP" b="1" dirty="0">
                <a:solidFill>
                  <a:schemeClr val="accent5"/>
                </a:solidFill>
              </a:rPr>
              <a:t>=15</a:t>
            </a:r>
          </a:p>
          <a:p>
            <a:r>
              <a:rPr kumimoji="1" lang="ja-JP" altLang="en-US" dirty="0"/>
              <a:t>データ上：</a:t>
            </a:r>
            <a:r>
              <a:rPr kumimoji="1" lang="en-US" altLang="ja-JP" b="1" dirty="0">
                <a:solidFill>
                  <a:schemeClr val="accent2"/>
                </a:solidFill>
              </a:rPr>
              <a:t>age=14</a:t>
            </a:r>
            <a:r>
              <a:rPr kumimoji="1" lang="ja-JP" altLang="en-US" dirty="0"/>
              <a:t>となっていた。</a:t>
            </a:r>
            <a:endParaRPr kumimoji="1" lang="en-US" altLang="ja-JP" dirty="0"/>
          </a:p>
          <a:p>
            <a:r>
              <a:rPr kumimoji="1" lang="ja-JP" altLang="en-US" dirty="0"/>
              <a:t>入力時に手が滑ったのかも？</a:t>
            </a:r>
            <a:endParaRPr lang="en-US" altLang="ja-JP" dirty="0"/>
          </a:p>
          <a:p>
            <a:r>
              <a:rPr kumimoji="1" lang="ja-JP" altLang="en-US" dirty="0"/>
              <a:t>データを確認して、修正します。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91F48D-5F7F-4B7D-9D38-B22F474D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64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0DFC45B-305D-4BEA-8673-8C64F5B47503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実際には誤りではありませんが、練習のため。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16E97893-6FFA-4577-89E9-994B3A397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327876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2368A0-5ACC-4DAC-927B-466E8A1A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条件に当てはまるデータだけを表示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17D639-0524-47A9-8346-73A8238F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コマンド・ウインドウに</a:t>
            </a:r>
            <a:br>
              <a:rPr kumimoji="1" lang="en-US" altLang="ja-JP" dirty="0"/>
            </a:br>
            <a:r>
              <a:rPr kumimoji="1" lang="en-US" altLang="ja-JP" b="1" dirty="0">
                <a:solidFill>
                  <a:schemeClr val="accent1"/>
                </a:solidFill>
              </a:rPr>
              <a:t>list * if id==213</a:t>
            </a:r>
            <a:br>
              <a:rPr lang="en-US" altLang="ja-JP" dirty="0"/>
            </a:br>
            <a:r>
              <a:rPr lang="ja-JP" altLang="en-US" dirty="0"/>
              <a:t>と打ち込む。</a:t>
            </a:r>
            <a:br>
              <a:rPr lang="en-US" altLang="ja-JP" dirty="0"/>
            </a:br>
            <a:r>
              <a:rPr lang="en-US" altLang="ja-JP" sz="2000" b="1" dirty="0">
                <a:solidFill>
                  <a:schemeClr val="accent1"/>
                </a:solidFill>
              </a:rPr>
              <a:t>list</a:t>
            </a:r>
            <a:r>
              <a:rPr lang="ja-JP" altLang="en-US" sz="2000" dirty="0"/>
              <a:t>は変数の値を全て表示するコマンド</a:t>
            </a:r>
            <a:endParaRPr lang="en-US" altLang="ja-JP" sz="2000" dirty="0"/>
          </a:p>
          <a:p>
            <a:pPr marL="0" indent="0" algn="ctr">
              <a:buNone/>
            </a:pPr>
            <a:r>
              <a:rPr lang="en-US" altLang="ja-JP" sz="2000" b="1" dirty="0">
                <a:solidFill>
                  <a:schemeClr val="accent1"/>
                </a:solidFill>
              </a:rPr>
              <a:t>*</a:t>
            </a:r>
            <a:r>
              <a:rPr lang="en-US" altLang="ja-JP" sz="2000" dirty="0"/>
              <a:t> </a:t>
            </a:r>
            <a:r>
              <a:rPr lang="ja-JP" altLang="en-US" sz="2000" dirty="0"/>
              <a:t>はワイルドカードと呼ばれる表記で「全ての変数」を意味する。</a:t>
            </a:r>
            <a:endParaRPr lang="en-US" altLang="ja-JP" sz="2000" dirty="0"/>
          </a:p>
          <a:p>
            <a:pPr marL="0" indent="0" algn="ctr">
              <a:buNone/>
            </a:pPr>
            <a:r>
              <a:rPr lang="en-US" altLang="ja-JP" sz="2000" b="1" dirty="0">
                <a:solidFill>
                  <a:schemeClr val="accent1"/>
                </a:solidFill>
              </a:rPr>
              <a:t>if id==213</a:t>
            </a:r>
            <a:r>
              <a:rPr lang="ja-JP" altLang="en-US" sz="2000" dirty="0"/>
              <a:t> は、変数</a:t>
            </a:r>
            <a:r>
              <a:rPr lang="en-US" altLang="ja-JP" sz="2000" dirty="0"/>
              <a:t>id</a:t>
            </a:r>
            <a:r>
              <a:rPr lang="ja-JP" altLang="en-US" sz="2000" dirty="0"/>
              <a:t>が</a:t>
            </a:r>
            <a:r>
              <a:rPr lang="en-US" altLang="ja-JP" sz="2000" dirty="0"/>
              <a:t>213</a:t>
            </a:r>
            <a:r>
              <a:rPr lang="ja-JP" altLang="en-US" sz="2000" dirty="0"/>
              <a:t>と等しいという条件をつける。</a:t>
            </a:r>
            <a:endParaRPr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84A888-58D8-424C-BBC9-7788382E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65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30C7711-49CF-4EB1-86FB-9DFD86F0D36D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/>
              <a:t>if</a:t>
            </a:r>
            <a:r>
              <a:rPr lang="ja-JP" altLang="en-US" dirty="0"/>
              <a:t>節中のイコールが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chemeClr val="accent2"/>
                </a:solidFill>
              </a:rPr>
              <a:t>=</a:t>
            </a:r>
            <a:r>
              <a:rPr lang="en-US" altLang="ja-JP" dirty="0"/>
              <a:t> </a:t>
            </a:r>
            <a:r>
              <a:rPr lang="ja-JP" altLang="en-US" dirty="0"/>
              <a:t>ではなく、 </a:t>
            </a:r>
            <a:r>
              <a:rPr lang="en-US" altLang="ja-JP" b="1" dirty="0">
                <a:solidFill>
                  <a:schemeClr val="accent5"/>
                </a:solidFill>
              </a:rPr>
              <a:t>==</a:t>
            </a:r>
            <a:r>
              <a:rPr lang="en-US" altLang="ja-JP" dirty="0"/>
              <a:t> </a:t>
            </a:r>
            <a:r>
              <a:rPr lang="ja-JP" altLang="en-US" dirty="0"/>
              <a:t>である事に注意して下さい。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861163CC-669E-4DA3-B2AB-C142EB07C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293903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E53C39-69A5-4EC3-8FAE-F3CC191E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D5E12F-0760-4732-8B80-688F24EF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66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A22FDAB-291A-40C5-BF20-F0C10B897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71787"/>
            <a:ext cx="7162800" cy="111442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D7E51F-5DCC-46D9-A249-DA87958AE463}"/>
              </a:ext>
            </a:extLst>
          </p:cNvPr>
          <p:cNvSpPr txBox="1"/>
          <p:nvPr/>
        </p:nvSpPr>
        <p:spPr>
          <a:xfrm>
            <a:off x="179512" y="4653136"/>
            <a:ext cx="9124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4D4D4D"/>
                </a:solidFill>
              </a:rPr>
              <a:t>id==213</a:t>
            </a:r>
            <a:r>
              <a:rPr kumimoji="1" lang="ja-JP" altLang="en-US" sz="2800" dirty="0">
                <a:solidFill>
                  <a:srgbClr val="4D4D4D"/>
                </a:solidFill>
              </a:rPr>
              <a:t>の対象者の全</a:t>
            </a:r>
            <a:r>
              <a:rPr kumimoji="1" lang="en-US" altLang="ja-JP" sz="2800" dirty="0">
                <a:solidFill>
                  <a:srgbClr val="4D4D4D"/>
                </a:solidFill>
              </a:rPr>
              <a:t>11</a:t>
            </a:r>
            <a:r>
              <a:rPr kumimoji="1" lang="ja-JP" altLang="en-US" sz="2800" dirty="0">
                <a:solidFill>
                  <a:srgbClr val="4D4D4D"/>
                </a:solidFill>
              </a:rPr>
              <a:t>個の変数の値が表示されます。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7A9048E-A6FC-4BF7-A13E-88DC6AC2D3A4}"/>
              </a:ext>
            </a:extLst>
          </p:cNvPr>
          <p:cNvSpPr/>
          <p:nvPr/>
        </p:nvSpPr>
        <p:spPr>
          <a:xfrm>
            <a:off x="2078756" y="2978999"/>
            <a:ext cx="900000" cy="900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59636496-8ECF-4EA7-9DC6-C9C76A8D981B}"/>
              </a:ext>
            </a:extLst>
          </p:cNvPr>
          <p:cNvSpPr/>
          <p:nvPr/>
        </p:nvSpPr>
        <p:spPr>
          <a:xfrm rot="2632674">
            <a:off x="2834740" y="2674476"/>
            <a:ext cx="288032" cy="432048"/>
          </a:xfrm>
          <a:prstGeom prst="down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1BC18DF-0534-4C5B-8887-D77AE1D1F7C2}"/>
              </a:ext>
            </a:extLst>
          </p:cNvPr>
          <p:cNvSpPr txBox="1"/>
          <p:nvPr/>
        </p:nvSpPr>
        <p:spPr>
          <a:xfrm>
            <a:off x="2967122" y="2202391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この値の修正を行ないます。</a:t>
            </a:r>
          </a:p>
        </p:txBody>
      </p:sp>
    </p:spTree>
    <p:extLst>
      <p:ext uri="{BB962C8B-B14F-4D97-AF65-F5344CB8AC3E}">
        <p14:creationId xmlns:p14="http://schemas.microsoft.com/office/powerpoint/2010/main" val="2068696291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2368A0-5ACC-4DAC-927B-466E8A1A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値の変更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17D639-0524-47A9-8346-73A8238F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コマンド・ウインドウに</a:t>
            </a:r>
            <a:br>
              <a:rPr kumimoji="1" lang="en-US" altLang="ja-JP" dirty="0"/>
            </a:br>
            <a:r>
              <a:rPr kumimoji="1" lang="en-US" altLang="ja-JP" b="1" dirty="0">
                <a:solidFill>
                  <a:schemeClr val="accent1"/>
                </a:solidFill>
              </a:rPr>
              <a:t>replace age=15 if id==213</a:t>
            </a:r>
            <a:br>
              <a:rPr lang="en-US" altLang="ja-JP" dirty="0"/>
            </a:br>
            <a:r>
              <a:rPr lang="ja-JP" altLang="en-US" dirty="0"/>
              <a:t>と打ち込む。</a:t>
            </a:r>
            <a:endParaRPr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84A888-58D8-424C-BBC9-7788382E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67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30C7711-49CF-4EB1-86FB-9DFD86F0D36D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/>
              <a:t>if</a:t>
            </a:r>
            <a:r>
              <a:rPr lang="ja-JP" altLang="en-US" dirty="0"/>
              <a:t>節中のイコールが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chemeClr val="accent2"/>
                </a:solidFill>
              </a:rPr>
              <a:t>=</a:t>
            </a:r>
            <a:r>
              <a:rPr lang="en-US" altLang="ja-JP" dirty="0"/>
              <a:t> </a:t>
            </a:r>
            <a:r>
              <a:rPr lang="ja-JP" altLang="en-US" dirty="0"/>
              <a:t>ではなく、 </a:t>
            </a:r>
            <a:r>
              <a:rPr lang="en-US" altLang="ja-JP" b="1" dirty="0">
                <a:solidFill>
                  <a:schemeClr val="accent5"/>
                </a:solidFill>
              </a:rPr>
              <a:t>==</a:t>
            </a:r>
            <a:r>
              <a:rPr lang="en-US" altLang="ja-JP" dirty="0"/>
              <a:t> </a:t>
            </a:r>
            <a:r>
              <a:rPr lang="ja-JP" altLang="en-US" dirty="0"/>
              <a:t>である事に注意して下さい。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861163CC-669E-4DA3-B2AB-C142EB07C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938990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2368A0-5ACC-4DAC-927B-466E8A1A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値の変更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17D639-0524-47A9-8346-73A8238F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replace age=15 if id==213</a:t>
            </a:r>
            <a:endParaRPr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84A888-58D8-424C-BBC9-7788382E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68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30C7711-49CF-4EB1-86FB-9DFD86F0D36D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/>
              <a:t>if</a:t>
            </a:r>
            <a:r>
              <a:rPr lang="ja-JP" altLang="en-US" dirty="0"/>
              <a:t>節がないと、</a:t>
            </a:r>
            <a:r>
              <a:rPr lang="en-US" altLang="ja-JP" dirty="0"/>
              <a:t>189</a:t>
            </a:r>
            <a:r>
              <a:rPr lang="ja-JP" altLang="en-US" dirty="0"/>
              <a:t>人全員の</a:t>
            </a:r>
            <a:r>
              <a:rPr lang="en-US" altLang="ja-JP" dirty="0"/>
              <a:t>age</a:t>
            </a:r>
            <a:r>
              <a:rPr lang="ja-JP" altLang="en-US" dirty="0"/>
              <a:t>が</a:t>
            </a:r>
            <a:r>
              <a:rPr lang="en-US" altLang="ja-JP" dirty="0"/>
              <a:t>15</a:t>
            </a:r>
            <a:r>
              <a:rPr lang="ja-JP" altLang="en-US" dirty="0"/>
              <a:t>に変更されてしまいます。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861163CC-669E-4DA3-B2AB-C142EB07C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左中かっこ 6">
            <a:extLst>
              <a:ext uri="{FF2B5EF4-FFF2-40B4-BE49-F238E27FC236}">
                <a16:creationId xmlns:a16="http://schemas.microsoft.com/office/drawing/2014/main" id="{CD7DDFCE-F32E-4B77-971D-F2A69185DDAE}"/>
              </a:ext>
            </a:extLst>
          </p:cNvPr>
          <p:cNvSpPr/>
          <p:nvPr/>
        </p:nvSpPr>
        <p:spPr>
          <a:xfrm rot="16200000">
            <a:off x="2690817" y="3293961"/>
            <a:ext cx="89959" cy="1512168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BE847F-BBA9-4A5F-B6D1-426DD23ABF7D}"/>
              </a:ext>
            </a:extLst>
          </p:cNvPr>
          <p:cNvSpPr txBox="1"/>
          <p:nvPr/>
        </p:nvSpPr>
        <p:spPr>
          <a:xfrm>
            <a:off x="691382" y="4224310"/>
            <a:ext cx="34163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4D4D4D"/>
                </a:solidFill>
              </a:rPr>
              <a:t>変数の値を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置き換えるコマンド</a:t>
            </a:r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50480BBB-724A-45DE-918E-22FEF0D77C7F}"/>
              </a:ext>
            </a:extLst>
          </p:cNvPr>
          <p:cNvSpPr/>
          <p:nvPr/>
        </p:nvSpPr>
        <p:spPr>
          <a:xfrm rot="5400000">
            <a:off x="4202986" y="2627937"/>
            <a:ext cx="89959" cy="1512168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BD2EA17-3C99-4571-BE31-EA7132E0BCFB}"/>
              </a:ext>
            </a:extLst>
          </p:cNvPr>
          <p:cNvSpPr txBox="1"/>
          <p:nvPr/>
        </p:nvSpPr>
        <p:spPr>
          <a:xfrm>
            <a:off x="2399542" y="2347478"/>
            <a:ext cx="3696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4D4D4D"/>
                </a:solidFill>
              </a:rPr>
              <a:t>置き換える内容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ここでは</a:t>
            </a:r>
            <a:r>
              <a:rPr kumimoji="1" lang="en-US" altLang="ja-JP" sz="2000" dirty="0">
                <a:solidFill>
                  <a:srgbClr val="4D4D4D"/>
                </a:solidFill>
              </a:rPr>
              <a:t>age</a:t>
            </a:r>
            <a:r>
              <a:rPr kumimoji="1" lang="ja-JP" altLang="en-US" sz="2000" dirty="0">
                <a:solidFill>
                  <a:srgbClr val="4D4D4D"/>
                </a:solidFill>
              </a:rPr>
              <a:t>を</a:t>
            </a:r>
            <a:r>
              <a:rPr kumimoji="1" lang="en-US" altLang="ja-JP" sz="2000" dirty="0">
                <a:solidFill>
                  <a:srgbClr val="4D4D4D"/>
                </a:solidFill>
              </a:rPr>
              <a:t>15</a:t>
            </a:r>
            <a:r>
              <a:rPr kumimoji="1" lang="ja-JP" altLang="en-US" sz="2000" dirty="0">
                <a:solidFill>
                  <a:srgbClr val="4D4D4D"/>
                </a:solidFill>
              </a:rPr>
              <a:t>に置き換える</a:t>
            </a:r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89DDA779-280A-46A1-97B8-862A7213D2EF}"/>
              </a:ext>
            </a:extLst>
          </p:cNvPr>
          <p:cNvSpPr/>
          <p:nvPr/>
        </p:nvSpPr>
        <p:spPr>
          <a:xfrm rot="16200000">
            <a:off x="6071861" y="2957616"/>
            <a:ext cx="89959" cy="2094898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681561-E2B8-4DCA-AA2F-D22EA1E45601}"/>
              </a:ext>
            </a:extLst>
          </p:cNvPr>
          <p:cNvSpPr txBox="1"/>
          <p:nvPr/>
        </p:nvSpPr>
        <p:spPr>
          <a:xfrm>
            <a:off x="4208690" y="4274789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4D4D4D"/>
                </a:solidFill>
              </a:rPr>
              <a:t>コマンドの対象となる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条件式</a:t>
            </a:r>
          </a:p>
        </p:txBody>
      </p:sp>
    </p:spTree>
    <p:extLst>
      <p:ext uri="{BB962C8B-B14F-4D97-AF65-F5344CB8AC3E}">
        <p14:creationId xmlns:p14="http://schemas.microsoft.com/office/powerpoint/2010/main" val="2796984996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9017A-9A5B-4002-BF1E-65CD7C52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置き換えられたかどうか確認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F8E1C-BA4B-40AD-92D5-B1252AE8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replace</a:t>
            </a:r>
            <a:r>
              <a:rPr kumimoji="1" lang="ja-JP" altLang="en-US" dirty="0"/>
              <a:t>コマンドを使ったら、置き換えられたかどうか確認します。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コマンド・ウインドウに</a:t>
            </a:r>
            <a:br>
              <a:rPr lang="en-US" altLang="ja-JP" dirty="0"/>
            </a:br>
            <a:r>
              <a:rPr lang="en-US" altLang="ja-JP" b="1" dirty="0">
                <a:solidFill>
                  <a:schemeClr val="accent1"/>
                </a:solidFill>
              </a:rPr>
              <a:t>list * if id==213</a:t>
            </a:r>
            <a:br>
              <a:rPr lang="en-US" altLang="ja-JP" dirty="0"/>
            </a:br>
            <a:r>
              <a:rPr lang="ja-JP" altLang="en-US" dirty="0"/>
              <a:t>と打ち込む。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3D49A6-9849-4313-A724-5E925D38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553892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C56AD-D57F-4242-9B96-0D96AB56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“help histogram”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DA4F17-4B3A-4CED-AC84-36486A38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431526-F7A7-4FA6-ADE5-55EB2A5711D8}"/>
              </a:ext>
            </a:extLst>
          </p:cNvPr>
          <p:cNvSpPr txBox="1"/>
          <p:nvPr/>
        </p:nvSpPr>
        <p:spPr>
          <a:xfrm>
            <a:off x="590550" y="4968170"/>
            <a:ext cx="7962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ヒストグラムを描くためのコマンド </a:t>
            </a:r>
            <a:r>
              <a:rPr kumimoji="1" lang="en-US" altLang="ja-JP" sz="2800" b="1" dirty="0">
                <a:solidFill>
                  <a:schemeClr val="accent1"/>
                </a:solidFill>
              </a:rPr>
              <a:t>histogram</a:t>
            </a:r>
            <a:r>
              <a:rPr kumimoji="1" lang="en-US" altLang="ja-JP" sz="2800" dirty="0">
                <a:solidFill>
                  <a:srgbClr val="4D4D4D"/>
                </a:solidFill>
              </a:rPr>
              <a:t> </a:t>
            </a:r>
            <a:r>
              <a:rPr kumimoji="1" lang="ja-JP" altLang="en-US" sz="2800" dirty="0">
                <a:solidFill>
                  <a:srgbClr val="4D4D4D"/>
                </a:solidFill>
              </a:rPr>
              <a:t>のヘルプファイルが見つかりました。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E801728-A5D5-489A-A992-C39EB4DFE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768202"/>
            <a:ext cx="79629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47903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B2B2D5D-8DAC-4DE7-A4AB-1A11B0AA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886075"/>
            <a:ext cx="7105650" cy="108585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4E53C39-69A5-4EC3-8FAE-F3CC191E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で修正結果を確認する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D5E12F-0760-4732-8B80-688F24EF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70</a:t>
            </a:fld>
            <a:endParaRPr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7A9048E-A6FC-4BF7-A13E-88DC6AC2D3A4}"/>
              </a:ext>
            </a:extLst>
          </p:cNvPr>
          <p:cNvSpPr/>
          <p:nvPr/>
        </p:nvSpPr>
        <p:spPr>
          <a:xfrm>
            <a:off x="2078756" y="2978999"/>
            <a:ext cx="900000" cy="900000"/>
          </a:xfrm>
          <a:prstGeom prst="ellipse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59636496-8ECF-4EA7-9DC6-C9C76A8D981B}"/>
              </a:ext>
            </a:extLst>
          </p:cNvPr>
          <p:cNvSpPr/>
          <p:nvPr/>
        </p:nvSpPr>
        <p:spPr>
          <a:xfrm rot="2632674">
            <a:off x="2834740" y="2674476"/>
            <a:ext cx="288032" cy="432048"/>
          </a:xfrm>
          <a:prstGeom prst="downArrow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1BC18DF-0534-4C5B-8887-D77AE1D1F7C2}"/>
              </a:ext>
            </a:extLst>
          </p:cNvPr>
          <p:cNvSpPr txBox="1"/>
          <p:nvPr/>
        </p:nvSpPr>
        <p:spPr>
          <a:xfrm>
            <a:off x="2967122" y="2202391"/>
            <a:ext cx="5958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この値が確かに</a:t>
            </a:r>
            <a:r>
              <a:rPr kumimoji="1" lang="en-US" altLang="ja-JP" sz="2800" dirty="0">
                <a:solidFill>
                  <a:srgbClr val="4D4D4D"/>
                </a:solidFill>
              </a:rPr>
              <a:t>15</a:t>
            </a:r>
            <a:r>
              <a:rPr kumimoji="1" lang="ja-JP" altLang="en-US" sz="2800" dirty="0">
                <a:solidFill>
                  <a:srgbClr val="4D4D4D"/>
                </a:solidFill>
              </a:rPr>
              <a:t>になっています。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4287269022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728675-B649-4148-8BCE-3FECFD62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値の変更</a:t>
            </a:r>
            <a:r>
              <a:rPr kumimoji="1" lang="en-US" altLang="ja-JP" dirty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D6CB6B-805F-4DF1-BF12-42D2E9734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ここで終わると、</a:t>
            </a:r>
            <a:r>
              <a:rPr kumimoji="1" lang="ja-JP" altLang="en-US" b="1" u="sng" dirty="0"/>
              <a:t>値の変更を不正におこなったことを否定できません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r>
              <a:rPr kumimoji="1" lang="ja-JP" altLang="en-US" dirty="0"/>
              <a:t>変更日・変更内容・理由等について、</a:t>
            </a:r>
            <a:br>
              <a:rPr kumimoji="1" lang="en-US" altLang="ja-JP" dirty="0"/>
            </a:br>
            <a:r>
              <a:rPr kumimoji="1" lang="ja-JP" altLang="en-US" b="1" u="sng" dirty="0">
                <a:solidFill>
                  <a:schemeClr val="accent3"/>
                </a:solidFill>
              </a:rPr>
              <a:t>メモを残します</a:t>
            </a:r>
            <a:r>
              <a:rPr kumimoji="1" lang="ja-JP" altLang="en-US" dirty="0"/>
              <a:t>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6680A7-C581-4FED-9A0F-C770971A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71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9DAA3AB-757E-4314-9523-37DC8FF0CCC3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大規模臨床研究で用いられる</a:t>
            </a:r>
            <a:r>
              <a:rPr lang="en-US" altLang="ja-JP" b="1" dirty="0">
                <a:solidFill>
                  <a:schemeClr val="accent1"/>
                </a:solidFill>
              </a:rPr>
              <a:t>EDC</a:t>
            </a:r>
            <a:r>
              <a:rPr lang="ja-JP" altLang="en-US" dirty="0"/>
              <a:t>などでは、自動で情報を取得します。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84D131B2-31C2-482D-8C7E-6911BC885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116567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9017A-9A5B-4002-BF1E-65CD7C52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メモを残す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F8E1C-BA4B-40AD-92D5-B1252AE8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メモを残すコマンド</a:t>
            </a:r>
            <a:br>
              <a:rPr lang="en-US" altLang="ja-JP" dirty="0"/>
            </a:br>
            <a:r>
              <a:rPr lang="en-US" altLang="ja-JP" b="1" u="sng" dirty="0">
                <a:solidFill>
                  <a:schemeClr val="accent1"/>
                </a:solidFill>
              </a:rPr>
              <a:t>note</a:t>
            </a:r>
            <a:r>
              <a:rPr lang="en-US" altLang="ja-JP" b="1" dirty="0">
                <a:solidFill>
                  <a:schemeClr val="accent1"/>
                </a:solidFill>
              </a:rPr>
              <a:t>s </a:t>
            </a:r>
            <a:r>
              <a:rPr lang="ja-JP" altLang="en-US" b="1" dirty="0">
                <a:solidFill>
                  <a:schemeClr val="accent1"/>
                </a:solidFill>
              </a:rPr>
              <a:t>変数名</a:t>
            </a:r>
            <a:r>
              <a:rPr lang="en-US" altLang="ja-JP" b="1" dirty="0">
                <a:solidFill>
                  <a:schemeClr val="accent1"/>
                </a:solidFill>
              </a:rPr>
              <a:t>: </a:t>
            </a:r>
            <a:r>
              <a:rPr lang="ja-JP" altLang="en-US" b="1" dirty="0">
                <a:solidFill>
                  <a:schemeClr val="accent1"/>
                </a:solidFill>
              </a:rPr>
              <a:t>メモの内容</a:t>
            </a:r>
            <a:endParaRPr lang="en-US" altLang="ja-JP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US" altLang="ja-JP" sz="2800" b="1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altLang="ja-JP" sz="2800" b="1" dirty="0">
                <a:solidFill>
                  <a:schemeClr val="accent6"/>
                </a:solidFill>
              </a:rPr>
              <a:t>:</a:t>
            </a:r>
            <a:r>
              <a:rPr lang="ja-JP" altLang="en-US" sz="2800" b="1" dirty="0">
                <a:solidFill>
                  <a:schemeClr val="accent6"/>
                </a:solidFill>
              </a:rPr>
              <a:t>（コロン）</a:t>
            </a:r>
            <a:r>
              <a:rPr lang="ja-JP" altLang="en-US" sz="2800" dirty="0"/>
              <a:t>の後の文字が全てメモ</a:t>
            </a:r>
            <a:endParaRPr kumimoji="1"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3D49A6-9849-4313-A724-5E925D38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3931304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9017A-9A5B-4002-BF1E-65CD7C52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メモを残す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F8E1C-BA4B-40AD-92D5-B1252AE8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コマンド・ウインドウに</a:t>
            </a:r>
            <a:br>
              <a:rPr lang="en-US" altLang="ja-JP" dirty="0"/>
            </a:br>
            <a:r>
              <a:rPr lang="en-US" altLang="ja-JP" b="1" u="sng" dirty="0">
                <a:solidFill>
                  <a:schemeClr val="accent1"/>
                </a:solidFill>
              </a:rPr>
              <a:t>note</a:t>
            </a:r>
            <a:r>
              <a:rPr lang="en-US" altLang="ja-JP" b="1" dirty="0">
                <a:solidFill>
                  <a:schemeClr val="accent1"/>
                </a:solidFill>
              </a:rPr>
              <a:t>s age: 2025/1/14, </a:t>
            </a:r>
            <a:r>
              <a:rPr lang="ja-JP" altLang="en-US" b="1" dirty="0">
                <a:solidFill>
                  <a:schemeClr val="accent1"/>
                </a:solidFill>
              </a:rPr>
              <a:t>カルテ情報と差異があり、</a:t>
            </a:r>
            <a:r>
              <a:rPr lang="en-US" altLang="ja-JP" b="1" dirty="0">
                <a:solidFill>
                  <a:schemeClr val="accent1"/>
                </a:solidFill>
              </a:rPr>
              <a:t>id==213</a:t>
            </a:r>
            <a:r>
              <a:rPr lang="ja-JP" altLang="en-US" b="1" dirty="0">
                <a:solidFill>
                  <a:schemeClr val="accent1"/>
                </a:solidFill>
              </a:rPr>
              <a:t>の数値</a:t>
            </a:r>
            <a:r>
              <a:rPr lang="en-US" altLang="ja-JP" b="1" dirty="0">
                <a:solidFill>
                  <a:schemeClr val="accent1"/>
                </a:solidFill>
              </a:rPr>
              <a:t>14</a:t>
            </a:r>
            <a:r>
              <a:rPr lang="ja-JP" altLang="en-US" b="1" dirty="0">
                <a:solidFill>
                  <a:schemeClr val="accent1"/>
                </a:solidFill>
              </a:rPr>
              <a:t>を</a:t>
            </a:r>
            <a:r>
              <a:rPr lang="en-US" altLang="ja-JP" b="1" dirty="0">
                <a:solidFill>
                  <a:schemeClr val="accent1"/>
                </a:solidFill>
              </a:rPr>
              <a:t>15</a:t>
            </a:r>
            <a:r>
              <a:rPr lang="ja-JP" altLang="en-US" b="1" dirty="0">
                <a:solidFill>
                  <a:schemeClr val="accent1"/>
                </a:solidFill>
              </a:rPr>
              <a:t>に修正</a:t>
            </a:r>
            <a:endParaRPr lang="en-US" altLang="ja-JP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ja-JP" altLang="en-US" dirty="0"/>
              <a:t>と打ち込む。</a:t>
            </a:r>
            <a:endParaRPr lang="en-US" altLang="ja-JP" dirty="0"/>
          </a:p>
          <a:p>
            <a:pPr marL="0" indent="0" algn="ctr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3D49A6-9849-4313-A724-5E925D38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73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1EB2A89-A6FD-4FA8-B5CB-EF7881DA0869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スライドの都合上、</a:t>
            </a:r>
            <a:r>
              <a:rPr lang="en-US" altLang="ja-JP" dirty="0"/>
              <a:t>2</a:t>
            </a:r>
            <a:r>
              <a:rPr lang="ja-JP" altLang="en-US" dirty="0"/>
              <a:t>行になっています</a:t>
            </a:r>
            <a:endParaRPr lang="en-US" altLang="ja-JP" dirty="0"/>
          </a:p>
        </p:txBody>
      </p:sp>
      <p:pic>
        <p:nvPicPr>
          <p:cNvPr id="8" name="Picture 2" descr="talk icon">
            <a:extLst>
              <a:ext uri="{FF2B5EF4-FFF2-40B4-BE49-F238E27FC236}">
                <a16:creationId xmlns:a16="http://schemas.microsoft.com/office/drawing/2014/main" id="{EED17F67-C557-4BA7-A9FE-EA30F9C60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538248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AC0FB-1304-4B9D-AD8E-A6897991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メモの内容を確認する。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6D386F-E33D-4362-B2B2-18ED4E1E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コマンド・ウインドウに</a:t>
            </a:r>
            <a:br>
              <a:rPr lang="en-US" altLang="ja-JP" dirty="0"/>
            </a:br>
            <a:r>
              <a:rPr lang="en-US" altLang="ja-JP" b="1" u="sng" dirty="0">
                <a:solidFill>
                  <a:schemeClr val="accent1"/>
                </a:solidFill>
              </a:rPr>
              <a:t>note</a:t>
            </a:r>
            <a:r>
              <a:rPr lang="en-US" altLang="ja-JP" b="1" dirty="0">
                <a:solidFill>
                  <a:schemeClr val="accent1"/>
                </a:solidFill>
              </a:rPr>
              <a:t>s list</a:t>
            </a:r>
          </a:p>
          <a:p>
            <a:pPr marL="0" indent="0" algn="ctr">
              <a:buNone/>
            </a:pPr>
            <a:r>
              <a:rPr lang="ja-JP" altLang="en-US" dirty="0"/>
              <a:t>と入力する。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今までに作成したメモがリストアップ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103ED5-5219-4649-9CAA-F7BD8DCB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54682564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FA945C4C-E349-2B7D-2011-39DE3FCF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3" y="2985082"/>
            <a:ext cx="8880793" cy="84687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3EA6781-7825-4B97-BE43-09A0683BD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メモの内容を確認する。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265CCE-9993-403F-8129-A3517221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75</a:t>
            </a:fld>
            <a:endParaRPr lang="ja-JP" altLang="en-US" dirty="0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C9CAEE67-BC4A-47FC-AA68-8CD1C96828D7}"/>
              </a:ext>
            </a:extLst>
          </p:cNvPr>
          <p:cNvSpPr/>
          <p:nvPr/>
        </p:nvSpPr>
        <p:spPr>
          <a:xfrm rot="5400000">
            <a:off x="4841447" y="123937"/>
            <a:ext cx="360040" cy="7669002"/>
          </a:xfrm>
          <a:prstGeom prst="rightBrace">
            <a:avLst/>
          </a:prstGeom>
          <a:ln w="19050" cap="sq">
            <a:solidFill>
              <a:srgbClr val="FF505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8559A3-B6AB-4A49-982D-794A33FB8D66}"/>
              </a:ext>
            </a:extLst>
          </p:cNvPr>
          <p:cNvSpPr txBox="1"/>
          <p:nvPr/>
        </p:nvSpPr>
        <p:spPr>
          <a:xfrm>
            <a:off x="3689648" y="4437112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4D4D4D"/>
                </a:solidFill>
              </a:rPr>
              <a:t>メモの内容</a:t>
            </a: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7DBA9C22-725B-4E9D-AD19-C87C1C7E6DD1}"/>
              </a:ext>
            </a:extLst>
          </p:cNvPr>
          <p:cNvSpPr/>
          <p:nvPr/>
        </p:nvSpPr>
        <p:spPr>
          <a:xfrm>
            <a:off x="194887" y="3373109"/>
            <a:ext cx="504056" cy="504056"/>
          </a:xfrm>
          <a:prstGeom prst="ellipse">
            <a:avLst/>
          </a:prstGeom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290F5118-3B82-43BF-B18A-D4F6C0C6404C}"/>
              </a:ext>
            </a:extLst>
          </p:cNvPr>
          <p:cNvSpPr/>
          <p:nvPr/>
        </p:nvSpPr>
        <p:spPr>
          <a:xfrm rot="13754692">
            <a:off x="574532" y="3861655"/>
            <a:ext cx="576064" cy="360041"/>
          </a:xfrm>
          <a:prstGeom prst="rightArrow">
            <a:avLst/>
          </a:prstGeom>
          <a:ln w="19050" cap="sq">
            <a:solidFill>
              <a:srgbClr val="FF505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0839CD-17A4-4F03-B2D2-83403D7B5D59}"/>
              </a:ext>
            </a:extLst>
          </p:cNvPr>
          <p:cNvSpPr txBox="1"/>
          <p:nvPr/>
        </p:nvSpPr>
        <p:spPr>
          <a:xfrm>
            <a:off x="534912" y="4508355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4D4D4D"/>
                </a:solidFill>
              </a:rPr>
              <a:t>メモの番号</a:t>
            </a: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52F12DC-2F01-48E8-A6C0-6AC16E0159EC}"/>
              </a:ext>
            </a:extLst>
          </p:cNvPr>
          <p:cNvSpPr/>
          <p:nvPr/>
        </p:nvSpPr>
        <p:spPr>
          <a:xfrm>
            <a:off x="50738" y="3074690"/>
            <a:ext cx="648804" cy="413379"/>
          </a:xfrm>
          <a:prstGeom prst="ellipse">
            <a:avLst/>
          </a:prstGeom>
          <a:ln w="19050" cap="sq">
            <a:solidFill>
              <a:srgbClr val="FF505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E4A4E327-BE05-4EA2-9CB3-FEB1285C8612}"/>
              </a:ext>
            </a:extLst>
          </p:cNvPr>
          <p:cNvSpPr/>
          <p:nvPr/>
        </p:nvSpPr>
        <p:spPr>
          <a:xfrm rot="8494923">
            <a:off x="668181" y="2689602"/>
            <a:ext cx="576064" cy="360041"/>
          </a:xfrm>
          <a:prstGeom prst="rightArrow">
            <a:avLst/>
          </a:prstGeom>
          <a:ln w="19050" cap="sq">
            <a:solidFill>
              <a:srgbClr val="FF5050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FE8DEA7-CAB3-40E5-AE28-6BDB9213BEAE}"/>
              </a:ext>
            </a:extLst>
          </p:cNvPr>
          <p:cNvSpPr txBox="1"/>
          <p:nvPr/>
        </p:nvSpPr>
        <p:spPr>
          <a:xfrm>
            <a:off x="1186966" y="2267278"/>
            <a:ext cx="4154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4D4D4D"/>
                </a:solidFill>
              </a:rPr>
              <a:t>メモが貼られている変数</a:t>
            </a:r>
          </a:p>
        </p:txBody>
      </p:sp>
    </p:spTree>
    <p:extLst>
      <p:ext uri="{BB962C8B-B14F-4D97-AF65-F5344CB8AC3E}">
        <p14:creationId xmlns:p14="http://schemas.microsoft.com/office/powerpoint/2010/main" val="419823520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AC0FB-1304-4B9D-AD8E-A6897991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メモを消す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6D386F-E33D-4362-B2B2-18ED4E1E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メモを消すコマンド</a:t>
            </a:r>
            <a:endParaRPr lang="en-US" altLang="ja-JP" b="1" u="sng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note</a:t>
            </a:r>
            <a:r>
              <a:rPr lang="en-US" altLang="ja-JP" b="1" dirty="0">
                <a:solidFill>
                  <a:schemeClr val="accent1"/>
                </a:solidFill>
              </a:rPr>
              <a:t>s drop </a:t>
            </a:r>
            <a:r>
              <a:rPr lang="ja-JP" altLang="en-US" b="1" dirty="0">
                <a:solidFill>
                  <a:schemeClr val="accent1"/>
                </a:solidFill>
              </a:rPr>
              <a:t>変数名</a:t>
            </a:r>
            <a:r>
              <a:rPr lang="en-US" altLang="ja-JP" b="1" dirty="0">
                <a:solidFill>
                  <a:schemeClr val="accent1"/>
                </a:solidFill>
              </a:rPr>
              <a:t> [in </a:t>
            </a:r>
            <a:r>
              <a:rPr lang="ja-JP" altLang="en-US" b="1" dirty="0">
                <a:solidFill>
                  <a:schemeClr val="accent1"/>
                </a:solidFill>
              </a:rPr>
              <a:t>メモ番号</a:t>
            </a:r>
            <a:r>
              <a:rPr lang="en-US" altLang="ja-JP" b="1" dirty="0">
                <a:solidFill>
                  <a:schemeClr val="accent1"/>
                </a:solidFill>
              </a:rPr>
              <a:t>]</a:t>
            </a:r>
            <a:endParaRPr lang="ja-JP" altLang="en-US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ja-JP" altLang="en-US" sz="2000" dirty="0"/>
              <a:t>変数に貼り付けられたメモから、指定したメモ番号が削除されます。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メモ番号を省略すると、その変数に貼られたメモが全部削除されます。</a:t>
            </a:r>
            <a:endParaRPr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103ED5-5219-4649-9CAA-F7BD8DCB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3017951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AC0FB-1304-4B9D-AD8E-A6897991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メモを消す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6D386F-E33D-4362-B2B2-18ED4E1E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コマンド・ウインドウに</a:t>
            </a:r>
            <a:endParaRPr lang="en-US" altLang="ja-JP" b="1" u="sng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note</a:t>
            </a:r>
            <a:r>
              <a:rPr lang="en-US" altLang="ja-JP" b="1" dirty="0">
                <a:solidFill>
                  <a:schemeClr val="accent1"/>
                </a:solidFill>
              </a:rPr>
              <a:t>s drop age in 1</a:t>
            </a:r>
            <a:endParaRPr lang="ja-JP" altLang="en-US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ja-JP" altLang="en-US" dirty="0"/>
              <a:t>と入力する。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103ED5-5219-4649-9CAA-F7BD8DCB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77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A63867-C7AA-4862-8732-FAEBA7714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823155"/>
            <a:ext cx="3433769" cy="91678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0CF6820-DED8-4228-999E-78CB508470E5}"/>
              </a:ext>
            </a:extLst>
          </p:cNvPr>
          <p:cNvSpPr txBox="1"/>
          <p:nvPr/>
        </p:nvSpPr>
        <p:spPr>
          <a:xfrm>
            <a:off x="5032260" y="4823155"/>
            <a:ext cx="3960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正常にメモが消えると左のようになります。</a:t>
            </a:r>
          </a:p>
        </p:txBody>
      </p:sp>
    </p:spTree>
    <p:extLst>
      <p:ext uri="{BB962C8B-B14F-4D97-AF65-F5344CB8AC3E}">
        <p14:creationId xmlns:p14="http://schemas.microsoft.com/office/powerpoint/2010/main" val="4101228620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BD8BE-BCEB-4009-AD45-DC0F73A7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実際には誤りではないので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CE57B0-273C-417F-9252-75687A65F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元に戻しておきます。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コマンド・ウインドウに</a:t>
            </a:r>
            <a:br>
              <a:rPr lang="en-US" altLang="ja-JP" dirty="0"/>
            </a:br>
            <a:r>
              <a:rPr lang="en-US" altLang="ja-JP" b="1" dirty="0">
                <a:solidFill>
                  <a:schemeClr val="accent1"/>
                </a:solidFill>
              </a:rPr>
              <a:t>replace age=14 if id==213</a:t>
            </a:r>
            <a:br>
              <a:rPr lang="en-US" altLang="ja-JP" dirty="0"/>
            </a:br>
            <a:r>
              <a:rPr lang="ja-JP" altLang="en-US" dirty="0"/>
              <a:t>と打ち込む。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32A978-8B04-4772-B250-E0068F9F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116265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4B28DB66-1C0A-4B53-B509-EDD6E196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簡易データマネジメント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CA42644A-5B0E-4D97-8306-1F5246242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値ラベルの作成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BC0B7F-89FF-4A12-A0CF-03B8F38D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20683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C56AD-D57F-4242-9B96-0D96AB56A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“help histogram”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DA4F17-4B3A-4CED-AC84-36486A38B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904E2BE-C8EE-4FD5-BA50-FBEFFD97E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1768202"/>
            <a:ext cx="7962900" cy="302895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04D166-E1B7-4566-9CD5-5FB90E2BE36E}"/>
              </a:ext>
            </a:extLst>
          </p:cNvPr>
          <p:cNvSpPr txBox="1"/>
          <p:nvPr/>
        </p:nvSpPr>
        <p:spPr>
          <a:xfrm>
            <a:off x="3131840" y="980728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簡単なコマンドの説明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EAE76C53-E38A-4891-B4F7-0726775CCE71}"/>
              </a:ext>
            </a:extLst>
          </p:cNvPr>
          <p:cNvSpPr/>
          <p:nvPr/>
        </p:nvSpPr>
        <p:spPr>
          <a:xfrm rot="7200040">
            <a:off x="3773147" y="1485773"/>
            <a:ext cx="432048" cy="288032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098FC04-8EF9-4F77-AC81-3CB59C7D6E4F}"/>
              </a:ext>
            </a:extLst>
          </p:cNvPr>
          <p:cNvSpPr txBox="1"/>
          <p:nvPr/>
        </p:nvSpPr>
        <p:spPr>
          <a:xfrm>
            <a:off x="2485577" y="2372150"/>
            <a:ext cx="446449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コマンド利用のための文法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6CDF6E47-D151-4C3C-A666-30B933269D13}"/>
              </a:ext>
            </a:extLst>
          </p:cNvPr>
          <p:cNvSpPr/>
          <p:nvPr/>
        </p:nvSpPr>
        <p:spPr>
          <a:xfrm rot="7996114">
            <a:off x="2016620" y="2620484"/>
            <a:ext cx="432048" cy="288032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1476F9-128A-4AEB-A198-5922999D30BC}"/>
              </a:ext>
            </a:extLst>
          </p:cNvPr>
          <p:cNvSpPr txBox="1"/>
          <p:nvPr/>
        </p:nvSpPr>
        <p:spPr>
          <a:xfrm>
            <a:off x="2123728" y="5018812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コマンドオプションの説明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FD6F5DA4-B86F-4052-9249-D2894EEB5B45}"/>
              </a:ext>
            </a:extLst>
          </p:cNvPr>
          <p:cNvSpPr/>
          <p:nvPr/>
        </p:nvSpPr>
        <p:spPr>
          <a:xfrm rot="13711835">
            <a:off x="1765652" y="4660151"/>
            <a:ext cx="432048" cy="288032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744175"/>
      </p:ext>
    </p:extLst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2FEFF0-5398-4BE5-BB11-92D5D7E9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値ラベルの作成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DEC831-0F16-4F30-9462-3D05C5F35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変数</a:t>
            </a:r>
            <a:r>
              <a:rPr lang="en-US" altLang="ja-JP" b="1" dirty="0">
                <a:solidFill>
                  <a:schemeClr val="accent1"/>
                </a:solidFill>
              </a:rPr>
              <a:t>race</a:t>
            </a:r>
            <a:r>
              <a:rPr kumimoji="1" lang="ja-JP" altLang="en-US" dirty="0"/>
              <a:t>と</a:t>
            </a:r>
            <a:r>
              <a:rPr kumimoji="1" lang="en-US" altLang="ja-JP" b="1" dirty="0">
                <a:solidFill>
                  <a:schemeClr val="accent1"/>
                </a:solidFill>
              </a:rPr>
              <a:t>low</a:t>
            </a:r>
            <a:r>
              <a:rPr kumimoji="1" lang="ja-JP" altLang="en-US" dirty="0"/>
              <a:t>について度数分布を作成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コマンド・ウインドウに</a:t>
            </a:r>
            <a:br>
              <a:rPr lang="en-US" altLang="ja-JP" dirty="0"/>
            </a:br>
            <a:r>
              <a:rPr lang="ja-JP" altLang="en-US" dirty="0"/>
              <a:t>まず、</a:t>
            </a:r>
            <a:r>
              <a:rPr lang="en-US" altLang="ja-JP" b="1" dirty="0" err="1">
                <a:solidFill>
                  <a:schemeClr val="accent1"/>
                </a:solidFill>
              </a:rPr>
              <a:t>fre</a:t>
            </a:r>
            <a:r>
              <a:rPr lang="en-US" altLang="ja-JP" b="1" dirty="0">
                <a:solidFill>
                  <a:schemeClr val="accent1"/>
                </a:solidFill>
              </a:rPr>
              <a:t> race</a:t>
            </a:r>
          </a:p>
          <a:p>
            <a:pPr marL="0" indent="0" algn="ctr">
              <a:buNone/>
            </a:pPr>
            <a:r>
              <a:rPr lang="ja-JP" altLang="en-US" dirty="0"/>
              <a:t>次に、</a:t>
            </a:r>
            <a:r>
              <a:rPr lang="en-US" altLang="ja-JP" b="1" dirty="0" err="1">
                <a:solidFill>
                  <a:schemeClr val="accent1"/>
                </a:solidFill>
              </a:rPr>
              <a:t>fre</a:t>
            </a:r>
            <a:r>
              <a:rPr lang="en-US" altLang="ja-JP" b="1" dirty="0">
                <a:solidFill>
                  <a:schemeClr val="accent1"/>
                </a:solidFill>
              </a:rPr>
              <a:t> low</a:t>
            </a:r>
            <a:br>
              <a:rPr lang="en-US" altLang="ja-JP" dirty="0"/>
            </a:br>
            <a:r>
              <a:rPr lang="ja-JP" altLang="en-US" dirty="0"/>
              <a:t>と打ち込む。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F52826-5F81-4A1C-A428-BC656A46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80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B7A92EE-B048-42DA-820C-69B6C8339C46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コマンド</a:t>
            </a:r>
            <a:r>
              <a:rPr lang="en-US" altLang="ja-JP" b="1" dirty="0" err="1">
                <a:solidFill>
                  <a:schemeClr val="accent1"/>
                </a:solidFill>
              </a:rPr>
              <a:t>fre</a:t>
            </a:r>
            <a:r>
              <a:rPr lang="ja-JP" altLang="en-US" dirty="0"/>
              <a:t>は今回の最初でインストールした外部コマンドです。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C698F9FE-7E23-4C1C-A9B1-7818EF71E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723958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193E6-C542-4DD7-8A80-33E873F5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値ラベルの作成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1D420F-E80D-4C4C-A362-82CF52BB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81</a:t>
            </a:fld>
            <a:endParaRPr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2BB76E2-E25A-4BD7-A7FD-FD0E75C31652}"/>
              </a:ext>
            </a:extLst>
          </p:cNvPr>
          <p:cNvGrpSpPr/>
          <p:nvPr/>
        </p:nvGrpSpPr>
        <p:grpSpPr>
          <a:xfrm>
            <a:off x="577343" y="1268760"/>
            <a:ext cx="6933119" cy="2123428"/>
            <a:chOff x="577343" y="3936444"/>
            <a:chExt cx="6933119" cy="2123428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FC5237B-DFB6-4C3C-878E-7295903EE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3537" y="4050097"/>
              <a:ext cx="5876925" cy="2009775"/>
            </a:xfrm>
            <a:prstGeom prst="rect">
              <a:avLst/>
            </a:prstGeom>
          </p:spPr>
        </p:pic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B83B24D1-B3DA-49B8-B8E6-7A4C0054021C}"/>
                </a:ext>
              </a:extLst>
            </p:cNvPr>
            <p:cNvSpPr/>
            <p:nvPr/>
          </p:nvSpPr>
          <p:spPr>
            <a:xfrm>
              <a:off x="2277919" y="3949946"/>
              <a:ext cx="711696" cy="432048"/>
            </a:xfrm>
            <a:prstGeom prst="ellipse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4F6F1EB-92A4-4532-94CE-25B8B37B20A9}"/>
                </a:ext>
              </a:extLst>
            </p:cNvPr>
            <p:cNvSpPr txBox="1"/>
            <p:nvPr/>
          </p:nvSpPr>
          <p:spPr>
            <a:xfrm>
              <a:off x="3031656" y="3936444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>
                  <a:solidFill>
                    <a:schemeClr val="accent1"/>
                  </a:solidFill>
                </a:rPr>
                <a:t>変数ラベル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C98C741-8F68-41ED-97B4-771FAF590591}"/>
                </a:ext>
              </a:extLst>
            </p:cNvPr>
            <p:cNvSpPr/>
            <p:nvPr/>
          </p:nvSpPr>
          <p:spPr>
            <a:xfrm>
              <a:off x="2349289" y="4956650"/>
              <a:ext cx="796416" cy="749631"/>
            </a:xfrm>
            <a:prstGeom prst="rect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2214A7A-5E47-4E88-AE3C-6495B7DD3219}"/>
                </a:ext>
              </a:extLst>
            </p:cNvPr>
            <p:cNvSpPr txBox="1"/>
            <p:nvPr/>
          </p:nvSpPr>
          <p:spPr>
            <a:xfrm>
              <a:off x="577343" y="5210589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>
                  <a:solidFill>
                    <a:schemeClr val="accent1"/>
                  </a:solidFill>
                </a:rPr>
                <a:t>値ラベル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FE073945-9288-4813-ABB7-DB679E76BC5A}"/>
              </a:ext>
            </a:extLst>
          </p:cNvPr>
          <p:cNvGrpSpPr/>
          <p:nvPr/>
        </p:nvGrpSpPr>
        <p:grpSpPr>
          <a:xfrm>
            <a:off x="-7346" y="4436640"/>
            <a:ext cx="7374933" cy="1945841"/>
            <a:chOff x="-7346" y="1268760"/>
            <a:chExt cx="7374933" cy="194584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5B4B94A-066C-4CA8-82D1-76BBF4FEB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3537" y="1385801"/>
              <a:ext cx="5734050" cy="1828800"/>
            </a:xfrm>
            <a:prstGeom prst="rect">
              <a:avLst/>
            </a:prstGeom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5413ADDB-09DA-48DC-BF0C-085BAC184F7B}"/>
                </a:ext>
              </a:extLst>
            </p:cNvPr>
            <p:cNvSpPr/>
            <p:nvPr/>
          </p:nvSpPr>
          <p:spPr>
            <a:xfrm>
              <a:off x="2167559" y="1303283"/>
              <a:ext cx="1944216" cy="432048"/>
            </a:xfrm>
            <a:prstGeom prst="ellipse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D38E882-4D6E-48EB-B86F-7FF7870F5DAC}"/>
                </a:ext>
              </a:extLst>
            </p:cNvPr>
            <p:cNvSpPr txBox="1"/>
            <p:nvPr/>
          </p:nvSpPr>
          <p:spPr>
            <a:xfrm>
              <a:off x="4111775" y="1268760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>
                  <a:solidFill>
                    <a:schemeClr val="accent1"/>
                  </a:solidFill>
                </a:rPr>
                <a:t>変数ラベル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95C400C1-257F-4E09-8C94-49E5F3EE6D24}"/>
                </a:ext>
              </a:extLst>
            </p:cNvPr>
            <p:cNvSpPr/>
            <p:nvPr/>
          </p:nvSpPr>
          <p:spPr>
            <a:xfrm>
              <a:off x="2289355" y="2232274"/>
              <a:ext cx="640326" cy="521679"/>
            </a:xfrm>
            <a:prstGeom prst="rect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846D750-5C5F-4131-A32C-9C7FC6326A18}"/>
                </a:ext>
              </a:extLst>
            </p:cNvPr>
            <p:cNvSpPr txBox="1"/>
            <p:nvPr/>
          </p:nvSpPr>
          <p:spPr>
            <a:xfrm>
              <a:off x="-7346" y="2546293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>
                  <a:solidFill>
                    <a:schemeClr val="accent1"/>
                  </a:solidFill>
                </a:rPr>
                <a:t>値ラベルなし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983917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193E6-C542-4DD7-8A80-33E873F5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値ラベルの作成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1D420F-E80D-4C4C-A362-82CF52BB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82</a:t>
            </a:fld>
            <a:endParaRPr lang="ja-JP" altLang="en-US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2BB76E2-E25A-4BD7-A7FD-FD0E75C31652}"/>
              </a:ext>
            </a:extLst>
          </p:cNvPr>
          <p:cNvGrpSpPr/>
          <p:nvPr/>
        </p:nvGrpSpPr>
        <p:grpSpPr>
          <a:xfrm>
            <a:off x="577343" y="1268760"/>
            <a:ext cx="6933119" cy="2123428"/>
            <a:chOff x="577343" y="3936444"/>
            <a:chExt cx="6933119" cy="2123428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FC5237B-DFB6-4C3C-878E-7295903EE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3537" y="4050097"/>
              <a:ext cx="5876925" cy="2009775"/>
            </a:xfrm>
            <a:prstGeom prst="rect">
              <a:avLst/>
            </a:prstGeom>
          </p:spPr>
        </p:pic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B83B24D1-B3DA-49B8-B8E6-7A4C0054021C}"/>
                </a:ext>
              </a:extLst>
            </p:cNvPr>
            <p:cNvSpPr/>
            <p:nvPr/>
          </p:nvSpPr>
          <p:spPr>
            <a:xfrm>
              <a:off x="2277919" y="3949946"/>
              <a:ext cx="711696" cy="432048"/>
            </a:xfrm>
            <a:prstGeom prst="ellipse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4F6F1EB-92A4-4532-94CE-25B8B37B20A9}"/>
                </a:ext>
              </a:extLst>
            </p:cNvPr>
            <p:cNvSpPr txBox="1"/>
            <p:nvPr/>
          </p:nvSpPr>
          <p:spPr>
            <a:xfrm>
              <a:off x="3031656" y="3936444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>
                  <a:solidFill>
                    <a:schemeClr val="accent1"/>
                  </a:solidFill>
                </a:rPr>
                <a:t>変数ラベル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C98C741-8F68-41ED-97B4-771FAF590591}"/>
                </a:ext>
              </a:extLst>
            </p:cNvPr>
            <p:cNvSpPr/>
            <p:nvPr/>
          </p:nvSpPr>
          <p:spPr>
            <a:xfrm>
              <a:off x="2349289" y="4956650"/>
              <a:ext cx="796416" cy="749631"/>
            </a:xfrm>
            <a:prstGeom prst="rect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2214A7A-5E47-4E88-AE3C-6495B7DD3219}"/>
                </a:ext>
              </a:extLst>
            </p:cNvPr>
            <p:cNvSpPr txBox="1"/>
            <p:nvPr/>
          </p:nvSpPr>
          <p:spPr>
            <a:xfrm>
              <a:off x="577343" y="5210589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>
                  <a:solidFill>
                    <a:schemeClr val="accent1"/>
                  </a:solidFill>
                </a:rPr>
                <a:t>値ラベル</a:t>
              </a: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8C7615-8F73-4907-9DF5-569F644CA303}"/>
              </a:ext>
            </a:extLst>
          </p:cNvPr>
          <p:cNvSpPr txBox="1"/>
          <p:nvPr/>
        </p:nvSpPr>
        <p:spPr>
          <a:xfrm>
            <a:off x="2267743" y="3874601"/>
            <a:ext cx="46085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1"/>
                </a:solidFill>
              </a:rPr>
              <a:t>値ラベル</a:t>
            </a:r>
            <a:r>
              <a:rPr kumimoji="1" lang="ja-JP" altLang="en-US" sz="2800" dirty="0">
                <a:solidFill>
                  <a:srgbClr val="4D4D4D"/>
                </a:solidFill>
              </a:rPr>
              <a:t>を見ると、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lang="en-US" altLang="ja-JP" sz="2800" dirty="0">
                <a:solidFill>
                  <a:srgbClr val="4D4D4D"/>
                </a:solidFill>
              </a:rPr>
              <a:t>race==1</a:t>
            </a:r>
            <a:r>
              <a:rPr lang="ja-JP" altLang="en-US" sz="2800" dirty="0">
                <a:solidFill>
                  <a:srgbClr val="4D4D4D"/>
                </a:solidFill>
              </a:rPr>
              <a:t>：白人</a:t>
            </a:r>
            <a:endParaRPr lang="en-US" altLang="ja-JP" sz="2800" dirty="0">
              <a:solidFill>
                <a:srgbClr val="4D4D4D"/>
              </a:solidFill>
            </a:endParaRPr>
          </a:p>
          <a:p>
            <a:r>
              <a:rPr kumimoji="1" lang="en-US" altLang="ja-JP" sz="2800" dirty="0">
                <a:solidFill>
                  <a:srgbClr val="4D4D4D"/>
                </a:solidFill>
              </a:rPr>
              <a:t>race==2</a:t>
            </a:r>
            <a:r>
              <a:rPr kumimoji="1" lang="ja-JP" altLang="en-US" sz="2800" dirty="0">
                <a:solidFill>
                  <a:srgbClr val="4D4D4D"/>
                </a:solidFill>
              </a:rPr>
              <a:t>：黒人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lang="en-US" altLang="ja-JP" sz="2800" dirty="0">
                <a:solidFill>
                  <a:srgbClr val="4D4D4D"/>
                </a:solidFill>
              </a:rPr>
              <a:t>race==3</a:t>
            </a:r>
            <a:r>
              <a:rPr lang="ja-JP" altLang="en-US" sz="2800" dirty="0">
                <a:solidFill>
                  <a:srgbClr val="4D4D4D"/>
                </a:solidFill>
              </a:rPr>
              <a:t>：その他</a:t>
            </a:r>
            <a:endParaRPr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ということが分かります。</a:t>
            </a:r>
          </a:p>
        </p:txBody>
      </p:sp>
    </p:spTree>
    <p:extLst>
      <p:ext uri="{BB962C8B-B14F-4D97-AF65-F5344CB8AC3E}">
        <p14:creationId xmlns:p14="http://schemas.microsoft.com/office/powerpoint/2010/main" val="2191221954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193E6-C542-4DD7-8A80-33E873F5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値ラベルの作成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1D420F-E80D-4C4C-A362-82CF52BB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83</a:t>
            </a:fld>
            <a:endParaRPr lang="ja-JP" altLang="en-US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FE073945-9288-4813-ABB7-DB679E76BC5A}"/>
              </a:ext>
            </a:extLst>
          </p:cNvPr>
          <p:cNvGrpSpPr/>
          <p:nvPr/>
        </p:nvGrpSpPr>
        <p:grpSpPr>
          <a:xfrm>
            <a:off x="-7346" y="1412776"/>
            <a:ext cx="7374933" cy="1945841"/>
            <a:chOff x="-7346" y="1268760"/>
            <a:chExt cx="7374933" cy="194584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B5B4B94A-066C-4CA8-82D1-76BBF4FEB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3537" y="1385801"/>
              <a:ext cx="5734050" cy="1828800"/>
            </a:xfrm>
            <a:prstGeom prst="rect">
              <a:avLst/>
            </a:prstGeom>
          </p:spPr>
        </p:pic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5413ADDB-09DA-48DC-BF0C-085BAC184F7B}"/>
                </a:ext>
              </a:extLst>
            </p:cNvPr>
            <p:cNvSpPr/>
            <p:nvPr/>
          </p:nvSpPr>
          <p:spPr>
            <a:xfrm>
              <a:off x="2167559" y="1303283"/>
              <a:ext cx="1944216" cy="432048"/>
            </a:xfrm>
            <a:prstGeom prst="ellipse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D38E882-4D6E-48EB-B86F-7FF7870F5DAC}"/>
                </a:ext>
              </a:extLst>
            </p:cNvPr>
            <p:cNvSpPr txBox="1"/>
            <p:nvPr/>
          </p:nvSpPr>
          <p:spPr>
            <a:xfrm>
              <a:off x="4111775" y="1268760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>
                  <a:solidFill>
                    <a:schemeClr val="accent1"/>
                  </a:solidFill>
                </a:rPr>
                <a:t>変数ラベル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95C400C1-257F-4E09-8C94-49E5F3EE6D24}"/>
                </a:ext>
              </a:extLst>
            </p:cNvPr>
            <p:cNvSpPr/>
            <p:nvPr/>
          </p:nvSpPr>
          <p:spPr>
            <a:xfrm>
              <a:off x="2289355" y="2232274"/>
              <a:ext cx="640326" cy="521679"/>
            </a:xfrm>
            <a:prstGeom prst="rect">
              <a:avLst/>
            </a:prstGeom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846D750-5C5F-4131-A32C-9C7FC6326A18}"/>
                </a:ext>
              </a:extLst>
            </p:cNvPr>
            <p:cNvSpPr txBox="1"/>
            <p:nvPr/>
          </p:nvSpPr>
          <p:spPr>
            <a:xfrm>
              <a:off x="-7346" y="2546293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>
                  <a:solidFill>
                    <a:schemeClr val="accent1"/>
                  </a:solidFill>
                </a:rPr>
                <a:t>値ラベルなし</a:t>
              </a: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7FCBF73-A5DB-40A4-97DC-48E2339ADC9D}"/>
              </a:ext>
            </a:extLst>
          </p:cNvPr>
          <p:cNvSpPr txBox="1"/>
          <p:nvPr/>
        </p:nvSpPr>
        <p:spPr>
          <a:xfrm>
            <a:off x="791580" y="3988434"/>
            <a:ext cx="75608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1"/>
                </a:solidFill>
              </a:rPr>
              <a:t>値ラベル</a:t>
            </a:r>
            <a:r>
              <a:rPr kumimoji="1" lang="ja-JP" altLang="en-US" sz="2800" dirty="0">
                <a:solidFill>
                  <a:srgbClr val="4D4D4D"/>
                </a:solidFill>
              </a:rPr>
              <a:t>がないので、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lang="en-US" altLang="ja-JP" sz="2800" dirty="0">
                <a:solidFill>
                  <a:srgbClr val="4D4D4D"/>
                </a:solidFill>
              </a:rPr>
              <a:t>low==0</a:t>
            </a:r>
            <a:r>
              <a:rPr lang="ja-JP" altLang="en-US" sz="2800" dirty="0">
                <a:solidFill>
                  <a:srgbClr val="4D4D4D"/>
                </a:solidFill>
              </a:rPr>
              <a:t>：低出生体重あり </a:t>
            </a:r>
            <a:r>
              <a:rPr lang="en-US" altLang="ja-JP" sz="2800" dirty="0">
                <a:solidFill>
                  <a:srgbClr val="4D4D4D"/>
                </a:solidFill>
              </a:rPr>
              <a:t>or </a:t>
            </a:r>
            <a:r>
              <a:rPr lang="ja-JP" altLang="en-US" sz="2800" dirty="0">
                <a:solidFill>
                  <a:srgbClr val="4D4D4D"/>
                </a:solidFill>
              </a:rPr>
              <a:t>なし？</a:t>
            </a:r>
            <a:endParaRPr lang="en-US" altLang="ja-JP" sz="2800" dirty="0">
              <a:solidFill>
                <a:srgbClr val="4D4D4D"/>
              </a:solidFill>
            </a:endParaRPr>
          </a:p>
          <a:p>
            <a:r>
              <a:rPr kumimoji="1" lang="en-US" altLang="ja-JP" sz="2800" dirty="0">
                <a:solidFill>
                  <a:srgbClr val="4D4D4D"/>
                </a:solidFill>
              </a:rPr>
              <a:t>low==1</a:t>
            </a:r>
            <a:r>
              <a:rPr kumimoji="1" lang="ja-JP" altLang="en-US" sz="2800" dirty="0">
                <a:solidFill>
                  <a:srgbClr val="4D4D4D"/>
                </a:solidFill>
              </a:rPr>
              <a:t>：</a:t>
            </a:r>
            <a:r>
              <a:rPr lang="ja-JP" altLang="en-US" sz="2800" dirty="0">
                <a:solidFill>
                  <a:srgbClr val="4D4D4D"/>
                </a:solidFill>
              </a:rPr>
              <a:t>低出生体重あり </a:t>
            </a:r>
            <a:r>
              <a:rPr lang="en-US" altLang="ja-JP" sz="2800" dirty="0">
                <a:solidFill>
                  <a:srgbClr val="4D4D4D"/>
                </a:solidFill>
              </a:rPr>
              <a:t>or </a:t>
            </a:r>
            <a:r>
              <a:rPr lang="ja-JP" altLang="en-US" sz="2800" dirty="0">
                <a:solidFill>
                  <a:srgbClr val="4D4D4D"/>
                </a:solidFill>
              </a:rPr>
              <a:t>なし？</a:t>
            </a:r>
            <a:endParaRPr lang="en-US" altLang="ja-JP" sz="2800" dirty="0">
              <a:solidFill>
                <a:srgbClr val="4D4D4D"/>
              </a:solidFill>
            </a:endParaRPr>
          </a:p>
          <a:p>
            <a:r>
              <a:rPr lang="ja-JP" altLang="en-US" sz="2800" dirty="0">
                <a:solidFill>
                  <a:srgbClr val="4D4D4D"/>
                </a:solidFill>
              </a:rPr>
              <a:t>どちらが、「あり」なのかハッキリしません。</a:t>
            </a:r>
            <a:endParaRPr lang="en-US" altLang="ja-JP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7987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07290-ADFE-4A77-A5DF-E4508160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値ラベルを作成するために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D94E04-32B6-4596-8DC0-A19044D2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4D4D4D"/>
                </a:solidFill>
              </a:rPr>
              <a:t>low==0</a:t>
            </a:r>
            <a:r>
              <a:rPr lang="ja-JP" altLang="en-US" dirty="0">
                <a:solidFill>
                  <a:srgbClr val="4D4D4D"/>
                </a:solidFill>
              </a:rPr>
              <a:t>：低出生体重あり </a:t>
            </a:r>
            <a:r>
              <a:rPr lang="en-US" altLang="ja-JP" dirty="0">
                <a:solidFill>
                  <a:srgbClr val="4D4D4D"/>
                </a:solidFill>
              </a:rPr>
              <a:t>or </a:t>
            </a:r>
            <a:r>
              <a:rPr lang="ja-JP" altLang="en-US" dirty="0">
                <a:solidFill>
                  <a:srgbClr val="4D4D4D"/>
                </a:solidFill>
              </a:rPr>
              <a:t>なし？</a:t>
            </a:r>
            <a:endParaRPr lang="en-US" altLang="ja-JP" dirty="0">
              <a:solidFill>
                <a:srgbClr val="4D4D4D"/>
              </a:solidFill>
            </a:endParaRPr>
          </a:p>
          <a:p>
            <a:r>
              <a:rPr lang="en-US" altLang="ja-JP" dirty="0">
                <a:solidFill>
                  <a:srgbClr val="4D4D4D"/>
                </a:solidFill>
              </a:rPr>
              <a:t>low==1</a:t>
            </a:r>
            <a:r>
              <a:rPr lang="ja-JP" altLang="en-US" dirty="0">
                <a:solidFill>
                  <a:srgbClr val="4D4D4D"/>
                </a:solidFill>
              </a:rPr>
              <a:t>：低出生体重あり </a:t>
            </a:r>
            <a:r>
              <a:rPr lang="en-US" altLang="ja-JP" dirty="0">
                <a:solidFill>
                  <a:srgbClr val="4D4D4D"/>
                </a:solidFill>
              </a:rPr>
              <a:t>or </a:t>
            </a:r>
            <a:r>
              <a:rPr lang="ja-JP" altLang="en-US" dirty="0">
                <a:solidFill>
                  <a:srgbClr val="4D4D4D"/>
                </a:solidFill>
              </a:rPr>
              <a:t>なし？</a:t>
            </a:r>
            <a:endParaRPr lang="en-US" altLang="ja-JP" dirty="0">
              <a:solidFill>
                <a:srgbClr val="4D4D4D"/>
              </a:solidFill>
            </a:endParaRPr>
          </a:p>
          <a:p>
            <a:r>
              <a:rPr lang="ja-JP" altLang="en-US" dirty="0">
                <a:solidFill>
                  <a:srgbClr val="4D4D4D"/>
                </a:solidFill>
              </a:rPr>
              <a:t>どちらなのか確定させる必要があります。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B2BADF-A2F8-4B37-A2E8-22D84227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4025336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2FEFF0-5398-4BE5-BB11-92D5D7E9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値ラベルの作成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DEC831-0F16-4F30-9462-3D05C5F35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コマンド・ウインドウに</a:t>
            </a:r>
            <a:br>
              <a:rPr lang="en-US" altLang="ja-JP" dirty="0"/>
            </a:br>
            <a:r>
              <a:rPr lang="ja-JP" altLang="en-US" dirty="0"/>
              <a:t>まず、</a:t>
            </a:r>
            <a:r>
              <a:rPr lang="en-US" altLang="ja-JP" b="1" u="sng" dirty="0">
                <a:solidFill>
                  <a:schemeClr val="accent1"/>
                </a:solidFill>
              </a:rPr>
              <a:t>su</a:t>
            </a:r>
            <a:r>
              <a:rPr lang="en-US" altLang="ja-JP" b="1" dirty="0">
                <a:solidFill>
                  <a:schemeClr val="accent1"/>
                </a:solidFill>
              </a:rPr>
              <a:t>mmarize </a:t>
            </a:r>
            <a:r>
              <a:rPr lang="en-US" altLang="ja-JP" b="1" dirty="0" err="1">
                <a:solidFill>
                  <a:schemeClr val="accent1"/>
                </a:solidFill>
              </a:rPr>
              <a:t>bwt</a:t>
            </a:r>
            <a:r>
              <a:rPr lang="en-US" altLang="ja-JP" b="1" dirty="0">
                <a:solidFill>
                  <a:schemeClr val="accent1"/>
                </a:solidFill>
              </a:rPr>
              <a:t> if low==0</a:t>
            </a:r>
          </a:p>
          <a:p>
            <a:pPr marL="0" indent="0" algn="ctr">
              <a:buNone/>
            </a:pPr>
            <a:r>
              <a:rPr lang="ja-JP" altLang="en-US" dirty="0"/>
              <a:t>次に、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en-US" altLang="ja-JP" b="1" u="sng" dirty="0">
                <a:solidFill>
                  <a:schemeClr val="accent1"/>
                </a:solidFill>
              </a:rPr>
              <a:t>su</a:t>
            </a:r>
            <a:r>
              <a:rPr lang="en-US" altLang="ja-JP" b="1" dirty="0">
                <a:solidFill>
                  <a:schemeClr val="accent1"/>
                </a:solidFill>
              </a:rPr>
              <a:t>mmarize </a:t>
            </a:r>
            <a:r>
              <a:rPr lang="en-US" altLang="ja-JP" b="1" dirty="0" err="1">
                <a:solidFill>
                  <a:schemeClr val="accent1"/>
                </a:solidFill>
              </a:rPr>
              <a:t>bwt</a:t>
            </a:r>
            <a:r>
              <a:rPr lang="en-US" altLang="ja-JP" b="1" dirty="0">
                <a:solidFill>
                  <a:schemeClr val="accent1"/>
                </a:solidFill>
              </a:rPr>
              <a:t> if low==1</a:t>
            </a:r>
            <a:br>
              <a:rPr lang="en-US" altLang="ja-JP" dirty="0"/>
            </a:br>
            <a:r>
              <a:rPr lang="ja-JP" altLang="en-US" dirty="0"/>
              <a:t>と打ち込む。</a:t>
            </a:r>
            <a:endParaRPr lang="en-US" altLang="ja-JP" sz="2000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F52826-5F81-4A1C-A428-BC656A46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8398142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D311D-DCE3-4D62-B464-AAAEBC94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summarize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81F363-9581-48B9-BABD-21B49EBE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86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7B5EAD-742F-4FF2-B3B4-DAE2E18C0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3017"/>
            <a:ext cx="9144000" cy="3491966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2C727C5D-01AB-43A9-92BC-D157DCABF8A5}"/>
              </a:ext>
            </a:extLst>
          </p:cNvPr>
          <p:cNvSpPr/>
          <p:nvPr/>
        </p:nvSpPr>
        <p:spPr>
          <a:xfrm>
            <a:off x="1763688" y="1628800"/>
            <a:ext cx="1368152" cy="449839"/>
          </a:xfrm>
          <a:prstGeom prst="ellips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8100591-D306-480F-ADB7-BD2A32686571}"/>
              </a:ext>
            </a:extLst>
          </p:cNvPr>
          <p:cNvSpPr/>
          <p:nvPr/>
        </p:nvSpPr>
        <p:spPr>
          <a:xfrm>
            <a:off x="6709217" y="2797200"/>
            <a:ext cx="1103144" cy="449839"/>
          </a:xfrm>
          <a:prstGeom prst="ellips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963D49-A6FE-463F-9EEC-68F31BE32276}"/>
              </a:ext>
            </a:extLst>
          </p:cNvPr>
          <p:cNvSpPr txBox="1"/>
          <p:nvPr/>
        </p:nvSpPr>
        <p:spPr>
          <a:xfrm>
            <a:off x="1062106" y="5480946"/>
            <a:ext cx="67970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accent1"/>
                </a:solidFill>
              </a:rPr>
              <a:t>low==0</a:t>
            </a:r>
            <a:r>
              <a:rPr kumimoji="1" lang="ja-JP" altLang="en-US" sz="2800" dirty="0">
                <a:solidFill>
                  <a:srgbClr val="4D4D4D"/>
                </a:solidFill>
              </a:rPr>
              <a:t>の条件では</a:t>
            </a:r>
            <a:r>
              <a:rPr kumimoji="1" lang="en-US" altLang="ja-JP" sz="2800" b="1" dirty="0" err="1">
                <a:solidFill>
                  <a:schemeClr val="accent1"/>
                </a:solidFill>
              </a:rPr>
              <a:t>bwt</a:t>
            </a:r>
            <a:r>
              <a:rPr kumimoji="1" lang="ja-JP" altLang="en-US" sz="2800" dirty="0">
                <a:solidFill>
                  <a:srgbClr val="4D4D4D"/>
                </a:solidFill>
              </a:rPr>
              <a:t>の最小値は</a:t>
            </a:r>
            <a:r>
              <a:rPr kumimoji="1" lang="en-US" altLang="ja-JP" sz="2800" b="1" dirty="0">
                <a:solidFill>
                  <a:schemeClr val="accent1"/>
                </a:solidFill>
              </a:rPr>
              <a:t>2523g</a:t>
            </a: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つまり、低出生体重ではありません。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8785A997-9CF4-403A-9A75-DEB9A9D60FE9}"/>
              </a:ext>
            </a:extLst>
          </p:cNvPr>
          <p:cNvSpPr/>
          <p:nvPr/>
        </p:nvSpPr>
        <p:spPr>
          <a:xfrm rot="2821511">
            <a:off x="3156141" y="1260870"/>
            <a:ext cx="432048" cy="648072"/>
          </a:xfrm>
          <a:prstGeom prst="down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E551E3E6-AFFB-4B6B-AE71-0DE380F11628}"/>
              </a:ext>
            </a:extLst>
          </p:cNvPr>
          <p:cNvSpPr/>
          <p:nvPr/>
        </p:nvSpPr>
        <p:spPr>
          <a:xfrm rot="18950704">
            <a:off x="6608897" y="2310055"/>
            <a:ext cx="432048" cy="648072"/>
          </a:xfrm>
          <a:prstGeom prst="down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458524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D311D-DCE3-4D62-B464-AAAEBC942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summarize</a:t>
            </a:r>
            <a:r>
              <a:rPr kumimoji="1" lang="ja-JP" altLang="en-US" dirty="0"/>
              <a:t>の結果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81F363-9581-48B9-BABD-21B49EBE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87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7B5EAD-742F-4FF2-B3B4-DAE2E18C0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3017"/>
            <a:ext cx="9144000" cy="3491966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2C727C5D-01AB-43A9-92BC-D157DCABF8A5}"/>
              </a:ext>
            </a:extLst>
          </p:cNvPr>
          <p:cNvSpPr/>
          <p:nvPr/>
        </p:nvSpPr>
        <p:spPr>
          <a:xfrm>
            <a:off x="1763688" y="3356992"/>
            <a:ext cx="1368152" cy="449839"/>
          </a:xfrm>
          <a:prstGeom prst="ellips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8100591-D306-480F-ADB7-BD2A32686571}"/>
              </a:ext>
            </a:extLst>
          </p:cNvPr>
          <p:cNvSpPr/>
          <p:nvPr/>
        </p:nvSpPr>
        <p:spPr>
          <a:xfrm>
            <a:off x="7976229" y="4530376"/>
            <a:ext cx="1103144" cy="449839"/>
          </a:xfrm>
          <a:prstGeom prst="ellips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963D49-A6FE-463F-9EEC-68F31BE32276}"/>
              </a:ext>
            </a:extLst>
          </p:cNvPr>
          <p:cNvSpPr txBox="1"/>
          <p:nvPr/>
        </p:nvSpPr>
        <p:spPr>
          <a:xfrm>
            <a:off x="1062106" y="5480946"/>
            <a:ext cx="67970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chemeClr val="accent1"/>
                </a:solidFill>
              </a:rPr>
              <a:t>low==1</a:t>
            </a:r>
            <a:r>
              <a:rPr kumimoji="1" lang="ja-JP" altLang="en-US" sz="2800" dirty="0">
                <a:solidFill>
                  <a:srgbClr val="4D4D4D"/>
                </a:solidFill>
              </a:rPr>
              <a:t>の条件では</a:t>
            </a:r>
            <a:r>
              <a:rPr kumimoji="1" lang="en-US" altLang="ja-JP" sz="2800" b="1" dirty="0" err="1">
                <a:solidFill>
                  <a:schemeClr val="accent1"/>
                </a:solidFill>
              </a:rPr>
              <a:t>bwt</a:t>
            </a:r>
            <a:r>
              <a:rPr kumimoji="1" lang="ja-JP" altLang="en-US" sz="2800" dirty="0">
                <a:solidFill>
                  <a:srgbClr val="4D4D4D"/>
                </a:solidFill>
              </a:rPr>
              <a:t>の最大値は</a:t>
            </a:r>
            <a:r>
              <a:rPr kumimoji="1" lang="en-US" altLang="ja-JP" sz="2800" b="1" dirty="0">
                <a:solidFill>
                  <a:schemeClr val="accent1"/>
                </a:solidFill>
              </a:rPr>
              <a:t>2495g</a:t>
            </a: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つまり、低出生体重です。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8785A997-9CF4-403A-9A75-DEB9A9D60FE9}"/>
              </a:ext>
            </a:extLst>
          </p:cNvPr>
          <p:cNvSpPr/>
          <p:nvPr/>
        </p:nvSpPr>
        <p:spPr>
          <a:xfrm rot="2821511">
            <a:off x="3156141" y="2989062"/>
            <a:ext cx="432048" cy="648072"/>
          </a:xfrm>
          <a:prstGeom prst="down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E551E3E6-AFFB-4B6B-AE71-0DE380F11628}"/>
              </a:ext>
            </a:extLst>
          </p:cNvPr>
          <p:cNvSpPr/>
          <p:nvPr/>
        </p:nvSpPr>
        <p:spPr>
          <a:xfrm rot="18950704">
            <a:off x="7875909" y="4043231"/>
            <a:ext cx="432048" cy="648072"/>
          </a:xfrm>
          <a:prstGeom prst="down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129395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07290-ADFE-4A77-A5DF-E4508160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値ラベルの作製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D94E04-32B6-4596-8DC0-A19044D2F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このように確定しました。</a:t>
            </a:r>
            <a:endParaRPr lang="en-US" altLang="ja-JP" dirty="0"/>
          </a:p>
          <a:p>
            <a:pPr lvl="1"/>
            <a:r>
              <a:rPr lang="en-US" altLang="ja-JP" b="1" dirty="0">
                <a:solidFill>
                  <a:schemeClr val="accent1"/>
                </a:solidFill>
              </a:rPr>
              <a:t>low==0</a:t>
            </a:r>
            <a:r>
              <a:rPr lang="ja-JP" altLang="en-US" dirty="0">
                <a:solidFill>
                  <a:srgbClr val="4D4D4D"/>
                </a:solidFill>
              </a:rPr>
              <a:t>：低出生体重なし</a:t>
            </a:r>
            <a:endParaRPr lang="en-US" altLang="ja-JP" dirty="0">
              <a:solidFill>
                <a:srgbClr val="4D4D4D"/>
              </a:solidFill>
            </a:endParaRPr>
          </a:p>
          <a:p>
            <a:pPr lvl="1"/>
            <a:r>
              <a:rPr lang="en-US" altLang="ja-JP" b="1" dirty="0">
                <a:solidFill>
                  <a:schemeClr val="accent1"/>
                </a:solidFill>
              </a:rPr>
              <a:t>low==1</a:t>
            </a:r>
            <a:r>
              <a:rPr lang="ja-JP" altLang="en-US" dirty="0">
                <a:solidFill>
                  <a:srgbClr val="4D4D4D"/>
                </a:solidFill>
              </a:rPr>
              <a:t>：低出生体重あり</a:t>
            </a:r>
            <a:endParaRPr lang="en-US" altLang="ja-JP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B2BADF-A2F8-4B37-A2E8-22D84227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621602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AC0FB-1304-4B9D-AD8E-A6897991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値ラベルの作成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6D386F-E33D-4362-B2B2-18ED4E1E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dirty="0"/>
              <a:t>値ラベルを作るコマンド</a:t>
            </a:r>
            <a:endParaRPr lang="en-US" altLang="ja-JP" b="1" u="sng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la</a:t>
            </a:r>
            <a:r>
              <a:rPr lang="en-US" altLang="ja-JP" b="1" dirty="0">
                <a:solidFill>
                  <a:schemeClr val="accent1"/>
                </a:solidFill>
              </a:rPr>
              <a:t>bel </a:t>
            </a:r>
            <a:r>
              <a:rPr lang="en-US" altLang="ja-JP" b="1" u="sng" dirty="0">
                <a:solidFill>
                  <a:schemeClr val="accent1"/>
                </a:solidFill>
              </a:rPr>
              <a:t>de</a:t>
            </a:r>
            <a:r>
              <a:rPr lang="en-US" altLang="ja-JP" b="1" dirty="0">
                <a:solidFill>
                  <a:schemeClr val="accent1"/>
                </a:solidFill>
              </a:rPr>
              <a:t>fine </a:t>
            </a:r>
            <a:r>
              <a:rPr lang="ja-JP" altLang="en-US" b="1" dirty="0">
                <a:solidFill>
                  <a:schemeClr val="accent1"/>
                </a:solidFill>
              </a:rPr>
              <a:t>ラベル名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ja-JP" altLang="en-US" b="1" dirty="0">
                <a:solidFill>
                  <a:schemeClr val="accent1"/>
                </a:solidFill>
              </a:rPr>
              <a:t>ラベルの内容</a:t>
            </a:r>
          </a:p>
          <a:p>
            <a:pPr marL="0" indent="0" algn="ctr">
              <a:buNone/>
            </a:pPr>
            <a:r>
              <a:rPr lang="ja-JP" altLang="en-US" sz="2000" dirty="0"/>
              <a:t>ラベルの内容は、次のように記載します。</a:t>
            </a:r>
            <a:endParaRPr lang="en-US" altLang="ja-JP" sz="2000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0 “Not </a:t>
            </a:r>
            <a:r>
              <a:rPr lang="en-US" altLang="ja-JP" b="1" dirty="0" err="1">
                <a:solidFill>
                  <a:schemeClr val="accent1"/>
                </a:solidFill>
              </a:rPr>
              <a:t>lbw</a:t>
            </a:r>
            <a:r>
              <a:rPr lang="en-US" altLang="ja-JP" b="1" dirty="0">
                <a:solidFill>
                  <a:schemeClr val="accent1"/>
                </a:solidFill>
              </a:rPr>
              <a:t>” 1 “Low birth weight”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103ED5-5219-4649-9CAA-F7BD8DCB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89</a:t>
            </a:fld>
            <a:endParaRPr lang="ja-JP" altLang="en-US" dirty="0"/>
          </a:p>
        </p:txBody>
      </p:sp>
      <p:sp>
        <p:nvSpPr>
          <p:cNvPr id="5" name="左中かっこ 4">
            <a:extLst>
              <a:ext uri="{FF2B5EF4-FFF2-40B4-BE49-F238E27FC236}">
                <a16:creationId xmlns:a16="http://schemas.microsoft.com/office/drawing/2014/main" id="{4B56CF03-33A2-4F63-B727-B862D1934327}"/>
              </a:ext>
            </a:extLst>
          </p:cNvPr>
          <p:cNvSpPr/>
          <p:nvPr/>
        </p:nvSpPr>
        <p:spPr>
          <a:xfrm rot="16200000">
            <a:off x="2618809" y="3091117"/>
            <a:ext cx="89959" cy="1512168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中かっこ 5">
            <a:extLst>
              <a:ext uri="{FF2B5EF4-FFF2-40B4-BE49-F238E27FC236}">
                <a16:creationId xmlns:a16="http://schemas.microsoft.com/office/drawing/2014/main" id="{4EBE3269-03B9-4D5F-B59E-D07A269BD560}"/>
              </a:ext>
            </a:extLst>
          </p:cNvPr>
          <p:cNvSpPr/>
          <p:nvPr/>
        </p:nvSpPr>
        <p:spPr>
          <a:xfrm rot="16200000">
            <a:off x="1452797" y="3681064"/>
            <a:ext cx="45719" cy="288033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8169FF-9E74-4C69-A115-8471E22AABCA}"/>
              </a:ext>
            </a:extLst>
          </p:cNvPr>
          <p:cNvSpPr txBox="1"/>
          <p:nvPr/>
        </p:nvSpPr>
        <p:spPr>
          <a:xfrm>
            <a:off x="449070" y="4116925"/>
            <a:ext cx="1818674" cy="981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割り当てられる値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2F0F188-62A3-4D02-A760-9E7E605E0BA8}"/>
              </a:ext>
            </a:extLst>
          </p:cNvPr>
          <p:cNvSpPr txBox="1"/>
          <p:nvPr/>
        </p:nvSpPr>
        <p:spPr>
          <a:xfrm>
            <a:off x="2195736" y="4144259"/>
            <a:ext cx="237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割り当てられる値ラベル</a:t>
            </a:r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EBABE021-F14E-4DE3-B74B-9613E304FD72}"/>
              </a:ext>
            </a:extLst>
          </p:cNvPr>
          <p:cNvSpPr/>
          <p:nvPr/>
        </p:nvSpPr>
        <p:spPr>
          <a:xfrm rot="16200000">
            <a:off x="2245363" y="3303117"/>
            <a:ext cx="118181" cy="3526984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DFAC77B-017D-4677-8940-ABE767F15120}"/>
              </a:ext>
            </a:extLst>
          </p:cNvPr>
          <p:cNvSpPr txBox="1"/>
          <p:nvPr/>
        </p:nvSpPr>
        <p:spPr>
          <a:xfrm>
            <a:off x="436778" y="5211197"/>
            <a:ext cx="540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ゼロに</a:t>
            </a:r>
            <a:r>
              <a:rPr kumimoji="1" lang="en-US" altLang="ja-JP" sz="2800" dirty="0">
                <a:solidFill>
                  <a:srgbClr val="4D4D4D"/>
                </a:solidFill>
              </a:rPr>
              <a:t>Not </a:t>
            </a:r>
            <a:r>
              <a:rPr kumimoji="1" lang="en-US" altLang="ja-JP" sz="2800" dirty="0" err="1">
                <a:solidFill>
                  <a:srgbClr val="4D4D4D"/>
                </a:solidFill>
              </a:rPr>
              <a:t>lbw</a:t>
            </a:r>
            <a:r>
              <a:rPr kumimoji="1" lang="ja-JP" altLang="en-US" sz="2800" dirty="0">
                <a:solidFill>
                  <a:srgbClr val="4D4D4D"/>
                </a:solidFill>
              </a:rPr>
              <a:t>という値ラベルを割り当てるという意味</a:t>
            </a:r>
          </a:p>
        </p:txBody>
      </p:sp>
      <p:sp>
        <p:nvSpPr>
          <p:cNvPr id="11" name="左中かっこ 10">
            <a:extLst>
              <a:ext uri="{FF2B5EF4-FFF2-40B4-BE49-F238E27FC236}">
                <a16:creationId xmlns:a16="http://schemas.microsoft.com/office/drawing/2014/main" id="{CD0ABA04-DB53-4F74-BF71-76A4313E746C}"/>
              </a:ext>
            </a:extLst>
          </p:cNvPr>
          <p:cNvSpPr/>
          <p:nvPr/>
        </p:nvSpPr>
        <p:spPr>
          <a:xfrm rot="16200000">
            <a:off x="5787161" y="1889839"/>
            <a:ext cx="89959" cy="3960441"/>
          </a:xfrm>
          <a:prstGeom prst="leftBrace">
            <a:avLst>
              <a:gd name="adj1" fmla="val 8333"/>
              <a:gd name="adj2" fmla="val 79822"/>
            </a:avLst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1BB9919-7E2F-42D2-A026-61BE34668EAA}"/>
              </a:ext>
            </a:extLst>
          </p:cNvPr>
          <p:cNvSpPr txBox="1"/>
          <p:nvPr/>
        </p:nvSpPr>
        <p:spPr>
          <a:xfrm>
            <a:off x="4842734" y="4096464"/>
            <a:ext cx="4211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この組で</a:t>
            </a:r>
            <a:r>
              <a:rPr kumimoji="1" lang="en-US" altLang="ja-JP" sz="2800" dirty="0">
                <a:solidFill>
                  <a:srgbClr val="4D4D4D"/>
                </a:solidFill>
              </a:rPr>
              <a:t>”1”</a:t>
            </a:r>
            <a:r>
              <a:rPr kumimoji="1" lang="ja-JP" altLang="en-US" sz="2800" dirty="0">
                <a:solidFill>
                  <a:srgbClr val="4D4D4D"/>
                </a:solidFill>
              </a:rPr>
              <a:t>の値ラベルを指定している。</a:t>
            </a:r>
          </a:p>
        </p:txBody>
      </p:sp>
    </p:spTree>
    <p:extLst>
      <p:ext uri="{BB962C8B-B14F-4D97-AF65-F5344CB8AC3E}">
        <p14:creationId xmlns:p14="http://schemas.microsoft.com/office/powerpoint/2010/main" val="35637278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91FE2-81F3-405F-9C0C-C7E84796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Syntax</a:t>
            </a:r>
            <a:r>
              <a:rPr lang="ja-JP" altLang="en-US" dirty="0"/>
              <a:t>の見方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638FE9-E885-46DF-9CD6-F3BAD8FA7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576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800" dirty="0"/>
              <a:t> histogram </a:t>
            </a:r>
            <a:r>
              <a:rPr lang="en-US" altLang="ja-JP" sz="1800" i="1" dirty="0" err="1"/>
              <a:t>varname</a:t>
            </a:r>
            <a:r>
              <a:rPr lang="en-US" altLang="ja-JP" sz="1800" dirty="0"/>
              <a:t> [if] [in] [weight] [, [</a:t>
            </a:r>
            <a:r>
              <a:rPr lang="en-US" altLang="ja-JP" sz="1800" dirty="0" err="1"/>
              <a:t>continuous_opts</a:t>
            </a:r>
            <a:r>
              <a:rPr lang="en-US" altLang="ja-JP" sz="1800" dirty="0"/>
              <a:t> | </a:t>
            </a:r>
            <a:r>
              <a:rPr lang="en-US" altLang="ja-JP" sz="1800" dirty="0" err="1"/>
              <a:t>discrete_opts</a:t>
            </a:r>
            <a:r>
              <a:rPr lang="en-US" altLang="ja-JP" sz="1800" dirty="0"/>
              <a:t>] options]</a:t>
            </a:r>
            <a:endParaRPr kumimoji="1" lang="ja-JP" altLang="en-US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FC8DD1-9E04-4EF0-9C87-E0C9183B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6" name="右中かっこ 5">
            <a:extLst>
              <a:ext uri="{FF2B5EF4-FFF2-40B4-BE49-F238E27FC236}">
                <a16:creationId xmlns:a16="http://schemas.microsoft.com/office/drawing/2014/main" id="{36388DB7-EEF4-4BB4-8E09-FB2A33056C1D}"/>
              </a:ext>
            </a:extLst>
          </p:cNvPr>
          <p:cNvSpPr/>
          <p:nvPr/>
        </p:nvSpPr>
        <p:spPr>
          <a:xfrm rot="16200000">
            <a:off x="971600" y="2636912"/>
            <a:ext cx="288032" cy="1008112"/>
          </a:xfrm>
          <a:prstGeom prst="righ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697D90-E7D9-4318-81F8-D36D76A9BB82}"/>
              </a:ext>
            </a:extLst>
          </p:cNvPr>
          <p:cNvSpPr txBox="1"/>
          <p:nvPr/>
        </p:nvSpPr>
        <p:spPr>
          <a:xfrm>
            <a:off x="323528" y="2351825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コマンド名</a:t>
            </a:r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6C288DA6-03E4-4272-81A9-43A636562950}"/>
              </a:ext>
            </a:extLst>
          </p:cNvPr>
          <p:cNvSpPr/>
          <p:nvPr/>
        </p:nvSpPr>
        <p:spPr>
          <a:xfrm rot="5400000">
            <a:off x="1968147" y="3395325"/>
            <a:ext cx="303296" cy="871963"/>
          </a:xfrm>
          <a:prstGeom prst="righ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1C19513-6796-4DED-A9C2-F101F5ACBD4B}"/>
              </a:ext>
            </a:extLst>
          </p:cNvPr>
          <p:cNvSpPr txBox="1"/>
          <p:nvPr/>
        </p:nvSpPr>
        <p:spPr>
          <a:xfrm>
            <a:off x="1039675" y="4140627"/>
            <a:ext cx="2160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コマンドの対象となる変数名</a:t>
            </a:r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62E5EC1A-4601-4F7E-A865-24F0A0A11735}"/>
              </a:ext>
            </a:extLst>
          </p:cNvPr>
          <p:cNvSpPr/>
          <p:nvPr/>
        </p:nvSpPr>
        <p:spPr>
          <a:xfrm rot="16200000">
            <a:off x="2803871" y="2812999"/>
            <a:ext cx="288032" cy="655938"/>
          </a:xfrm>
          <a:prstGeom prst="righ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7497CC3-AB4E-4504-BF29-0E62645F5157}"/>
              </a:ext>
            </a:extLst>
          </p:cNvPr>
          <p:cNvSpPr txBox="1"/>
          <p:nvPr/>
        </p:nvSpPr>
        <p:spPr>
          <a:xfrm>
            <a:off x="2483768" y="1920938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解析対象の限定をする</a:t>
            </a: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D8F1B996-F7A6-4198-A168-52F64F8E4D0C}"/>
              </a:ext>
            </a:extLst>
          </p:cNvPr>
          <p:cNvSpPr/>
          <p:nvPr/>
        </p:nvSpPr>
        <p:spPr>
          <a:xfrm rot="5400000">
            <a:off x="3630742" y="3395325"/>
            <a:ext cx="303296" cy="871963"/>
          </a:xfrm>
          <a:prstGeom prst="righ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2B73181-B2A3-46BB-8A20-00AB8B0C5B61}"/>
              </a:ext>
            </a:extLst>
          </p:cNvPr>
          <p:cNvSpPr txBox="1"/>
          <p:nvPr/>
        </p:nvSpPr>
        <p:spPr>
          <a:xfrm>
            <a:off x="3199915" y="4140627"/>
            <a:ext cx="173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重み付け</a:t>
            </a:r>
            <a:br>
              <a:rPr kumimoji="1" lang="en-US" altLang="ja-JP" sz="2800" dirty="0"/>
            </a:br>
            <a:r>
              <a:rPr kumimoji="1" lang="ja-JP" altLang="en-US" sz="2800" dirty="0"/>
              <a:t>指定</a:t>
            </a:r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ED5DD87C-5799-4005-8EBC-1D9507F1EC61}"/>
              </a:ext>
            </a:extLst>
          </p:cNvPr>
          <p:cNvSpPr/>
          <p:nvPr/>
        </p:nvSpPr>
        <p:spPr>
          <a:xfrm rot="16200000">
            <a:off x="6297498" y="979571"/>
            <a:ext cx="288032" cy="4325867"/>
          </a:xfrm>
          <a:prstGeom prst="righ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E72767-F485-4B0F-BE4D-79F809D4893B}"/>
              </a:ext>
            </a:extLst>
          </p:cNvPr>
          <p:cNvSpPr txBox="1"/>
          <p:nvPr/>
        </p:nvSpPr>
        <p:spPr>
          <a:xfrm>
            <a:off x="5433402" y="1874771"/>
            <a:ext cx="2016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コマンドのオプション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C181B18-3424-43A2-B314-6343202BEE5A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大括弧 </a:t>
            </a:r>
            <a:r>
              <a:rPr lang="en-US" altLang="ja-JP" dirty="0"/>
              <a:t>[ ] </a:t>
            </a:r>
            <a:r>
              <a:rPr lang="ja-JP" altLang="en-US" dirty="0"/>
              <a:t>は省略可能を意味しています。</a:t>
            </a:r>
            <a:endParaRPr lang="en-US" altLang="ja-JP" dirty="0"/>
          </a:p>
        </p:txBody>
      </p:sp>
      <p:pic>
        <p:nvPicPr>
          <p:cNvPr id="19" name="Picture 2" descr="talk icon">
            <a:extLst>
              <a:ext uri="{FF2B5EF4-FFF2-40B4-BE49-F238E27FC236}">
                <a16:creationId xmlns:a16="http://schemas.microsoft.com/office/drawing/2014/main" id="{6CC16613-FE06-4444-919E-1E6B77D66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1BCF024D-6508-4CF2-B061-9D6908039DCD}"/>
              </a:ext>
            </a:extLst>
          </p:cNvPr>
          <p:cNvSpPr/>
          <p:nvPr/>
        </p:nvSpPr>
        <p:spPr>
          <a:xfrm rot="16200000">
            <a:off x="5982382" y="3756149"/>
            <a:ext cx="504056" cy="190615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751E626-F2E2-4D39-8155-38F54A418C9D}"/>
              </a:ext>
            </a:extLst>
          </p:cNvPr>
          <p:cNvSpPr txBox="1"/>
          <p:nvPr/>
        </p:nvSpPr>
        <p:spPr>
          <a:xfrm>
            <a:off x="5193151" y="4215244"/>
            <a:ext cx="20825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縦棒は</a:t>
            </a:r>
            <a:br>
              <a:rPr kumimoji="1" lang="en-US" altLang="ja-JP" sz="2800" dirty="0"/>
            </a:br>
            <a:r>
              <a:rPr kumimoji="1" lang="ja-JP" altLang="en-US" sz="2800" dirty="0"/>
              <a:t>又はの意味</a:t>
            </a:r>
          </a:p>
        </p:txBody>
      </p:sp>
    </p:spTree>
    <p:extLst>
      <p:ext uri="{BB962C8B-B14F-4D97-AF65-F5344CB8AC3E}">
        <p14:creationId xmlns:p14="http://schemas.microsoft.com/office/powerpoint/2010/main" val="3122727405"/>
      </p:ext>
    </p:extLst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AC0FB-1304-4B9D-AD8E-A6897991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値ラベルの作成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6D386F-E33D-4362-B2B2-18ED4E1E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コマンド・ウインドウに</a:t>
            </a:r>
            <a:endParaRPr lang="en-US" altLang="ja-JP" b="1" u="sng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la</a:t>
            </a:r>
            <a:r>
              <a:rPr lang="en-US" altLang="ja-JP" b="1" dirty="0">
                <a:solidFill>
                  <a:schemeClr val="accent1"/>
                </a:solidFill>
              </a:rPr>
              <a:t>bel </a:t>
            </a:r>
            <a:r>
              <a:rPr lang="en-US" altLang="ja-JP" b="1" u="sng" dirty="0">
                <a:solidFill>
                  <a:schemeClr val="accent1"/>
                </a:solidFill>
              </a:rPr>
              <a:t>de</a:t>
            </a:r>
            <a:r>
              <a:rPr lang="en-US" altLang="ja-JP" b="1" dirty="0">
                <a:solidFill>
                  <a:schemeClr val="accent1"/>
                </a:solidFill>
              </a:rPr>
              <a:t>fine </a:t>
            </a:r>
            <a:r>
              <a:rPr lang="en-US" altLang="ja-JP" b="1" dirty="0" err="1">
                <a:solidFill>
                  <a:schemeClr val="accent1"/>
                </a:solidFill>
              </a:rPr>
              <a:t>lowlabel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0 "Not </a:t>
            </a:r>
            <a:r>
              <a:rPr lang="en-US" altLang="ja-JP" b="1" dirty="0" err="1">
                <a:solidFill>
                  <a:schemeClr val="accent1"/>
                </a:solidFill>
              </a:rPr>
              <a:t>lbw</a:t>
            </a:r>
            <a:r>
              <a:rPr lang="en-US" altLang="ja-JP" b="1" dirty="0">
                <a:solidFill>
                  <a:schemeClr val="accent1"/>
                </a:solidFill>
              </a:rPr>
              <a:t>" 1 "Low birth weight"</a:t>
            </a:r>
          </a:p>
          <a:p>
            <a:pPr marL="0" indent="0" algn="ctr">
              <a:buNone/>
            </a:pPr>
            <a:r>
              <a:rPr lang="ja-JP" altLang="en-US" dirty="0"/>
              <a:t>と打ち込む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103ED5-5219-4649-9CAA-F7BD8DCB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90</a:t>
            </a:fld>
            <a:endParaRPr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8DB0064-EB3B-4A44-98B8-E95FE0B3C90B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スライドの都合上、</a:t>
            </a:r>
            <a:r>
              <a:rPr lang="en-US" altLang="ja-JP" dirty="0"/>
              <a:t>2</a:t>
            </a:r>
            <a:r>
              <a:rPr lang="ja-JP" altLang="en-US" dirty="0"/>
              <a:t>行になっていますが、改行せずに打ち込んで下さい。</a:t>
            </a:r>
            <a:endParaRPr lang="en-US" altLang="ja-JP" dirty="0"/>
          </a:p>
        </p:txBody>
      </p:sp>
      <p:pic>
        <p:nvPicPr>
          <p:cNvPr id="14" name="Picture 2" descr="talk icon">
            <a:extLst>
              <a:ext uri="{FF2B5EF4-FFF2-40B4-BE49-F238E27FC236}">
                <a16:creationId xmlns:a16="http://schemas.microsoft.com/office/drawing/2014/main" id="{60ABA0FC-767D-4EF3-ADE0-988D161AC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矢印: 下 14">
            <a:extLst>
              <a:ext uri="{FF2B5EF4-FFF2-40B4-BE49-F238E27FC236}">
                <a16:creationId xmlns:a16="http://schemas.microsoft.com/office/drawing/2014/main" id="{B5A498CE-03DD-43A8-93D8-9E364BE217F0}"/>
              </a:ext>
            </a:extLst>
          </p:cNvPr>
          <p:cNvSpPr/>
          <p:nvPr/>
        </p:nvSpPr>
        <p:spPr>
          <a:xfrm rot="2174707">
            <a:off x="6825128" y="2564314"/>
            <a:ext cx="360040" cy="432048"/>
          </a:xfrm>
          <a:prstGeom prst="down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6CF6529-9174-4DD8-B2AC-5764DD0523AC}"/>
              </a:ext>
            </a:extLst>
          </p:cNvPr>
          <p:cNvSpPr txBox="1"/>
          <p:nvPr/>
        </p:nvSpPr>
        <p:spPr>
          <a:xfrm>
            <a:off x="7060604" y="1937176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4D4D4D"/>
                </a:solidFill>
              </a:rPr>
              <a:t>ここに半角スペースがあります！</a:t>
            </a:r>
          </a:p>
        </p:txBody>
      </p:sp>
    </p:spTree>
    <p:extLst>
      <p:ext uri="{BB962C8B-B14F-4D97-AF65-F5344CB8AC3E}">
        <p14:creationId xmlns:p14="http://schemas.microsoft.com/office/powerpoint/2010/main" val="2815231506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AC0FB-1304-4B9D-AD8E-A6897991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値ラベルを変数に貼り付ける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6D386F-E33D-4362-B2B2-18ED4E1E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値ラベルを貼り付けるコマンド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la</a:t>
            </a:r>
            <a:r>
              <a:rPr lang="en-US" altLang="ja-JP" b="1" dirty="0">
                <a:solidFill>
                  <a:schemeClr val="accent1"/>
                </a:solidFill>
              </a:rPr>
              <a:t>bel </a:t>
            </a:r>
            <a:r>
              <a:rPr lang="en-US" altLang="ja-JP" b="1" u="sng" dirty="0">
                <a:solidFill>
                  <a:schemeClr val="accent1"/>
                </a:solidFill>
              </a:rPr>
              <a:t>val</a:t>
            </a:r>
            <a:r>
              <a:rPr lang="en-US" altLang="ja-JP" b="1" dirty="0">
                <a:solidFill>
                  <a:schemeClr val="accent1"/>
                </a:solidFill>
              </a:rPr>
              <a:t>ue </a:t>
            </a:r>
            <a:r>
              <a:rPr lang="ja-JP" altLang="en-US" b="1" dirty="0">
                <a:solidFill>
                  <a:schemeClr val="accent1"/>
                </a:solidFill>
              </a:rPr>
              <a:t>変数名 ラベル名</a:t>
            </a:r>
            <a:endParaRPr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103ED5-5219-4649-9CAA-F7BD8DCB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91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3B53641-8B58-4A42-AD61-34BC8E10E6D8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一種類のラベルは複数の変数に貼り付けることも可能です。</a:t>
            </a:r>
            <a:endParaRPr lang="en-US" altLang="ja-JP" dirty="0"/>
          </a:p>
        </p:txBody>
      </p:sp>
      <p:pic>
        <p:nvPicPr>
          <p:cNvPr id="8" name="Picture 2" descr="talk icon">
            <a:extLst>
              <a:ext uri="{FF2B5EF4-FFF2-40B4-BE49-F238E27FC236}">
                <a16:creationId xmlns:a16="http://schemas.microsoft.com/office/drawing/2014/main" id="{B0252DF2-E959-48E0-AEE8-284CD05FC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510183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AC0FB-1304-4B9D-AD8E-A6897991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値ラベルを変数に貼り付ける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6D386F-E33D-4362-B2B2-18ED4E1E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コマンド・ウインドウに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la</a:t>
            </a:r>
            <a:r>
              <a:rPr lang="en-US" altLang="ja-JP" b="1" dirty="0">
                <a:solidFill>
                  <a:schemeClr val="accent1"/>
                </a:solidFill>
              </a:rPr>
              <a:t>bel </a:t>
            </a:r>
            <a:r>
              <a:rPr lang="en-US" altLang="ja-JP" b="1" u="sng" dirty="0">
                <a:solidFill>
                  <a:schemeClr val="accent1"/>
                </a:solidFill>
              </a:rPr>
              <a:t>val</a:t>
            </a:r>
            <a:r>
              <a:rPr lang="en-US" altLang="ja-JP" b="1" dirty="0">
                <a:solidFill>
                  <a:schemeClr val="accent1"/>
                </a:solidFill>
              </a:rPr>
              <a:t>ue low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lowlabel</a:t>
            </a:r>
            <a:endParaRPr lang="en-US" altLang="ja-JP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ja-JP" altLang="en-US" dirty="0"/>
              <a:t>と打ち込む。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103ED5-5219-4649-9CAA-F7BD8DCB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9731933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2DEDD-45D3-1054-19C6-EFF743A1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ここの作業コマンド</a:t>
            </a:r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0B505D89-5659-6FDE-D639-7AA65FA37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87" y="2636912"/>
            <a:ext cx="8928226" cy="1512168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7AB9B3-A67F-3E34-8302-8F02D708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5326448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ACAD4-529D-7CA1-9477-B9E6B6D2B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9B982-604D-730C-E457-D31C2B60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値ラベルを変数に貼り付ける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1288C0-38D5-2261-6679-2F4DDC95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r>
              <a:rPr lang="ja-JP" altLang="en-US" dirty="0"/>
              <a:t>貼り付けたことを確認するために、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 err="1">
                <a:solidFill>
                  <a:schemeClr val="accent1"/>
                </a:solidFill>
              </a:rPr>
              <a:t>fre</a:t>
            </a:r>
            <a:r>
              <a:rPr lang="en-US" altLang="ja-JP" b="1" dirty="0">
                <a:solidFill>
                  <a:schemeClr val="accent1"/>
                </a:solidFill>
              </a:rPr>
              <a:t> low</a:t>
            </a:r>
          </a:p>
          <a:p>
            <a:pPr marL="0" indent="0" algn="ctr">
              <a:buNone/>
            </a:pPr>
            <a:r>
              <a:rPr lang="ja-JP" altLang="en-US" dirty="0"/>
              <a:t>と打ち込む。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9347CD-C72D-03CB-E425-72016E8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726571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20EC56-5D38-4479-BD1F-6CC5B3D8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値ラベルを変数に貼り付ける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496F17-C76E-4B30-A6E4-ECA418ED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95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2AA4226-750B-4E84-8E25-2C1EBD04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7" y="1700808"/>
            <a:ext cx="5800019" cy="170363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01C915-49CB-46BF-A4D7-147B90737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97" y="4231520"/>
            <a:ext cx="6804248" cy="176088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A705A6C-F1FA-4908-83A5-C25CDA95BBA9}"/>
              </a:ext>
            </a:extLst>
          </p:cNvPr>
          <p:cNvSpPr txBox="1"/>
          <p:nvPr/>
        </p:nvSpPr>
        <p:spPr>
          <a:xfrm>
            <a:off x="179512" y="1177588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ラベル貼り付け前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4E6C9C-AA6B-486F-A9E4-C61CB5199BC1}"/>
              </a:ext>
            </a:extLst>
          </p:cNvPr>
          <p:cNvSpPr txBox="1"/>
          <p:nvPr/>
        </p:nvSpPr>
        <p:spPr>
          <a:xfrm>
            <a:off x="179512" y="3625860"/>
            <a:ext cx="3240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ラベル貼り付け後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8245046-F899-449F-BC31-06302FC6F464}"/>
              </a:ext>
            </a:extLst>
          </p:cNvPr>
          <p:cNvSpPr/>
          <p:nvPr/>
        </p:nvSpPr>
        <p:spPr>
          <a:xfrm>
            <a:off x="1403648" y="5013176"/>
            <a:ext cx="1944216" cy="79208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6AC5248-8310-4748-9A2B-32A878C04FF1}"/>
              </a:ext>
            </a:extLst>
          </p:cNvPr>
          <p:cNvSpPr/>
          <p:nvPr/>
        </p:nvSpPr>
        <p:spPr>
          <a:xfrm>
            <a:off x="1403648" y="2502608"/>
            <a:ext cx="720080" cy="79208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2EF4F5A6-FA98-44F1-A3EA-AE25656C99BE}"/>
              </a:ext>
            </a:extLst>
          </p:cNvPr>
          <p:cNvSpPr/>
          <p:nvPr/>
        </p:nvSpPr>
        <p:spPr>
          <a:xfrm rot="1898597">
            <a:off x="3203848" y="4575209"/>
            <a:ext cx="288032" cy="432048"/>
          </a:xfrm>
          <a:prstGeom prst="down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216EAB4-558B-4704-B548-758103EBC30F}"/>
              </a:ext>
            </a:extLst>
          </p:cNvPr>
          <p:cNvSpPr txBox="1"/>
          <p:nvPr/>
        </p:nvSpPr>
        <p:spPr>
          <a:xfrm>
            <a:off x="3315858" y="4060557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ラベルがあり、値の意味が分かる</a:t>
            </a:r>
          </a:p>
        </p:txBody>
      </p:sp>
    </p:spTree>
    <p:extLst>
      <p:ext uri="{BB962C8B-B14F-4D97-AF65-F5344CB8AC3E}">
        <p14:creationId xmlns:p14="http://schemas.microsoft.com/office/powerpoint/2010/main" val="2518628140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4B28DB66-1C0A-4B53-B509-EDD6E196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簡易データマネジメント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CA42644A-5B0E-4D97-8306-1F5246242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新しい変数の作成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BC0B7F-89FF-4A12-A0CF-03B8F38D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0108228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247B25-0517-4476-843E-D96E6080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新しい変数の作成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90A373-0865-4E89-9859-2BA670511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コマンド・ウインドウに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summarize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lwt</a:t>
            </a:r>
            <a:endParaRPr lang="en-US" altLang="ja-JP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ja-JP" altLang="en-US" dirty="0"/>
              <a:t>と打ち込む。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 sz="2400" dirty="0"/>
              <a:t>変数</a:t>
            </a:r>
            <a:r>
              <a:rPr lang="en-US" altLang="ja-JP" sz="2400" b="1" dirty="0" err="1">
                <a:solidFill>
                  <a:schemeClr val="accent1"/>
                </a:solidFill>
              </a:rPr>
              <a:t>lwt</a:t>
            </a:r>
            <a:r>
              <a:rPr lang="ja-JP" altLang="en-US" sz="2400" dirty="0"/>
              <a:t>は「最終月経時体重」です。</a:t>
            </a:r>
            <a:endParaRPr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750B20-90AC-40AC-99C8-3F3370DE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8290905"/>
      </p:ext>
    </p:extLst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C9C2D6-62DF-49E8-ACAF-01FE051C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新しい変数の作成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822153-EE4F-4D61-906A-0BD093E0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98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76062E0-1198-463B-8001-A0EDA8B3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60" y="2034260"/>
            <a:ext cx="8162279" cy="990402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3959218E-0DFB-42EC-8C26-2A07ECF60126}"/>
              </a:ext>
            </a:extLst>
          </p:cNvPr>
          <p:cNvSpPr/>
          <p:nvPr/>
        </p:nvSpPr>
        <p:spPr>
          <a:xfrm>
            <a:off x="3526181" y="2529461"/>
            <a:ext cx="1296144" cy="495201"/>
          </a:xfrm>
          <a:prstGeom prst="ellips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65F597C-01BF-4CF7-8CB5-A0BB1A662707}"/>
              </a:ext>
            </a:extLst>
          </p:cNvPr>
          <p:cNvSpPr/>
          <p:nvPr/>
        </p:nvSpPr>
        <p:spPr>
          <a:xfrm>
            <a:off x="6561501" y="2506739"/>
            <a:ext cx="2091637" cy="495201"/>
          </a:xfrm>
          <a:prstGeom prst="ellips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2B76F2-32AD-40EA-91FA-A6EA8119DADB}"/>
              </a:ext>
            </a:extLst>
          </p:cNvPr>
          <p:cNvSpPr txBox="1"/>
          <p:nvPr/>
        </p:nvSpPr>
        <p:spPr>
          <a:xfrm>
            <a:off x="983258" y="3538418"/>
            <a:ext cx="717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4D4D4D"/>
                </a:solidFill>
              </a:rPr>
              <a:t>平均値</a:t>
            </a:r>
            <a:r>
              <a:rPr lang="en-US" altLang="ja-JP" sz="2800" dirty="0">
                <a:solidFill>
                  <a:schemeClr val="accent2"/>
                </a:solidFill>
              </a:rPr>
              <a:t>129.8kg</a:t>
            </a:r>
            <a:r>
              <a:rPr lang="ja-JP" altLang="en-US" sz="2800" dirty="0">
                <a:solidFill>
                  <a:srgbClr val="4D4D4D"/>
                </a:solidFill>
              </a:rPr>
              <a:t>、</a:t>
            </a:r>
            <a:r>
              <a:rPr kumimoji="1" lang="ja-JP" altLang="en-US" sz="2800" dirty="0">
                <a:solidFill>
                  <a:srgbClr val="4D4D4D"/>
                </a:solidFill>
              </a:rPr>
              <a:t>最小値</a:t>
            </a:r>
            <a:r>
              <a:rPr kumimoji="1" lang="en-US" altLang="ja-JP" sz="2800" dirty="0">
                <a:solidFill>
                  <a:schemeClr val="accent2"/>
                </a:solidFill>
              </a:rPr>
              <a:t>80kg</a:t>
            </a:r>
            <a:r>
              <a:rPr kumimoji="1" lang="ja-JP" altLang="en-US" sz="2800" dirty="0">
                <a:solidFill>
                  <a:srgbClr val="4D4D4D"/>
                </a:solidFill>
              </a:rPr>
              <a:t>、最大値</a:t>
            </a:r>
            <a:r>
              <a:rPr kumimoji="1" lang="en-US" altLang="ja-JP" sz="2800" dirty="0">
                <a:solidFill>
                  <a:schemeClr val="accent2"/>
                </a:solidFill>
              </a:rPr>
              <a:t>250kg</a:t>
            </a:r>
          </a:p>
          <a:p>
            <a:pPr algn="ctr"/>
            <a:r>
              <a:rPr kumimoji="1" lang="ja-JP" altLang="en-US" sz="2800" dirty="0">
                <a:solidFill>
                  <a:srgbClr val="4D4D4D"/>
                </a:solidFill>
              </a:rPr>
              <a:t>さすがに重すぎる！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6556630-8164-41BB-875C-DE5BD4D16A13}"/>
              </a:ext>
            </a:extLst>
          </p:cNvPr>
          <p:cNvSpPr txBox="1"/>
          <p:nvPr/>
        </p:nvSpPr>
        <p:spPr>
          <a:xfrm>
            <a:off x="593811" y="4849996"/>
            <a:ext cx="7956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変数</a:t>
            </a:r>
            <a:r>
              <a:rPr kumimoji="1" lang="en-US" altLang="ja-JP" sz="2800" b="1" dirty="0" err="1">
                <a:solidFill>
                  <a:schemeClr val="accent1"/>
                </a:solidFill>
              </a:rPr>
              <a:t>lwt</a:t>
            </a:r>
            <a:r>
              <a:rPr kumimoji="1" lang="ja-JP" altLang="en-US" sz="2800" dirty="0">
                <a:solidFill>
                  <a:srgbClr val="4D4D4D"/>
                </a:solidFill>
              </a:rPr>
              <a:t>の単位は</a:t>
            </a:r>
            <a:r>
              <a:rPr kumimoji="1" lang="ja-JP" altLang="en-US" sz="2800" dirty="0">
                <a:solidFill>
                  <a:schemeClr val="accent2"/>
                </a:solidFill>
              </a:rPr>
              <a:t>キログラム</a:t>
            </a:r>
            <a:r>
              <a:rPr kumimoji="1" lang="ja-JP" altLang="en-US" sz="2800" dirty="0">
                <a:solidFill>
                  <a:srgbClr val="4D4D4D"/>
                </a:solidFill>
              </a:rPr>
              <a:t>ではなく</a:t>
            </a:r>
            <a:r>
              <a:rPr kumimoji="1" lang="ja-JP" altLang="en-US" sz="2800" dirty="0">
                <a:solidFill>
                  <a:schemeClr val="accent5"/>
                </a:solidFill>
              </a:rPr>
              <a:t>ポンド</a:t>
            </a:r>
            <a:r>
              <a:rPr kumimoji="1" lang="ja-JP" altLang="en-US" sz="2800" dirty="0"/>
              <a:t>です。</a:t>
            </a:r>
          </a:p>
        </p:txBody>
      </p:sp>
    </p:spTree>
    <p:extLst>
      <p:ext uri="{BB962C8B-B14F-4D97-AF65-F5344CB8AC3E}">
        <p14:creationId xmlns:p14="http://schemas.microsoft.com/office/powerpoint/2010/main" val="549075308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9D28C4-75B3-42BE-AF66-A3852CDE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新しい変数の作成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750EE4-328B-486B-A252-1CF87D32A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ja-JP" altLang="en-US" dirty="0"/>
              <a:t>新しい変数を作るコマンド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g</a:t>
            </a:r>
            <a:r>
              <a:rPr lang="en-US" altLang="ja-JP" b="1" dirty="0">
                <a:solidFill>
                  <a:schemeClr val="accent1"/>
                </a:solidFill>
              </a:rPr>
              <a:t>enerate </a:t>
            </a:r>
            <a:r>
              <a:rPr lang="ja-JP" altLang="en-US" b="1" dirty="0">
                <a:solidFill>
                  <a:schemeClr val="accent1"/>
                </a:solidFill>
              </a:rPr>
              <a:t>新変数名</a:t>
            </a:r>
            <a:r>
              <a:rPr lang="en-US" altLang="ja-JP" b="1" dirty="0">
                <a:solidFill>
                  <a:schemeClr val="accent1"/>
                </a:solidFill>
              </a:rPr>
              <a:t> = </a:t>
            </a:r>
            <a:r>
              <a:rPr lang="ja-JP" altLang="en-US" b="1" dirty="0">
                <a:solidFill>
                  <a:schemeClr val="accent1"/>
                </a:solidFill>
              </a:rPr>
              <a:t>式</a:t>
            </a:r>
            <a:r>
              <a:rPr lang="en-US" altLang="ja-JP" b="1" dirty="0">
                <a:solidFill>
                  <a:schemeClr val="accent1"/>
                </a:solidFill>
              </a:rPr>
              <a:t> / </a:t>
            </a:r>
            <a:r>
              <a:rPr lang="ja-JP" altLang="en-US" b="1" dirty="0">
                <a:solidFill>
                  <a:schemeClr val="accent1"/>
                </a:solidFill>
              </a:rPr>
              <a:t>数値など</a:t>
            </a:r>
            <a:endParaRPr lang="en-US" altLang="ja-JP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altLang="ja-JP" b="1" dirty="0" err="1">
                <a:solidFill>
                  <a:schemeClr val="accent1"/>
                </a:solidFill>
              </a:rPr>
              <a:t>egen</a:t>
            </a:r>
            <a:r>
              <a:rPr lang="en-US" altLang="ja-JP" b="1" dirty="0">
                <a:solidFill>
                  <a:schemeClr val="accent1"/>
                </a:solidFill>
              </a:rPr>
              <a:t> </a:t>
            </a:r>
            <a:r>
              <a:rPr lang="ja-JP" altLang="en-US" b="1" dirty="0">
                <a:solidFill>
                  <a:schemeClr val="accent1"/>
                </a:solidFill>
              </a:rPr>
              <a:t>新変数名 </a:t>
            </a:r>
            <a:r>
              <a:rPr lang="en-US" altLang="ja-JP" b="1" dirty="0">
                <a:solidFill>
                  <a:schemeClr val="accent1"/>
                </a:solidFill>
              </a:rPr>
              <a:t>= </a:t>
            </a:r>
            <a:r>
              <a:rPr lang="ja-JP" altLang="en-US" b="1" dirty="0">
                <a:solidFill>
                  <a:schemeClr val="accent1"/>
                </a:solidFill>
              </a:rPr>
              <a:t>関数</a:t>
            </a:r>
            <a:endParaRPr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AB8890-A81F-4D40-8BCC-FF38EE18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99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99EBF1-FA6F-4B2E-B111-6051526ACBFC}"/>
              </a:ext>
            </a:extLst>
          </p:cNvPr>
          <p:cNvSpPr/>
          <p:nvPr/>
        </p:nvSpPr>
        <p:spPr>
          <a:xfrm>
            <a:off x="0" y="6523419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/>
              <a:t>Stata</a:t>
            </a:r>
            <a:r>
              <a:rPr lang="ja-JP" altLang="en-US" dirty="0"/>
              <a:t>では</a:t>
            </a:r>
            <a:r>
              <a:rPr lang="en-US" altLang="ja-JP" b="1" dirty="0">
                <a:solidFill>
                  <a:schemeClr val="accent1"/>
                </a:solidFill>
              </a:rPr>
              <a:t>gen</a:t>
            </a:r>
            <a:r>
              <a:rPr lang="ja-JP" altLang="en-US" dirty="0">
                <a:sym typeface="Wingdings" panose="05000000000000000000" pitchFamily="2" charset="2"/>
              </a:rPr>
              <a:t>（</a:t>
            </a:r>
            <a:r>
              <a:rPr lang="ja-JP" altLang="en-US" dirty="0"/>
              <a:t>シンプルだが高速）と</a:t>
            </a:r>
            <a:r>
              <a:rPr lang="en-US" altLang="ja-JP" b="1" dirty="0" err="1">
                <a:solidFill>
                  <a:schemeClr val="accent1"/>
                </a:solidFill>
              </a:rPr>
              <a:t>egen</a:t>
            </a:r>
            <a:r>
              <a:rPr lang="ja-JP" altLang="en-US" dirty="0"/>
              <a:t>（多機能だが低速）があります。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2E9D3C76-50B3-4E4E-9378-594A7364A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234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BF1A4173-ADBF-4610-A1E4-46749384118B}"/>
              </a:ext>
            </a:extLst>
          </p:cNvPr>
          <p:cNvSpPr/>
          <p:nvPr/>
        </p:nvSpPr>
        <p:spPr>
          <a:xfrm rot="3793860">
            <a:off x="667168" y="2783198"/>
            <a:ext cx="965009" cy="249212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26C2C5-A012-493C-8BDC-0A6B12595F75}"/>
              </a:ext>
            </a:extLst>
          </p:cNvPr>
          <p:cNvSpPr txBox="1"/>
          <p:nvPr/>
        </p:nvSpPr>
        <p:spPr>
          <a:xfrm>
            <a:off x="539552" y="1124744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4D4D4D"/>
                </a:solidFill>
              </a:rPr>
              <a:t>見えにくいですが</a:t>
            </a:r>
            <a:br>
              <a:rPr kumimoji="1" lang="en-US" altLang="ja-JP" dirty="0">
                <a:solidFill>
                  <a:srgbClr val="4D4D4D"/>
                </a:solidFill>
              </a:rPr>
            </a:br>
            <a:r>
              <a:rPr lang="en-US" altLang="ja-JP" dirty="0">
                <a:solidFill>
                  <a:srgbClr val="4D4D4D"/>
                </a:solidFill>
              </a:rPr>
              <a:t>”</a:t>
            </a:r>
            <a:r>
              <a:rPr lang="en-US" altLang="ja-JP" b="1" dirty="0">
                <a:solidFill>
                  <a:schemeClr val="accent1"/>
                </a:solidFill>
              </a:rPr>
              <a:t>g</a:t>
            </a:r>
            <a:r>
              <a:rPr lang="en-US" altLang="ja-JP" dirty="0">
                <a:solidFill>
                  <a:srgbClr val="4D4D4D"/>
                </a:solidFill>
              </a:rPr>
              <a:t>”</a:t>
            </a:r>
            <a:r>
              <a:rPr lang="ja-JP" altLang="en-US" dirty="0">
                <a:solidFill>
                  <a:srgbClr val="4D4D4D"/>
                </a:solidFill>
              </a:rPr>
              <a:t>にアンダーラインを引いています。</a:t>
            </a:r>
            <a:endParaRPr lang="en-US" altLang="ja-JP" dirty="0">
              <a:solidFill>
                <a:srgbClr val="4D4D4D"/>
              </a:solidFill>
            </a:endParaRPr>
          </a:p>
          <a:p>
            <a:r>
              <a:rPr kumimoji="1" lang="ja-JP" altLang="en-US" dirty="0">
                <a:solidFill>
                  <a:srgbClr val="4D4D4D"/>
                </a:solidFill>
              </a:rPr>
              <a:t>つまり、このコマンドは</a:t>
            </a:r>
            <a:r>
              <a:rPr kumimoji="1" lang="en-US" altLang="ja-JP" dirty="0">
                <a:solidFill>
                  <a:srgbClr val="4D4D4D"/>
                </a:solidFill>
              </a:rPr>
              <a:t>”</a:t>
            </a:r>
            <a:r>
              <a:rPr kumimoji="1" lang="en-US" altLang="ja-JP" b="1" dirty="0">
                <a:solidFill>
                  <a:schemeClr val="accent1"/>
                </a:solidFill>
              </a:rPr>
              <a:t>g</a:t>
            </a:r>
            <a:r>
              <a:rPr kumimoji="1" lang="en-US" altLang="ja-JP" dirty="0">
                <a:solidFill>
                  <a:srgbClr val="4D4D4D"/>
                </a:solidFill>
              </a:rPr>
              <a:t>”</a:t>
            </a:r>
            <a:r>
              <a:rPr kumimoji="1" lang="ja-JP" altLang="en-US" dirty="0">
                <a:solidFill>
                  <a:srgbClr val="4D4D4D"/>
                </a:solidFill>
              </a:rPr>
              <a:t>の一文字でも動きます。</a:t>
            </a:r>
            <a:endParaRPr kumimoji="1" lang="en-US" altLang="ja-JP" dirty="0">
              <a:solidFill>
                <a:srgbClr val="4D4D4D"/>
              </a:solidFill>
            </a:endParaRPr>
          </a:p>
          <a:p>
            <a:r>
              <a:rPr kumimoji="1" lang="ja-JP" altLang="en-US" dirty="0">
                <a:solidFill>
                  <a:srgbClr val="4D4D4D"/>
                </a:solidFill>
              </a:rPr>
              <a:t>逆に分かり難いので、</a:t>
            </a:r>
            <a:r>
              <a:rPr kumimoji="1" lang="en-US" altLang="ja-JP" dirty="0">
                <a:solidFill>
                  <a:srgbClr val="4D4D4D"/>
                </a:solidFill>
              </a:rPr>
              <a:t>”</a:t>
            </a:r>
            <a:r>
              <a:rPr kumimoji="1" lang="en-US" altLang="ja-JP" b="1" dirty="0">
                <a:solidFill>
                  <a:schemeClr val="accent1"/>
                </a:solidFill>
              </a:rPr>
              <a:t>gen</a:t>
            </a:r>
            <a:r>
              <a:rPr kumimoji="1" lang="en-US" altLang="ja-JP" dirty="0">
                <a:solidFill>
                  <a:srgbClr val="4D4D4D"/>
                </a:solidFill>
              </a:rPr>
              <a:t>”</a:t>
            </a:r>
            <a:r>
              <a:rPr kumimoji="1" lang="ja-JP" altLang="en-US" dirty="0">
                <a:solidFill>
                  <a:srgbClr val="4D4D4D"/>
                </a:solidFill>
              </a:rPr>
              <a:t>と書く事が多いです。</a:t>
            </a:r>
          </a:p>
        </p:txBody>
      </p:sp>
    </p:spTree>
    <p:extLst>
      <p:ext uri="{BB962C8B-B14F-4D97-AF65-F5344CB8AC3E}">
        <p14:creationId xmlns:p14="http://schemas.microsoft.com/office/powerpoint/2010/main" val="117953057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Presenters Pro 仕様配色">
      <a:dk1>
        <a:srgbClr val="4D4D4D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メイリオ＋Segoe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29029</TotalTime>
  <Words>4413</Words>
  <Application>Microsoft Office PowerPoint</Application>
  <PresentationFormat>画面に合わせる (4:3)</PresentationFormat>
  <Paragraphs>760</Paragraphs>
  <Slides>126</Slides>
  <Notes>17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126</vt:i4>
      </vt:variant>
    </vt:vector>
  </HeadingPairs>
  <TitlesOfParts>
    <vt:vector size="137" baseType="lpstr">
      <vt:lpstr>MigMix 1P</vt:lpstr>
      <vt:lpstr>めい</vt:lpstr>
      <vt:lpstr>メイリオ</vt:lpstr>
      <vt:lpstr>Arial</vt:lpstr>
      <vt:lpstr>Calibri</vt:lpstr>
      <vt:lpstr>Calibri Light</vt:lpstr>
      <vt:lpstr>Impact</vt:lpstr>
      <vt:lpstr>Segoe UI</vt:lpstr>
      <vt:lpstr>Wingdings</vt:lpstr>
      <vt:lpstr>1_Office テーマ</vt:lpstr>
      <vt:lpstr>Office ​​テーマ</vt:lpstr>
      <vt:lpstr>  Stata操作入門 #2. 分析への準備</vt:lpstr>
      <vt:lpstr>本シリーズのテーマ</vt:lpstr>
      <vt:lpstr>今回のテーマ</vt:lpstr>
      <vt:lpstr>困った時…</vt:lpstr>
      <vt:lpstr>ヘルプファイルなどを探す</vt:lpstr>
      <vt:lpstr>ヘルプファイルなどを探す</vt:lpstr>
      <vt:lpstr>“help histogram”の結果</vt:lpstr>
      <vt:lpstr>“help histogram”の結果</vt:lpstr>
      <vt:lpstr>Syntaxの見方</vt:lpstr>
      <vt:lpstr>Stataコマンドの共通文法</vt:lpstr>
      <vt:lpstr>困った時…</vt:lpstr>
      <vt:lpstr>外部コマンドのインストール</vt:lpstr>
      <vt:lpstr>外部コマンドのインストール</vt:lpstr>
      <vt:lpstr>外部コマンドのインストール</vt:lpstr>
      <vt:lpstr>外部コマンド関係</vt:lpstr>
      <vt:lpstr>外部コマンド関係</vt:lpstr>
      <vt:lpstr>外部コマンド関係</vt:lpstr>
      <vt:lpstr>Stata外の作業</vt:lpstr>
      <vt:lpstr>研究の目的</vt:lpstr>
      <vt:lpstr>研究仮説を明瞭にする</vt:lpstr>
      <vt:lpstr>研究仮説を明瞭にする</vt:lpstr>
      <vt:lpstr>PICO/PECO</vt:lpstr>
      <vt:lpstr>PICO/PECO</vt:lpstr>
      <vt:lpstr>PICO/PECO</vt:lpstr>
      <vt:lpstr>“P”の注意点</vt:lpstr>
      <vt:lpstr>“P”の注意点</vt:lpstr>
      <vt:lpstr>“P”の注意点</vt:lpstr>
      <vt:lpstr>PICO/PECO</vt:lpstr>
      <vt:lpstr>“I/E”の注意点</vt:lpstr>
      <vt:lpstr>“I/E”の注意点</vt:lpstr>
      <vt:lpstr>“I/E”の注意点</vt:lpstr>
      <vt:lpstr>PICO/PECO</vt:lpstr>
      <vt:lpstr>“C”の注意点</vt:lpstr>
      <vt:lpstr>“C”の注意点</vt:lpstr>
      <vt:lpstr>“C”の注意点</vt:lpstr>
      <vt:lpstr>PICO/PECO</vt:lpstr>
      <vt:lpstr>“O”の注意点</vt:lpstr>
      <vt:lpstr>“O”の注意点</vt:lpstr>
      <vt:lpstr>研究仮説（知りたい事）</vt:lpstr>
      <vt:lpstr>研究仮説1：</vt:lpstr>
      <vt:lpstr>研究仮説2：</vt:lpstr>
      <vt:lpstr>変数表</vt:lpstr>
      <vt:lpstr>変数表</vt:lpstr>
      <vt:lpstr>変数マネージャを起動する</vt:lpstr>
      <vt:lpstr>変数マネージャー</vt:lpstr>
      <vt:lpstr>変数表に最低限必要な情報</vt:lpstr>
      <vt:lpstr>変数表(例)</vt:lpstr>
      <vt:lpstr>解析計画</vt:lpstr>
      <vt:lpstr>解析計画</vt:lpstr>
      <vt:lpstr>解析計画</vt:lpstr>
      <vt:lpstr>解析計画</vt:lpstr>
      <vt:lpstr>記述統計量（連続変数）</vt:lpstr>
      <vt:lpstr>記述統計量（カテゴリ変数）</vt:lpstr>
      <vt:lpstr>グラフの作成</vt:lpstr>
      <vt:lpstr>重回帰/ロジスティック回帰分析</vt:lpstr>
      <vt:lpstr>簡易データマネジメント</vt:lpstr>
      <vt:lpstr>データマネジメントとは。</vt:lpstr>
      <vt:lpstr>簡易に行なう。</vt:lpstr>
      <vt:lpstr>今回、最初にすること</vt:lpstr>
      <vt:lpstr>作業フォルダに移動する。</vt:lpstr>
      <vt:lpstr>保存したファイルを開く</vt:lpstr>
      <vt:lpstr>簡易データマネジメント</vt:lpstr>
      <vt:lpstr>誤りの修正</vt:lpstr>
      <vt:lpstr>誤りの修正例</vt:lpstr>
      <vt:lpstr>条件に当てはまるデータだけを表示</vt:lpstr>
      <vt:lpstr>listの結果</vt:lpstr>
      <vt:lpstr>値の変更</vt:lpstr>
      <vt:lpstr>値の変更</vt:lpstr>
      <vt:lpstr>置き換えられたかどうか確認</vt:lpstr>
      <vt:lpstr>listで修正結果を確認する</vt:lpstr>
      <vt:lpstr>値の変更 </vt:lpstr>
      <vt:lpstr>メモを残す</vt:lpstr>
      <vt:lpstr>メモを残す</vt:lpstr>
      <vt:lpstr>メモの内容を確認する。</vt:lpstr>
      <vt:lpstr>メモの内容を確認する。</vt:lpstr>
      <vt:lpstr>メモを消す</vt:lpstr>
      <vt:lpstr>メモを消す</vt:lpstr>
      <vt:lpstr>実際には誤りではないので</vt:lpstr>
      <vt:lpstr>簡易データマネジメント</vt:lpstr>
      <vt:lpstr>値ラベルの作成</vt:lpstr>
      <vt:lpstr>値ラベルの作成</vt:lpstr>
      <vt:lpstr>値ラベルの作成</vt:lpstr>
      <vt:lpstr>値ラベルの作成</vt:lpstr>
      <vt:lpstr>値ラベルを作成するために</vt:lpstr>
      <vt:lpstr>値ラベルの作成</vt:lpstr>
      <vt:lpstr>summarizeの結果</vt:lpstr>
      <vt:lpstr>summarizeの結果</vt:lpstr>
      <vt:lpstr>値ラベルの作製</vt:lpstr>
      <vt:lpstr>値ラベルの作成</vt:lpstr>
      <vt:lpstr>値ラベルの作成</vt:lpstr>
      <vt:lpstr>値ラベルを変数に貼り付ける</vt:lpstr>
      <vt:lpstr>値ラベルを変数に貼り付ける</vt:lpstr>
      <vt:lpstr>ここの作業コマンド</vt:lpstr>
      <vt:lpstr>値ラベルを変数に貼り付ける</vt:lpstr>
      <vt:lpstr>値ラベルを変数に貼り付ける</vt:lpstr>
      <vt:lpstr>簡易データマネジメント</vt:lpstr>
      <vt:lpstr>新しい変数の作成</vt:lpstr>
      <vt:lpstr>新しい変数の作成</vt:lpstr>
      <vt:lpstr>新しい変数の作成</vt:lpstr>
      <vt:lpstr>lbをkgに修正した変数を作る</vt:lpstr>
      <vt:lpstr>変数の名前を変更する</vt:lpstr>
      <vt:lpstr>変数の名前を変更する</vt:lpstr>
      <vt:lpstr>lwt_lbとlbw_kgを確認する</vt:lpstr>
      <vt:lpstr>lwt_lbとlbw_kgを確認する</vt:lpstr>
      <vt:lpstr>変数ラベルを貼る</vt:lpstr>
      <vt:lpstr>変数ラベルを貼る</vt:lpstr>
      <vt:lpstr>変数ラベルを貼る</vt:lpstr>
      <vt:lpstr>変数ラベルを貼る</vt:lpstr>
      <vt:lpstr>変数ラベルを貼る</vt:lpstr>
      <vt:lpstr>簡易データマネジメント</vt:lpstr>
      <vt:lpstr>欠損値への対処</vt:lpstr>
      <vt:lpstr>Stata上の欠損値</vt:lpstr>
      <vt:lpstr>欠損値の練習</vt:lpstr>
      <vt:lpstr>欠損値の練習</vt:lpstr>
      <vt:lpstr>欠損値の練習</vt:lpstr>
      <vt:lpstr>欠損値の練習</vt:lpstr>
      <vt:lpstr>欠損値の練習</vt:lpstr>
      <vt:lpstr>欠損値の練習</vt:lpstr>
      <vt:lpstr>欠損値の練習</vt:lpstr>
      <vt:lpstr>欠損値の練習</vt:lpstr>
      <vt:lpstr>今回のデータセット保存について</vt:lpstr>
      <vt:lpstr>ここまでの内容の振り返り</vt:lpstr>
      <vt:lpstr>行なった操作</vt:lpstr>
      <vt:lpstr>使ったコマンド</vt:lpstr>
      <vt:lpstr>使ったコマンド</vt:lpstr>
      <vt:lpstr>紹介しただけのコマンド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Tomato</dc:creator>
  <cp:lastModifiedBy>Toshiharu Mitsuhashi</cp:lastModifiedBy>
  <cp:revision>287</cp:revision>
  <cp:lastPrinted>2020-05-20T11:19:44Z</cp:lastPrinted>
  <dcterms:created xsi:type="dcterms:W3CDTF">2013-09-23T07:13:46Z</dcterms:created>
  <dcterms:modified xsi:type="dcterms:W3CDTF">2025-01-13T10:09:52Z</dcterms:modified>
</cp:coreProperties>
</file>