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48" r:id="rId2"/>
  </p:sldMasterIdLst>
  <p:notesMasterIdLst>
    <p:notesMasterId r:id="rId136"/>
  </p:notesMasterIdLst>
  <p:handoutMasterIdLst>
    <p:handoutMasterId r:id="rId137"/>
  </p:handoutMasterIdLst>
  <p:sldIdLst>
    <p:sldId id="385" r:id="rId3"/>
    <p:sldId id="399" r:id="rId4"/>
    <p:sldId id="451" r:id="rId5"/>
    <p:sldId id="400" r:id="rId6"/>
    <p:sldId id="465" r:id="rId7"/>
    <p:sldId id="548" r:id="rId8"/>
    <p:sldId id="452" r:id="rId9"/>
    <p:sldId id="453" r:id="rId10"/>
    <p:sldId id="454" r:id="rId11"/>
    <p:sldId id="531" r:id="rId12"/>
    <p:sldId id="529" r:id="rId13"/>
    <p:sldId id="530" r:id="rId14"/>
    <p:sldId id="534" r:id="rId15"/>
    <p:sldId id="535" r:id="rId16"/>
    <p:sldId id="532" r:id="rId17"/>
    <p:sldId id="455" r:id="rId18"/>
    <p:sldId id="458" r:id="rId19"/>
    <p:sldId id="457" r:id="rId20"/>
    <p:sldId id="533" r:id="rId21"/>
    <p:sldId id="536" r:id="rId22"/>
    <p:sldId id="537" r:id="rId23"/>
    <p:sldId id="538" r:id="rId24"/>
    <p:sldId id="540" r:id="rId25"/>
    <p:sldId id="541" r:id="rId26"/>
    <p:sldId id="542" r:id="rId27"/>
    <p:sldId id="546" r:id="rId28"/>
    <p:sldId id="543" r:id="rId29"/>
    <p:sldId id="545" r:id="rId30"/>
    <p:sldId id="539" r:id="rId31"/>
    <p:sldId id="1911" r:id="rId32"/>
    <p:sldId id="1914" r:id="rId33"/>
    <p:sldId id="1913" r:id="rId34"/>
    <p:sldId id="1912" r:id="rId35"/>
    <p:sldId id="1915" r:id="rId36"/>
    <p:sldId id="1916" r:id="rId37"/>
    <p:sldId id="459" r:id="rId38"/>
    <p:sldId id="462" r:id="rId39"/>
    <p:sldId id="1910" r:id="rId40"/>
    <p:sldId id="549" r:id="rId41"/>
    <p:sldId id="550" r:id="rId42"/>
    <p:sldId id="551" r:id="rId43"/>
    <p:sldId id="1917" r:id="rId44"/>
    <p:sldId id="1919" r:id="rId45"/>
    <p:sldId id="1918" r:id="rId46"/>
    <p:sldId id="1920" r:id="rId47"/>
    <p:sldId id="1921" r:id="rId48"/>
    <p:sldId id="1922" r:id="rId49"/>
    <p:sldId id="1924" r:id="rId50"/>
    <p:sldId id="1923" r:id="rId51"/>
    <p:sldId id="1925" r:id="rId52"/>
    <p:sldId id="1966" r:id="rId53"/>
    <p:sldId id="1965" r:id="rId54"/>
    <p:sldId id="1964" r:id="rId55"/>
    <p:sldId id="1970" r:id="rId56"/>
    <p:sldId id="1971" r:id="rId57"/>
    <p:sldId id="1972" r:id="rId58"/>
    <p:sldId id="1973" r:id="rId59"/>
    <p:sldId id="1975" r:id="rId60"/>
    <p:sldId id="1974" r:id="rId61"/>
    <p:sldId id="1976" r:id="rId62"/>
    <p:sldId id="460" r:id="rId63"/>
    <p:sldId id="1820" r:id="rId64"/>
    <p:sldId id="1819" r:id="rId65"/>
    <p:sldId id="1821" r:id="rId66"/>
    <p:sldId id="1822" r:id="rId67"/>
    <p:sldId id="463" r:id="rId68"/>
    <p:sldId id="1936" r:id="rId69"/>
    <p:sldId id="1937" r:id="rId70"/>
    <p:sldId id="1939" r:id="rId71"/>
    <p:sldId id="1942" r:id="rId72"/>
    <p:sldId id="1940" r:id="rId73"/>
    <p:sldId id="1941" r:id="rId74"/>
    <p:sldId id="1943" r:id="rId75"/>
    <p:sldId id="1944" r:id="rId76"/>
    <p:sldId id="1935" r:id="rId77"/>
    <p:sldId id="1929" r:id="rId78"/>
    <p:sldId id="1933" r:id="rId79"/>
    <p:sldId id="1934" r:id="rId80"/>
    <p:sldId id="1926" r:id="rId81"/>
    <p:sldId id="1927" r:id="rId82"/>
    <p:sldId id="1928" r:id="rId83"/>
    <p:sldId id="1930" r:id="rId84"/>
    <p:sldId id="1931" r:id="rId85"/>
    <p:sldId id="1932" r:id="rId86"/>
    <p:sldId id="1995" r:id="rId87"/>
    <p:sldId id="1987" r:id="rId88"/>
    <p:sldId id="1988" r:id="rId89"/>
    <p:sldId id="1989" r:id="rId90"/>
    <p:sldId id="1990" r:id="rId91"/>
    <p:sldId id="1991" r:id="rId92"/>
    <p:sldId id="1992" r:id="rId93"/>
    <p:sldId id="1993" r:id="rId94"/>
    <p:sldId id="1967" r:id="rId95"/>
    <p:sldId id="1968" r:id="rId96"/>
    <p:sldId id="1977" r:id="rId97"/>
    <p:sldId id="1978" r:id="rId98"/>
    <p:sldId id="1980" r:id="rId99"/>
    <p:sldId id="1981" r:id="rId100"/>
    <p:sldId id="1996" r:id="rId101"/>
    <p:sldId id="1984" r:id="rId102"/>
    <p:sldId id="1985" r:id="rId103"/>
    <p:sldId id="1982" r:id="rId104"/>
    <p:sldId id="1983" r:id="rId105"/>
    <p:sldId id="1986" r:id="rId106"/>
    <p:sldId id="1994" r:id="rId107"/>
    <p:sldId id="1997" r:id="rId108"/>
    <p:sldId id="1998" r:id="rId109"/>
    <p:sldId id="1999" r:id="rId110"/>
    <p:sldId id="461" r:id="rId111"/>
    <p:sldId id="464" r:id="rId112"/>
    <p:sldId id="1945" r:id="rId113"/>
    <p:sldId id="1946" r:id="rId114"/>
    <p:sldId id="1947" r:id="rId115"/>
    <p:sldId id="1948" r:id="rId116"/>
    <p:sldId id="1949" r:id="rId117"/>
    <p:sldId id="1950" r:id="rId118"/>
    <p:sldId id="1954" r:id="rId119"/>
    <p:sldId id="1951" r:id="rId120"/>
    <p:sldId id="1952" r:id="rId121"/>
    <p:sldId id="1953" r:id="rId122"/>
    <p:sldId id="1955" r:id="rId123"/>
    <p:sldId id="1956" r:id="rId124"/>
    <p:sldId id="1957" r:id="rId125"/>
    <p:sldId id="1958" r:id="rId126"/>
    <p:sldId id="1959" r:id="rId127"/>
    <p:sldId id="1960" r:id="rId128"/>
    <p:sldId id="1961" r:id="rId129"/>
    <p:sldId id="1962" r:id="rId130"/>
    <p:sldId id="1963" r:id="rId131"/>
    <p:sldId id="523" r:id="rId132"/>
    <p:sldId id="528" r:id="rId133"/>
    <p:sldId id="525" r:id="rId134"/>
    <p:sldId id="2000" r:id="rId135"/>
  </p:sldIdLst>
  <p:sldSz cx="9144000" cy="6858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D4D4D"/>
    <a:srgbClr val="FF5050"/>
    <a:srgbClr val="333333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3" autoAdjust="0"/>
    <p:restoredTop sz="93765" autoAdjust="0"/>
  </p:normalViewPr>
  <p:slideViewPr>
    <p:cSldViewPr>
      <p:cViewPr varScale="1">
        <p:scale>
          <a:sx n="136" d="100"/>
          <a:sy n="136" d="100"/>
        </p:scale>
        <p:origin x="9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3" d="100"/>
        <a:sy n="33" d="100"/>
      </p:scale>
      <p:origin x="0" y="-7200"/>
    </p:cViewPr>
  </p:sorterViewPr>
  <p:notesViewPr>
    <p:cSldViewPr>
      <p:cViewPr varScale="1">
        <p:scale>
          <a:sx n="55" d="100"/>
          <a:sy n="55" d="100"/>
        </p:scale>
        <p:origin x="2796" y="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presProps" Target="presProps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viewProps" Target="view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6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C31F5C4-6B49-4C86-A2DE-32A66D840886}" type="datetimeFigureOut">
              <a:rPr kumimoji="1" lang="ja-JP" altLang="en-US" smtClean="0"/>
              <a:pPr/>
              <a:t>2025/1/20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596840A-D37F-4926-8E05-396A9738F0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690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EA31E89-D484-4C32-AED5-D0DBDAB35374}" type="datetimeFigureOut">
              <a:rPr kumimoji="1" lang="ja-JP" altLang="en-US" smtClean="0"/>
              <a:pPr/>
              <a:t>2025/1/20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6D82345-0678-4811-8ABF-8721649F7B1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432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aseline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502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82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577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C7FC7-8E0D-5CA2-B492-4EB69A670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EE50F99-A96F-AF01-C3ED-0D79638FFC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F7948FC6-2FBB-035D-8CD0-691E34709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51F5F1-559A-A3E3-0952-4476A8E48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89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983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5138A-B05F-143C-40B0-712949C4A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F2954F4F-D367-1D4C-D6BA-DA9506D010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B149B05-0AC3-2FF3-8BE3-7C5936A813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25952A-06DE-B6F6-1FA5-0BAA39D0BC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90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100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0ECB2-6C6F-763E-8886-815A3AB2B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DD32113C-D13F-2823-42A1-3C1F2AAD60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48FB691-BD61-3463-8E34-82EB30E3CF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1546AB-CB36-1000-5CF5-F9B11A960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96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608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F8405-007D-5A35-18C3-DD8E059D4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9C6C45E8-F9F6-5B70-FA3A-66A725498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91BF070-9A04-3301-E3AF-F328E55872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6E30D12-C30D-7626-97D8-F703BA8143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97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597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86A71-80E9-778B-90A4-F8A2C35E3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B4CFA98-BA48-C10A-7ECB-68D3B8324E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51074E4-F506-8537-FBC2-8992693B2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B3B505-5189-28A5-BD97-6A84F73CE5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100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325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A6C4E-184D-0D1D-7BDF-95D2D3D58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8D9900F-F2F8-6F01-0FF4-F9C2EC3E8B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CA2CFF8D-EC17-4948-8DFF-AB9696A417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210212-AC88-84EB-626C-205616D521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102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283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479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4634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428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0302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048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046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9511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69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467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72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729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73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24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79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457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81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795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0399"/>
            <a:ext cx="7772400" cy="1579563"/>
          </a:xfrm>
          <a:prstGeom prst="rect">
            <a:avLst/>
          </a:prstGeom>
        </p:spPr>
        <p:txBody>
          <a:bodyPr anchor="ctr"/>
          <a:lstStyle>
            <a:lvl1pPr algn="ctr">
              <a:defRPr sz="6000">
                <a:latin typeface="めい"/>
              </a:defRPr>
            </a:lvl1pPr>
          </a:lstStyle>
          <a:p>
            <a:endParaRPr lang="en-US" altLang="ja-JP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1411" y="4516879"/>
            <a:ext cx="4061178" cy="8325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60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52036-62B7-44AA-B804-4EBC50AFB6CB}" type="datetime1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</p:spPr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62987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3CE1-2B3F-40ED-BA44-316F7B7E6A8E}" type="datetime1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</p:spPr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80212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0511-3BAE-4C0D-9846-FED8829076A0}" type="datetime1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</p:spPr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0459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71601" y="1306482"/>
            <a:ext cx="7200800" cy="2482821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 algn="l">
              <a:defRPr sz="6000">
                <a:solidFill>
                  <a:schemeClr val="accent1"/>
                </a:solidFill>
                <a:latin typeface="MigMix 1P" panose="020B0502020203020207" pitchFamily="50" charset="-128"/>
                <a:ea typeface="MigMix 1P" panose="020B0502020203020207" pitchFamily="50" charset="-128"/>
                <a:cs typeface="MigMix 1P" panose="020B0502020203020207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71601" y="4869160"/>
            <a:ext cx="6480719" cy="7200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tx1"/>
                </a:solidFill>
                <a:latin typeface="+mj-lt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0D18-F9B8-491E-87F1-CE5B48199682}" type="datetime1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228599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0000"/>
          </a:xfrm>
          <a:solidFill>
            <a:schemeClr val="accent1"/>
          </a:solidFill>
          <a:ln w="19050">
            <a:solidFill>
              <a:schemeClr val="accent1"/>
            </a:solidFill>
          </a:ln>
        </p:spPr>
        <p:txBody>
          <a:bodyPr>
            <a:normAutofit/>
          </a:bodyPr>
          <a:lstStyle>
            <a:lvl1pPr marL="352425" indent="0" algn="l">
              <a:defRPr sz="3600">
                <a:solidFill>
                  <a:schemeClr val="bg1">
                    <a:lumMod val="95000"/>
                  </a:schemeClr>
                </a:solidFill>
                <a:latin typeface="MigMix 1P" panose="020B0502020203020207" pitchFamily="50" charset="-128"/>
                <a:ea typeface="MigMix 1P" panose="020B0502020203020207" pitchFamily="50" charset="-128"/>
                <a:cs typeface="MigMix 1P" panose="020B0502020203020207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20"/>
          </a:xfrm>
        </p:spPr>
        <p:txBody>
          <a:bodyPr/>
          <a:lstStyle>
            <a:lvl1pPr marL="342900" indent="-34290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5627-CD82-4B27-8666-2328DE0D859F}" type="datetime1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092280" y="170963"/>
            <a:ext cx="1763688" cy="558074"/>
          </a:xfrm>
        </p:spPr>
        <p:txBody>
          <a:bodyPr/>
          <a:lstStyle/>
          <a:p>
            <a:r>
              <a:rPr lang="en-US" altLang="ja-JP" dirty="0"/>
              <a:t> </a:t>
            </a:r>
            <a:fld id="{8B45D110-FD8E-48BD-8825-CDFBF9D22CA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514183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528338"/>
            <a:ext cx="9143999" cy="1689148"/>
          </a:xfrm>
        </p:spPr>
        <p:txBody>
          <a:bodyPr anchor="ctr">
            <a:normAutofit/>
          </a:bodyPr>
          <a:lstStyle>
            <a:lvl1pPr marL="0" indent="0" algn="ctr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-21405" y="4394620"/>
            <a:ext cx="9165403" cy="892992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8ACB-AB4D-4C39-9F78-0816F17C8709}" type="datetime1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</p:spPr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54984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1659-6F60-4026-B1B8-B20FBEEE2829}" type="datetime1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</p:spPr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45903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accent2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accent5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Clr>
                <a:schemeClr val="accent5"/>
              </a:buCl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F63-CDD7-4CF5-92A0-1894E1FFF265}" type="datetime1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7092280" y="188640"/>
            <a:ext cx="1763688" cy="558074"/>
          </a:xfrm>
          <a:prstGeom prst="rect">
            <a:avLst/>
          </a:prstGeom>
        </p:spPr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72145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0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9" name="日付プレースホルダー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EDE9-A572-415E-9CD4-C908CC9EE3CA}" type="datetime1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>
          <a:xfrm>
            <a:off x="7092280" y="170963"/>
            <a:ext cx="1763688" cy="558074"/>
          </a:xfrm>
        </p:spPr>
        <p:txBody>
          <a:bodyPr/>
          <a:lstStyle/>
          <a:p>
            <a:r>
              <a:rPr lang="en-US" altLang="ja-JP" dirty="0"/>
              <a:t> </a:t>
            </a:r>
            <a:fld id="{8B45D110-FD8E-48BD-8825-CDFBF9D22CA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437649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2EAA-E99D-4483-8B7F-5B89CAD29522}" type="datetime1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</p:spPr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15874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DF5E-5570-4F76-9183-A7D0DF2B735C}" type="datetime1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</p:spPr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2600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477" y="257091"/>
            <a:ext cx="754673" cy="11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80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50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50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50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50" charset="-128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0133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23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B0D18-F9B8-491E-87F1-CE5B48199682}" type="datetime1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1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2280" y="175930"/>
            <a:ext cx="1763688" cy="55807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algn="r">
              <a:defRPr sz="400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ja-JP" dirty="0"/>
              <a:t> </a:t>
            </a:r>
            <a:fld id="{8B45D110-FD8E-48BD-8825-CDFBF9D22CA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734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marL="355600" indent="0" algn="l" defTabSz="914400" rtl="0" eaLnBrk="1" latinLnBrk="0" hangingPunct="1">
        <a:spcBef>
          <a:spcPct val="0"/>
        </a:spcBef>
        <a:buNone/>
        <a:defRPr kumimoji="1" sz="3600" b="1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l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alist.org/forums/forum/general-stata-discussion/general/1690233-raincloud-plot-in-stata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he-stata-guide/stata-graphs-raincloud-plots-577473033c11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jea33-preseminar3.netlify.app/tutorial/part2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6"/>
          <p:cNvSpPr>
            <a:spLocks noGrp="1"/>
          </p:cNvSpPr>
          <p:nvPr>
            <p:ph type="ctrTitle"/>
          </p:nvPr>
        </p:nvSpPr>
        <p:spPr>
          <a:xfrm>
            <a:off x="426368" y="1291149"/>
            <a:ext cx="8291264" cy="2498154"/>
          </a:xfrm>
        </p:spPr>
        <p:txBody>
          <a:bodyPr/>
          <a:lstStyle/>
          <a:p>
            <a:pPr algn="ctr"/>
            <a:br>
              <a:rPr lang="en-US" altLang="ja-JP" sz="66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br>
              <a:rPr lang="en-US" altLang="ja-JP" sz="66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Stata</a:t>
            </a:r>
            <a:r>
              <a:rPr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操作入門</a:t>
            </a:r>
            <a:br>
              <a:rPr lang="en-US" altLang="ja-JP" sz="66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6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#3.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記述統計とグラフ</a:t>
            </a:r>
            <a:endParaRPr lang="ja-JP" altLang="en-US" sz="4400" b="0" spc="-3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サブタイトル 22"/>
          <p:cNvSpPr txBox="1">
            <a:spLocks/>
          </p:cNvSpPr>
          <p:nvPr/>
        </p:nvSpPr>
        <p:spPr>
          <a:xfrm>
            <a:off x="457200" y="6190478"/>
            <a:ext cx="8291264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sp>
        <p:nvSpPr>
          <p:cNvPr id="27" name="サブタイトル 22"/>
          <p:cNvSpPr txBox="1">
            <a:spLocks/>
          </p:cNvSpPr>
          <p:nvPr/>
        </p:nvSpPr>
        <p:spPr>
          <a:xfrm>
            <a:off x="2423924" y="6190478"/>
            <a:ext cx="8291264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6247733" y="3973223"/>
            <a:ext cx="1996003" cy="717237"/>
            <a:chOff x="3847180" y="3754713"/>
            <a:chExt cx="1996003" cy="717237"/>
          </a:xfrm>
        </p:grpSpPr>
        <p:sp>
          <p:nvSpPr>
            <p:cNvPr id="26" name="円/楕円 25"/>
            <p:cNvSpPr/>
            <p:nvPr/>
          </p:nvSpPr>
          <p:spPr>
            <a:xfrm>
              <a:off x="3884283" y="3754713"/>
              <a:ext cx="717237" cy="717237"/>
            </a:xfrm>
            <a:prstGeom prst="ellipse">
              <a:avLst/>
            </a:prstGeom>
            <a:solidFill>
              <a:schemeClr val="accent3"/>
            </a:solidFill>
            <a:ln w="19050" cap="sq">
              <a:solidFill>
                <a:schemeClr val="accent3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solidFill>
                  <a:schemeClr val="bg1">
                    <a:lumMod val="95000"/>
                  </a:schemeClr>
                </a:solidFill>
                <a:latin typeface="MigMix 1P" panose="020B0502020203020207" pitchFamily="50" charset="-128"/>
                <a:ea typeface="MigMix 1P" panose="020B0502020203020207" pitchFamily="50" charset="-128"/>
                <a:cs typeface="MigMix 1P" panose="020B0502020203020207" pitchFamily="50" charset="-128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847180" y="3851721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b="1" dirty="0"/>
                <a:t>133</a:t>
              </a:r>
              <a:endParaRPr kumimoji="1" lang="ja-JP" altLang="en-US" sz="2800" b="1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4640994" y="3851721"/>
              <a:ext cx="1202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/>
                <a:t>PAGES</a:t>
              </a:r>
              <a:endParaRPr kumimoji="1" lang="ja-JP" altLang="en-US" sz="2800" dirty="0"/>
            </a:p>
          </p:txBody>
        </p:sp>
      </p:grpSp>
      <p:grpSp>
        <p:nvGrpSpPr>
          <p:cNvPr id="49" name="グループ化 48"/>
          <p:cNvGrpSpPr/>
          <p:nvPr/>
        </p:nvGrpSpPr>
        <p:grpSpPr>
          <a:xfrm>
            <a:off x="7264287" y="4874381"/>
            <a:ext cx="1879713" cy="714859"/>
            <a:chOff x="7264286" y="4874381"/>
            <a:chExt cx="1879713" cy="714859"/>
          </a:xfrm>
        </p:grpSpPr>
        <p:sp>
          <p:nvSpPr>
            <p:cNvPr id="44" name="正方形/長方形 43"/>
            <p:cNvSpPr/>
            <p:nvPr/>
          </p:nvSpPr>
          <p:spPr>
            <a:xfrm>
              <a:off x="7633180" y="4874381"/>
              <a:ext cx="1510819" cy="714859"/>
            </a:xfrm>
            <a:prstGeom prst="rect">
              <a:avLst/>
            </a:prstGeom>
            <a:solidFill>
              <a:schemeClr val="accent1"/>
            </a:solidFill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3600" spc="3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5" name="直角三角形 44"/>
            <p:cNvSpPr/>
            <p:nvPr/>
          </p:nvSpPr>
          <p:spPr>
            <a:xfrm rot="16200000">
              <a:off x="7259081" y="5215139"/>
              <a:ext cx="379306" cy="368895"/>
            </a:xfrm>
            <a:prstGeom prst="rtTriangle">
              <a:avLst/>
            </a:prstGeom>
            <a:solidFill>
              <a:schemeClr val="accent1"/>
            </a:solidFill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48" name="直角三角形 47"/>
            <p:cNvSpPr/>
            <p:nvPr/>
          </p:nvSpPr>
          <p:spPr>
            <a:xfrm rot="10800000">
              <a:off x="7264286" y="4878469"/>
              <a:ext cx="374634" cy="367381"/>
            </a:xfrm>
            <a:prstGeom prst="rtTriangle">
              <a:avLst/>
            </a:prstGeom>
            <a:solidFill>
              <a:schemeClr val="accent1"/>
            </a:solidFill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sp>
        <p:nvSpPr>
          <p:cNvPr id="54" name="サブタイトル 53"/>
          <p:cNvSpPr>
            <a:spLocks noGrp="1"/>
          </p:cNvSpPr>
          <p:nvPr>
            <p:ph type="subTitle" idx="1"/>
          </p:nvPr>
        </p:nvSpPr>
        <p:spPr>
          <a:xfrm>
            <a:off x="971600" y="4874381"/>
            <a:ext cx="5710929" cy="730459"/>
          </a:xfrm>
        </p:spPr>
        <p:txBody>
          <a:bodyPr anchor="ctr">
            <a:normAutofit/>
          </a:bodyPr>
          <a:lstStyle/>
          <a:p>
            <a:pPr algn="l"/>
            <a:r>
              <a:rPr kumimoji="1" lang="ja-JP" altLang="en-US" sz="2800" b="1" dirty="0">
                <a:solidFill>
                  <a:schemeClr val="accent1"/>
                </a:solidFill>
                <a:latin typeface="+mj-lt"/>
              </a:rPr>
              <a:t>三橋利晴｜</a:t>
            </a:r>
            <a:r>
              <a:rPr kumimoji="1" lang="en-US" altLang="ja-JP" sz="2800" b="1" dirty="0">
                <a:solidFill>
                  <a:schemeClr val="accent1"/>
                </a:solidFill>
                <a:latin typeface="+mj-lt"/>
              </a:rPr>
              <a:t>Toshiharu Mitsuhashi</a:t>
            </a:r>
            <a:endParaRPr kumimoji="1" lang="ja-JP" altLang="en-US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512897" y="1633340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ja-JP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71600" y="5825822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4D4D4D"/>
                </a:solidFill>
              </a:rPr>
              <a:t>岡山大学病院　新医療研究開発センター</a:t>
            </a:r>
          </a:p>
        </p:txBody>
      </p:sp>
    </p:spTree>
    <p:extLst>
      <p:ext uri="{BB962C8B-B14F-4D97-AF65-F5344CB8AC3E}">
        <p14:creationId xmlns:p14="http://schemas.microsoft.com/office/powerpoint/2010/main" val="141408675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A35F4F-54FD-4296-8787-249AE954F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離散変数の記述統計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537807-1510-4735-A79E-DCD548D8C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kumimoji="1" lang="ja-JP" altLang="en-US" dirty="0"/>
              <a:t>コマンドウインドウに打ち込む</a:t>
            </a:r>
            <a:endParaRPr kumimoji="1" lang="en-US" altLang="ja-JP" dirty="0"/>
          </a:p>
          <a:p>
            <a:pPr marL="0" indent="0" algn="ctr">
              <a:buNone/>
            </a:pPr>
            <a:r>
              <a:rPr lang="en-US" altLang="ja-JP" b="1" dirty="0" err="1">
                <a:solidFill>
                  <a:schemeClr val="accent1"/>
                </a:solidFill>
              </a:rPr>
              <a:t>f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re</a:t>
            </a:r>
            <a:r>
              <a:rPr kumimoji="1" lang="en-US" altLang="ja-JP" b="1" dirty="0">
                <a:solidFill>
                  <a:schemeClr val="accent1"/>
                </a:solidFill>
              </a:rPr>
              <a:t> race</a:t>
            </a:r>
          </a:p>
          <a:p>
            <a:pPr marL="0" indent="0" algn="ctr">
              <a:buNone/>
            </a:pPr>
            <a:r>
              <a:rPr kumimoji="1" lang="en-US" altLang="ja-JP" b="1" dirty="0">
                <a:solidFill>
                  <a:schemeClr val="accent1"/>
                </a:solidFill>
              </a:rPr>
              <a:t>tab1 race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2A6EFE-279F-4AFE-B250-27BD4F84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7F01643-4B67-45AE-ABDC-A9046F879EBE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en-US" altLang="ja-JP" b="1" dirty="0" err="1">
                <a:solidFill>
                  <a:schemeClr val="accent1"/>
                </a:solidFill>
              </a:rPr>
              <a:t>fre</a:t>
            </a:r>
            <a:r>
              <a:rPr lang="ja-JP" altLang="en-US" dirty="0"/>
              <a:t>は外部コマンドです。未インストールの場合は、前回分を参照下さい。</a:t>
            </a:r>
            <a:endParaRPr lang="en-US" altLang="ja-JP" dirty="0"/>
          </a:p>
        </p:txBody>
      </p:sp>
      <p:pic>
        <p:nvPicPr>
          <p:cNvPr id="6" name="Picture 2" descr="talk icon">
            <a:extLst>
              <a:ext uri="{FF2B5EF4-FFF2-40B4-BE49-F238E27FC236}">
                <a16:creationId xmlns:a16="http://schemas.microsoft.com/office/drawing/2014/main" id="{4D9264FE-6D8E-46EC-9FD6-94BC6C07A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666026"/>
      </p:ext>
    </p:extLst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731B7-B050-1255-5310-353D7C33C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04DCE8-3E4E-958F-9829-9F40557A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箱ひげ図＋ドットプロット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68845F-F94E-5449-F74A-C177D372A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374441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ja-JP" b="1" dirty="0" err="1">
                <a:solidFill>
                  <a:schemeClr val="accent1"/>
                </a:solidFill>
              </a:rPr>
              <a:t>s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sc</a:t>
            </a:r>
            <a:r>
              <a:rPr kumimoji="1" lang="en-US" altLang="ja-JP" b="1" dirty="0">
                <a:solidFill>
                  <a:schemeClr val="accent1"/>
                </a:solidFill>
              </a:rPr>
              <a:t> install 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stripplot</a:t>
            </a:r>
            <a:endParaRPr kumimoji="1" lang="en-US" altLang="ja-JP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altLang="ja-JP" b="1" dirty="0" err="1">
                <a:solidFill>
                  <a:schemeClr val="accent1"/>
                </a:solidFill>
              </a:rPr>
              <a:t>stripplot</a:t>
            </a:r>
            <a:r>
              <a:rPr kumimoji="1" lang="en-US" altLang="ja-JP" b="1" dirty="0">
                <a:solidFill>
                  <a:schemeClr val="accent1"/>
                </a:solidFill>
              </a:rPr>
              <a:t> 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bwt</a:t>
            </a:r>
            <a:r>
              <a:rPr kumimoji="1" lang="en-US" altLang="ja-JP" b="1" dirty="0">
                <a:solidFill>
                  <a:schemeClr val="accent1"/>
                </a:solidFill>
              </a:rPr>
              <a:t>, over(race) vertical box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C1070A-79DE-D8AD-9789-340F91A7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100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174800"/>
      </p:ext>
    </p:extLst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F3C4B7-5D53-B55C-7CCB-87A9CF8E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箱ひげ図＋ドットプロット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6679272E-99E9-59A5-B614-F44B47EE7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37164"/>
            <a:ext cx="8229600" cy="4777373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D165D5-1F73-E456-3383-3DF2039C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101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513252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9BF54-7B1D-D167-9433-DA81782D4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9FC798-3ACF-0944-FFCC-74BD7136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箱ひげ図＋ドットプロット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DF9750-622F-5D25-DB70-E27D46DFE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374441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ja-JP" b="1" dirty="0" err="1">
                <a:solidFill>
                  <a:schemeClr val="accent1"/>
                </a:solidFill>
              </a:rPr>
              <a:t>stripplot</a:t>
            </a:r>
            <a:r>
              <a:rPr kumimoji="1" lang="en-US" altLang="ja-JP" b="1" dirty="0">
                <a:solidFill>
                  <a:schemeClr val="accent1"/>
                </a:solidFill>
              </a:rPr>
              <a:t> 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bwt</a:t>
            </a:r>
            <a:r>
              <a:rPr kumimoji="1" lang="en-US" altLang="ja-JP" b="1" dirty="0">
                <a:solidFill>
                  <a:schemeClr val="accent1"/>
                </a:solidFill>
              </a:rPr>
              <a:t>, over(race) vertical box jitter(10 0)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476EDC-6B80-8C9C-CAD7-5F46853F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102</a:t>
            </a:fld>
            <a:endParaRPr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282E7D3-20AC-DA90-5D2A-C1D59552CBA3}"/>
              </a:ext>
            </a:extLst>
          </p:cNvPr>
          <p:cNvSpPr txBox="1"/>
          <p:nvPr/>
        </p:nvSpPr>
        <p:spPr>
          <a:xfrm>
            <a:off x="1835696" y="4345941"/>
            <a:ext cx="5760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b="1" dirty="0">
                <a:solidFill>
                  <a:schemeClr val="accent1"/>
                </a:solidFill>
              </a:rPr>
              <a:t>jitter</a:t>
            </a:r>
            <a:r>
              <a:rPr kumimoji="1" lang="ja-JP" altLang="en-US" sz="2800" dirty="0"/>
              <a:t>は後で説明します！</a:t>
            </a:r>
          </a:p>
        </p:txBody>
      </p:sp>
    </p:spTree>
    <p:extLst>
      <p:ext uri="{BB962C8B-B14F-4D97-AF65-F5344CB8AC3E}">
        <p14:creationId xmlns:p14="http://schemas.microsoft.com/office/powerpoint/2010/main" val="3957027085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B0B3D5-FB07-C399-1DAC-D7D54288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箱ひげ図＋ドットプロット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BBB44F-ACD6-4FA9-4497-88169091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103</a:t>
            </a:fld>
            <a:endParaRPr lang="ja-JP" altLang="en-US" dirty="0"/>
          </a:p>
        </p:txBody>
      </p:sp>
      <p:pic>
        <p:nvPicPr>
          <p:cNvPr id="10" name="コンテンツ プレースホルダー 9">
            <a:extLst>
              <a:ext uri="{FF2B5EF4-FFF2-40B4-BE49-F238E27FC236}">
                <a16:creationId xmlns:a16="http://schemas.microsoft.com/office/drawing/2014/main" id="{E3C7F5F9-BE84-B0E9-3B10-037010B6F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01589"/>
            <a:ext cx="8229600" cy="4848523"/>
          </a:xfrm>
        </p:spPr>
      </p:pic>
    </p:spTree>
    <p:extLst>
      <p:ext uri="{BB962C8B-B14F-4D97-AF65-F5344CB8AC3E}">
        <p14:creationId xmlns:p14="http://schemas.microsoft.com/office/powerpoint/2010/main" val="1908622009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CDA81-4720-8D1D-CE1C-683ECFEA9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F4779069-66AC-FABC-812F-EB2105DFE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変数の記述統計／グラフ</a:t>
            </a:r>
            <a:endParaRPr lang="en-US" altLang="ja-JP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092B5776-1A9A-CEBE-6757-8A3924D3F2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Rain cloud plot</a:t>
            </a:r>
            <a:r>
              <a:rPr lang="ja-JP" altLang="en-US" dirty="0"/>
              <a:t> 雨雲図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7AF152-CF8A-EF33-C750-398F8543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104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8443992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03DF7BB7-E013-1CCE-8AD8-BC411D45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Rain cloud plot</a:t>
            </a:r>
            <a:endParaRPr lang="ja-JP" altLang="en-US" dirty="0"/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6A62B49D-11D8-296D-798A-A8682A442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183" y="1125538"/>
            <a:ext cx="7655633" cy="5000625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88FE2A-861F-FFCE-976C-1093168D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105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80BDBA0-5F38-2CC1-D347-DCC29E24C864}"/>
              </a:ext>
            </a:extLst>
          </p:cNvPr>
          <p:cNvSpPr txBox="1"/>
          <p:nvPr/>
        </p:nvSpPr>
        <p:spPr>
          <a:xfrm>
            <a:off x="5004048" y="1556792"/>
            <a:ext cx="30572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バイオリンの半分</a:t>
            </a:r>
            <a:endParaRPr kumimoji="1" lang="en-US" altLang="ja-JP" sz="2800" dirty="0">
              <a:solidFill>
                <a:schemeClr val="accent1"/>
              </a:solidFill>
            </a:endParaRPr>
          </a:p>
          <a:p>
            <a:r>
              <a:rPr kumimoji="1" lang="ja-JP" altLang="en-US" sz="2800" dirty="0">
                <a:solidFill>
                  <a:schemeClr val="accent1"/>
                </a:solidFill>
              </a:rPr>
              <a:t>箱ひげ図</a:t>
            </a:r>
            <a:endParaRPr kumimoji="1" lang="en-US" altLang="ja-JP" sz="2800" dirty="0">
              <a:solidFill>
                <a:schemeClr val="accent1"/>
              </a:solidFill>
            </a:endParaRPr>
          </a:p>
          <a:p>
            <a:r>
              <a:rPr kumimoji="1" lang="ja-JP" altLang="en-US" sz="2800" dirty="0">
                <a:solidFill>
                  <a:schemeClr val="accent1"/>
                </a:solidFill>
              </a:rPr>
              <a:t>ドットプロット</a:t>
            </a:r>
          </a:p>
        </p:txBody>
      </p:sp>
    </p:spTree>
    <p:extLst>
      <p:ext uri="{BB962C8B-B14F-4D97-AF65-F5344CB8AC3E}">
        <p14:creationId xmlns:p14="http://schemas.microsoft.com/office/powerpoint/2010/main" val="3738594330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128B8E-12DB-1987-2475-B8AB0FBA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描き方①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FE2517E3-3559-B290-4FA1-A1C3C8D77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90031"/>
            <a:ext cx="8229600" cy="4471638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6BBB48-DEE5-3A2C-899C-E4D945E5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106</a:t>
            </a:fld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52B3CCC-1533-4EBC-B7D4-2E1494A86DAE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en-US" altLang="ja-JP" sz="1400" dirty="0">
                <a:hlinkClick r:id="rId3"/>
              </a:rPr>
              <a:t>https://www.statalist.org/forums/forum/general-stata-discussion/general/1690233-raincloud-plot-in-stata</a:t>
            </a:r>
            <a:endParaRPr lang="en-US" altLang="ja-JP" sz="1400" dirty="0"/>
          </a:p>
        </p:txBody>
      </p:sp>
      <p:pic>
        <p:nvPicPr>
          <p:cNvPr id="8" name="Picture 2" descr="talk icon">
            <a:extLst>
              <a:ext uri="{FF2B5EF4-FFF2-40B4-BE49-F238E27FC236}">
                <a16:creationId xmlns:a16="http://schemas.microsoft.com/office/drawing/2014/main" id="{AC65D29B-F231-8012-EE0C-A492F553D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103568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995372-8937-8815-10B3-200B4E51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描き方②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D145D597-923B-4658-9C0A-C20EEB7E4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625" y="1197546"/>
            <a:ext cx="3818286" cy="5000625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BA55AE-0407-9FA4-E96A-C09A9BA9D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107</a:t>
            </a:fld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6941DCF-C593-E51C-CBFD-AE63A0B89DBA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en-US" altLang="ja-JP" sz="1400" dirty="0">
                <a:hlinkClick r:id="rId3"/>
              </a:rPr>
              <a:t>https://medium.com/the-stata-guide/stata-graphs-raincloud-plots-577473033c11</a:t>
            </a:r>
            <a:endParaRPr lang="en-US" altLang="ja-JP" sz="1400" dirty="0"/>
          </a:p>
        </p:txBody>
      </p:sp>
      <p:pic>
        <p:nvPicPr>
          <p:cNvPr id="8" name="Picture 2" descr="talk icon">
            <a:extLst>
              <a:ext uri="{FF2B5EF4-FFF2-40B4-BE49-F238E27FC236}">
                <a16:creationId xmlns:a16="http://schemas.microsoft.com/office/drawing/2014/main" id="{F8134F05-1C36-37AA-D181-40E509AE2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7AB46956-BC2D-2A43-A08F-7BEC8D30BF9F}"/>
              </a:ext>
            </a:extLst>
          </p:cNvPr>
          <p:cNvSpPr/>
          <p:nvPr/>
        </p:nvSpPr>
        <p:spPr>
          <a:xfrm>
            <a:off x="467544" y="972008"/>
            <a:ext cx="1224136" cy="584784"/>
          </a:xfrm>
          <a:prstGeom prst="ellipse">
            <a:avLst/>
          </a:prstGeom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F326FEE-BD85-19CC-7BBB-77125A979B98}"/>
              </a:ext>
            </a:extLst>
          </p:cNvPr>
          <p:cNvSpPr txBox="1"/>
          <p:nvPr/>
        </p:nvSpPr>
        <p:spPr>
          <a:xfrm>
            <a:off x="4860032" y="1628800"/>
            <a:ext cx="31313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>
                <a:solidFill>
                  <a:srgbClr val="4D4D4D"/>
                </a:solidFill>
              </a:rPr>
              <a:t>Menber</a:t>
            </a:r>
            <a:r>
              <a:rPr kumimoji="1" lang="en-US" altLang="ja-JP" sz="2800" dirty="0">
                <a:solidFill>
                  <a:srgbClr val="4D4D4D"/>
                </a:solidFill>
              </a:rPr>
              <a:t>-only story</a:t>
            </a:r>
          </a:p>
          <a:p>
            <a:endParaRPr lang="en-US" altLang="ja-JP" sz="2800" dirty="0">
              <a:solidFill>
                <a:srgbClr val="4D4D4D"/>
              </a:solidFill>
            </a:endParaRPr>
          </a:p>
          <a:p>
            <a:r>
              <a:rPr kumimoji="1" lang="en-US" altLang="ja-JP" sz="2800" dirty="0">
                <a:solidFill>
                  <a:srgbClr val="4D4D4D"/>
                </a:solidFill>
              </a:rPr>
              <a:t>5</a:t>
            </a:r>
            <a:r>
              <a:rPr kumimoji="1" lang="ja-JP" altLang="en-US" sz="2800" dirty="0">
                <a:solidFill>
                  <a:srgbClr val="4D4D4D"/>
                </a:solidFill>
              </a:rPr>
              <a:t>ドル／月</a:t>
            </a:r>
          </a:p>
        </p:txBody>
      </p:sp>
    </p:spTree>
    <p:extLst>
      <p:ext uri="{BB962C8B-B14F-4D97-AF65-F5344CB8AC3E}">
        <p14:creationId xmlns:p14="http://schemas.microsoft.com/office/powerpoint/2010/main" val="841739062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82F8A-8B49-BFCF-1353-2C116D8C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描き方③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E2049ADC-CB05-FF9D-5866-8C2E9531E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929" y="1124744"/>
            <a:ext cx="4464225" cy="5000625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0EAF42-0CA3-07D6-EDBE-89A26A22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108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D51B171-C2BF-11BE-45CA-759D4ACB4E0B}"/>
              </a:ext>
            </a:extLst>
          </p:cNvPr>
          <p:cNvSpPr txBox="1"/>
          <p:nvPr/>
        </p:nvSpPr>
        <p:spPr>
          <a:xfrm>
            <a:off x="5148064" y="1628800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4D4D4D"/>
                </a:solidFill>
              </a:rPr>
              <a:t>R</a:t>
            </a:r>
            <a:r>
              <a:rPr kumimoji="1" lang="ja-JP" altLang="en-US" sz="2800" dirty="0">
                <a:solidFill>
                  <a:srgbClr val="4D4D4D"/>
                </a:solidFill>
              </a:rPr>
              <a:t>を使う。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DC4D1B6-1A9B-8BC4-2ADD-904119D6FBE9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en-US" altLang="ja-JP" sz="1400" dirty="0">
                <a:hlinkClick r:id="rId3"/>
              </a:rPr>
              <a:t>https://jea33-preseminar3.netlify.app/tutorial/part2</a:t>
            </a:r>
            <a:endParaRPr lang="en-US" altLang="ja-JP" sz="1400" dirty="0"/>
          </a:p>
        </p:txBody>
      </p:sp>
      <p:pic>
        <p:nvPicPr>
          <p:cNvPr id="9" name="Picture 2" descr="talk icon">
            <a:extLst>
              <a:ext uri="{FF2B5EF4-FFF2-40B4-BE49-F238E27FC236}">
                <a16:creationId xmlns:a16="http://schemas.microsoft.com/office/drawing/2014/main" id="{7CF56FCB-8F7D-F881-ED94-917C3E8AC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235491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0AF52F13-0EC6-45CE-9804-9458DDAB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変数の記述統計／グラフ</a:t>
            </a:r>
            <a:endParaRPr lang="en-US" altLang="ja-JP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E7129B17-81CC-42CB-84CB-8E625655D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散布図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CAA23BE-85C5-4FE4-9663-079E01AC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109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899263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267B8F-F5A3-468B-A6B2-AFAE62D6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fre</a:t>
            </a:r>
            <a:r>
              <a:rPr kumimoji="1" lang="ja-JP" altLang="en-US" dirty="0"/>
              <a:t>の結果の見方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21BED4-26C5-4E03-8227-A84D5E4E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D0B1339-E380-4699-B4D6-136E8D356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694" y="2420888"/>
            <a:ext cx="7014611" cy="2368277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D9EB8651-4EA0-4D47-91F2-6B754E4CC836}"/>
              </a:ext>
            </a:extLst>
          </p:cNvPr>
          <p:cNvSpPr/>
          <p:nvPr/>
        </p:nvSpPr>
        <p:spPr>
          <a:xfrm>
            <a:off x="971600" y="2276872"/>
            <a:ext cx="720080" cy="432048"/>
          </a:xfrm>
          <a:prstGeom prst="ellips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5244C41-32E3-4CD0-8365-67DE9B45AD08}"/>
              </a:ext>
            </a:extLst>
          </p:cNvPr>
          <p:cNvSpPr/>
          <p:nvPr/>
        </p:nvSpPr>
        <p:spPr>
          <a:xfrm>
            <a:off x="1844080" y="2308783"/>
            <a:ext cx="720080" cy="432048"/>
          </a:xfrm>
          <a:prstGeom prst="ellips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BBBF1F5-A776-47FC-B381-C4313BFA567B}"/>
              </a:ext>
            </a:extLst>
          </p:cNvPr>
          <p:cNvSpPr/>
          <p:nvPr/>
        </p:nvSpPr>
        <p:spPr>
          <a:xfrm>
            <a:off x="1844080" y="3429000"/>
            <a:ext cx="1071736" cy="832719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D4B0B32-37DC-4885-8898-3946135777ED}"/>
              </a:ext>
            </a:extLst>
          </p:cNvPr>
          <p:cNvSpPr/>
          <p:nvPr/>
        </p:nvSpPr>
        <p:spPr>
          <a:xfrm>
            <a:off x="3528104" y="2909680"/>
            <a:ext cx="864096" cy="360040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DD6D008-2F87-4B28-8427-60DEEFC0163F}"/>
              </a:ext>
            </a:extLst>
          </p:cNvPr>
          <p:cNvSpPr/>
          <p:nvPr/>
        </p:nvSpPr>
        <p:spPr>
          <a:xfrm>
            <a:off x="4572000" y="2891287"/>
            <a:ext cx="936104" cy="360040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A538823-8314-4AE4-83B7-66EF3CE51601}"/>
              </a:ext>
            </a:extLst>
          </p:cNvPr>
          <p:cNvSpPr/>
          <p:nvPr/>
        </p:nvSpPr>
        <p:spPr>
          <a:xfrm>
            <a:off x="5921754" y="2891287"/>
            <a:ext cx="936104" cy="360040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1E9ADF0-39BD-4770-B569-1DFDFD889794}"/>
              </a:ext>
            </a:extLst>
          </p:cNvPr>
          <p:cNvSpPr/>
          <p:nvPr/>
        </p:nvSpPr>
        <p:spPr>
          <a:xfrm>
            <a:off x="7073165" y="2891287"/>
            <a:ext cx="936104" cy="360040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F571B63-AA20-41F8-8869-D308CB1B96AB}"/>
              </a:ext>
            </a:extLst>
          </p:cNvPr>
          <p:cNvSpPr txBox="1"/>
          <p:nvPr/>
        </p:nvSpPr>
        <p:spPr>
          <a:xfrm>
            <a:off x="201327" y="1375544"/>
            <a:ext cx="1353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変数名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4D512CC-5FF5-4140-8630-6BFC9312908E}"/>
              </a:ext>
            </a:extLst>
          </p:cNvPr>
          <p:cNvSpPr txBox="1"/>
          <p:nvPr/>
        </p:nvSpPr>
        <p:spPr>
          <a:xfrm>
            <a:off x="1680806" y="1397368"/>
            <a:ext cx="1964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変数ラベル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CDFC461-7E0F-44AB-8DBC-97596C766451}"/>
              </a:ext>
            </a:extLst>
          </p:cNvPr>
          <p:cNvSpPr txBox="1"/>
          <p:nvPr/>
        </p:nvSpPr>
        <p:spPr>
          <a:xfrm>
            <a:off x="590437" y="5008221"/>
            <a:ext cx="2397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値と値ラベル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23569A-F6ED-4D77-A140-DCC15F763EC7}"/>
              </a:ext>
            </a:extLst>
          </p:cNvPr>
          <p:cNvSpPr txBox="1"/>
          <p:nvPr/>
        </p:nvSpPr>
        <p:spPr>
          <a:xfrm>
            <a:off x="3731516" y="2132868"/>
            <a:ext cx="936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度数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00CE1FC-AD05-4D4D-ACDC-1C3BA3C66DC6}"/>
              </a:ext>
            </a:extLst>
          </p:cNvPr>
          <p:cNvSpPr txBox="1"/>
          <p:nvPr/>
        </p:nvSpPr>
        <p:spPr>
          <a:xfrm>
            <a:off x="4741430" y="2132868"/>
            <a:ext cx="1617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相対度数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306ADAF-DFA4-4320-B3D6-B47353B537C0}"/>
              </a:ext>
            </a:extLst>
          </p:cNvPr>
          <p:cNvSpPr txBox="1"/>
          <p:nvPr/>
        </p:nvSpPr>
        <p:spPr>
          <a:xfrm>
            <a:off x="5069536" y="5320484"/>
            <a:ext cx="2640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rgbClr val="4D4D4D"/>
                </a:solidFill>
              </a:rPr>
              <a:t>欠損値を除いた時の</a:t>
            </a:r>
            <a:br>
              <a:rPr kumimoji="1" lang="en-US" altLang="ja-JP" sz="2000" dirty="0">
                <a:solidFill>
                  <a:srgbClr val="4D4D4D"/>
                </a:solidFill>
              </a:rPr>
            </a:br>
            <a:r>
              <a:rPr kumimoji="1" lang="ja-JP" altLang="en-US" sz="2800" dirty="0">
                <a:solidFill>
                  <a:srgbClr val="4D4D4D"/>
                </a:solidFill>
              </a:rPr>
              <a:t>相対度数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3F60AEC-443D-4DC3-935E-F6471EE9FEDD}"/>
              </a:ext>
            </a:extLst>
          </p:cNvPr>
          <p:cNvSpPr txBox="1"/>
          <p:nvPr/>
        </p:nvSpPr>
        <p:spPr>
          <a:xfrm>
            <a:off x="6579842" y="2132868"/>
            <a:ext cx="2435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累積相対度数</a:t>
            </a: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D295306B-3026-437D-BF8F-FB607023534B}"/>
              </a:ext>
            </a:extLst>
          </p:cNvPr>
          <p:cNvSpPr/>
          <p:nvPr/>
        </p:nvSpPr>
        <p:spPr>
          <a:xfrm rot="3359314">
            <a:off x="895429" y="1925949"/>
            <a:ext cx="338530" cy="270725"/>
          </a:xfrm>
          <a:prstGeom prst="right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F92FF5E4-E64C-46A1-A751-424D916D5296}"/>
              </a:ext>
            </a:extLst>
          </p:cNvPr>
          <p:cNvSpPr/>
          <p:nvPr/>
        </p:nvSpPr>
        <p:spPr>
          <a:xfrm rot="4170081">
            <a:off x="3922824" y="2582198"/>
            <a:ext cx="249560" cy="256456"/>
          </a:xfrm>
          <a:prstGeom prst="right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381B56D8-55C1-478C-9394-18814F549E3F}"/>
              </a:ext>
            </a:extLst>
          </p:cNvPr>
          <p:cNvSpPr/>
          <p:nvPr/>
        </p:nvSpPr>
        <p:spPr>
          <a:xfrm rot="17606501">
            <a:off x="1449054" y="4532361"/>
            <a:ext cx="680150" cy="216024"/>
          </a:xfrm>
          <a:prstGeom prst="right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B303B75C-6C85-4A5D-B88D-19D7776EDA29}"/>
              </a:ext>
            </a:extLst>
          </p:cNvPr>
          <p:cNvSpPr/>
          <p:nvPr/>
        </p:nvSpPr>
        <p:spPr>
          <a:xfrm rot="17763773">
            <a:off x="5842445" y="4825168"/>
            <a:ext cx="680150" cy="216024"/>
          </a:xfrm>
          <a:prstGeom prst="right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4C6560AD-4CDA-4A98-9CF8-2029FB405934}"/>
              </a:ext>
            </a:extLst>
          </p:cNvPr>
          <p:cNvSpPr/>
          <p:nvPr/>
        </p:nvSpPr>
        <p:spPr>
          <a:xfrm rot="3359314">
            <a:off x="2048430" y="1935448"/>
            <a:ext cx="338530" cy="240072"/>
          </a:xfrm>
          <a:prstGeom prst="right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BFEAD6A2-DBED-4B22-AF02-37314DF7A8B6}"/>
              </a:ext>
            </a:extLst>
          </p:cNvPr>
          <p:cNvSpPr/>
          <p:nvPr/>
        </p:nvSpPr>
        <p:spPr>
          <a:xfrm rot="4170081">
            <a:off x="5010894" y="2580692"/>
            <a:ext cx="249560" cy="256456"/>
          </a:xfrm>
          <a:prstGeom prst="right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643360F8-892B-45DA-9947-EE1C6925AE99}"/>
              </a:ext>
            </a:extLst>
          </p:cNvPr>
          <p:cNvSpPr/>
          <p:nvPr/>
        </p:nvSpPr>
        <p:spPr>
          <a:xfrm rot="4170081">
            <a:off x="7338945" y="2572191"/>
            <a:ext cx="249560" cy="256456"/>
          </a:xfrm>
          <a:prstGeom prst="right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227536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857B9709-CC98-41AD-B25C-CE26DEDC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散布図</a:t>
            </a:r>
            <a:endParaRPr lang="en-US" altLang="ja-JP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0EADDD7-ECAD-44D2-9A3B-932A0462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主に</a:t>
            </a:r>
            <a:r>
              <a:rPr lang="ja-JP" altLang="en-US" b="1" dirty="0">
                <a:solidFill>
                  <a:schemeClr val="accent1"/>
                </a:solidFill>
              </a:rPr>
              <a:t>連続変数と連続変数の関係</a:t>
            </a:r>
            <a:r>
              <a:rPr lang="ja-JP" altLang="en-US" dirty="0"/>
              <a:t>を見る。</a:t>
            </a:r>
          </a:p>
          <a:p>
            <a:r>
              <a:rPr lang="ja-JP" altLang="en-US" dirty="0"/>
              <a:t>ここでは、下記を行ないます。</a:t>
            </a:r>
          </a:p>
          <a:p>
            <a:pPr lvl="1"/>
            <a:r>
              <a:rPr lang="ja-JP" altLang="en-US" dirty="0"/>
              <a:t>普通の散布図を作図する。</a:t>
            </a:r>
          </a:p>
          <a:p>
            <a:pPr lvl="1"/>
            <a:r>
              <a:rPr lang="ja-JP" altLang="en-US" dirty="0"/>
              <a:t>近似直線も引いてみる。</a:t>
            </a:r>
          </a:p>
          <a:p>
            <a:pPr lvl="1"/>
            <a:r>
              <a:rPr lang="ja-JP" altLang="en-US" dirty="0"/>
              <a:t>条件によって、散布図のマーカーを変える。</a:t>
            </a:r>
            <a:endParaRPr lang="en-US" altLang="ja-JP" dirty="0"/>
          </a:p>
          <a:p>
            <a:pPr lvl="1"/>
            <a:r>
              <a:rPr lang="ja-JP" altLang="en-US" dirty="0"/>
              <a:t>複数の散布図を一度に作図する。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20DEE1-C2D8-4583-9D68-815B3CF6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0045179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4D8BD-AA5D-447F-B288-0D8E55A8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散布図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2148F5-1986-49DD-8414-BC8D5A7C9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635235"/>
          </a:xfrm>
        </p:spPr>
        <p:txBody>
          <a:bodyPr anchor="ctr"/>
          <a:lstStyle/>
          <a:p>
            <a:pPr marL="0" indent="0" algn="ctr">
              <a:buNone/>
            </a:pPr>
            <a:r>
              <a:rPr kumimoji="1" lang="ja-JP" altLang="en-US" dirty="0"/>
              <a:t>散布図を描くコマンド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en-US" altLang="ja-JP" b="1" dirty="0" err="1">
                <a:solidFill>
                  <a:schemeClr val="accent1"/>
                </a:solidFill>
              </a:rPr>
              <a:t>twoway</a:t>
            </a:r>
            <a:r>
              <a:rPr kumimoji="1" lang="en-US" altLang="ja-JP" b="1" dirty="0">
                <a:solidFill>
                  <a:schemeClr val="accent1"/>
                </a:solidFill>
              </a:rPr>
              <a:t> (scatter y</a:t>
            </a:r>
            <a:r>
              <a:rPr kumimoji="1" lang="ja-JP" altLang="en-US" b="1" dirty="0">
                <a:solidFill>
                  <a:schemeClr val="accent1"/>
                </a:solidFill>
              </a:rPr>
              <a:t>軸変数 </a:t>
            </a:r>
            <a:r>
              <a:rPr kumimoji="1" lang="en-US" altLang="ja-JP" b="1" dirty="0">
                <a:solidFill>
                  <a:schemeClr val="accent1"/>
                </a:solidFill>
              </a:rPr>
              <a:t>x</a:t>
            </a:r>
            <a:r>
              <a:rPr kumimoji="1" lang="ja-JP" altLang="en-US" b="1" dirty="0">
                <a:solidFill>
                  <a:schemeClr val="accent1"/>
                </a:solidFill>
              </a:rPr>
              <a:t>軸変数</a:t>
            </a:r>
            <a:r>
              <a:rPr kumimoji="1" lang="en-US" altLang="ja-JP" b="1" dirty="0">
                <a:solidFill>
                  <a:schemeClr val="accent1"/>
                </a:solidFill>
              </a:rPr>
              <a:t>)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FE72F0-95FB-40DC-AB23-4F895C90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111</a:t>
            </a:fld>
            <a:endParaRPr lang="ja-JP" altLang="en-US" dirty="0"/>
          </a:p>
        </p:txBody>
      </p:sp>
      <p:sp>
        <p:nvSpPr>
          <p:cNvPr id="11" name="左中かっこ 10">
            <a:extLst>
              <a:ext uri="{FF2B5EF4-FFF2-40B4-BE49-F238E27FC236}">
                <a16:creationId xmlns:a16="http://schemas.microsoft.com/office/drawing/2014/main" id="{D14D81CC-F99B-4F4C-9966-1A3C62336E4E}"/>
              </a:ext>
            </a:extLst>
          </p:cNvPr>
          <p:cNvSpPr/>
          <p:nvPr/>
        </p:nvSpPr>
        <p:spPr>
          <a:xfrm rot="16200000">
            <a:off x="5342515" y="1928613"/>
            <a:ext cx="259169" cy="4824534"/>
          </a:xfrm>
          <a:prstGeom prst="leftBrac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32DFF9B-411A-4570-BD39-2492A220CAB7}"/>
              </a:ext>
            </a:extLst>
          </p:cNvPr>
          <p:cNvSpPr txBox="1"/>
          <p:nvPr/>
        </p:nvSpPr>
        <p:spPr>
          <a:xfrm>
            <a:off x="3923928" y="4655802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accent6"/>
                </a:solidFill>
              </a:rPr>
              <a:t>scatter</a:t>
            </a:r>
            <a:r>
              <a:rPr kumimoji="1" lang="ja-JP" altLang="en-US" sz="2000" dirty="0"/>
              <a:t>の括弧の中が散布図の指定</a:t>
            </a:r>
          </a:p>
        </p:txBody>
      </p:sp>
      <p:sp>
        <p:nvSpPr>
          <p:cNvPr id="13" name="左中かっこ 12">
            <a:extLst>
              <a:ext uri="{FF2B5EF4-FFF2-40B4-BE49-F238E27FC236}">
                <a16:creationId xmlns:a16="http://schemas.microsoft.com/office/drawing/2014/main" id="{F884A558-271B-4362-8AF5-7BA2BBB98888}"/>
              </a:ext>
            </a:extLst>
          </p:cNvPr>
          <p:cNvSpPr/>
          <p:nvPr/>
        </p:nvSpPr>
        <p:spPr>
          <a:xfrm rot="16200000">
            <a:off x="2066153" y="3620799"/>
            <a:ext cx="259169" cy="1440161"/>
          </a:xfrm>
          <a:prstGeom prst="leftBrac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E0455F3-6F9E-480D-B197-EA37ABA60B47}"/>
              </a:ext>
            </a:extLst>
          </p:cNvPr>
          <p:cNvSpPr txBox="1"/>
          <p:nvPr/>
        </p:nvSpPr>
        <p:spPr>
          <a:xfrm>
            <a:off x="651545" y="4655802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 err="1">
                <a:solidFill>
                  <a:schemeClr val="accent6"/>
                </a:solidFill>
              </a:rPr>
              <a:t>twoway</a:t>
            </a:r>
            <a:r>
              <a:rPr kumimoji="1" lang="ja-JP" altLang="en-US" sz="2000" dirty="0"/>
              <a:t>は座標系を作る</a:t>
            </a:r>
            <a:br>
              <a:rPr kumimoji="1" lang="en-US" altLang="ja-JP" sz="2000" dirty="0"/>
            </a:br>
            <a:r>
              <a:rPr kumimoji="1" lang="ja-JP" altLang="en-US" sz="2000" dirty="0"/>
              <a:t>というコマンド</a:t>
            </a:r>
          </a:p>
        </p:txBody>
      </p:sp>
    </p:spTree>
    <p:extLst>
      <p:ext uri="{BB962C8B-B14F-4D97-AF65-F5344CB8AC3E}">
        <p14:creationId xmlns:p14="http://schemas.microsoft.com/office/powerpoint/2010/main" val="2322092106"/>
      </p:ext>
    </p:extLst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4D8BD-AA5D-447F-B288-0D8E55A8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散布図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2148F5-1986-49DD-8414-BC8D5A7C9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ja-JP" altLang="en-US" dirty="0"/>
              <a:t>コマンドウインドウに打ち込む</a:t>
            </a:r>
            <a:endParaRPr lang="en-US" altLang="ja-JP" dirty="0"/>
          </a:p>
          <a:p>
            <a:pPr marL="0" indent="0" algn="ctr">
              <a:buNone/>
            </a:pPr>
            <a:r>
              <a:rPr kumimoji="1" lang="en-US" altLang="ja-JP" b="1" dirty="0" err="1">
                <a:solidFill>
                  <a:schemeClr val="accent1"/>
                </a:solidFill>
              </a:rPr>
              <a:t>twoway</a:t>
            </a:r>
            <a:r>
              <a:rPr kumimoji="1" lang="en-US" altLang="ja-JP" b="1" dirty="0">
                <a:solidFill>
                  <a:schemeClr val="accent1"/>
                </a:solidFill>
              </a:rPr>
              <a:t> (scatter 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bwt</a:t>
            </a:r>
            <a:r>
              <a:rPr kumimoji="1" lang="en-US" altLang="ja-JP" b="1" dirty="0">
                <a:solidFill>
                  <a:schemeClr val="accent1"/>
                </a:solidFill>
              </a:rPr>
              <a:t> age)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FE72F0-95FB-40DC-AB23-4F895C90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112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939F1E1-A664-45FF-BEC6-849DE2544B86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en-US" altLang="ja-JP" b="1" dirty="0" err="1">
                <a:solidFill>
                  <a:schemeClr val="accent1"/>
                </a:solidFill>
              </a:rPr>
              <a:t>bwt</a:t>
            </a:r>
            <a:r>
              <a:rPr lang="ja-JP" altLang="en-US" dirty="0"/>
              <a:t>は出生時体重</a:t>
            </a:r>
            <a:r>
              <a:rPr lang="en-US" altLang="ja-JP" dirty="0"/>
              <a:t>(gram)</a:t>
            </a:r>
            <a:r>
              <a:rPr lang="ja-JP" altLang="en-US" dirty="0"/>
              <a:t>で</a:t>
            </a:r>
            <a:r>
              <a:rPr lang="en-US" altLang="ja-JP" b="1" dirty="0">
                <a:solidFill>
                  <a:schemeClr val="accent1"/>
                </a:solidFill>
              </a:rPr>
              <a:t>age</a:t>
            </a:r>
            <a:r>
              <a:rPr lang="ja-JP" altLang="en-US" dirty="0"/>
              <a:t>は母親の年齢です。</a:t>
            </a:r>
            <a:endParaRPr lang="en-US" altLang="ja-JP" dirty="0"/>
          </a:p>
        </p:txBody>
      </p:sp>
      <p:pic>
        <p:nvPicPr>
          <p:cNvPr id="6" name="Picture 2" descr="talk icon">
            <a:extLst>
              <a:ext uri="{FF2B5EF4-FFF2-40B4-BE49-F238E27FC236}">
                <a16:creationId xmlns:a16="http://schemas.microsoft.com/office/drawing/2014/main" id="{D371E1FB-6652-4C23-A4D6-CA1615DFD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061919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D6A361-F8CD-414F-9FFB-8706C078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散布図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90ED78-7F34-4104-9913-5A2D06AB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113</a:t>
            </a:fld>
            <a:endParaRPr lang="ja-JP" altLang="en-US" dirty="0"/>
          </a:p>
        </p:txBody>
      </p:sp>
      <p:pic>
        <p:nvPicPr>
          <p:cNvPr id="5" name="図 4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C10C0701-C49D-49C3-8907-A7E83DE18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2" y="1165294"/>
            <a:ext cx="6927296" cy="50400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E1B601-8C19-4F89-BFD3-35A764124AE5}"/>
              </a:ext>
            </a:extLst>
          </p:cNvPr>
          <p:cNvSpPr txBox="1"/>
          <p:nvPr/>
        </p:nvSpPr>
        <p:spPr>
          <a:xfrm>
            <a:off x="6047656" y="4077072"/>
            <a:ext cx="2808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散布図で全体の傾向を捉える</a:t>
            </a:r>
          </a:p>
        </p:txBody>
      </p:sp>
    </p:spTree>
    <p:extLst>
      <p:ext uri="{BB962C8B-B14F-4D97-AF65-F5344CB8AC3E}">
        <p14:creationId xmlns:p14="http://schemas.microsoft.com/office/powerpoint/2010/main" val="3345546077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4D8BD-AA5D-447F-B288-0D8E55A8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散布図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2148F5-1986-49DD-8414-BC8D5A7C9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635235"/>
          </a:xfrm>
        </p:spPr>
        <p:txBody>
          <a:bodyPr anchor="ctr"/>
          <a:lstStyle/>
          <a:p>
            <a:pPr marL="0" indent="0" algn="ctr">
              <a:buNone/>
            </a:pPr>
            <a:r>
              <a:rPr kumimoji="1" lang="ja-JP" altLang="en-US" dirty="0"/>
              <a:t>散布図を描くコマンド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en-US" altLang="ja-JP" b="1" dirty="0" err="1">
                <a:solidFill>
                  <a:schemeClr val="accent1"/>
                </a:solidFill>
              </a:rPr>
              <a:t>twoway</a:t>
            </a:r>
            <a:r>
              <a:rPr kumimoji="1" lang="en-US" altLang="ja-JP" b="1" dirty="0">
                <a:solidFill>
                  <a:schemeClr val="accent1"/>
                </a:solidFill>
              </a:rPr>
              <a:t> (scatter y</a:t>
            </a:r>
            <a:r>
              <a:rPr kumimoji="1" lang="ja-JP" altLang="en-US" b="1" dirty="0">
                <a:solidFill>
                  <a:schemeClr val="accent1"/>
                </a:solidFill>
              </a:rPr>
              <a:t>軸変数 </a:t>
            </a:r>
            <a:r>
              <a:rPr kumimoji="1" lang="en-US" altLang="ja-JP" b="1" dirty="0">
                <a:solidFill>
                  <a:schemeClr val="accent1"/>
                </a:solidFill>
              </a:rPr>
              <a:t>x</a:t>
            </a:r>
            <a:r>
              <a:rPr kumimoji="1" lang="ja-JP" altLang="en-US" b="1" dirty="0">
                <a:solidFill>
                  <a:schemeClr val="accent1"/>
                </a:solidFill>
              </a:rPr>
              <a:t>軸変数 </a:t>
            </a:r>
            <a:r>
              <a:rPr kumimoji="1" lang="en-US" altLang="ja-JP" b="1" dirty="0">
                <a:solidFill>
                  <a:schemeClr val="accent5"/>
                </a:solidFill>
              </a:rPr>
              <a:t>if</a:t>
            </a:r>
            <a:r>
              <a:rPr kumimoji="1" lang="ja-JP" altLang="en-US" b="1" dirty="0">
                <a:solidFill>
                  <a:schemeClr val="accent5"/>
                </a:solidFill>
              </a:rPr>
              <a:t>節</a:t>
            </a:r>
            <a:r>
              <a:rPr kumimoji="1" lang="en-US" altLang="ja-JP" b="1" dirty="0">
                <a:solidFill>
                  <a:schemeClr val="accent1"/>
                </a:solidFill>
              </a:rPr>
              <a:t>)</a:t>
            </a:r>
            <a:r>
              <a:rPr lang="ja-JP" altLang="en-US" b="1" dirty="0">
                <a:solidFill>
                  <a:schemeClr val="accent1"/>
                </a:solidFill>
              </a:rPr>
              <a:t> </a:t>
            </a:r>
            <a:r>
              <a:rPr lang="en-US" altLang="ja-JP" b="1" dirty="0">
                <a:solidFill>
                  <a:schemeClr val="accent1"/>
                </a:solidFill>
              </a:rPr>
              <a:t>(scatter y</a:t>
            </a:r>
            <a:r>
              <a:rPr lang="ja-JP" altLang="en-US" b="1" dirty="0">
                <a:solidFill>
                  <a:schemeClr val="accent1"/>
                </a:solidFill>
              </a:rPr>
              <a:t>軸変数 </a:t>
            </a:r>
            <a:r>
              <a:rPr lang="en-US" altLang="ja-JP" b="1" dirty="0">
                <a:solidFill>
                  <a:schemeClr val="accent1"/>
                </a:solidFill>
              </a:rPr>
              <a:t>x</a:t>
            </a:r>
            <a:r>
              <a:rPr lang="ja-JP" altLang="en-US" b="1" dirty="0">
                <a:solidFill>
                  <a:schemeClr val="accent1"/>
                </a:solidFill>
              </a:rPr>
              <a:t>軸変数 </a:t>
            </a:r>
            <a:r>
              <a:rPr lang="en-US" altLang="ja-JP" b="1" dirty="0">
                <a:solidFill>
                  <a:schemeClr val="accent5"/>
                </a:solidFill>
              </a:rPr>
              <a:t>if</a:t>
            </a:r>
            <a:r>
              <a:rPr lang="ja-JP" altLang="en-US" b="1" dirty="0">
                <a:solidFill>
                  <a:schemeClr val="accent5"/>
                </a:solidFill>
              </a:rPr>
              <a:t>節</a:t>
            </a:r>
            <a:r>
              <a:rPr lang="en-US" altLang="ja-JP" b="1" dirty="0">
                <a:solidFill>
                  <a:schemeClr val="accent1"/>
                </a:solidFill>
              </a:rPr>
              <a:t>)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FE72F0-95FB-40DC-AB23-4F895C90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114</a:t>
            </a:fld>
            <a:endParaRPr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32DFF9B-411A-4570-BD39-2492A220CAB7}"/>
              </a:ext>
            </a:extLst>
          </p:cNvPr>
          <p:cNvSpPr txBox="1"/>
          <p:nvPr/>
        </p:nvSpPr>
        <p:spPr>
          <a:xfrm>
            <a:off x="2303748" y="5052093"/>
            <a:ext cx="453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異なる条件の</a:t>
            </a:r>
            <a:r>
              <a:rPr kumimoji="1" lang="en-US" altLang="ja-JP" sz="2000" b="1" dirty="0">
                <a:solidFill>
                  <a:schemeClr val="accent5"/>
                </a:solidFill>
              </a:rPr>
              <a:t>if</a:t>
            </a:r>
            <a:r>
              <a:rPr kumimoji="1" lang="ja-JP" altLang="en-US" sz="2000" b="1" dirty="0">
                <a:solidFill>
                  <a:schemeClr val="accent5"/>
                </a:solidFill>
              </a:rPr>
              <a:t>節</a:t>
            </a:r>
            <a:r>
              <a:rPr kumimoji="1" lang="ja-JP" altLang="en-US" sz="2000" dirty="0"/>
              <a:t>を付けることで</a:t>
            </a:r>
            <a:br>
              <a:rPr kumimoji="1" lang="en-US" altLang="ja-JP" sz="2000" dirty="0"/>
            </a:br>
            <a:r>
              <a:rPr kumimoji="1" lang="ja-JP" altLang="en-US" sz="2000" dirty="0"/>
              <a:t>異なる条件下の散布図を</a:t>
            </a:r>
            <a:r>
              <a:rPr kumimoji="1" lang="en-US" altLang="ja-JP" sz="2000" dirty="0"/>
              <a:t>1</a:t>
            </a:r>
            <a:r>
              <a:rPr kumimoji="1" lang="ja-JP" altLang="en-US" sz="2000" dirty="0"/>
              <a:t>枚に描く</a:t>
            </a:r>
          </a:p>
        </p:txBody>
      </p:sp>
    </p:spTree>
    <p:extLst>
      <p:ext uri="{BB962C8B-B14F-4D97-AF65-F5344CB8AC3E}">
        <p14:creationId xmlns:p14="http://schemas.microsoft.com/office/powerpoint/2010/main" val="667793706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4D8BD-AA5D-447F-B288-0D8E55A8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散布図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2148F5-1986-49DD-8414-BC8D5A7C9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03244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ja-JP" altLang="en-US" dirty="0"/>
              <a:t>コマンドウインドウに打ち込む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sz="2400" b="1" dirty="0" err="1">
                <a:solidFill>
                  <a:schemeClr val="accent1"/>
                </a:solidFill>
              </a:rPr>
              <a:t>twoway</a:t>
            </a:r>
            <a:r>
              <a:rPr lang="en-US" altLang="ja-JP" sz="2400" b="1" dirty="0">
                <a:solidFill>
                  <a:schemeClr val="accent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altLang="ja-JP" sz="2400" b="1" dirty="0">
                <a:solidFill>
                  <a:schemeClr val="accent1"/>
                </a:solidFill>
              </a:rPr>
              <a:t>(scatter </a:t>
            </a:r>
            <a:r>
              <a:rPr lang="en-US" altLang="ja-JP" sz="2400" b="1" dirty="0" err="1">
                <a:solidFill>
                  <a:schemeClr val="accent1"/>
                </a:solidFill>
              </a:rPr>
              <a:t>bwt</a:t>
            </a:r>
            <a:r>
              <a:rPr lang="en-US" altLang="ja-JP" sz="2400" b="1" dirty="0">
                <a:solidFill>
                  <a:schemeClr val="accent1"/>
                </a:solidFill>
              </a:rPr>
              <a:t> age</a:t>
            </a:r>
            <a:r>
              <a:rPr lang="ja-JP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ja-JP" sz="2400" b="1" dirty="0">
                <a:solidFill>
                  <a:schemeClr val="accent5"/>
                </a:solidFill>
              </a:rPr>
              <a:t>if</a:t>
            </a:r>
            <a:r>
              <a:rPr lang="ja-JP" altLang="en-US" sz="2400" b="1" dirty="0">
                <a:solidFill>
                  <a:schemeClr val="accent5"/>
                </a:solidFill>
              </a:rPr>
              <a:t> </a:t>
            </a:r>
            <a:r>
              <a:rPr lang="en-US" altLang="ja-JP" sz="2400" b="1" dirty="0">
                <a:solidFill>
                  <a:schemeClr val="accent5"/>
                </a:solidFill>
              </a:rPr>
              <a:t>smoke==1</a:t>
            </a:r>
            <a:r>
              <a:rPr lang="en-US" altLang="ja-JP" sz="2400" b="1" dirty="0">
                <a:solidFill>
                  <a:schemeClr val="accent1"/>
                </a:solidFill>
              </a:rPr>
              <a:t>, </a:t>
            </a:r>
            <a:r>
              <a:rPr lang="en-US" altLang="ja-JP" sz="2400" b="1" dirty="0" err="1">
                <a:solidFill>
                  <a:schemeClr val="accent1"/>
                </a:solidFill>
              </a:rPr>
              <a:t>mcolor</a:t>
            </a:r>
            <a:r>
              <a:rPr lang="en-US" altLang="ja-JP" sz="2400" b="1" dirty="0">
                <a:solidFill>
                  <a:schemeClr val="accent1"/>
                </a:solidFill>
              </a:rPr>
              <a:t>(cranberry))</a:t>
            </a:r>
          </a:p>
          <a:p>
            <a:pPr marL="0" indent="0" algn="ctr">
              <a:buNone/>
            </a:pPr>
            <a:r>
              <a:rPr lang="en-US" altLang="ja-JP" sz="2400" b="1" dirty="0">
                <a:solidFill>
                  <a:schemeClr val="accent1"/>
                </a:solidFill>
              </a:rPr>
              <a:t>(scatter </a:t>
            </a:r>
            <a:r>
              <a:rPr lang="en-US" altLang="ja-JP" sz="2400" b="1" dirty="0" err="1">
                <a:solidFill>
                  <a:schemeClr val="accent1"/>
                </a:solidFill>
              </a:rPr>
              <a:t>bwt</a:t>
            </a:r>
            <a:r>
              <a:rPr lang="en-US" altLang="ja-JP" sz="2400" b="1" dirty="0">
                <a:solidFill>
                  <a:schemeClr val="accent1"/>
                </a:solidFill>
              </a:rPr>
              <a:t> age</a:t>
            </a:r>
            <a:r>
              <a:rPr lang="ja-JP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ja-JP" sz="2400" b="1" dirty="0">
                <a:solidFill>
                  <a:schemeClr val="accent5"/>
                </a:solidFill>
              </a:rPr>
              <a:t>if</a:t>
            </a:r>
            <a:r>
              <a:rPr lang="ja-JP" altLang="en-US" sz="2400" b="1" dirty="0">
                <a:solidFill>
                  <a:schemeClr val="accent5"/>
                </a:solidFill>
              </a:rPr>
              <a:t> </a:t>
            </a:r>
            <a:r>
              <a:rPr lang="en-US" altLang="ja-JP" sz="2400" b="1" dirty="0">
                <a:solidFill>
                  <a:schemeClr val="accent5"/>
                </a:solidFill>
              </a:rPr>
              <a:t>smoke==0</a:t>
            </a:r>
            <a:r>
              <a:rPr lang="en-US" altLang="ja-JP" sz="2400" b="1" dirty="0">
                <a:solidFill>
                  <a:schemeClr val="accent1"/>
                </a:solidFill>
              </a:rPr>
              <a:t>, </a:t>
            </a:r>
            <a:r>
              <a:rPr lang="en-US" altLang="ja-JP" sz="2400" b="1" dirty="0" err="1">
                <a:solidFill>
                  <a:schemeClr val="accent1"/>
                </a:solidFill>
              </a:rPr>
              <a:t>mcolor</a:t>
            </a:r>
            <a:r>
              <a:rPr lang="en-US" altLang="ja-JP" sz="2400" b="1" dirty="0">
                <a:solidFill>
                  <a:schemeClr val="accent1"/>
                </a:solidFill>
              </a:rPr>
              <a:t>(</a:t>
            </a:r>
            <a:r>
              <a:rPr lang="en-US" altLang="ja-JP" sz="2400" b="1" dirty="0" err="1">
                <a:solidFill>
                  <a:schemeClr val="accent1"/>
                </a:solidFill>
              </a:rPr>
              <a:t>forest_green</a:t>
            </a:r>
            <a:r>
              <a:rPr lang="en-US" altLang="ja-JP" sz="2400" b="1" dirty="0">
                <a:solidFill>
                  <a:schemeClr val="accent1"/>
                </a:solidFill>
              </a:rPr>
              <a:t>) )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FE72F0-95FB-40DC-AB23-4F895C90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115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939F1E1-A664-45FF-BEC6-849DE2544B86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en-US" altLang="ja-JP" dirty="0"/>
              <a:t>3</a:t>
            </a:r>
            <a:r>
              <a:rPr lang="ja-JP" altLang="en-US" dirty="0"/>
              <a:t>行に分かれていますが、</a:t>
            </a:r>
            <a:r>
              <a:rPr lang="en-US" altLang="ja-JP" dirty="0"/>
              <a:t>1</a:t>
            </a:r>
            <a:r>
              <a:rPr lang="ja-JP" altLang="en-US" dirty="0"/>
              <a:t>行で打ち込んで下さい。</a:t>
            </a:r>
            <a:endParaRPr lang="en-US" altLang="ja-JP" dirty="0"/>
          </a:p>
        </p:txBody>
      </p:sp>
      <p:pic>
        <p:nvPicPr>
          <p:cNvPr id="6" name="Picture 2" descr="talk icon">
            <a:extLst>
              <a:ext uri="{FF2B5EF4-FFF2-40B4-BE49-F238E27FC236}">
                <a16:creationId xmlns:a16="http://schemas.microsoft.com/office/drawing/2014/main" id="{D371E1FB-6652-4C23-A4D6-CA1615DFD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左中かっこ 6">
            <a:extLst>
              <a:ext uri="{FF2B5EF4-FFF2-40B4-BE49-F238E27FC236}">
                <a16:creationId xmlns:a16="http://schemas.microsoft.com/office/drawing/2014/main" id="{C14B58E7-A886-49B8-9974-D7AE41F9C384}"/>
              </a:ext>
            </a:extLst>
          </p:cNvPr>
          <p:cNvSpPr/>
          <p:nvPr/>
        </p:nvSpPr>
        <p:spPr>
          <a:xfrm rot="16200000">
            <a:off x="6660232" y="2852936"/>
            <a:ext cx="288032" cy="3312368"/>
          </a:xfrm>
          <a:prstGeom prst="leftBrac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28B0FD3-C50C-48A6-A9C6-26EC0ECD0E17}"/>
              </a:ext>
            </a:extLst>
          </p:cNvPr>
          <p:cNvSpPr txBox="1"/>
          <p:nvPr/>
        </p:nvSpPr>
        <p:spPr>
          <a:xfrm>
            <a:off x="2627784" y="4874104"/>
            <a:ext cx="6336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>
                <a:solidFill>
                  <a:srgbClr val="0070C0"/>
                </a:solidFill>
              </a:rPr>
              <a:t>mcolor</a:t>
            </a:r>
            <a:r>
              <a:rPr kumimoji="1" lang="ja-JP" altLang="en-US" sz="2000" dirty="0"/>
              <a:t>はプロットするドットの色指定です。</a:t>
            </a:r>
            <a:endParaRPr kumimoji="1" lang="en-US" altLang="ja-JP" sz="2000" dirty="0"/>
          </a:p>
          <a:p>
            <a:r>
              <a:rPr kumimoji="1" lang="ja-JP" altLang="en-US" sz="2000" dirty="0"/>
              <a:t>作者の好みで</a:t>
            </a:r>
            <a:r>
              <a:rPr kumimoji="1" lang="en-US" altLang="ja-JP" sz="2000" b="1" dirty="0">
                <a:solidFill>
                  <a:schemeClr val="accent2"/>
                </a:solidFill>
              </a:rPr>
              <a:t>cranberry</a:t>
            </a:r>
            <a:r>
              <a:rPr kumimoji="1" lang="ja-JP" altLang="en-US" sz="2000" dirty="0"/>
              <a:t>と</a:t>
            </a:r>
            <a:r>
              <a:rPr kumimoji="1" lang="en-US" altLang="ja-JP" sz="2000" b="1" dirty="0" err="1">
                <a:solidFill>
                  <a:schemeClr val="accent4">
                    <a:lumMod val="50000"/>
                  </a:schemeClr>
                </a:solidFill>
              </a:rPr>
              <a:t>forest_green</a:t>
            </a:r>
            <a:r>
              <a:rPr kumimoji="1" lang="ja-JP" altLang="en-US" sz="2000" dirty="0"/>
              <a:t>ですが、</a:t>
            </a:r>
            <a:br>
              <a:rPr kumimoji="1" lang="en-US" altLang="ja-JP" sz="2000" dirty="0"/>
            </a:br>
            <a:r>
              <a:rPr kumimoji="1" lang="ja-JP" altLang="en-US" sz="2000" dirty="0"/>
              <a:t>シンプルに</a:t>
            </a:r>
            <a:r>
              <a:rPr kumimoji="1" lang="en-US" altLang="ja-JP" sz="2000" b="1" dirty="0">
                <a:solidFill>
                  <a:srgbClr val="FF0000"/>
                </a:solidFill>
              </a:rPr>
              <a:t>red</a:t>
            </a:r>
            <a:r>
              <a:rPr kumimoji="1" lang="ja-JP" altLang="en-US" sz="2000" dirty="0"/>
              <a:t>とか</a:t>
            </a:r>
            <a:r>
              <a:rPr kumimoji="1" lang="en-US" altLang="ja-JP" sz="2000" b="1" dirty="0">
                <a:solidFill>
                  <a:srgbClr val="0070C0"/>
                </a:solidFill>
              </a:rPr>
              <a:t>blue</a:t>
            </a:r>
            <a:r>
              <a:rPr kumimoji="1" lang="ja-JP" altLang="en-US" sz="2000" dirty="0"/>
              <a:t>とかで差し支え有りません。</a:t>
            </a:r>
          </a:p>
        </p:txBody>
      </p:sp>
    </p:spTree>
    <p:extLst>
      <p:ext uri="{BB962C8B-B14F-4D97-AF65-F5344CB8AC3E}">
        <p14:creationId xmlns:p14="http://schemas.microsoft.com/office/powerpoint/2010/main" val="1987696217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D6A361-F8CD-414F-9FFB-8706C078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散布図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90ED78-7F34-4104-9913-5A2D06AB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116</a:t>
            </a:fld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77ADA3F-E7C4-4995-86FC-41219D39200B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喫煙者</a:t>
            </a:r>
            <a:r>
              <a:rPr lang="en-US" altLang="ja-JP" dirty="0"/>
              <a:t>=</a:t>
            </a:r>
            <a:r>
              <a:rPr lang="ja-JP" altLang="en-US" dirty="0"/>
              <a:t>赤、非喫煙者</a:t>
            </a:r>
            <a:r>
              <a:rPr lang="en-US" altLang="ja-JP" dirty="0"/>
              <a:t>=</a:t>
            </a:r>
            <a:r>
              <a:rPr lang="ja-JP" altLang="en-US" dirty="0"/>
              <a:t>緑になっています。</a:t>
            </a:r>
            <a:endParaRPr lang="en-US" altLang="ja-JP" dirty="0"/>
          </a:p>
        </p:txBody>
      </p:sp>
      <p:pic>
        <p:nvPicPr>
          <p:cNvPr id="8" name="Picture 2" descr="talk icon">
            <a:extLst>
              <a:ext uri="{FF2B5EF4-FFF2-40B4-BE49-F238E27FC236}">
                <a16:creationId xmlns:a16="http://schemas.microsoft.com/office/drawing/2014/main" id="{DB5051F5-E506-4D54-B6B3-17CD0904A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6056223F-86EA-4499-8647-8D050FAAB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2" y="910691"/>
            <a:ext cx="6927296" cy="50400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5EF03FE-9C29-4517-8F99-B10818ACDC2B}"/>
              </a:ext>
            </a:extLst>
          </p:cNvPr>
          <p:cNvSpPr txBox="1"/>
          <p:nvPr/>
        </p:nvSpPr>
        <p:spPr>
          <a:xfrm>
            <a:off x="5940152" y="3284984"/>
            <a:ext cx="30963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散布図で喫煙の有無によるの傾向の違いを捉える</a:t>
            </a:r>
          </a:p>
        </p:txBody>
      </p:sp>
    </p:spTree>
    <p:extLst>
      <p:ext uri="{BB962C8B-B14F-4D97-AF65-F5344CB8AC3E}">
        <p14:creationId xmlns:p14="http://schemas.microsoft.com/office/powerpoint/2010/main" val="3535417789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0AF52F13-0EC6-45CE-9804-9458DDAB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変数の記述統計／グラフ</a:t>
            </a:r>
            <a:endParaRPr lang="en-US" altLang="ja-JP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E7129B17-81CC-42CB-84CB-8E625655D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発展：散布図と近似曲線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9039734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4D8BD-AA5D-447F-B288-0D8E55A8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散布図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2148F5-1986-49DD-8414-BC8D5A7C9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635235"/>
          </a:xfrm>
        </p:spPr>
        <p:txBody>
          <a:bodyPr anchor="ctr"/>
          <a:lstStyle/>
          <a:p>
            <a:pPr marL="0" indent="0" algn="ctr">
              <a:buNone/>
            </a:pPr>
            <a:r>
              <a:rPr kumimoji="1" lang="ja-JP" altLang="en-US" dirty="0"/>
              <a:t>散布図と近似直線を描くコマンド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en-US" altLang="ja-JP" b="1" dirty="0" err="1">
                <a:solidFill>
                  <a:schemeClr val="accent1"/>
                </a:solidFill>
              </a:rPr>
              <a:t>twoway</a:t>
            </a:r>
            <a:r>
              <a:rPr lang="en-US" altLang="ja-JP" b="1" dirty="0">
                <a:solidFill>
                  <a:schemeClr val="accent1"/>
                </a:solidFill>
              </a:rPr>
              <a:t> </a:t>
            </a:r>
            <a:r>
              <a:rPr kumimoji="1" lang="en-US" altLang="ja-JP" b="1" dirty="0">
                <a:solidFill>
                  <a:schemeClr val="accent1"/>
                </a:solidFill>
              </a:rPr>
              <a:t>(scatter y</a:t>
            </a:r>
            <a:r>
              <a:rPr kumimoji="1" lang="ja-JP" altLang="en-US" b="1" dirty="0">
                <a:solidFill>
                  <a:schemeClr val="accent1"/>
                </a:solidFill>
              </a:rPr>
              <a:t>軸変数 </a:t>
            </a:r>
            <a:r>
              <a:rPr kumimoji="1" lang="en-US" altLang="ja-JP" b="1" dirty="0">
                <a:solidFill>
                  <a:schemeClr val="accent1"/>
                </a:solidFill>
              </a:rPr>
              <a:t>x</a:t>
            </a:r>
            <a:r>
              <a:rPr kumimoji="1" lang="ja-JP" altLang="en-US" b="1" dirty="0">
                <a:solidFill>
                  <a:schemeClr val="accent1"/>
                </a:solidFill>
              </a:rPr>
              <a:t>軸変数</a:t>
            </a:r>
            <a:r>
              <a:rPr kumimoji="1" lang="en-US" altLang="ja-JP" b="1" dirty="0">
                <a:solidFill>
                  <a:schemeClr val="accent1"/>
                </a:solidFill>
              </a:rPr>
              <a:t>)</a:t>
            </a:r>
            <a:br>
              <a:rPr lang="en-US" altLang="ja-JP" b="1" dirty="0">
                <a:solidFill>
                  <a:schemeClr val="accent1"/>
                </a:solidFill>
              </a:rPr>
            </a:br>
            <a:r>
              <a:rPr lang="en-US" altLang="ja-JP" b="1" dirty="0">
                <a:solidFill>
                  <a:schemeClr val="accent1"/>
                </a:solidFill>
              </a:rPr>
              <a:t>(</a:t>
            </a:r>
            <a:r>
              <a:rPr lang="en-US" altLang="ja-JP" b="1" dirty="0" err="1">
                <a:solidFill>
                  <a:schemeClr val="accent1"/>
                </a:solidFill>
              </a:rPr>
              <a:t>lfit</a:t>
            </a:r>
            <a:r>
              <a:rPr lang="en-US" altLang="ja-JP" b="1" dirty="0">
                <a:solidFill>
                  <a:schemeClr val="accent1"/>
                </a:solidFill>
              </a:rPr>
              <a:t> y</a:t>
            </a:r>
            <a:r>
              <a:rPr lang="ja-JP" altLang="en-US" b="1" dirty="0">
                <a:solidFill>
                  <a:schemeClr val="accent1"/>
                </a:solidFill>
              </a:rPr>
              <a:t>軸変数 </a:t>
            </a:r>
            <a:r>
              <a:rPr lang="en-US" altLang="ja-JP" b="1" dirty="0">
                <a:solidFill>
                  <a:schemeClr val="accent1"/>
                </a:solidFill>
              </a:rPr>
              <a:t>x</a:t>
            </a:r>
            <a:r>
              <a:rPr lang="ja-JP" altLang="en-US" b="1" dirty="0">
                <a:solidFill>
                  <a:schemeClr val="accent1"/>
                </a:solidFill>
              </a:rPr>
              <a:t>軸変数</a:t>
            </a:r>
            <a:r>
              <a:rPr lang="en-US" altLang="ja-JP" b="1" dirty="0">
                <a:solidFill>
                  <a:schemeClr val="accent1"/>
                </a:solidFill>
              </a:rPr>
              <a:t>)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FE72F0-95FB-40DC-AB23-4F895C90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118</a:t>
            </a:fld>
            <a:endParaRPr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32DFF9B-411A-4570-BD39-2492A220CAB7}"/>
              </a:ext>
            </a:extLst>
          </p:cNvPr>
          <p:cNvSpPr txBox="1"/>
          <p:nvPr/>
        </p:nvSpPr>
        <p:spPr>
          <a:xfrm>
            <a:off x="2303748" y="5052093"/>
            <a:ext cx="453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異なる条件の</a:t>
            </a:r>
            <a:r>
              <a:rPr kumimoji="1" lang="en-US" altLang="ja-JP" sz="2000" b="1" dirty="0">
                <a:solidFill>
                  <a:schemeClr val="accent5"/>
                </a:solidFill>
              </a:rPr>
              <a:t>if</a:t>
            </a:r>
            <a:r>
              <a:rPr kumimoji="1" lang="ja-JP" altLang="en-US" sz="2000" b="1" dirty="0">
                <a:solidFill>
                  <a:schemeClr val="accent5"/>
                </a:solidFill>
              </a:rPr>
              <a:t>節</a:t>
            </a:r>
            <a:r>
              <a:rPr kumimoji="1" lang="ja-JP" altLang="en-US" sz="2000" dirty="0"/>
              <a:t>を付けることで</a:t>
            </a:r>
            <a:br>
              <a:rPr kumimoji="1" lang="en-US" altLang="ja-JP" sz="2000" dirty="0"/>
            </a:br>
            <a:r>
              <a:rPr kumimoji="1" lang="ja-JP" altLang="en-US" sz="2000" dirty="0"/>
              <a:t>異なる条件下の散布図を</a:t>
            </a:r>
            <a:r>
              <a:rPr kumimoji="1" lang="en-US" altLang="ja-JP" sz="2000" dirty="0"/>
              <a:t>1</a:t>
            </a:r>
            <a:r>
              <a:rPr kumimoji="1" lang="ja-JP" altLang="en-US" sz="2000" dirty="0"/>
              <a:t>枚に描く</a:t>
            </a:r>
          </a:p>
        </p:txBody>
      </p:sp>
    </p:spTree>
    <p:extLst>
      <p:ext uri="{BB962C8B-B14F-4D97-AF65-F5344CB8AC3E}">
        <p14:creationId xmlns:p14="http://schemas.microsoft.com/office/powerpoint/2010/main" val="3862983558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4D8BD-AA5D-447F-B288-0D8E55A8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散布図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2148F5-1986-49DD-8414-BC8D5A7C9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352839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ja-JP" altLang="en-US" dirty="0"/>
              <a:t>コマンドウインドウに打ち込む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sz="2400" b="1" dirty="0" err="1">
                <a:solidFill>
                  <a:schemeClr val="accent1"/>
                </a:solidFill>
              </a:rPr>
              <a:t>twoway</a:t>
            </a:r>
            <a:r>
              <a:rPr lang="en-US" altLang="ja-JP" sz="2400" b="1" dirty="0">
                <a:solidFill>
                  <a:schemeClr val="accent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altLang="ja-JP" sz="2400" b="1" dirty="0">
                <a:solidFill>
                  <a:schemeClr val="accent1"/>
                </a:solidFill>
              </a:rPr>
              <a:t>(scatter </a:t>
            </a:r>
            <a:r>
              <a:rPr lang="en-US" altLang="ja-JP" sz="2400" b="1" dirty="0" err="1">
                <a:solidFill>
                  <a:schemeClr val="accent1"/>
                </a:solidFill>
              </a:rPr>
              <a:t>bwt</a:t>
            </a:r>
            <a:r>
              <a:rPr lang="en-US" altLang="ja-JP" sz="2400" b="1" dirty="0">
                <a:solidFill>
                  <a:schemeClr val="accent1"/>
                </a:solidFill>
              </a:rPr>
              <a:t> age</a:t>
            </a:r>
            <a:r>
              <a:rPr lang="ja-JP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ja-JP" sz="2400" b="1" dirty="0">
                <a:solidFill>
                  <a:schemeClr val="accent5"/>
                </a:solidFill>
              </a:rPr>
              <a:t>if</a:t>
            </a:r>
            <a:r>
              <a:rPr lang="ja-JP" altLang="en-US" sz="2400" b="1" dirty="0">
                <a:solidFill>
                  <a:schemeClr val="accent5"/>
                </a:solidFill>
              </a:rPr>
              <a:t> </a:t>
            </a:r>
            <a:r>
              <a:rPr lang="en-US" altLang="ja-JP" sz="2400" b="1" dirty="0">
                <a:solidFill>
                  <a:schemeClr val="accent5"/>
                </a:solidFill>
              </a:rPr>
              <a:t>smoke==1</a:t>
            </a:r>
            <a:r>
              <a:rPr lang="en-US" altLang="ja-JP" sz="2400" b="1" dirty="0">
                <a:solidFill>
                  <a:schemeClr val="accent1"/>
                </a:solidFill>
              </a:rPr>
              <a:t>, </a:t>
            </a:r>
            <a:r>
              <a:rPr lang="en-US" altLang="ja-JP" sz="2400" b="1" dirty="0" err="1">
                <a:solidFill>
                  <a:schemeClr val="accent1"/>
                </a:solidFill>
              </a:rPr>
              <a:t>mcolor</a:t>
            </a:r>
            <a:r>
              <a:rPr lang="en-US" altLang="ja-JP" sz="2400" b="1" dirty="0">
                <a:solidFill>
                  <a:schemeClr val="accent1"/>
                </a:solidFill>
              </a:rPr>
              <a:t>(cranberry))</a:t>
            </a:r>
          </a:p>
          <a:p>
            <a:pPr marL="0" indent="0" algn="ctr">
              <a:buNone/>
            </a:pPr>
            <a:r>
              <a:rPr lang="en-US" altLang="ja-JP" sz="2400" b="1" dirty="0">
                <a:solidFill>
                  <a:schemeClr val="accent1"/>
                </a:solidFill>
              </a:rPr>
              <a:t>(</a:t>
            </a:r>
            <a:r>
              <a:rPr lang="en-US" altLang="ja-JP" sz="2400" b="1" dirty="0" err="1">
                <a:solidFill>
                  <a:schemeClr val="accent1"/>
                </a:solidFill>
              </a:rPr>
              <a:t>lfit</a:t>
            </a:r>
            <a:r>
              <a:rPr lang="en-US" altLang="ja-JP" sz="2400" b="1" dirty="0">
                <a:solidFill>
                  <a:schemeClr val="accent1"/>
                </a:solidFill>
              </a:rPr>
              <a:t> </a:t>
            </a:r>
            <a:r>
              <a:rPr lang="en-US" altLang="ja-JP" sz="2400" b="1" dirty="0" err="1">
                <a:solidFill>
                  <a:schemeClr val="accent1"/>
                </a:solidFill>
              </a:rPr>
              <a:t>bwt</a:t>
            </a:r>
            <a:r>
              <a:rPr lang="en-US" altLang="ja-JP" sz="2400" b="1" dirty="0">
                <a:solidFill>
                  <a:schemeClr val="accent1"/>
                </a:solidFill>
              </a:rPr>
              <a:t> age </a:t>
            </a:r>
            <a:r>
              <a:rPr lang="en-US" altLang="ja-JP" sz="2400" b="1" dirty="0">
                <a:solidFill>
                  <a:schemeClr val="accent5"/>
                </a:solidFill>
              </a:rPr>
              <a:t>if smoke==1</a:t>
            </a:r>
            <a:r>
              <a:rPr lang="en-US" altLang="ja-JP" sz="2400" b="1" dirty="0">
                <a:solidFill>
                  <a:schemeClr val="accent1"/>
                </a:solidFill>
              </a:rPr>
              <a:t>, </a:t>
            </a:r>
            <a:r>
              <a:rPr lang="en-US" altLang="ja-JP" sz="2400" b="1" dirty="0" err="1">
                <a:solidFill>
                  <a:schemeClr val="accent1"/>
                </a:solidFill>
              </a:rPr>
              <a:t>lcolor</a:t>
            </a:r>
            <a:r>
              <a:rPr lang="en-US" altLang="ja-JP" sz="2400" b="1" dirty="0">
                <a:solidFill>
                  <a:schemeClr val="accent1"/>
                </a:solidFill>
              </a:rPr>
              <a:t>(cranberry))</a:t>
            </a:r>
          </a:p>
          <a:p>
            <a:pPr marL="0" indent="0" algn="ctr">
              <a:buNone/>
            </a:pPr>
            <a:r>
              <a:rPr lang="en-US" altLang="ja-JP" sz="2400" b="1" dirty="0">
                <a:solidFill>
                  <a:schemeClr val="accent1"/>
                </a:solidFill>
              </a:rPr>
              <a:t>(scatter </a:t>
            </a:r>
            <a:r>
              <a:rPr lang="en-US" altLang="ja-JP" sz="2400" b="1" dirty="0" err="1">
                <a:solidFill>
                  <a:schemeClr val="accent1"/>
                </a:solidFill>
              </a:rPr>
              <a:t>bwt</a:t>
            </a:r>
            <a:r>
              <a:rPr lang="en-US" altLang="ja-JP" sz="2400" b="1" dirty="0">
                <a:solidFill>
                  <a:schemeClr val="accent1"/>
                </a:solidFill>
              </a:rPr>
              <a:t> age</a:t>
            </a:r>
            <a:r>
              <a:rPr lang="ja-JP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ja-JP" sz="2400" b="1" dirty="0">
                <a:solidFill>
                  <a:schemeClr val="accent5"/>
                </a:solidFill>
              </a:rPr>
              <a:t>if</a:t>
            </a:r>
            <a:r>
              <a:rPr lang="ja-JP" altLang="en-US" sz="2400" b="1" dirty="0">
                <a:solidFill>
                  <a:schemeClr val="accent5"/>
                </a:solidFill>
              </a:rPr>
              <a:t> </a:t>
            </a:r>
            <a:r>
              <a:rPr lang="en-US" altLang="ja-JP" sz="2400" b="1" dirty="0">
                <a:solidFill>
                  <a:schemeClr val="accent5"/>
                </a:solidFill>
              </a:rPr>
              <a:t>smoke==0</a:t>
            </a:r>
            <a:r>
              <a:rPr lang="en-US" altLang="ja-JP" sz="2400" b="1" dirty="0">
                <a:solidFill>
                  <a:schemeClr val="accent1"/>
                </a:solidFill>
              </a:rPr>
              <a:t>, </a:t>
            </a:r>
            <a:r>
              <a:rPr lang="en-US" altLang="ja-JP" sz="2400" b="1" dirty="0" err="1">
                <a:solidFill>
                  <a:schemeClr val="accent1"/>
                </a:solidFill>
              </a:rPr>
              <a:t>mcolor</a:t>
            </a:r>
            <a:r>
              <a:rPr lang="en-US" altLang="ja-JP" sz="2400" b="1" dirty="0">
                <a:solidFill>
                  <a:schemeClr val="accent1"/>
                </a:solidFill>
              </a:rPr>
              <a:t>(</a:t>
            </a:r>
            <a:r>
              <a:rPr lang="en-US" altLang="ja-JP" sz="2400" b="1" dirty="0" err="1">
                <a:solidFill>
                  <a:schemeClr val="accent1"/>
                </a:solidFill>
              </a:rPr>
              <a:t>forest_green</a:t>
            </a:r>
            <a:r>
              <a:rPr lang="en-US" altLang="ja-JP" sz="2400" b="1" dirty="0">
                <a:solidFill>
                  <a:schemeClr val="accent1"/>
                </a:solidFill>
              </a:rPr>
              <a:t>) )</a:t>
            </a:r>
          </a:p>
          <a:p>
            <a:pPr marL="0" indent="0" algn="ctr">
              <a:buNone/>
            </a:pPr>
            <a:r>
              <a:rPr lang="en-US" altLang="ja-JP" sz="2400" b="1" dirty="0">
                <a:solidFill>
                  <a:schemeClr val="accent1"/>
                </a:solidFill>
              </a:rPr>
              <a:t>(</a:t>
            </a:r>
            <a:r>
              <a:rPr lang="en-US" altLang="ja-JP" sz="2400" b="1" dirty="0" err="1">
                <a:solidFill>
                  <a:schemeClr val="accent1"/>
                </a:solidFill>
              </a:rPr>
              <a:t>lfit</a:t>
            </a:r>
            <a:r>
              <a:rPr lang="en-US" altLang="ja-JP" sz="2400" b="1" dirty="0">
                <a:solidFill>
                  <a:schemeClr val="accent1"/>
                </a:solidFill>
              </a:rPr>
              <a:t> </a:t>
            </a:r>
            <a:r>
              <a:rPr lang="en-US" altLang="ja-JP" sz="2400" b="1" dirty="0" err="1">
                <a:solidFill>
                  <a:schemeClr val="accent1"/>
                </a:solidFill>
              </a:rPr>
              <a:t>bwt</a:t>
            </a:r>
            <a:r>
              <a:rPr lang="en-US" altLang="ja-JP" sz="2400" b="1" dirty="0">
                <a:solidFill>
                  <a:schemeClr val="accent1"/>
                </a:solidFill>
              </a:rPr>
              <a:t> age </a:t>
            </a:r>
            <a:r>
              <a:rPr lang="en-US" altLang="ja-JP" sz="2400" b="1" dirty="0">
                <a:solidFill>
                  <a:schemeClr val="accent5"/>
                </a:solidFill>
              </a:rPr>
              <a:t>if smoke==0</a:t>
            </a:r>
            <a:r>
              <a:rPr lang="en-US" altLang="ja-JP" sz="2400" b="1" dirty="0">
                <a:solidFill>
                  <a:schemeClr val="accent1"/>
                </a:solidFill>
              </a:rPr>
              <a:t>, </a:t>
            </a:r>
            <a:r>
              <a:rPr lang="en-US" altLang="ja-JP" sz="2400" b="1" dirty="0" err="1">
                <a:solidFill>
                  <a:schemeClr val="accent1"/>
                </a:solidFill>
              </a:rPr>
              <a:t>lcolor</a:t>
            </a:r>
            <a:r>
              <a:rPr lang="en-US" altLang="ja-JP" sz="2400" b="1" dirty="0">
                <a:solidFill>
                  <a:schemeClr val="accent1"/>
                </a:solidFill>
              </a:rPr>
              <a:t>(</a:t>
            </a:r>
            <a:r>
              <a:rPr lang="en-US" altLang="ja-JP" sz="2400" b="1" dirty="0" err="1">
                <a:solidFill>
                  <a:schemeClr val="accent1"/>
                </a:solidFill>
              </a:rPr>
              <a:t>forest_green</a:t>
            </a:r>
            <a:r>
              <a:rPr lang="en-US" altLang="ja-JP" sz="2400" b="1" dirty="0">
                <a:solidFill>
                  <a:schemeClr val="accent1"/>
                </a:solidFill>
              </a:rPr>
              <a:t>))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FE72F0-95FB-40DC-AB23-4F895C90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119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939F1E1-A664-45FF-BEC6-849DE2544B86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en-US" altLang="ja-JP" dirty="0"/>
              <a:t>5</a:t>
            </a:r>
            <a:r>
              <a:rPr lang="ja-JP" altLang="en-US" dirty="0"/>
              <a:t>行に分かれていますが、コマンドウインドウに改行せずに</a:t>
            </a:r>
            <a:r>
              <a:rPr lang="en-US" altLang="ja-JP" dirty="0"/>
              <a:t>1</a:t>
            </a:r>
            <a:r>
              <a:rPr lang="ja-JP" altLang="en-US" dirty="0"/>
              <a:t>行で打ち込んで下さい。</a:t>
            </a:r>
            <a:endParaRPr lang="en-US" altLang="ja-JP" dirty="0"/>
          </a:p>
        </p:txBody>
      </p:sp>
      <p:pic>
        <p:nvPicPr>
          <p:cNvPr id="6" name="Picture 2" descr="talk icon">
            <a:extLst>
              <a:ext uri="{FF2B5EF4-FFF2-40B4-BE49-F238E27FC236}">
                <a16:creationId xmlns:a16="http://schemas.microsoft.com/office/drawing/2014/main" id="{D371E1FB-6652-4C23-A4D6-CA1615DFD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左中かっこ 6">
            <a:extLst>
              <a:ext uri="{FF2B5EF4-FFF2-40B4-BE49-F238E27FC236}">
                <a16:creationId xmlns:a16="http://schemas.microsoft.com/office/drawing/2014/main" id="{C14B58E7-A886-49B8-9974-D7AE41F9C384}"/>
              </a:ext>
            </a:extLst>
          </p:cNvPr>
          <p:cNvSpPr/>
          <p:nvPr/>
        </p:nvSpPr>
        <p:spPr>
          <a:xfrm rot="16200000">
            <a:off x="6372200" y="3180495"/>
            <a:ext cx="288032" cy="3312368"/>
          </a:xfrm>
          <a:prstGeom prst="leftBrac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28B0FD3-C50C-48A6-A9C6-26EC0ECD0E17}"/>
              </a:ext>
            </a:extLst>
          </p:cNvPr>
          <p:cNvSpPr txBox="1"/>
          <p:nvPr/>
        </p:nvSpPr>
        <p:spPr>
          <a:xfrm>
            <a:off x="2627784" y="5148014"/>
            <a:ext cx="6336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>
                <a:solidFill>
                  <a:srgbClr val="0070C0"/>
                </a:solidFill>
              </a:rPr>
              <a:t>lcolor</a:t>
            </a:r>
            <a:r>
              <a:rPr kumimoji="1" lang="ja-JP" altLang="en-US" sz="2000" dirty="0"/>
              <a:t>は近似直線の色指定です。</a:t>
            </a:r>
            <a:endParaRPr kumimoji="1" lang="en-US" altLang="ja-JP" sz="2000" dirty="0"/>
          </a:p>
          <a:p>
            <a:r>
              <a:rPr kumimoji="1" lang="ja-JP" altLang="en-US" sz="2000" dirty="0"/>
              <a:t>作者の好みで</a:t>
            </a:r>
            <a:r>
              <a:rPr kumimoji="1" lang="en-US" altLang="ja-JP" sz="2000" b="1" dirty="0">
                <a:solidFill>
                  <a:schemeClr val="accent2"/>
                </a:solidFill>
              </a:rPr>
              <a:t>cranberry</a:t>
            </a:r>
            <a:r>
              <a:rPr kumimoji="1" lang="ja-JP" altLang="en-US" sz="2000" dirty="0"/>
              <a:t>と</a:t>
            </a:r>
            <a:r>
              <a:rPr kumimoji="1" lang="en-US" altLang="ja-JP" sz="2000" b="1" dirty="0" err="1">
                <a:solidFill>
                  <a:schemeClr val="accent4">
                    <a:lumMod val="50000"/>
                  </a:schemeClr>
                </a:solidFill>
              </a:rPr>
              <a:t>forest_green</a:t>
            </a:r>
            <a:r>
              <a:rPr kumimoji="1" lang="ja-JP" altLang="en-US" sz="2000" dirty="0"/>
              <a:t>ですが、</a:t>
            </a:r>
            <a:br>
              <a:rPr kumimoji="1" lang="en-US" altLang="ja-JP" sz="2000" dirty="0"/>
            </a:br>
            <a:r>
              <a:rPr kumimoji="1" lang="ja-JP" altLang="en-US" sz="2000" dirty="0"/>
              <a:t>シンプルに</a:t>
            </a:r>
            <a:r>
              <a:rPr kumimoji="1" lang="en-US" altLang="ja-JP" sz="2000" b="1" dirty="0">
                <a:solidFill>
                  <a:srgbClr val="FF0000"/>
                </a:solidFill>
              </a:rPr>
              <a:t>red</a:t>
            </a:r>
            <a:r>
              <a:rPr kumimoji="1" lang="ja-JP" altLang="en-US" sz="2000" dirty="0"/>
              <a:t>とか</a:t>
            </a:r>
            <a:r>
              <a:rPr kumimoji="1" lang="en-US" altLang="ja-JP" sz="2000" b="1" dirty="0">
                <a:solidFill>
                  <a:srgbClr val="0070C0"/>
                </a:solidFill>
              </a:rPr>
              <a:t>blue</a:t>
            </a:r>
            <a:r>
              <a:rPr kumimoji="1" lang="ja-JP" altLang="en-US" sz="2000" dirty="0"/>
              <a:t>とかで差し支え有りません。</a:t>
            </a:r>
          </a:p>
        </p:txBody>
      </p:sp>
    </p:spTree>
    <p:extLst>
      <p:ext uri="{BB962C8B-B14F-4D97-AF65-F5344CB8AC3E}">
        <p14:creationId xmlns:p14="http://schemas.microsoft.com/office/powerpoint/2010/main" val="393509622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00BF5C4-1BAA-479D-A8C5-0C4136B7D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390" y="2427544"/>
            <a:ext cx="6537734" cy="249695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7267B8F-F5A3-468B-A6B2-AFAE62D6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tab1</a:t>
            </a:r>
            <a:r>
              <a:rPr kumimoji="1" lang="ja-JP" altLang="en-US" dirty="0"/>
              <a:t>の結果の見方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21BED4-26C5-4E03-8227-A84D5E4E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5244C41-32E3-4CD0-8365-67DE9B45AD08}"/>
              </a:ext>
            </a:extLst>
          </p:cNvPr>
          <p:cNvSpPr/>
          <p:nvPr/>
        </p:nvSpPr>
        <p:spPr>
          <a:xfrm>
            <a:off x="1991251" y="2427544"/>
            <a:ext cx="720080" cy="432048"/>
          </a:xfrm>
          <a:prstGeom prst="ellips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BBBF1F5-A776-47FC-B381-C4313BFA567B}"/>
              </a:ext>
            </a:extLst>
          </p:cNvPr>
          <p:cNvSpPr/>
          <p:nvPr/>
        </p:nvSpPr>
        <p:spPr>
          <a:xfrm>
            <a:off x="1844080" y="3129027"/>
            <a:ext cx="1071736" cy="988144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D4B0B32-37DC-4885-8898-3946135777ED}"/>
              </a:ext>
            </a:extLst>
          </p:cNvPr>
          <p:cNvSpPr/>
          <p:nvPr/>
        </p:nvSpPr>
        <p:spPr>
          <a:xfrm>
            <a:off x="3599862" y="2491082"/>
            <a:ext cx="864096" cy="360040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DD6D008-2F87-4B28-8427-60DEEFC0163F}"/>
              </a:ext>
            </a:extLst>
          </p:cNvPr>
          <p:cNvSpPr/>
          <p:nvPr/>
        </p:nvSpPr>
        <p:spPr>
          <a:xfrm>
            <a:off x="4945834" y="2491082"/>
            <a:ext cx="1210341" cy="360040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1E9ADF0-39BD-4770-B569-1DFDFD889794}"/>
              </a:ext>
            </a:extLst>
          </p:cNvPr>
          <p:cNvSpPr/>
          <p:nvPr/>
        </p:nvSpPr>
        <p:spPr>
          <a:xfrm>
            <a:off x="6873062" y="2491082"/>
            <a:ext cx="936104" cy="360040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F571B63-AA20-41F8-8869-D308CB1B96AB}"/>
              </a:ext>
            </a:extLst>
          </p:cNvPr>
          <p:cNvSpPr txBox="1"/>
          <p:nvPr/>
        </p:nvSpPr>
        <p:spPr>
          <a:xfrm>
            <a:off x="190898" y="6027168"/>
            <a:ext cx="8762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変数名、値、欠損値を含んだ相対度数は</a:t>
            </a:r>
            <a:r>
              <a:rPr kumimoji="1" lang="ja-JP" altLang="en-US" sz="2800" dirty="0">
                <a:solidFill>
                  <a:schemeClr val="accent2"/>
                </a:solidFill>
              </a:rPr>
              <a:t>表示されない</a:t>
            </a:r>
            <a:r>
              <a:rPr kumimoji="1" lang="ja-JP" altLang="en-US" sz="2800" dirty="0">
                <a:solidFill>
                  <a:srgbClr val="4D4D4D"/>
                </a:solidFill>
              </a:rPr>
              <a:t>。</a:t>
            </a:r>
            <a:endParaRPr kumimoji="1" lang="en-US" altLang="ja-JP" sz="2800" dirty="0">
              <a:solidFill>
                <a:srgbClr val="4D4D4D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4D512CC-5FF5-4140-8630-6BFC9312908E}"/>
              </a:ext>
            </a:extLst>
          </p:cNvPr>
          <p:cNvSpPr txBox="1"/>
          <p:nvPr/>
        </p:nvSpPr>
        <p:spPr>
          <a:xfrm>
            <a:off x="1447528" y="1398200"/>
            <a:ext cx="197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変数ラベル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CDFC461-7E0F-44AB-8DBC-97596C766451}"/>
              </a:ext>
            </a:extLst>
          </p:cNvPr>
          <p:cNvSpPr txBox="1"/>
          <p:nvPr/>
        </p:nvSpPr>
        <p:spPr>
          <a:xfrm>
            <a:off x="878035" y="5006937"/>
            <a:ext cx="1667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値ラベル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23569A-F6ED-4D77-A140-DCC15F763EC7}"/>
              </a:ext>
            </a:extLst>
          </p:cNvPr>
          <p:cNvSpPr txBox="1"/>
          <p:nvPr/>
        </p:nvSpPr>
        <p:spPr>
          <a:xfrm>
            <a:off x="3532362" y="1739716"/>
            <a:ext cx="936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度数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306ADAF-DFA4-4320-B3D6-B47353B537C0}"/>
              </a:ext>
            </a:extLst>
          </p:cNvPr>
          <p:cNvSpPr txBox="1"/>
          <p:nvPr/>
        </p:nvSpPr>
        <p:spPr>
          <a:xfrm>
            <a:off x="4399303" y="1409748"/>
            <a:ext cx="2640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rgbClr val="4D4D4D"/>
                </a:solidFill>
              </a:rPr>
              <a:t>欠損値を除いた時の</a:t>
            </a:r>
            <a:br>
              <a:rPr kumimoji="1" lang="en-US" altLang="ja-JP" sz="2000" dirty="0">
                <a:solidFill>
                  <a:srgbClr val="4D4D4D"/>
                </a:solidFill>
              </a:rPr>
            </a:br>
            <a:r>
              <a:rPr kumimoji="1" lang="ja-JP" altLang="en-US" sz="2800" dirty="0">
                <a:solidFill>
                  <a:srgbClr val="4D4D4D"/>
                </a:solidFill>
              </a:rPr>
              <a:t>相対度数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3F60AEC-443D-4DC3-935E-F6471EE9FEDD}"/>
              </a:ext>
            </a:extLst>
          </p:cNvPr>
          <p:cNvSpPr txBox="1"/>
          <p:nvPr/>
        </p:nvSpPr>
        <p:spPr>
          <a:xfrm>
            <a:off x="6968562" y="1380037"/>
            <a:ext cx="1901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rgbClr val="4D4D4D"/>
                </a:solidFill>
              </a:rPr>
              <a:t>累積相対</a:t>
            </a:r>
            <a:br>
              <a:rPr kumimoji="1" lang="en-US" altLang="ja-JP" sz="2800" dirty="0">
                <a:solidFill>
                  <a:srgbClr val="4D4D4D"/>
                </a:solidFill>
              </a:rPr>
            </a:br>
            <a:r>
              <a:rPr kumimoji="1" lang="ja-JP" altLang="en-US" sz="2800" dirty="0">
                <a:solidFill>
                  <a:srgbClr val="4D4D4D"/>
                </a:solidFill>
              </a:rPr>
              <a:t>度数</a:t>
            </a:r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F92FF5E4-E64C-46A1-A751-424D916D5296}"/>
              </a:ext>
            </a:extLst>
          </p:cNvPr>
          <p:cNvSpPr/>
          <p:nvPr/>
        </p:nvSpPr>
        <p:spPr>
          <a:xfrm rot="4170081">
            <a:off x="3870842" y="2181437"/>
            <a:ext cx="249560" cy="256456"/>
          </a:xfrm>
          <a:prstGeom prst="right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381B56D8-55C1-478C-9394-18814F549E3F}"/>
              </a:ext>
            </a:extLst>
          </p:cNvPr>
          <p:cNvSpPr/>
          <p:nvPr/>
        </p:nvSpPr>
        <p:spPr>
          <a:xfrm rot="17606501">
            <a:off x="1449054" y="4532361"/>
            <a:ext cx="680150" cy="216024"/>
          </a:xfrm>
          <a:prstGeom prst="right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4C6560AD-4CDA-4A98-9CF8-2029FB405934}"/>
              </a:ext>
            </a:extLst>
          </p:cNvPr>
          <p:cNvSpPr/>
          <p:nvPr/>
        </p:nvSpPr>
        <p:spPr>
          <a:xfrm rot="3359314">
            <a:off x="2048430" y="1935448"/>
            <a:ext cx="338530" cy="240072"/>
          </a:xfrm>
          <a:prstGeom prst="right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BFEAD6A2-DBED-4B22-AF02-37314DF7A8B6}"/>
              </a:ext>
            </a:extLst>
          </p:cNvPr>
          <p:cNvSpPr/>
          <p:nvPr/>
        </p:nvSpPr>
        <p:spPr>
          <a:xfrm rot="4170081">
            <a:off x="5559491" y="2296490"/>
            <a:ext cx="249560" cy="256456"/>
          </a:xfrm>
          <a:prstGeom prst="right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643360F8-892B-45DA-9947-EE1C6925AE99}"/>
              </a:ext>
            </a:extLst>
          </p:cNvPr>
          <p:cNvSpPr/>
          <p:nvPr/>
        </p:nvSpPr>
        <p:spPr>
          <a:xfrm rot="7394997">
            <a:off x="7625862" y="2237642"/>
            <a:ext cx="249560" cy="256456"/>
          </a:xfrm>
          <a:prstGeom prst="right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378809"/>
      </p:ext>
    </p:extLst>
  </p:cSld>
  <p:clrMapOvr>
    <a:masterClrMapping/>
  </p:clrMapOvr>
  <p:transition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D6A361-F8CD-414F-9FFB-8706C078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散布図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90ED78-7F34-4104-9913-5A2D06AB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120</a:t>
            </a:fld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77ADA3F-E7C4-4995-86FC-41219D39200B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喫煙者</a:t>
            </a:r>
            <a:r>
              <a:rPr lang="en-US" altLang="ja-JP" dirty="0"/>
              <a:t>=</a:t>
            </a:r>
            <a:r>
              <a:rPr lang="ja-JP" altLang="en-US" dirty="0"/>
              <a:t>赤、非喫煙者</a:t>
            </a:r>
            <a:r>
              <a:rPr lang="en-US" altLang="ja-JP" dirty="0"/>
              <a:t>=</a:t>
            </a:r>
            <a:r>
              <a:rPr lang="ja-JP" altLang="en-US" dirty="0"/>
              <a:t>緑になっています。</a:t>
            </a:r>
            <a:endParaRPr lang="en-US" altLang="ja-JP" dirty="0"/>
          </a:p>
        </p:txBody>
      </p:sp>
      <p:pic>
        <p:nvPicPr>
          <p:cNvPr id="8" name="Picture 2" descr="talk icon">
            <a:extLst>
              <a:ext uri="{FF2B5EF4-FFF2-40B4-BE49-F238E27FC236}">
                <a16:creationId xmlns:a16="http://schemas.microsoft.com/office/drawing/2014/main" id="{DB5051F5-E506-4D54-B6B3-17CD0904A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 descr="地図 が含まれている画像&#10;&#10;自動的に生成された説明">
            <a:extLst>
              <a:ext uri="{FF2B5EF4-FFF2-40B4-BE49-F238E27FC236}">
                <a16:creationId xmlns:a16="http://schemas.microsoft.com/office/drawing/2014/main" id="{8EF4B7D3-ED7E-4FAC-B7D6-D6D3DFB91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2" y="909000"/>
            <a:ext cx="6927296" cy="50400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0F0BFAD-D2A7-407B-8CD9-37B25BFA70FD}"/>
              </a:ext>
            </a:extLst>
          </p:cNvPr>
          <p:cNvSpPr txBox="1"/>
          <p:nvPr/>
        </p:nvSpPr>
        <p:spPr>
          <a:xfrm>
            <a:off x="6012185" y="2708920"/>
            <a:ext cx="30963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散布図と近似直線で喫煙の有無によるの傾向の違いを捉える</a:t>
            </a:r>
          </a:p>
        </p:txBody>
      </p:sp>
    </p:spTree>
    <p:extLst>
      <p:ext uri="{BB962C8B-B14F-4D97-AF65-F5344CB8AC3E}">
        <p14:creationId xmlns:p14="http://schemas.microsoft.com/office/powerpoint/2010/main" val="1524745781"/>
      </p:ext>
    </p:extLst>
  </p:cSld>
  <p:clrMapOvr>
    <a:masterClrMapping/>
  </p:clrMapOvr>
  <p:transition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0AF52F13-0EC6-45CE-9804-9458DDAB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変数の記述統計／グラフ</a:t>
            </a:r>
            <a:endParaRPr lang="en-US" altLang="ja-JP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E7129B17-81CC-42CB-84CB-8E625655D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発展：散布図を一度にたくさん描く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31262090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F5D36F02-78FF-4141-84E1-7B31C326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複数の散布図を同時に。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85A070B-7B81-4920-86ED-BC9818C32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連続変数が</a:t>
            </a:r>
            <a:r>
              <a:rPr lang="en-US" altLang="ja-JP" dirty="0"/>
              <a:t>3</a:t>
            </a:r>
            <a:r>
              <a:rPr lang="ja-JP" altLang="en-US" dirty="0"/>
              <a:t>変数以上あるとき、</a:t>
            </a:r>
            <a:br>
              <a:rPr lang="en-US" altLang="ja-JP" dirty="0"/>
            </a:br>
            <a:r>
              <a:rPr lang="ja-JP" altLang="en-US" dirty="0"/>
              <a:t>散布図の数も組み合わせに応じて増えていきます。</a:t>
            </a:r>
            <a:endParaRPr lang="en-US" altLang="ja-JP" dirty="0"/>
          </a:p>
          <a:p>
            <a:r>
              <a:rPr lang="ja-JP" altLang="en-US" b="1" u="sng" dirty="0"/>
              <a:t>複数の散布図で同時に傾向を見たい！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F7852D-1604-4E1C-8934-EDBEA522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244228"/>
      </p:ext>
    </p:extLst>
  </p:cSld>
  <p:clrMapOvr>
    <a:masterClrMapping/>
  </p:clrMapOvr>
  <p:transition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F5D36F02-78FF-4141-84E1-7B31C326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複数の散布図を同時に。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85A070B-7B81-4920-86ED-BC9818C32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ｙ軸変数と</a:t>
            </a:r>
            <a:r>
              <a:rPr lang="en-US" altLang="ja-JP" dirty="0"/>
              <a:t>x</a:t>
            </a:r>
            <a:r>
              <a:rPr lang="ja-JP" altLang="en-US" dirty="0"/>
              <a:t>軸変数を逆にすると、見えてくることがあります。</a:t>
            </a:r>
            <a:endParaRPr lang="en-US" altLang="ja-JP" dirty="0"/>
          </a:p>
          <a:p>
            <a:r>
              <a:rPr lang="en-US" altLang="ja-JP" b="1" u="sng" dirty="0" err="1"/>
              <a:t>xy</a:t>
            </a:r>
            <a:r>
              <a:rPr lang="ja-JP" altLang="en-US" b="1" u="sng" dirty="0"/>
              <a:t>が逆の散布図も作りたい！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F7852D-1604-4E1C-8934-EDBEA522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8804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F5D36F02-78FF-4141-84E1-7B31C326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複数の散布図を同時に。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85A070B-7B81-4920-86ED-BC9818C32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この要望に応えようとすると、沢山の散布図が必要になります。</a:t>
            </a:r>
            <a:endParaRPr lang="en-US" altLang="ja-JP" dirty="0"/>
          </a:p>
          <a:p>
            <a:r>
              <a:rPr lang="en-US" altLang="ja-JP" dirty="0"/>
              <a:t>3</a:t>
            </a:r>
            <a:r>
              <a:rPr lang="ja-JP" altLang="en-US" dirty="0"/>
              <a:t>変数ある時、</a:t>
            </a:r>
            <a:r>
              <a:rPr lang="en-US" altLang="ja-JP" dirty="0"/>
              <a:t>6</a:t>
            </a:r>
            <a:r>
              <a:rPr lang="ja-JP" altLang="en-US" dirty="0"/>
              <a:t>散布図が必要になります。</a:t>
            </a:r>
            <a:endParaRPr lang="en-US" altLang="ja-JP" dirty="0"/>
          </a:p>
          <a:p>
            <a:r>
              <a:rPr lang="ja-JP" altLang="en-US" dirty="0"/>
              <a:t>沢山作るのは</a:t>
            </a:r>
            <a:r>
              <a:rPr lang="ja-JP" altLang="en-US" sz="4000" b="1" dirty="0">
                <a:solidFill>
                  <a:schemeClr val="accent2"/>
                </a:solidFill>
              </a:rPr>
              <a:t>めんどうくさい</a:t>
            </a:r>
            <a:r>
              <a:rPr lang="ja-JP" altLang="en-US" dirty="0"/>
              <a:t>。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F7852D-1604-4E1C-8934-EDBEA522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124</a:t>
            </a:fld>
            <a:endParaRPr kumimoji="1" lang="ja-JP" altLang="en-US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39319B1D-624C-4601-94B6-0195E2E62FD5}"/>
              </a:ext>
            </a:extLst>
          </p:cNvPr>
          <p:cNvSpPr/>
          <p:nvPr/>
        </p:nvSpPr>
        <p:spPr>
          <a:xfrm>
            <a:off x="1115616" y="4869160"/>
            <a:ext cx="1224136" cy="648072"/>
          </a:xfrm>
          <a:prstGeom prst="right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77FD71A-E42A-4923-B7B0-0228A79AB8E6}"/>
              </a:ext>
            </a:extLst>
          </p:cNvPr>
          <p:cNvSpPr/>
          <p:nvPr/>
        </p:nvSpPr>
        <p:spPr>
          <a:xfrm>
            <a:off x="2699792" y="4581128"/>
            <a:ext cx="4392488" cy="1224136"/>
          </a:xfrm>
          <a:prstGeom prst="rect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さっと作る方法があります。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679772156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4D8BD-AA5D-447F-B288-0D8E55A8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複数の散布図を同時に。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2148F5-1986-49DD-8414-BC8D5A7C9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635235"/>
          </a:xfrm>
        </p:spPr>
        <p:txBody>
          <a:bodyPr anchor="ctr"/>
          <a:lstStyle/>
          <a:p>
            <a:pPr marL="0" indent="0" algn="ctr">
              <a:buNone/>
            </a:pPr>
            <a:r>
              <a:rPr kumimoji="1" lang="ja-JP" altLang="en-US" dirty="0"/>
              <a:t>複数の散布図を一度に描くコマンド</a:t>
            </a:r>
            <a:endParaRPr kumimoji="1" lang="en-US" altLang="ja-JP" dirty="0"/>
          </a:p>
          <a:p>
            <a:pPr marL="0" indent="0" algn="ctr">
              <a:buNone/>
            </a:pPr>
            <a:r>
              <a:rPr lang="en-US" altLang="ja-JP" b="1" dirty="0">
                <a:solidFill>
                  <a:schemeClr val="accent1"/>
                </a:solidFill>
              </a:rPr>
              <a:t>graph matrix </a:t>
            </a:r>
            <a:r>
              <a:rPr lang="ja-JP" altLang="en-US" b="1" dirty="0">
                <a:solidFill>
                  <a:schemeClr val="accent1"/>
                </a:solidFill>
              </a:rPr>
              <a:t>変数リスト</a:t>
            </a:r>
            <a:endParaRPr lang="en-US" altLang="ja-JP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FE72F0-95FB-40DC-AB23-4F895C90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125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53276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4D8BD-AA5D-447F-B288-0D8E55A8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複数の散布図を同時に。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2148F5-1986-49DD-8414-BC8D5A7C9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352839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ja-JP" altLang="en-US" dirty="0"/>
              <a:t>コマンドウインドウに打ち込む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dirty="0">
                <a:solidFill>
                  <a:schemeClr val="accent1"/>
                </a:solidFill>
              </a:rPr>
              <a:t>graph matrix age </a:t>
            </a:r>
            <a:r>
              <a:rPr lang="en-US" altLang="ja-JP" b="1" dirty="0" err="1">
                <a:solidFill>
                  <a:schemeClr val="accent1"/>
                </a:solidFill>
              </a:rPr>
              <a:t>lwt_kg</a:t>
            </a:r>
            <a:r>
              <a:rPr lang="en-US" altLang="ja-JP" b="1" dirty="0">
                <a:solidFill>
                  <a:schemeClr val="accent1"/>
                </a:solidFill>
              </a:rPr>
              <a:t> </a:t>
            </a:r>
            <a:r>
              <a:rPr lang="en-US" altLang="ja-JP" b="1" dirty="0" err="1">
                <a:solidFill>
                  <a:schemeClr val="accent1"/>
                </a:solidFill>
              </a:rPr>
              <a:t>bwt</a:t>
            </a:r>
            <a:endParaRPr lang="en-US" altLang="ja-JP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FE72F0-95FB-40DC-AB23-4F895C90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126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545702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抽象, 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B14874AC-175E-4BBF-8266-54557282E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16" y="1070963"/>
            <a:ext cx="7504967" cy="546028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6D6A361-F8CD-414F-9FFB-8706C078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複数の散布図を同時に。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90ED78-7F34-4104-9913-5A2D06AB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127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2711574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抽象, 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B14874AC-175E-4BBF-8266-54557282E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16" y="1070963"/>
            <a:ext cx="7504967" cy="546028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6D6A361-F8CD-414F-9FFB-8706C078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複数の散布図を同時に。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90ED78-7F34-4104-9913-5A2D06AB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128</a:t>
            </a:fld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AD94235-79FA-4993-B6AF-43B60E9E871F}"/>
              </a:ext>
            </a:extLst>
          </p:cNvPr>
          <p:cNvSpPr/>
          <p:nvPr/>
        </p:nvSpPr>
        <p:spPr>
          <a:xfrm>
            <a:off x="3491879" y="1556792"/>
            <a:ext cx="2061195" cy="149120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B382418-AF3E-41DE-8962-96E23D43E9E1}"/>
              </a:ext>
            </a:extLst>
          </p:cNvPr>
          <p:cNvSpPr/>
          <p:nvPr/>
        </p:nvSpPr>
        <p:spPr>
          <a:xfrm>
            <a:off x="6120171" y="1238160"/>
            <a:ext cx="1853953" cy="2190840"/>
          </a:xfrm>
          <a:prstGeom prst="rect">
            <a:avLst/>
          </a:prstGeom>
          <a:solidFill>
            <a:schemeClr val="bg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accent1"/>
                </a:solidFill>
              </a:rPr>
              <a:t>y</a:t>
            </a:r>
            <a:r>
              <a:rPr lang="ja-JP" altLang="en-US" sz="2400" dirty="0">
                <a:solidFill>
                  <a:schemeClr val="accent1"/>
                </a:solidFill>
              </a:rPr>
              <a:t>軸</a:t>
            </a:r>
            <a:r>
              <a:rPr lang="en-US" altLang="ja-JP" sz="2400" dirty="0">
                <a:solidFill>
                  <a:schemeClr val="accent1"/>
                </a:solidFill>
              </a:rPr>
              <a:t>=</a:t>
            </a:r>
            <a:r>
              <a:rPr lang="ja-JP" altLang="en-US" sz="2400" dirty="0">
                <a:solidFill>
                  <a:schemeClr val="accent1"/>
                </a:solidFill>
              </a:rPr>
              <a:t>年齢、</a:t>
            </a:r>
            <a:r>
              <a:rPr lang="en-US" altLang="ja-JP" sz="2400" dirty="0">
                <a:solidFill>
                  <a:schemeClr val="accent1"/>
                </a:solidFill>
              </a:rPr>
              <a:t>x</a:t>
            </a:r>
            <a:r>
              <a:rPr lang="ja-JP" altLang="en-US" sz="2400" dirty="0">
                <a:solidFill>
                  <a:schemeClr val="accent1"/>
                </a:solidFill>
              </a:rPr>
              <a:t>軸</a:t>
            </a:r>
            <a:r>
              <a:rPr lang="en-US" altLang="ja-JP" sz="2400" dirty="0">
                <a:solidFill>
                  <a:schemeClr val="accent1"/>
                </a:solidFill>
              </a:rPr>
              <a:t>=</a:t>
            </a:r>
            <a:r>
              <a:rPr lang="ja-JP" altLang="en-US" sz="2400" dirty="0">
                <a:solidFill>
                  <a:schemeClr val="accent1"/>
                </a:solidFill>
              </a:rPr>
              <a:t>体重の散布図</a:t>
            </a:r>
            <a:endParaRPr lang="en-US" altLang="ja-JP" sz="2400" dirty="0">
              <a:solidFill>
                <a:schemeClr val="accent1"/>
              </a:solidFill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39D4203-99E9-4215-B404-A0ECF237509B}"/>
              </a:ext>
            </a:extLst>
          </p:cNvPr>
          <p:cNvSpPr/>
          <p:nvPr/>
        </p:nvSpPr>
        <p:spPr>
          <a:xfrm rot="10800000">
            <a:off x="5460822" y="2086372"/>
            <a:ext cx="751601" cy="43204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079313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抽象, 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B14874AC-175E-4BBF-8266-54557282E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16" y="1070963"/>
            <a:ext cx="7504967" cy="546028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6D6A361-F8CD-414F-9FFB-8706C078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複数の散布図を同時に。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90ED78-7F34-4104-9913-5A2D06AB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129</a:t>
            </a:fld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AD94235-79FA-4993-B6AF-43B60E9E871F}"/>
              </a:ext>
            </a:extLst>
          </p:cNvPr>
          <p:cNvSpPr/>
          <p:nvPr/>
        </p:nvSpPr>
        <p:spPr>
          <a:xfrm>
            <a:off x="1408648" y="3055503"/>
            <a:ext cx="2061195" cy="149120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B382418-AF3E-41DE-8962-96E23D43E9E1}"/>
              </a:ext>
            </a:extLst>
          </p:cNvPr>
          <p:cNvSpPr/>
          <p:nvPr/>
        </p:nvSpPr>
        <p:spPr>
          <a:xfrm>
            <a:off x="1259632" y="5088981"/>
            <a:ext cx="4572000" cy="900000"/>
          </a:xfrm>
          <a:prstGeom prst="rect">
            <a:avLst/>
          </a:prstGeom>
          <a:solidFill>
            <a:schemeClr val="bg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accent1"/>
                </a:solidFill>
              </a:rPr>
              <a:t>y</a:t>
            </a:r>
            <a:r>
              <a:rPr lang="ja-JP" altLang="en-US" sz="2400" dirty="0">
                <a:solidFill>
                  <a:schemeClr val="accent1"/>
                </a:solidFill>
              </a:rPr>
              <a:t>軸</a:t>
            </a:r>
            <a:r>
              <a:rPr lang="en-US" altLang="ja-JP" sz="2400" dirty="0">
                <a:solidFill>
                  <a:schemeClr val="accent1"/>
                </a:solidFill>
              </a:rPr>
              <a:t>=</a:t>
            </a:r>
            <a:r>
              <a:rPr lang="ja-JP" altLang="en-US" sz="2400" dirty="0">
                <a:solidFill>
                  <a:schemeClr val="accent1"/>
                </a:solidFill>
              </a:rPr>
              <a:t>年齢、</a:t>
            </a:r>
            <a:r>
              <a:rPr lang="en-US" altLang="ja-JP" sz="2400" dirty="0">
                <a:solidFill>
                  <a:schemeClr val="accent1"/>
                </a:solidFill>
              </a:rPr>
              <a:t>x</a:t>
            </a:r>
            <a:r>
              <a:rPr lang="ja-JP" altLang="en-US" sz="2400" dirty="0">
                <a:solidFill>
                  <a:schemeClr val="accent1"/>
                </a:solidFill>
              </a:rPr>
              <a:t>軸</a:t>
            </a:r>
            <a:r>
              <a:rPr lang="en-US" altLang="ja-JP" sz="2400" dirty="0">
                <a:solidFill>
                  <a:schemeClr val="accent1"/>
                </a:solidFill>
              </a:rPr>
              <a:t>=</a:t>
            </a:r>
            <a:r>
              <a:rPr lang="ja-JP" altLang="en-US" sz="2400" dirty="0">
                <a:solidFill>
                  <a:schemeClr val="accent1"/>
                </a:solidFill>
              </a:rPr>
              <a:t>体重の散布図</a:t>
            </a:r>
            <a:endParaRPr lang="en-US" altLang="ja-JP" sz="2400" dirty="0">
              <a:solidFill>
                <a:schemeClr val="accent1"/>
              </a:solidFill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2125852D-2196-489E-9E21-FEBC6A73F9C5}"/>
              </a:ext>
            </a:extLst>
          </p:cNvPr>
          <p:cNvSpPr/>
          <p:nvPr/>
        </p:nvSpPr>
        <p:spPr>
          <a:xfrm rot="16200000">
            <a:off x="2063444" y="4637375"/>
            <a:ext cx="751601" cy="43204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11223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46BDC3-55B2-4F53-A607-AC2AD718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結果表のコピペ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9DEC8D-7F7E-4F5C-ABBD-E03D50A4E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Stata</a:t>
            </a:r>
            <a:r>
              <a:rPr kumimoji="1" lang="ja-JP" altLang="en-US" dirty="0"/>
              <a:t>のリザルト・ウインドウに表示された表を、</a:t>
            </a:r>
            <a:r>
              <a:rPr kumimoji="1" lang="en-US" altLang="ja-JP" dirty="0"/>
              <a:t>Excel</a:t>
            </a:r>
            <a:r>
              <a:rPr kumimoji="1" lang="ja-JP" altLang="en-US" dirty="0"/>
              <a:t>にコピペしたい！</a:t>
            </a:r>
            <a:endParaRPr kumimoji="1" lang="en-US" altLang="ja-JP" dirty="0"/>
          </a:p>
          <a:p>
            <a:r>
              <a:rPr kumimoji="1" lang="ja-JP" altLang="en-US" dirty="0"/>
              <a:t>「表のコピー」を選ぶと可能です。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DDE589-296C-4580-87FC-B673566C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F24F6A4-8E25-4F86-B801-4704D26CAD50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en-US" altLang="ja-JP" dirty="0"/>
              <a:t>Windows</a:t>
            </a:r>
            <a:r>
              <a:rPr lang="ja-JP" altLang="en-US" dirty="0"/>
              <a:t>環境でしか使えないらしいですが、</a:t>
            </a:r>
            <a:r>
              <a:rPr lang="en-US" altLang="ja-JP" dirty="0"/>
              <a:t>Mac</a:t>
            </a:r>
            <a:r>
              <a:rPr lang="ja-JP" altLang="en-US" dirty="0"/>
              <a:t>や</a:t>
            </a:r>
            <a:r>
              <a:rPr lang="en-US" altLang="ja-JP" dirty="0"/>
              <a:t>Linux</a:t>
            </a:r>
            <a:r>
              <a:rPr lang="ja-JP" altLang="en-US" dirty="0"/>
              <a:t>では動作未確認です。</a:t>
            </a:r>
            <a:endParaRPr lang="en-US" altLang="ja-JP" dirty="0"/>
          </a:p>
        </p:txBody>
      </p:sp>
      <p:pic>
        <p:nvPicPr>
          <p:cNvPr id="6" name="Picture 2" descr="talk icon">
            <a:extLst>
              <a:ext uri="{FF2B5EF4-FFF2-40B4-BE49-F238E27FC236}">
                <a16:creationId xmlns:a16="http://schemas.microsoft.com/office/drawing/2014/main" id="{11588BA1-D8FE-4769-AFB9-7672A6F0A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343951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3F0069-69D2-4154-B29C-C16A65E5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ここまでの内容の振り返り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7930819-B189-42D9-8EEA-11D333A163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A63817-E1AC-49B8-90A7-A02D0A81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130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4878028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DA210F-E3A4-4B70-996E-2E05FA150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行なった操作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C6BAC7-3C51-4A56-A3A1-758F1DDA6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ja-JP" altLang="en-US" sz="2800" dirty="0"/>
              <a:t>離散変数の記述統計</a:t>
            </a:r>
            <a:endParaRPr lang="en-US" altLang="ja-JP" sz="2800" dirty="0"/>
          </a:p>
          <a:p>
            <a:pPr lvl="1"/>
            <a:r>
              <a:rPr lang="ja-JP" altLang="en-US" sz="2400" dirty="0"/>
              <a:t>度数分布表の作成</a:t>
            </a:r>
            <a:endParaRPr lang="en-US" altLang="ja-JP" sz="2400" dirty="0"/>
          </a:p>
          <a:p>
            <a:r>
              <a:rPr lang="ja-JP" altLang="en-US" sz="2800" dirty="0"/>
              <a:t>連続変数の記述統計</a:t>
            </a:r>
            <a:endParaRPr lang="en-US" altLang="ja-JP" sz="2800" dirty="0"/>
          </a:p>
          <a:p>
            <a:pPr lvl="1"/>
            <a:r>
              <a:rPr lang="ja-JP" altLang="en-US" sz="2400" dirty="0"/>
              <a:t>平均値・標準偏差など</a:t>
            </a:r>
            <a:endParaRPr lang="en-US" altLang="ja-JP" sz="2400" dirty="0"/>
          </a:p>
          <a:p>
            <a:r>
              <a:rPr lang="en-US" altLang="ja-JP" sz="2800" dirty="0"/>
              <a:t>2</a:t>
            </a:r>
            <a:r>
              <a:rPr lang="ja-JP" altLang="en-US" sz="2800" dirty="0"/>
              <a:t>変数の記述統計／グラフ</a:t>
            </a:r>
            <a:endParaRPr lang="en-US" altLang="ja-JP" sz="2800" dirty="0"/>
          </a:p>
          <a:p>
            <a:pPr lvl="1"/>
            <a:r>
              <a:rPr lang="ja-JP" altLang="en-US" sz="2400" dirty="0"/>
              <a:t>クロス集計表</a:t>
            </a:r>
            <a:endParaRPr lang="en-US" altLang="ja-JP" sz="2400" dirty="0"/>
          </a:p>
          <a:p>
            <a:pPr lvl="1"/>
            <a:r>
              <a:rPr lang="ja-JP" altLang="en-US" sz="2400" dirty="0"/>
              <a:t>箱ひげ図・ヒストグラム</a:t>
            </a:r>
            <a:endParaRPr lang="en-US" altLang="ja-JP" sz="2400" dirty="0"/>
          </a:p>
          <a:p>
            <a:pPr lvl="1"/>
            <a:r>
              <a:rPr lang="ja-JP" altLang="en-US" sz="2400" dirty="0"/>
              <a:t>散布図</a:t>
            </a:r>
            <a:endParaRPr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CD37C9-C1C5-4173-8BEF-7DF65E29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131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4089438"/>
      </p:ext>
    </p:extLst>
  </p:cSld>
  <p:clrMapOvr>
    <a:masterClrMapping/>
  </p:clrMapOvr>
  <p:transition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D39249-E17B-4EE4-91D0-C16C0B57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使ったコマンド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1EED7918-8272-44AA-A5CF-9B0ABDA42C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57131"/>
              </p:ext>
            </p:extLst>
          </p:nvPr>
        </p:nvGraphicFramePr>
        <p:xfrm>
          <a:off x="457200" y="1125538"/>
          <a:ext cx="8229600" cy="516073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170584">
                  <a:extLst>
                    <a:ext uri="{9D8B030D-6E8A-4147-A177-3AD203B41FA5}">
                      <a16:colId xmlns:a16="http://schemas.microsoft.com/office/drawing/2014/main" val="2070898508"/>
                    </a:ext>
                  </a:extLst>
                </a:gridCol>
                <a:gridCol w="6059016">
                  <a:extLst>
                    <a:ext uri="{9D8B030D-6E8A-4147-A177-3AD203B41FA5}">
                      <a16:colId xmlns:a16="http://schemas.microsoft.com/office/drawing/2014/main" val="4266389900"/>
                    </a:ext>
                  </a:extLst>
                </a:gridCol>
              </a:tblGrid>
              <a:tr h="405854"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コマンド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24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tab1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度数分布表を作る。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4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u="sng" dirty="0"/>
                        <a:t>su</a:t>
                      </a:r>
                      <a:r>
                        <a:rPr kumimoji="1" lang="en-US" altLang="ja-JP" sz="2000" dirty="0"/>
                        <a:t>mmarize ,detail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詳細な変数のサマリーを表示する。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tabstat</a:t>
                      </a:r>
                      <a:r>
                        <a:rPr kumimoji="1" lang="en-US" altLang="ja-JP" sz="2000" dirty="0"/>
                        <a:t>, s()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統計量の表を作成する。</a:t>
                      </a:r>
                      <a:endParaRPr kumimoji="1" lang="en-US" altLang="ja-JP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982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tabulate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度数分布表やクロス集計表を作成する。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283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u="none" dirty="0"/>
                        <a:t>tab2</a:t>
                      </a:r>
                      <a:endParaRPr kumimoji="1" lang="ja-JP" altLang="en-US" sz="2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クロス集計表を作成する。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1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u="sng" dirty="0"/>
                        <a:t>gr</a:t>
                      </a:r>
                      <a:r>
                        <a:rPr kumimoji="1" lang="en-US" altLang="ja-JP" sz="2000" dirty="0"/>
                        <a:t>aph box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縦向きの箱ひげ図を作図する。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2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u="sng" dirty="0"/>
                        <a:t>gr</a:t>
                      </a:r>
                      <a:r>
                        <a:rPr kumimoji="1" lang="en-US" altLang="ja-JP" sz="2000" dirty="0"/>
                        <a:t>aph </a:t>
                      </a:r>
                      <a:r>
                        <a:rPr kumimoji="1" lang="en-US" altLang="ja-JP" sz="2000" dirty="0" err="1"/>
                        <a:t>hbox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横向きの箱ひげ図を作図する。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400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u="none" dirty="0"/>
                        <a:t>histogram</a:t>
                      </a:r>
                      <a:endParaRPr kumimoji="1" lang="ja-JP" altLang="en-US" sz="2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ヒストグラムを作図する。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64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u="sng" dirty="0" err="1"/>
                        <a:t>tw</a:t>
                      </a:r>
                      <a:r>
                        <a:rPr kumimoji="1" lang="en-US" altLang="ja-JP" sz="2000" u="none" dirty="0" err="1"/>
                        <a:t>oway</a:t>
                      </a:r>
                      <a:r>
                        <a:rPr kumimoji="1" lang="en-US" altLang="ja-JP" sz="2000" u="none" dirty="0"/>
                        <a:t> </a:t>
                      </a:r>
                      <a:r>
                        <a:rPr kumimoji="1" lang="en-US" altLang="ja-JP" sz="2000" u="sng" dirty="0"/>
                        <a:t>sc</a:t>
                      </a:r>
                      <a:r>
                        <a:rPr kumimoji="1" lang="en-US" altLang="ja-JP" sz="2000" u="none" dirty="0"/>
                        <a:t>atter</a:t>
                      </a:r>
                      <a:endParaRPr kumimoji="1" lang="ja-JP" altLang="en-US" sz="2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散布図を作図する。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55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u="sng" dirty="0" err="1"/>
                        <a:t>tw</a:t>
                      </a:r>
                      <a:r>
                        <a:rPr kumimoji="1" lang="en-US" altLang="ja-JP" sz="2000" u="none" dirty="0" err="1"/>
                        <a:t>oway</a:t>
                      </a:r>
                      <a:r>
                        <a:rPr kumimoji="1" lang="en-US" altLang="ja-JP" sz="2000" u="none" dirty="0"/>
                        <a:t> </a:t>
                      </a:r>
                      <a:r>
                        <a:rPr kumimoji="1" lang="en-US" altLang="ja-JP" sz="2000" u="none" dirty="0" err="1"/>
                        <a:t>lfit</a:t>
                      </a:r>
                      <a:endParaRPr kumimoji="1" lang="ja-JP" altLang="en-US" sz="2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近似直線を作図する。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515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u="sng" dirty="0"/>
                        <a:t>gr</a:t>
                      </a:r>
                      <a:r>
                        <a:rPr kumimoji="1" lang="en-US" altLang="ja-JP" sz="2000" dirty="0"/>
                        <a:t>aph matrix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複数の散布図を一度に作図する。</a:t>
                      </a:r>
                      <a:endParaRPr kumimoji="1" lang="en-US" altLang="ja-JP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427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u="sng" dirty="0"/>
                        <a:t>gr</a:t>
                      </a:r>
                      <a:r>
                        <a:rPr kumimoji="1" lang="en-US" altLang="ja-JP" sz="2000" dirty="0"/>
                        <a:t>aph export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作図したグラフを保存する。</a:t>
                      </a:r>
                      <a:endParaRPr kumimoji="1" lang="en-US" altLang="ja-JP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74932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1DBF9E-1134-4DB1-8684-29B8774C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132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022A26-3552-4551-8C17-79B7A2262C50}"/>
              </a:ext>
            </a:extLst>
          </p:cNvPr>
          <p:cNvSpPr/>
          <p:nvPr/>
        </p:nvSpPr>
        <p:spPr>
          <a:xfrm>
            <a:off x="0" y="6523419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これらの詳細は、本スライドやヘルプファイルを参照して下さい。</a:t>
            </a:r>
            <a:endParaRPr lang="en-US" altLang="ja-JP" dirty="0"/>
          </a:p>
        </p:txBody>
      </p:sp>
      <p:pic>
        <p:nvPicPr>
          <p:cNvPr id="7" name="Picture 2" descr="talk icon">
            <a:extLst>
              <a:ext uri="{FF2B5EF4-FFF2-40B4-BE49-F238E27FC236}">
                <a16:creationId xmlns:a16="http://schemas.microsoft.com/office/drawing/2014/main" id="{1A41CD47-7B5E-42E7-94D5-B0B69CE84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234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504686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6C2B2-F6A4-E99C-A7A0-619B825C9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9C2A7B-F048-FFD6-0A01-29930E9E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使ったコマンド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2FD8526A-527E-54E8-0299-46C71BB036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437773"/>
              </p:ext>
            </p:extLst>
          </p:nvPr>
        </p:nvGraphicFramePr>
        <p:xfrm>
          <a:off x="457200" y="1125538"/>
          <a:ext cx="8229600" cy="199081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170584">
                  <a:extLst>
                    <a:ext uri="{9D8B030D-6E8A-4147-A177-3AD203B41FA5}">
                      <a16:colId xmlns:a16="http://schemas.microsoft.com/office/drawing/2014/main" val="2070898508"/>
                    </a:ext>
                  </a:extLst>
                </a:gridCol>
                <a:gridCol w="6059016">
                  <a:extLst>
                    <a:ext uri="{9D8B030D-6E8A-4147-A177-3AD203B41FA5}">
                      <a16:colId xmlns:a16="http://schemas.microsoft.com/office/drawing/2014/main" val="4266389900"/>
                    </a:ext>
                  </a:extLst>
                </a:gridCol>
              </a:tblGrid>
              <a:tr h="405854"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コマンド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24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dtable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記述統計表をサクッと作る。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4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vioplot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バイオリンプロットを描く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dotplot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ドットプロットを描く</a:t>
                      </a:r>
                      <a:endParaRPr kumimoji="1" lang="en-US" altLang="ja-JP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982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stripplot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ドットプロットを描く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283763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00B6C4-7722-47BB-15B9-C39FB0DA3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133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60B16B6-959F-DC73-BCD2-0CE230043DA7}"/>
              </a:ext>
            </a:extLst>
          </p:cNvPr>
          <p:cNvSpPr/>
          <p:nvPr/>
        </p:nvSpPr>
        <p:spPr>
          <a:xfrm>
            <a:off x="0" y="6523419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これらの詳細は、本スライドやヘルプファイルを参照して下さい。</a:t>
            </a:r>
            <a:endParaRPr lang="en-US" altLang="ja-JP" dirty="0"/>
          </a:p>
        </p:txBody>
      </p:sp>
      <p:pic>
        <p:nvPicPr>
          <p:cNvPr id="7" name="Picture 2" descr="talk icon">
            <a:extLst>
              <a:ext uri="{FF2B5EF4-FFF2-40B4-BE49-F238E27FC236}">
                <a16:creationId xmlns:a16="http://schemas.microsoft.com/office/drawing/2014/main" id="{3EAE4799-302D-C343-CC98-74AEA6106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234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32379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7C870-A559-4242-B88E-4827B49A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結果表のコピペ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8D75143-B742-4AE1-8754-CCB850A96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31629"/>
            <a:ext cx="8229600" cy="4188442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D0CDFE-6DEA-422B-99B7-A2C06607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5ABEC24-A13B-4E36-A694-544303D7A995}"/>
              </a:ext>
            </a:extLst>
          </p:cNvPr>
          <p:cNvSpPr/>
          <p:nvPr/>
        </p:nvSpPr>
        <p:spPr>
          <a:xfrm>
            <a:off x="457200" y="3789040"/>
            <a:ext cx="3456384" cy="648072"/>
          </a:xfrm>
          <a:prstGeom prst="rect">
            <a:avLst/>
          </a:prstGeom>
          <a:solidFill>
            <a:schemeClr val="bg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1"/>
                </a:solidFill>
              </a:rPr>
              <a:t>①結果表を選択する。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A281A63-B4D0-4C86-9FF9-D8ECA9C96791}"/>
              </a:ext>
            </a:extLst>
          </p:cNvPr>
          <p:cNvSpPr/>
          <p:nvPr/>
        </p:nvSpPr>
        <p:spPr>
          <a:xfrm>
            <a:off x="2267744" y="4568877"/>
            <a:ext cx="3456384" cy="999728"/>
          </a:xfrm>
          <a:prstGeom prst="rect">
            <a:avLst/>
          </a:prstGeom>
          <a:solidFill>
            <a:schemeClr val="bg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1"/>
                </a:solidFill>
              </a:rPr>
              <a:t>②右クリックで</a:t>
            </a:r>
            <a:br>
              <a:rPr kumimoji="1" lang="en-US" altLang="ja-JP" sz="2400" dirty="0">
                <a:solidFill>
                  <a:schemeClr val="accent1"/>
                </a:solidFill>
              </a:rPr>
            </a:br>
            <a:r>
              <a:rPr kumimoji="1" lang="ja-JP" altLang="en-US" sz="2400" dirty="0">
                <a:solidFill>
                  <a:schemeClr val="accent1"/>
                </a:solidFill>
              </a:rPr>
              <a:t>メニューを開く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56EF090-998D-4B8B-A705-D0685422688E}"/>
              </a:ext>
            </a:extLst>
          </p:cNvPr>
          <p:cNvSpPr/>
          <p:nvPr/>
        </p:nvSpPr>
        <p:spPr>
          <a:xfrm>
            <a:off x="5580112" y="2402181"/>
            <a:ext cx="3456384" cy="648072"/>
          </a:xfrm>
          <a:prstGeom prst="rect">
            <a:avLst/>
          </a:prstGeom>
          <a:solidFill>
            <a:schemeClr val="bg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1"/>
                </a:solidFill>
              </a:rPr>
              <a:t>③表のコピーを選ぶ</a:t>
            </a:r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8AF1A94A-FE7D-4264-8D5D-559EFAD47653}"/>
              </a:ext>
            </a:extLst>
          </p:cNvPr>
          <p:cNvSpPr/>
          <p:nvPr/>
        </p:nvSpPr>
        <p:spPr>
          <a:xfrm rot="10800000">
            <a:off x="2087724" y="3451200"/>
            <a:ext cx="360040" cy="412150"/>
          </a:xfrm>
          <a:prstGeom prst="down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52A9BA6D-FCA8-49F4-90E2-5F03336B1B38}"/>
              </a:ext>
            </a:extLst>
          </p:cNvPr>
          <p:cNvSpPr/>
          <p:nvPr/>
        </p:nvSpPr>
        <p:spPr>
          <a:xfrm rot="16200000">
            <a:off x="5256237" y="4862666"/>
            <a:ext cx="360040" cy="412150"/>
          </a:xfrm>
          <a:prstGeom prst="down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2A45FCF9-40C0-40F5-BDC6-727ED03EC1F9}"/>
              </a:ext>
            </a:extLst>
          </p:cNvPr>
          <p:cNvSpPr/>
          <p:nvPr/>
        </p:nvSpPr>
        <p:spPr>
          <a:xfrm>
            <a:off x="6912260" y="3092282"/>
            <a:ext cx="360040" cy="412150"/>
          </a:xfrm>
          <a:prstGeom prst="down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4DD1C19-6795-40E6-BFAC-AF7C70DA3B8B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コピーした後は、</a:t>
            </a:r>
            <a:r>
              <a:rPr lang="en-US" altLang="ja-JP" dirty="0"/>
              <a:t>Excel</a:t>
            </a:r>
            <a:r>
              <a:rPr lang="ja-JP" altLang="en-US" dirty="0"/>
              <a:t>などに貼り付けて下さい。</a:t>
            </a:r>
            <a:endParaRPr lang="en-US" altLang="ja-JP" dirty="0"/>
          </a:p>
        </p:txBody>
      </p:sp>
      <p:pic>
        <p:nvPicPr>
          <p:cNvPr id="15" name="Picture 2" descr="talk icon">
            <a:extLst>
              <a:ext uri="{FF2B5EF4-FFF2-40B4-BE49-F238E27FC236}">
                <a16:creationId xmlns:a16="http://schemas.microsoft.com/office/drawing/2014/main" id="{5C255C5B-BABD-486B-BD88-7F565578C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26584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294AEF-6990-41DB-BC0E-9866279E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tab1 </a:t>
            </a:r>
            <a:r>
              <a:rPr kumimoji="1" lang="ja-JP" altLang="en-US" dirty="0"/>
              <a:t>と </a:t>
            </a:r>
            <a:r>
              <a:rPr kumimoji="1" lang="en-US" altLang="ja-JP" dirty="0" err="1"/>
              <a:t>fre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の比較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00A57-8C14-4C4A-BD09-30AD9039E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ja-JP" altLang="en-US" dirty="0"/>
              <a:t>外部コマンド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fre</a:t>
            </a:r>
            <a:r>
              <a:rPr kumimoji="1" lang="ja-JP" altLang="en-US" dirty="0"/>
              <a:t>の方が情報量が多い。</a:t>
            </a:r>
            <a:endParaRPr kumimoji="1" lang="en-US" altLang="ja-JP" dirty="0"/>
          </a:p>
          <a:p>
            <a:r>
              <a:rPr kumimoji="1" lang="ja-JP" altLang="en-US" dirty="0"/>
              <a:t>欠損値があると、なお</a:t>
            </a:r>
            <a:r>
              <a:rPr lang="en-US" altLang="ja-JP" b="1" dirty="0" err="1">
                <a:solidFill>
                  <a:schemeClr val="accent1"/>
                </a:solidFill>
              </a:rPr>
              <a:t>fre</a:t>
            </a:r>
            <a:r>
              <a:rPr kumimoji="1" lang="ja-JP" altLang="en-US" dirty="0"/>
              <a:t>の方が役に立つ。</a:t>
            </a:r>
            <a:endParaRPr lang="en-US" altLang="ja-JP" dirty="0"/>
          </a:p>
          <a:p>
            <a:r>
              <a:rPr kumimoji="1" lang="ja-JP" altLang="en-US" dirty="0"/>
              <a:t>共用パソコンでの利用など、</a:t>
            </a:r>
            <a:r>
              <a:rPr lang="en-US" altLang="ja-JP" b="1" dirty="0">
                <a:solidFill>
                  <a:schemeClr val="accent1"/>
                </a:solidFill>
              </a:rPr>
              <a:t> </a:t>
            </a:r>
            <a:r>
              <a:rPr lang="en-US" altLang="ja-JP" b="1" dirty="0" err="1">
                <a:solidFill>
                  <a:schemeClr val="accent1"/>
                </a:solidFill>
              </a:rPr>
              <a:t>fre</a:t>
            </a:r>
            <a:r>
              <a:rPr kumimoji="1" lang="ja-JP" altLang="en-US" dirty="0"/>
              <a:t>をインストール出来ない時には</a:t>
            </a:r>
            <a:r>
              <a:rPr kumimoji="1" lang="en-US" altLang="ja-JP" b="1" dirty="0">
                <a:solidFill>
                  <a:schemeClr val="accent1"/>
                </a:solidFill>
              </a:rPr>
              <a:t>tab1</a:t>
            </a:r>
            <a:r>
              <a:rPr kumimoji="1" lang="ja-JP" altLang="en-US" dirty="0"/>
              <a:t>を使う。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F9900B-3D7A-48BD-A2CA-F785E172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964065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0AF52F13-0EC6-45CE-9804-9458DDAB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連続変数の記述統計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E7129B17-81CC-42CB-84CB-8E625655D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CAA23BE-85C5-4FE4-9663-079E01AC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866356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610B0900-2BC4-413A-BEBE-40C21CEB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連続変数・離散変数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6D9A471-2F88-4DCB-B0F8-4B5BAF768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連続変数</a:t>
            </a:r>
            <a:endParaRPr lang="en-US" altLang="ja-JP" dirty="0"/>
          </a:p>
          <a:p>
            <a:pPr lvl="1"/>
            <a:r>
              <a:rPr lang="ja-JP" altLang="en-US" dirty="0"/>
              <a:t>変数のとりうる値が連続的な連続量の変数</a:t>
            </a:r>
            <a:endParaRPr lang="en-US" altLang="ja-JP" dirty="0"/>
          </a:p>
          <a:p>
            <a:pPr lvl="1"/>
            <a:r>
              <a:rPr lang="ja-JP" altLang="en-US" dirty="0"/>
              <a:t>例）身長、体重、スコアなど</a:t>
            </a:r>
            <a:endParaRPr lang="en-US" altLang="ja-JP" dirty="0"/>
          </a:p>
          <a:p>
            <a:r>
              <a:rPr lang="ja-JP" altLang="en-US" dirty="0"/>
              <a:t>離散変数</a:t>
            </a:r>
            <a:endParaRPr lang="en-US" altLang="ja-JP" dirty="0"/>
          </a:p>
          <a:p>
            <a:pPr lvl="1"/>
            <a:r>
              <a:rPr lang="ja-JP" altLang="en-US" dirty="0"/>
              <a:t>変数の取り得る値が非連続的な離散量の変数</a:t>
            </a:r>
            <a:endParaRPr lang="en-US" altLang="ja-JP" dirty="0"/>
          </a:p>
          <a:p>
            <a:pPr lvl="1"/>
            <a:r>
              <a:rPr lang="ja-JP" altLang="en-US" dirty="0"/>
              <a:t>例）性別、クラス、重症度など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DC4B14-7428-4EBE-88D0-201C90F0E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4392C57-5F80-4869-B020-596432443011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名義尺度、順序尺度、間隔尺度、比率尺度という区分がありますが、省略</a:t>
            </a:r>
            <a:endParaRPr lang="en-US" altLang="ja-JP" dirty="0"/>
          </a:p>
        </p:txBody>
      </p:sp>
      <p:pic>
        <p:nvPicPr>
          <p:cNvPr id="8" name="Picture 2" descr="talk icon">
            <a:extLst>
              <a:ext uri="{FF2B5EF4-FFF2-40B4-BE49-F238E27FC236}">
                <a16:creationId xmlns:a16="http://schemas.microsoft.com/office/drawing/2014/main" id="{D061FB7C-2332-4A59-A9D7-78589040D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49056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DBB755-E7D5-4886-8CCF-6D4D3329F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連続変数の記述統計量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D2F126-42E5-4EE7-AC63-C50C12D8F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下記の記述統計量を算出します。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平均、標準偏差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最小値、第一四分位、中央値、第三四分位、最大値、四分位範囲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31FF17-D82E-421D-A067-947D5CA0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595305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4D8BD-AA5D-447F-B288-0D8E55A8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連続変数の記述統計量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2148F5-1986-49DD-8414-BC8D5A7C9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kumimoji="1" lang="ja-JP" altLang="en-US" dirty="0"/>
              <a:t>記述統計量を算出するコマンド</a:t>
            </a:r>
            <a:endParaRPr kumimoji="1" lang="en-US" altLang="ja-JP" dirty="0"/>
          </a:p>
          <a:p>
            <a:pPr marL="0" indent="0" algn="ctr">
              <a:buNone/>
            </a:pPr>
            <a:r>
              <a:rPr lang="en-US" altLang="ja-JP" b="1" u="sng" dirty="0">
                <a:solidFill>
                  <a:schemeClr val="accent1"/>
                </a:solidFill>
              </a:rPr>
              <a:t>su</a:t>
            </a:r>
            <a:r>
              <a:rPr lang="en-US" altLang="ja-JP" b="1" dirty="0">
                <a:solidFill>
                  <a:schemeClr val="accent1"/>
                </a:solidFill>
              </a:rPr>
              <a:t>mmarize </a:t>
            </a:r>
            <a:r>
              <a:rPr lang="ja-JP" altLang="en-US" b="1" dirty="0">
                <a:solidFill>
                  <a:schemeClr val="accent1"/>
                </a:solidFill>
              </a:rPr>
              <a:t>変数リスト</a:t>
            </a:r>
            <a:r>
              <a:rPr lang="en-US" altLang="ja-JP" b="1" dirty="0">
                <a:solidFill>
                  <a:schemeClr val="accent1"/>
                </a:solidFill>
              </a:rPr>
              <a:t>, </a:t>
            </a:r>
            <a:r>
              <a:rPr lang="en-US" altLang="ja-JP" b="1" u="sng" dirty="0">
                <a:solidFill>
                  <a:schemeClr val="accent1"/>
                </a:solidFill>
              </a:rPr>
              <a:t>d</a:t>
            </a:r>
            <a:r>
              <a:rPr lang="en-US" altLang="ja-JP" b="1" dirty="0">
                <a:solidFill>
                  <a:schemeClr val="accent1"/>
                </a:solidFill>
              </a:rPr>
              <a:t>etail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FE72F0-95FB-40DC-AB23-4F895C90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513792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B7BEF-2018-4AF5-BC19-C2A1F3F3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本シリーズのテーマ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585F56-67BA-42A5-82E4-32CFAC5BC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kumimoji="1" lang="ja-JP" altLang="en-US" dirty="0"/>
              <a:t>特に重要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コマンドベースで</a:t>
            </a:r>
            <a:r>
              <a:rPr kumimoji="1" lang="en-US" altLang="ja-JP" dirty="0"/>
              <a:t>Stata</a:t>
            </a:r>
            <a:r>
              <a:rPr kumimoji="1" lang="ja-JP" altLang="en-US" dirty="0"/>
              <a:t>を操作できる。</a:t>
            </a:r>
            <a:endParaRPr kumimoji="1" lang="en-US" altLang="ja-JP" dirty="0"/>
          </a:p>
          <a:p>
            <a:pPr lvl="1"/>
            <a:r>
              <a:rPr lang="ja-JP" altLang="en-US" dirty="0"/>
              <a:t>解析の再現性を担保できる。</a:t>
            </a:r>
            <a:endParaRPr lang="en-US" altLang="ja-JP" dirty="0"/>
          </a:p>
          <a:p>
            <a:r>
              <a:rPr lang="ja-JP" altLang="en-US" dirty="0"/>
              <a:t>重要</a:t>
            </a:r>
            <a:endParaRPr lang="en-US" altLang="ja-JP" dirty="0"/>
          </a:p>
          <a:p>
            <a:pPr lvl="1"/>
            <a:r>
              <a:rPr lang="ja-JP" altLang="en-US" dirty="0"/>
              <a:t>簡易的にデータマネジメントができる</a:t>
            </a:r>
            <a:endParaRPr lang="en-US" altLang="ja-JP" dirty="0"/>
          </a:p>
          <a:p>
            <a:pPr lvl="1"/>
            <a:r>
              <a:rPr kumimoji="1" lang="ja-JP" altLang="en-US" dirty="0"/>
              <a:t>記述統計量の算出ができる。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回帰分析ができる。</a:t>
            </a:r>
            <a:endParaRPr kumimoji="1" lang="en-US" altLang="ja-JP" dirty="0"/>
          </a:p>
          <a:p>
            <a:r>
              <a:rPr kumimoji="1" lang="ja-JP" altLang="en-US" dirty="0"/>
              <a:t>発展的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ロジスティック回帰分析ができる。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828380-CE60-4F47-8333-FD60E38F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249262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4D8BD-AA5D-447F-B288-0D8E55A8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連続変数の記述統計量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2148F5-1986-49DD-8414-BC8D5A7C9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kumimoji="1" lang="ja-JP" altLang="en-US" dirty="0"/>
              <a:t>コマンドウインドウに打ち込む</a:t>
            </a:r>
            <a:endParaRPr kumimoji="1" lang="en-US" altLang="ja-JP" dirty="0"/>
          </a:p>
          <a:p>
            <a:pPr marL="0" indent="0" algn="ctr">
              <a:buNone/>
            </a:pPr>
            <a:r>
              <a:rPr lang="en-US" altLang="ja-JP" b="1" u="sng" dirty="0">
                <a:solidFill>
                  <a:schemeClr val="accent1"/>
                </a:solidFill>
              </a:rPr>
              <a:t>su</a:t>
            </a:r>
            <a:r>
              <a:rPr lang="en-US" altLang="ja-JP" b="1" dirty="0">
                <a:solidFill>
                  <a:schemeClr val="accent1"/>
                </a:solidFill>
              </a:rPr>
              <a:t>mmarize age, </a:t>
            </a:r>
            <a:r>
              <a:rPr lang="en-US" altLang="ja-JP" b="1" u="sng" dirty="0">
                <a:solidFill>
                  <a:schemeClr val="accent1"/>
                </a:solidFill>
              </a:rPr>
              <a:t>d</a:t>
            </a:r>
            <a:r>
              <a:rPr lang="en-US" altLang="ja-JP" b="1" dirty="0">
                <a:solidFill>
                  <a:schemeClr val="accent1"/>
                </a:solidFill>
              </a:rPr>
              <a:t>etail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FE72F0-95FB-40DC-AB23-4F895C90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fld id="{8B45D110-FD8E-48BD-8825-CDFBF9D22CA3}" type="slidenum">
              <a:rPr lang="ja-JP" altLang="en-US" smtClean="0"/>
              <a:pPr/>
              <a:t>20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005772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E9C2D7-0ED0-453D-95DF-E0548FAE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連続変数の記述統計量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935391-6AFF-468F-8160-34562E11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fld id="{8B45D110-FD8E-48BD-8825-CDFBF9D22CA3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762CF6-D991-4375-8B0E-B7E8BE13A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91980"/>
            <a:ext cx="7296247" cy="4032448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99AD942-02F9-47D1-AF28-C10F44185762}"/>
              </a:ext>
            </a:extLst>
          </p:cNvPr>
          <p:cNvSpPr/>
          <p:nvPr/>
        </p:nvSpPr>
        <p:spPr>
          <a:xfrm>
            <a:off x="5436096" y="4005064"/>
            <a:ext cx="2903759" cy="755984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6D30016-81CC-47E3-BAD9-4B2E37B22324}"/>
              </a:ext>
            </a:extLst>
          </p:cNvPr>
          <p:cNvSpPr txBox="1"/>
          <p:nvPr/>
        </p:nvSpPr>
        <p:spPr>
          <a:xfrm>
            <a:off x="6984109" y="368804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accent1"/>
                </a:solidFill>
              </a:rPr>
              <a:t>平均と標準偏差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A4ADEEB-29D2-43F4-80F0-652C01DC2EA7}"/>
              </a:ext>
            </a:extLst>
          </p:cNvPr>
          <p:cNvSpPr txBox="1"/>
          <p:nvPr/>
        </p:nvSpPr>
        <p:spPr>
          <a:xfrm>
            <a:off x="6731326" y="582442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accent1"/>
                </a:solidFill>
              </a:rPr>
              <a:t>分散・歪度・尖度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9C6A6D8-54D6-4F0E-A5DF-CBB3CA8D881E}"/>
              </a:ext>
            </a:extLst>
          </p:cNvPr>
          <p:cNvSpPr/>
          <p:nvPr/>
        </p:nvSpPr>
        <p:spPr>
          <a:xfrm>
            <a:off x="5436095" y="4921161"/>
            <a:ext cx="2903759" cy="838508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5762C89-63E1-4ED9-8A42-1493C506FC45}"/>
              </a:ext>
            </a:extLst>
          </p:cNvPr>
          <p:cNvSpPr/>
          <p:nvPr/>
        </p:nvSpPr>
        <p:spPr>
          <a:xfrm>
            <a:off x="1043609" y="4005064"/>
            <a:ext cx="2016224" cy="360040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0E12A0E-D591-4A1E-A990-4FD9E727CB4B}"/>
              </a:ext>
            </a:extLst>
          </p:cNvPr>
          <p:cNvSpPr/>
          <p:nvPr/>
        </p:nvSpPr>
        <p:spPr>
          <a:xfrm>
            <a:off x="1046495" y="3429000"/>
            <a:ext cx="2016224" cy="360040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8018460-60FB-4AFC-8ECC-EA004149DB5F}"/>
              </a:ext>
            </a:extLst>
          </p:cNvPr>
          <p:cNvSpPr/>
          <p:nvPr/>
        </p:nvSpPr>
        <p:spPr>
          <a:xfrm>
            <a:off x="1043609" y="4568442"/>
            <a:ext cx="2016224" cy="360040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F2FBF94-7242-4220-AECB-16F60313AC3D}"/>
              </a:ext>
            </a:extLst>
          </p:cNvPr>
          <p:cNvSpPr txBox="1"/>
          <p:nvPr/>
        </p:nvSpPr>
        <p:spPr>
          <a:xfrm>
            <a:off x="3059833" y="342900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accent1"/>
                </a:solidFill>
              </a:rPr>
              <a:t>第一四分位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7631A7E-900B-49C7-A7AB-8E5C51FE5B9C}"/>
              </a:ext>
            </a:extLst>
          </p:cNvPr>
          <p:cNvSpPr txBox="1"/>
          <p:nvPr/>
        </p:nvSpPr>
        <p:spPr>
          <a:xfrm>
            <a:off x="3059833" y="403244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accent1"/>
                </a:solidFill>
              </a:rPr>
              <a:t>中央値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434A460-E9A7-44F3-BAFB-D9629508A21E}"/>
              </a:ext>
            </a:extLst>
          </p:cNvPr>
          <p:cNvSpPr txBox="1"/>
          <p:nvPr/>
        </p:nvSpPr>
        <p:spPr>
          <a:xfrm>
            <a:off x="3059833" y="472109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accent1"/>
                </a:solidFill>
              </a:rPr>
              <a:t>第三四分位</a:t>
            </a: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B75636FA-6E44-49E2-9D99-5EC6406F3ECE}"/>
              </a:ext>
            </a:extLst>
          </p:cNvPr>
          <p:cNvSpPr/>
          <p:nvPr/>
        </p:nvSpPr>
        <p:spPr>
          <a:xfrm>
            <a:off x="4355976" y="2564904"/>
            <a:ext cx="504056" cy="400110"/>
          </a:xfrm>
          <a:prstGeom prst="ellips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2268DFB9-B29B-4620-BC8D-B5FEAF4AA9A0}"/>
              </a:ext>
            </a:extLst>
          </p:cNvPr>
          <p:cNvSpPr/>
          <p:nvPr/>
        </p:nvSpPr>
        <p:spPr>
          <a:xfrm>
            <a:off x="4355976" y="5436510"/>
            <a:ext cx="504056" cy="400110"/>
          </a:xfrm>
          <a:prstGeom prst="ellips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B87721E-0A31-4ACF-821A-ACECAA77D9AE}"/>
              </a:ext>
            </a:extLst>
          </p:cNvPr>
          <p:cNvSpPr txBox="1"/>
          <p:nvPr/>
        </p:nvSpPr>
        <p:spPr>
          <a:xfrm>
            <a:off x="4869661" y="256490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accent1"/>
                </a:solidFill>
              </a:rPr>
              <a:t>最小値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58CDB09-8008-4E69-B736-3A74121BDDBA}"/>
              </a:ext>
            </a:extLst>
          </p:cNvPr>
          <p:cNvSpPr txBox="1"/>
          <p:nvPr/>
        </p:nvSpPr>
        <p:spPr>
          <a:xfrm>
            <a:off x="4130950" y="601318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accent1"/>
                </a:solidFill>
              </a:rPr>
              <a:t>最大値</a:t>
            </a:r>
          </a:p>
        </p:txBody>
      </p:sp>
    </p:spTree>
    <p:extLst>
      <p:ext uri="{BB962C8B-B14F-4D97-AF65-F5344CB8AC3E}">
        <p14:creationId xmlns:p14="http://schemas.microsoft.com/office/powerpoint/2010/main" val="135780578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DBB755-E7D5-4886-8CCF-6D4D3329F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連続変数の記述統計量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D2F126-42E5-4EE7-AC63-C50C12D8F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accent1"/>
                </a:solidFill>
              </a:rPr>
              <a:t>summarize , detail</a:t>
            </a:r>
            <a:r>
              <a:rPr kumimoji="1" lang="ja-JP" altLang="en-US" dirty="0"/>
              <a:t>は</a:t>
            </a:r>
            <a:br>
              <a:rPr kumimoji="1" lang="en-US" altLang="ja-JP" dirty="0"/>
            </a:br>
            <a:r>
              <a:rPr kumimoji="1" lang="ja-JP" altLang="en-US" dirty="0"/>
              <a:t>必要そうな記述統計量を一通り出してくれるが、コピペに難がある。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31FF17-D82E-421D-A067-947D5CA0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22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999010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4D8BD-AA5D-447F-B288-0D8E55A8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連続変数の記述統計量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2148F5-1986-49DD-8414-BC8D5A7C9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kumimoji="1" lang="ja-JP" altLang="en-US" dirty="0"/>
              <a:t>記述統計量を算出するコマンド</a:t>
            </a:r>
            <a:endParaRPr kumimoji="1" lang="en-US" altLang="ja-JP" dirty="0"/>
          </a:p>
          <a:p>
            <a:pPr marL="0" indent="0" algn="ctr">
              <a:buNone/>
            </a:pPr>
            <a:r>
              <a:rPr lang="en-US" altLang="ja-JP" b="1" dirty="0" err="1">
                <a:solidFill>
                  <a:schemeClr val="accent1"/>
                </a:solidFill>
              </a:rPr>
              <a:t>tabstat</a:t>
            </a:r>
            <a:r>
              <a:rPr lang="en-US" altLang="ja-JP" b="1" dirty="0">
                <a:solidFill>
                  <a:schemeClr val="accent1"/>
                </a:solidFill>
              </a:rPr>
              <a:t> </a:t>
            </a:r>
            <a:r>
              <a:rPr lang="ja-JP" altLang="en-US" b="1" dirty="0">
                <a:solidFill>
                  <a:schemeClr val="accent1"/>
                </a:solidFill>
              </a:rPr>
              <a:t>変数リスト</a:t>
            </a:r>
            <a:r>
              <a:rPr lang="en-US" altLang="ja-JP" b="1" dirty="0">
                <a:solidFill>
                  <a:schemeClr val="accent1"/>
                </a:solidFill>
              </a:rPr>
              <a:t>, </a:t>
            </a:r>
            <a:r>
              <a:rPr lang="en-US" altLang="ja-JP" b="1" u="sng" dirty="0">
                <a:solidFill>
                  <a:schemeClr val="accent1"/>
                </a:solidFill>
              </a:rPr>
              <a:t>s</a:t>
            </a:r>
            <a:r>
              <a:rPr lang="en-US" altLang="ja-JP" b="1" dirty="0">
                <a:solidFill>
                  <a:schemeClr val="accent1"/>
                </a:solidFill>
              </a:rPr>
              <a:t>tatistics(</a:t>
            </a:r>
            <a:r>
              <a:rPr lang="ja-JP" altLang="en-US" b="1" dirty="0">
                <a:solidFill>
                  <a:schemeClr val="accent1"/>
                </a:solidFill>
              </a:rPr>
              <a:t>統計量</a:t>
            </a:r>
            <a:r>
              <a:rPr lang="en-US" altLang="ja-JP" b="1" dirty="0">
                <a:solidFill>
                  <a:schemeClr val="accent1"/>
                </a:solidFill>
              </a:rPr>
              <a:t>)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FE72F0-95FB-40DC-AB23-4F895C90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9F1A72C-DB9A-44AF-97D8-6135F1FA0848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en-US" altLang="ja-JP" dirty="0"/>
              <a:t>statistics</a:t>
            </a:r>
            <a:r>
              <a:rPr lang="ja-JP" altLang="en-US" dirty="0"/>
              <a:t>の括弧の中に必要な統計量を指定します。</a:t>
            </a:r>
            <a:endParaRPr lang="en-US" altLang="ja-JP" dirty="0"/>
          </a:p>
        </p:txBody>
      </p:sp>
      <p:pic>
        <p:nvPicPr>
          <p:cNvPr id="6" name="Picture 2" descr="talk icon">
            <a:extLst>
              <a:ext uri="{FF2B5EF4-FFF2-40B4-BE49-F238E27FC236}">
                <a16:creationId xmlns:a16="http://schemas.microsoft.com/office/drawing/2014/main" id="{0DCFE355-ABCC-4E3F-83DA-28177E3C0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72551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4D8BD-AA5D-447F-B288-0D8E55A8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連続変数の記述統計量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2148F5-1986-49DD-8414-BC8D5A7C9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kumimoji="1" lang="ja-JP" altLang="en-US" dirty="0"/>
              <a:t>コマンドウインドウに打ち込む</a:t>
            </a:r>
            <a:endParaRPr kumimoji="1" lang="en-US" altLang="ja-JP" dirty="0"/>
          </a:p>
          <a:p>
            <a:pPr marL="0" indent="0" algn="ctr">
              <a:buNone/>
            </a:pPr>
            <a:r>
              <a:rPr lang="en-US" altLang="ja-JP" b="1" dirty="0" err="1">
                <a:solidFill>
                  <a:schemeClr val="accent1"/>
                </a:solidFill>
              </a:rPr>
              <a:t>tabstat</a:t>
            </a:r>
            <a:r>
              <a:rPr lang="en-US" altLang="ja-JP" b="1" dirty="0">
                <a:solidFill>
                  <a:schemeClr val="accent1"/>
                </a:solidFill>
              </a:rPr>
              <a:t> age, </a:t>
            </a:r>
            <a:r>
              <a:rPr lang="en-US" altLang="ja-JP" b="1" u="sng" dirty="0">
                <a:solidFill>
                  <a:schemeClr val="accent1"/>
                </a:solidFill>
              </a:rPr>
              <a:t>s</a:t>
            </a:r>
            <a:r>
              <a:rPr lang="en-US" altLang="ja-JP" b="1" dirty="0">
                <a:solidFill>
                  <a:schemeClr val="accent1"/>
                </a:solidFill>
              </a:rPr>
              <a:t>tatistics (n mean </a:t>
            </a:r>
            <a:r>
              <a:rPr lang="en-US" altLang="ja-JP" b="1" dirty="0" err="1">
                <a:solidFill>
                  <a:schemeClr val="accent1"/>
                </a:solidFill>
              </a:rPr>
              <a:t>sd</a:t>
            </a:r>
            <a:r>
              <a:rPr lang="en-US" altLang="ja-JP" b="1" dirty="0">
                <a:solidFill>
                  <a:schemeClr val="accent1"/>
                </a:solidFill>
              </a:rPr>
              <a:t> min p25 p50 p75 max </a:t>
            </a:r>
            <a:r>
              <a:rPr lang="en-US" altLang="ja-JP" b="1" dirty="0" err="1">
                <a:solidFill>
                  <a:schemeClr val="accent1"/>
                </a:solidFill>
              </a:rPr>
              <a:t>iqr</a:t>
            </a:r>
            <a:r>
              <a:rPr lang="en-US" altLang="ja-JP" b="1" dirty="0">
                <a:solidFill>
                  <a:schemeClr val="accent1"/>
                </a:solidFill>
              </a:rPr>
              <a:t>)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FE72F0-95FB-40DC-AB23-4F895C90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9F1A72C-DB9A-44AF-97D8-6135F1FA0848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スライドの都合で</a:t>
            </a:r>
            <a:r>
              <a:rPr lang="en-US" altLang="ja-JP" dirty="0"/>
              <a:t>2</a:t>
            </a:r>
            <a:r>
              <a:rPr lang="ja-JP" altLang="en-US" dirty="0"/>
              <a:t>行になっていますが、</a:t>
            </a:r>
            <a:r>
              <a:rPr lang="en-US" altLang="ja-JP" dirty="0"/>
              <a:t>1</a:t>
            </a:r>
            <a:r>
              <a:rPr lang="ja-JP" altLang="en-US" dirty="0"/>
              <a:t>行で打ち込んで下さい。</a:t>
            </a:r>
            <a:endParaRPr lang="en-US" altLang="ja-JP" dirty="0"/>
          </a:p>
        </p:txBody>
      </p:sp>
      <p:pic>
        <p:nvPicPr>
          <p:cNvPr id="6" name="Picture 2" descr="talk icon">
            <a:extLst>
              <a:ext uri="{FF2B5EF4-FFF2-40B4-BE49-F238E27FC236}">
                <a16:creationId xmlns:a16="http://schemas.microsoft.com/office/drawing/2014/main" id="{0DCFE355-ABCC-4E3F-83DA-28177E3C0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下 6">
            <a:extLst>
              <a:ext uri="{FF2B5EF4-FFF2-40B4-BE49-F238E27FC236}">
                <a16:creationId xmlns:a16="http://schemas.microsoft.com/office/drawing/2014/main" id="{8227599B-B2C2-49C3-AB41-20647FE44621}"/>
              </a:ext>
            </a:extLst>
          </p:cNvPr>
          <p:cNvSpPr/>
          <p:nvPr/>
        </p:nvSpPr>
        <p:spPr>
          <a:xfrm rot="13125945">
            <a:off x="2515295" y="4623715"/>
            <a:ext cx="288032" cy="432048"/>
          </a:xfrm>
          <a:prstGeom prst="down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33BB472-600F-4CB6-8500-69372F9250FD}"/>
              </a:ext>
            </a:extLst>
          </p:cNvPr>
          <p:cNvSpPr/>
          <p:nvPr/>
        </p:nvSpPr>
        <p:spPr>
          <a:xfrm>
            <a:off x="476216" y="5098350"/>
            <a:ext cx="6098568" cy="1323952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>
                <a:solidFill>
                  <a:schemeClr val="accent1"/>
                </a:solidFill>
              </a:rPr>
              <a:t>statistics</a:t>
            </a:r>
            <a:r>
              <a:rPr kumimoji="1" lang="ja-JP" altLang="en-US" sz="2000" dirty="0">
                <a:solidFill>
                  <a:schemeClr val="accent1"/>
                </a:solidFill>
              </a:rPr>
              <a:t>の括弧内は</a:t>
            </a:r>
            <a:r>
              <a:rPr kumimoji="1" lang="ja-JP" altLang="en-US" sz="2000" b="1" dirty="0">
                <a:solidFill>
                  <a:schemeClr val="accent5"/>
                </a:solidFill>
              </a:rPr>
              <a:t>半角スペース</a:t>
            </a:r>
            <a:r>
              <a:rPr kumimoji="1" lang="ja-JP" altLang="en-US" sz="2000" dirty="0">
                <a:solidFill>
                  <a:schemeClr val="accent1"/>
                </a:solidFill>
              </a:rPr>
              <a:t>で区切ります。</a:t>
            </a:r>
            <a:endParaRPr kumimoji="1" lang="en-US" altLang="ja-JP" sz="2000" dirty="0">
              <a:solidFill>
                <a:schemeClr val="accent1"/>
              </a:solidFill>
            </a:endParaRPr>
          </a:p>
          <a:p>
            <a:pPr algn="ctr"/>
            <a:r>
              <a:rPr kumimoji="1" lang="ja-JP" altLang="en-US" sz="2000" dirty="0">
                <a:solidFill>
                  <a:schemeClr val="accent1"/>
                </a:solidFill>
              </a:rPr>
              <a:t>改行で分かり難いですが、</a:t>
            </a:r>
            <a:br>
              <a:rPr kumimoji="1" lang="en-US" altLang="ja-JP" sz="2000" dirty="0">
                <a:solidFill>
                  <a:schemeClr val="accent1"/>
                </a:solidFill>
              </a:rPr>
            </a:br>
            <a:r>
              <a:rPr kumimoji="1" lang="en-US" altLang="ja-JP" sz="2000" b="1" dirty="0">
                <a:solidFill>
                  <a:schemeClr val="accent1"/>
                </a:solidFill>
              </a:rPr>
              <a:t>p25</a:t>
            </a:r>
            <a:r>
              <a:rPr kumimoji="1" lang="ja-JP" altLang="en-US" sz="2000" dirty="0">
                <a:solidFill>
                  <a:schemeClr val="accent1"/>
                </a:solidFill>
              </a:rPr>
              <a:t>と</a:t>
            </a:r>
            <a:r>
              <a:rPr kumimoji="1" lang="en-US" altLang="ja-JP" sz="2000" b="1" dirty="0">
                <a:solidFill>
                  <a:schemeClr val="accent1"/>
                </a:solidFill>
              </a:rPr>
              <a:t>p50</a:t>
            </a:r>
            <a:r>
              <a:rPr kumimoji="1" lang="ja-JP" altLang="en-US" sz="2000" dirty="0">
                <a:solidFill>
                  <a:schemeClr val="accent1"/>
                </a:solidFill>
              </a:rPr>
              <a:t>の間には半角スペースがあります。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390928390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22BD18-139B-4AD4-BCB2-96AC8DC69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連続変数の記述統計量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63F122-24D5-48BE-AAEF-4E462369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25</a:t>
            </a:fld>
            <a:endParaRPr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0CA8A13-744B-4418-9A93-C4BB0385F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2332"/>
            <a:ext cx="9144000" cy="973336"/>
          </a:xfrm>
          <a:prstGeom prst="rect">
            <a:avLst/>
          </a:prstGeom>
        </p:spPr>
      </p:pic>
      <p:sp>
        <p:nvSpPr>
          <p:cNvPr id="5" name="左中かっこ 4">
            <a:extLst>
              <a:ext uri="{FF2B5EF4-FFF2-40B4-BE49-F238E27FC236}">
                <a16:creationId xmlns:a16="http://schemas.microsoft.com/office/drawing/2014/main" id="{FB793A07-9142-46B2-A309-D10B72254FC4}"/>
              </a:ext>
            </a:extLst>
          </p:cNvPr>
          <p:cNvSpPr/>
          <p:nvPr/>
        </p:nvSpPr>
        <p:spPr>
          <a:xfrm rot="16200000">
            <a:off x="5004048" y="243260"/>
            <a:ext cx="288032" cy="7632848"/>
          </a:xfrm>
          <a:prstGeom prst="leftBrac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0A7AA6-E09F-4909-AFAB-E8B8D4C7A898}"/>
              </a:ext>
            </a:extLst>
          </p:cNvPr>
          <p:cNvSpPr txBox="1"/>
          <p:nvPr/>
        </p:nvSpPr>
        <p:spPr>
          <a:xfrm>
            <a:off x="2175450" y="4393591"/>
            <a:ext cx="67890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800" b="1" dirty="0" err="1">
                <a:solidFill>
                  <a:schemeClr val="accent1"/>
                </a:solidFill>
              </a:rPr>
              <a:t>tabstat</a:t>
            </a:r>
            <a:r>
              <a:rPr lang="ja-JP" altLang="en-US" sz="2800" dirty="0">
                <a:solidFill>
                  <a:srgbClr val="4D4D4D"/>
                </a:solidFill>
              </a:rPr>
              <a:t>コマンドの</a:t>
            </a:r>
            <a:r>
              <a:rPr lang="en-US" altLang="ja-JP" sz="2800" b="1" dirty="0">
                <a:solidFill>
                  <a:schemeClr val="accent1"/>
                </a:solidFill>
              </a:rPr>
              <a:t>statistics</a:t>
            </a:r>
            <a:r>
              <a:rPr lang="ja-JP" altLang="en-US" sz="2800" dirty="0">
                <a:solidFill>
                  <a:srgbClr val="4D4D4D"/>
                </a:solidFill>
              </a:rPr>
              <a:t>オプションで</a:t>
            </a:r>
            <a:br>
              <a:rPr lang="en-US" altLang="ja-JP" sz="2800" dirty="0">
                <a:solidFill>
                  <a:srgbClr val="4D4D4D"/>
                </a:solidFill>
              </a:rPr>
            </a:br>
            <a:r>
              <a:rPr lang="ja-JP" altLang="en-US" sz="2800" dirty="0">
                <a:solidFill>
                  <a:srgbClr val="4D4D4D"/>
                </a:solidFill>
              </a:rPr>
              <a:t>指定した統計量が表示される。</a:t>
            </a:r>
            <a:endParaRPr kumimoji="1" lang="ja-JP" altLang="en-US" sz="28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66128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4D8BD-AA5D-447F-B288-0D8E55A8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複数の連続変数の記述統計量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2148F5-1986-49DD-8414-BC8D5A7C9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392488"/>
          </a:xfrm>
        </p:spPr>
        <p:txBody>
          <a:bodyPr anchor="ctr"/>
          <a:lstStyle/>
          <a:p>
            <a:pPr marL="0" indent="0" algn="ctr">
              <a:buNone/>
            </a:pPr>
            <a:r>
              <a:rPr kumimoji="1" lang="ja-JP" altLang="en-US" dirty="0"/>
              <a:t>コマンドウインドウに打ち込む</a:t>
            </a:r>
            <a:endParaRPr kumimoji="1" lang="en-US" altLang="ja-JP" dirty="0"/>
          </a:p>
          <a:p>
            <a:pPr marL="0" indent="0" algn="ctr">
              <a:buNone/>
            </a:pPr>
            <a:r>
              <a:rPr lang="en-US" altLang="ja-JP" b="1" dirty="0" err="1">
                <a:solidFill>
                  <a:schemeClr val="accent1"/>
                </a:solidFill>
              </a:rPr>
              <a:t>tabstat</a:t>
            </a:r>
            <a:r>
              <a:rPr lang="en-US" altLang="ja-JP" b="1" dirty="0">
                <a:solidFill>
                  <a:schemeClr val="accent1"/>
                </a:solidFill>
              </a:rPr>
              <a:t> age</a:t>
            </a:r>
            <a:r>
              <a:rPr lang="ja-JP" altLang="en-US" b="1" dirty="0">
                <a:solidFill>
                  <a:schemeClr val="accent1"/>
                </a:solidFill>
              </a:rPr>
              <a:t> </a:t>
            </a:r>
            <a:r>
              <a:rPr lang="en-US" altLang="ja-JP" b="1" dirty="0" err="1">
                <a:solidFill>
                  <a:schemeClr val="accent1"/>
                </a:solidFill>
              </a:rPr>
              <a:t>lwt_kg</a:t>
            </a:r>
            <a:r>
              <a:rPr lang="ja-JP" altLang="en-US" b="1" dirty="0">
                <a:solidFill>
                  <a:schemeClr val="accent1"/>
                </a:solidFill>
              </a:rPr>
              <a:t> </a:t>
            </a:r>
            <a:r>
              <a:rPr lang="en-US" altLang="ja-JP" b="1" dirty="0" err="1">
                <a:solidFill>
                  <a:schemeClr val="accent1"/>
                </a:solidFill>
              </a:rPr>
              <a:t>bwt</a:t>
            </a:r>
            <a:r>
              <a:rPr lang="en-US" altLang="ja-JP" b="1" dirty="0">
                <a:solidFill>
                  <a:schemeClr val="accent1"/>
                </a:solidFill>
              </a:rPr>
              <a:t> </a:t>
            </a:r>
            <a:r>
              <a:rPr lang="en-US" altLang="ja-JP" b="1" dirty="0" err="1">
                <a:solidFill>
                  <a:schemeClr val="accent1"/>
                </a:solidFill>
              </a:rPr>
              <a:t>ftv</a:t>
            </a:r>
            <a:r>
              <a:rPr lang="en-US" altLang="ja-JP" b="1" dirty="0">
                <a:solidFill>
                  <a:schemeClr val="accent1"/>
                </a:solidFill>
              </a:rPr>
              <a:t>, </a:t>
            </a:r>
            <a:r>
              <a:rPr lang="en-US" altLang="ja-JP" b="1" u="sng" dirty="0">
                <a:solidFill>
                  <a:schemeClr val="accent1"/>
                </a:solidFill>
              </a:rPr>
              <a:t>s</a:t>
            </a:r>
            <a:r>
              <a:rPr lang="en-US" altLang="ja-JP" b="1" dirty="0">
                <a:solidFill>
                  <a:schemeClr val="accent1"/>
                </a:solidFill>
              </a:rPr>
              <a:t>tatistics (n mean </a:t>
            </a:r>
            <a:r>
              <a:rPr lang="en-US" altLang="ja-JP" b="1" dirty="0" err="1">
                <a:solidFill>
                  <a:schemeClr val="accent1"/>
                </a:solidFill>
              </a:rPr>
              <a:t>sd</a:t>
            </a:r>
            <a:r>
              <a:rPr lang="en-US" altLang="ja-JP" b="1" dirty="0">
                <a:solidFill>
                  <a:schemeClr val="accent1"/>
                </a:solidFill>
              </a:rPr>
              <a:t> min p25 p50 p75 max </a:t>
            </a:r>
            <a:r>
              <a:rPr lang="en-US" altLang="ja-JP" b="1" dirty="0" err="1">
                <a:solidFill>
                  <a:schemeClr val="accent1"/>
                </a:solidFill>
              </a:rPr>
              <a:t>iqr</a:t>
            </a:r>
            <a:r>
              <a:rPr lang="en-US" altLang="ja-JP" b="1" dirty="0">
                <a:solidFill>
                  <a:schemeClr val="accent1"/>
                </a:solidFill>
              </a:rPr>
              <a:t>)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FE72F0-95FB-40DC-AB23-4F895C90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26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9F1A72C-DB9A-44AF-97D8-6135F1FA0848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en-US" altLang="ja-JP" dirty="0" err="1"/>
              <a:t>lwt_kg</a:t>
            </a:r>
            <a:r>
              <a:rPr lang="ja-JP" altLang="en-US" dirty="0"/>
              <a:t>は前回で作成した変数です。</a:t>
            </a:r>
            <a:endParaRPr lang="en-US" altLang="ja-JP" dirty="0"/>
          </a:p>
        </p:txBody>
      </p:sp>
      <p:pic>
        <p:nvPicPr>
          <p:cNvPr id="6" name="Picture 2" descr="talk icon">
            <a:extLst>
              <a:ext uri="{FF2B5EF4-FFF2-40B4-BE49-F238E27FC236}">
                <a16:creationId xmlns:a16="http://schemas.microsoft.com/office/drawing/2014/main" id="{0DCFE355-ABCC-4E3F-83DA-28177E3C0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下 6">
            <a:extLst>
              <a:ext uri="{FF2B5EF4-FFF2-40B4-BE49-F238E27FC236}">
                <a16:creationId xmlns:a16="http://schemas.microsoft.com/office/drawing/2014/main" id="{8227599B-B2C2-49C3-AB41-20647FE44621}"/>
              </a:ext>
            </a:extLst>
          </p:cNvPr>
          <p:cNvSpPr/>
          <p:nvPr/>
        </p:nvSpPr>
        <p:spPr>
          <a:xfrm rot="8354244">
            <a:off x="1221729" y="4356947"/>
            <a:ext cx="288032" cy="432048"/>
          </a:xfrm>
          <a:prstGeom prst="down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33BB472-600F-4CB6-8500-69372F9250FD}"/>
              </a:ext>
            </a:extLst>
          </p:cNvPr>
          <p:cNvSpPr/>
          <p:nvPr/>
        </p:nvSpPr>
        <p:spPr>
          <a:xfrm>
            <a:off x="429072" y="5098350"/>
            <a:ext cx="5439072" cy="896964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accent1"/>
                </a:solidFill>
              </a:rPr>
              <a:t>改行で分かり難いですが、</a:t>
            </a:r>
            <a:br>
              <a:rPr kumimoji="1" lang="en-US" altLang="ja-JP" sz="2000" dirty="0">
                <a:solidFill>
                  <a:schemeClr val="accent1"/>
                </a:solidFill>
              </a:rPr>
            </a:br>
            <a:r>
              <a:rPr kumimoji="1" lang="en-US" altLang="ja-JP" sz="2000" b="1" dirty="0">
                <a:solidFill>
                  <a:schemeClr val="accent1"/>
                </a:solidFill>
              </a:rPr>
              <a:t>n</a:t>
            </a:r>
            <a:r>
              <a:rPr kumimoji="1" lang="ja-JP" altLang="en-US" sz="2000" dirty="0">
                <a:solidFill>
                  <a:schemeClr val="accent1"/>
                </a:solidFill>
              </a:rPr>
              <a:t>と</a:t>
            </a:r>
            <a:r>
              <a:rPr kumimoji="1" lang="en-US" altLang="ja-JP" sz="2000" b="1" dirty="0">
                <a:solidFill>
                  <a:schemeClr val="accent1"/>
                </a:solidFill>
              </a:rPr>
              <a:t>mean</a:t>
            </a:r>
            <a:r>
              <a:rPr kumimoji="1" lang="ja-JP" altLang="en-US" sz="2000" dirty="0">
                <a:solidFill>
                  <a:schemeClr val="accent1"/>
                </a:solidFill>
              </a:rPr>
              <a:t>の間には半角スペースがあります。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338316355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22BD18-139B-4AD4-BCB2-96AC8DC69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複数の連続変数の記述統計量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63F122-24D5-48BE-AAEF-4E462369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27</a:t>
            </a:fld>
            <a:endParaRPr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4C134C0-CFE9-430C-AE6B-485E79737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35" y="1772816"/>
            <a:ext cx="6317729" cy="3816424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9E8F13C-54F6-4DB4-B7FD-0F3C333036FC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en-US" altLang="ja-JP" dirty="0"/>
              <a:t>1</a:t>
            </a:r>
            <a:r>
              <a:rPr lang="ja-JP" altLang="en-US" dirty="0"/>
              <a:t>変数だけを表示した表とは異なって、統計量が縦に並びます。</a:t>
            </a:r>
            <a:endParaRPr lang="en-US" altLang="ja-JP" dirty="0"/>
          </a:p>
        </p:txBody>
      </p:sp>
      <p:pic>
        <p:nvPicPr>
          <p:cNvPr id="6" name="Picture 2" descr="talk icon">
            <a:extLst>
              <a:ext uri="{FF2B5EF4-FFF2-40B4-BE49-F238E27FC236}">
                <a16:creationId xmlns:a16="http://schemas.microsoft.com/office/drawing/2014/main" id="{7BD83106-4842-4CCD-9AF4-F512CE888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C5D4E62-77D0-443D-9862-C60F35F18BA0}"/>
              </a:ext>
            </a:extLst>
          </p:cNvPr>
          <p:cNvSpPr/>
          <p:nvPr/>
        </p:nvSpPr>
        <p:spPr>
          <a:xfrm>
            <a:off x="1547664" y="2348880"/>
            <a:ext cx="792088" cy="2952328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4655CD3-5F78-4BE7-992E-16FA1D8C28C5}"/>
              </a:ext>
            </a:extLst>
          </p:cNvPr>
          <p:cNvSpPr txBox="1"/>
          <p:nvPr/>
        </p:nvSpPr>
        <p:spPr>
          <a:xfrm>
            <a:off x="594620" y="584762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指定した統計量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34CB1C9-8D04-426D-8E84-BA7757905324}"/>
              </a:ext>
            </a:extLst>
          </p:cNvPr>
          <p:cNvSpPr/>
          <p:nvPr/>
        </p:nvSpPr>
        <p:spPr>
          <a:xfrm rot="16200000">
            <a:off x="1711332" y="5269462"/>
            <a:ext cx="464752" cy="612068"/>
          </a:xfrm>
          <a:prstGeom prst="right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4690587-26E3-46C7-AF0C-E4F04E7E6472}"/>
              </a:ext>
            </a:extLst>
          </p:cNvPr>
          <p:cNvSpPr/>
          <p:nvPr/>
        </p:nvSpPr>
        <p:spPr>
          <a:xfrm>
            <a:off x="3203848" y="1841524"/>
            <a:ext cx="4527016" cy="363340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753B195-0323-421D-9EE5-B798D754391B}"/>
              </a:ext>
            </a:extLst>
          </p:cNvPr>
          <p:cNvSpPr txBox="1"/>
          <p:nvPr/>
        </p:nvSpPr>
        <p:spPr>
          <a:xfrm>
            <a:off x="5467356" y="135900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指定した変数</a:t>
            </a: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F06B1285-9177-4D2C-8856-86D9FC174A65}"/>
              </a:ext>
            </a:extLst>
          </p:cNvPr>
          <p:cNvSpPr/>
          <p:nvPr/>
        </p:nvSpPr>
        <p:spPr>
          <a:xfrm rot="8254281">
            <a:off x="5056280" y="1546067"/>
            <a:ext cx="357442" cy="293580"/>
          </a:xfrm>
          <a:prstGeom prst="right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86307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D39249-E17B-4EE4-91D0-C16C0B57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statistics</a:t>
            </a:r>
            <a:r>
              <a:rPr lang="ja-JP" altLang="en-US" dirty="0"/>
              <a:t>で指定できるもの（一部）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1EED7918-8272-44AA-A5CF-9B0ABDA42C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006234"/>
              </p:ext>
            </p:extLst>
          </p:nvPr>
        </p:nvGraphicFramePr>
        <p:xfrm>
          <a:off x="457200" y="1125538"/>
          <a:ext cx="8229600" cy="516073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170584">
                  <a:extLst>
                    <a:ext uri="{9D8B030D-6E8A-4147-A177-3AD203B41FA5}">
                      <a16:colId xmlns:a16="http://schemas.microsoft.com/office/drawing/2014/main" val="2070898508"/>
                    </a:ext>
                  </a:extLst>
                </a:gridCol>
                <a:gridCol w="6059016">
                  <a:extLst>
                    <a:ext uri="{9D8B030D-6E8A-4147-A177-3AD203B41FA5}">
                      <a16:colId xmlns:a16="http://schemas.microsoft.com/office/drawing/2014/main" val="4266389900"/>
                    </a:ext>
                  </a:extLst>
                </a:gridCol>
              </a:tblGrid>
              <a:tr h="405854"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オプション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計算される記述統計量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24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u="none" dirty="0"/>
                        <a:t>n</a:t>
                      </a:r>
                      <a:endParaRPr kumimoji="1" lang="ja-JP" altLang="en-US" sz="2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欠損がない対象者数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4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u="sng" dirty="0"/>
                        <a:t>me</a:t>
                      </a:r>
                      <a:r>
                        <a:rPr kumimoji="1" lang="en-US" altLang="ja-JP" sz="2000" u="none" dirty="0"/>
                        <a:t>an</a:t>
                      </a:r>
                      <a:endParaRPr kumimoji="1" lang="ja-JP" altLang="en-US" sz="2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平均値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u="none" dirty="0" err="1"/>
                        <a:t>sd</a:t>
                      </a:r>
                      <a:endParaRPr kumimoji="1" lang="ja-JP" altLang="en-US" sz="2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標準偏差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982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u="sng" dirty="0"/>
                        <a:t>v</a:t>
                      </a:r>
                      <a:r>
                        <a:rPr kumimoji="1" lang="en-US" altLang="ja-JP" sz="2000" u="none" dirty="0"/>
                        <a:t>ariance</a:t>
                      </a:r>
                      <a:endParaRPr kumimoji="1" lang="ja-JP" altLang="en-US" sz="2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分散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283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u="none" dirty="0"/>
                        <a:t>p1, p5, p10</a:t>
                      </a:r>
                      <a:endParaRPr kumimoji="1" lang="ja-JP" altLang="en-US" sz="2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それぞれ</a:t>
                      </a:r>
                      <a:r>
                        <a:rPr kumimoji="1" lang="en-US" altLang="ja-JP" sz="2000" dirty="0"/>
                        <a:t>1, 5, 10</a:t>
                      </a:r>
                      <a:r>
                        <a:rPr kumimoji="1" lang="ja-JP" altLang="en-US" sz="2000" dirty="0"/>
                        <a:t>パーセンタイル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1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u="none" dirty="0"/>
                        <a:t>p25</a:t>
                      </a:r>
                      <a:endParaRPr kumimoji="1" lang="ja-JP" altLang="en-US" sz="2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第一四分位（</a:t>
                      </a:r>
                      <a:r>
                        <a:rPr kumimoji="1" lang="en-US" altLang="ja-JP" sz="2000" dirty="0"/>
                        <a:t>25</a:t>
                      </a:r>
                      <a:r>
                        <a:rPr kumimoji="1" lang="ja-JP" altLang="en-US" sz="2000" dirty="0"/>
                        <a:t>パーセンタイル）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2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u="none" dirty="0"/>
                        <a:t>p50</a:t>
                      </a:r>
                      <a:endParaRPr kumimoji="1" lang="ja-JP" altLang="en-US" sz="2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中央値（</a:t>
                      </a:r>
                      <a:r>
                        <a:rPr kumimoji="1" lang="en-US" altLang="ja-JP" sz="2000" dirty="0"/>
                        <a:t>50</a:t>
                      </a:r>
                      <a:r>
                        <a:rPr kumimoji="1" lang="ja-JP" altLang="en-US" sz="2000" dirty="0"/>
                        <a:t>パーセンタイル）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400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u="none" dirty="0"/>
                        <a:t>p75</a:t>
                      </a:r>
                      <a:endParaRPr kumimoji="1" lang="ja-JP" altLang="en-US" sz="2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第三四分位（</a:t>
                      </a:r>
                      <a:r>
                        <a:rPr kumimoji="1" lang="en-US" altLang="ja-JP" sz="2000" dirty="0"/>
                        <a:t>75</a:t>
                      </a:r>
                      <a:r>
                        <a:rPr kumimoji="1" lang="ja-JP" altLang="en-US" sz="2000" dirty="0"/>
                        <a:t>パーセンタイル）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64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u="none" dirty="0"/>
                        <a:t>p90, p95, p99</a:t>
                      </a:r>
                      <a:endParaRPr kumimoji="1" lang="ja-JP" altLang="en-US" sz="2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それぞれ</a:t>
                      </a:r>
                      <a:r>
                        <a:rPr kumimoji="1" lang="en-US" altLang="ja-JP" sz="2000" dirty="0"/>
                        <a:t>90, 95, 99</a:t>
                      </a:r>
                      <a:r>
                        <a:rPr kumimoji="1" lang="ja-JP" altLang="en-US" sz="2000" dirty="0"/>
                        <a:t>パーセンタイル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55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u="sng" dirty="0"/>
                        <a:t>mi</a:t>
                      </a:r>
                      <a:r>
                        <a:rPr kumimoji="1" lang="en-US" altLang="ja-JP" sz="2000" u="none" dirty="0"/>
                        <a:t>n</a:t>
                      </a:r>
                      <a:endParaRPr kumimoji="1" lang="ja-JP" altLang="en-US" sz="2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最小値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515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u="sng" dirty="0"/>
                        <a:t>ma</a:t>
                      </a:r>
                      <a:r>
                        <a:rPr kumimoji="1" lang="en-US" altLang="ja-JP" sz="2000" u="none" dirty="0"/>
                        <a:t>x</a:t>
                      </a:r>
                      <a:endParaRPr kumimoji="1" lang="ja-JP" altLang="en-US" sz="2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最大値</a:t>
                      </a:r>
                      <a:endParaRPr kumimoji="1" lang="en-US" altLang="ja-JP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427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u="none" dirty="0" err="1"/>
                        <a:t>iqr</a:t>
                      </a:r>
                      <a:endParaRPr kumimoji="1" lang="ja-JP" altLang="en-US" sz="2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四分位範囲</a:t>
                      </a:r>
                      <a:endParaRPr kumimoji="1" lang="en-US" altLang="ja-JP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74932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1DBF9E-1134-4DB1-8684-29B8774C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28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333674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8CD4F2-725E-48C4-9E39-B24B1440F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tabstat</a:t>
            </a:r>
            <a:r>
              <a:rPr kumimoji="1" lang="ja-JP" altLang="en-US" dirty="0"/>
              <a:t>が優れている点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B95C81-BA49-4AAC-B89B-AC091DE7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 err="1">
                <a:solidFill>
                  <a:schemeClr val="accent1"/>
                </a:solidFill>
              </a:rPr>
              <a:t>tabstat</a:t>
            </a:r>
            <a:r>
              <a:rPr lang="ja-JP" altLang="en-US" dirty="0"/>
              <a:t>はユーザが</a:t>
            </a:r>
            <a:r>
              <a:rPr lang="en-US" altLang="ja-JP" b="1" u="sng" dirty="0">
                <a:solidFill>
                  <a:schemeClr val="accent1"/>
                </a:solidFill>
              </a:rPr>
              <a:t>s</a:t>
            </a:r>
            <a:r>
              <a:rPr lang="en-US" altLang="ja-JP" b="1" dirty="0">
                <a:solidFill>
                  <a:schemeClr val="accent1"/>
                </a:solidFill>
              </a:rPr>
              <a:t>tatistics</a:t>
            </a:r>
            <a:r>
              <a:rPr lang="ja-JP" altLang="en-US" dirty="0"/>
              <a:t>を使って指定しないと</a:t>
            </a:r>
            <a:r>
              <a:rPr lang="ja-JP" altLang="en-US" dirty="0">
                <a:solidFill>
                  <a:schemeClr val="accent2"/>
                </a:solidFill>
              </a:rPr>
              <a:t>平均値しか計算しません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しかし、沢山の変数の記述統計量をまとめて表にしてくれます。</a:t>
            </a:r>
            <a:endParaRPr lang="en-US" altLang="ja-JP" dirty="0"/>
          </a:p>
          <a:p>
            <a:r>
              <a:rPr kumimoji="1" lang="ja-JP" altLang="en-US" dirty="0"/>
              <a:t>つまり、</a:t>
            </a:r>
            <a:r>
              <a:rPr kumimoji="1" lang="ja-JP" altLang="en-US" b="1" dirty="0">
                <a:solidFill>
                  <a:schemeClr val="accent5"/>
                </a:solidFill>
              </a:rPr>
              <a:t>コピペが楽</a:t>
            </a:r>
            <a:r>
              <a:rPr kumimoji="1" lang="ja-JP" altLang="en-US" dirty="0"/>
              <a:t>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94657F-C0D6-44DB-A5A7-2EDD45D0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29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417023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B22B22-2156-4AE1-A350-87F86413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解析計画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2B604B-4363-4769-A64D-86679A7A4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lbw.dta</a:t>
            </a:r>
            <a:r>
              <a:rPr lang="ja-JP" altLang="en-US" dirty="0"/>
              <a:t>の解析計画</a:t>
            </a:r>
            <a:endParaRPr lang="en-US" altLang="ja-JP" dirty="0"/>
          </a:p>
          <a:p>
            <a:pPr marL="869950" lvl="1" indent="-514350">
              <a:buFont typeface="+mj-lt"/>
              <a:buAutoNum type="arabicPeriod"/>
            </a:pPr>
            <a:r>
              <a:rPr kumimoji="1" lang="ja-JP" altLang="en-US" dirty="0"/>
              <a:t>記述統計量を算出する。</a:t>
            </a:r>
            <a:endParaRPr kumimoji="1" lang="en-US" altLang="ja-JP" dirty="0"/>
          </a:p>
          <a:p>
            <a:pPr marL="869950" lvl="1" indent="-514350">
              <a:buFont typeface="+mj-lt"/>
              <a:buAutoNum type="arabicPeriod"/>
            </a:pPr>
            <a:r>
              <a:rPr kumimoji="1" lang="ja-JP" altLang="en-US" dirty="0"/>
              <a:t>グラフを作る。</a:t>
            </a:r>
            <a:endParaRPr kumimoji="1" lang="en-US" altLang="ja-JP" dirty="0"/>
          </a:p>
          <a:p>
            <a:pPr marL="869950" lvl="1" indent="-514350">
              <a:buFont typeface="+mj-lt"/>
              <a:buAutoNum type="arabicPeriod"/>
            </a:pPr>
            <a:r>
              <a:rPr kumimoji="1" lang="ja-JP" altLang="en-US" dirty="0"/>
              <a:t>重回帰分析</a:t>
            </a:r>
            <a:endParaRPr kumimoji="1" lang="en-US" altLang="ja-JP" dirty="0"/>
          </a:p>
          <a:p>
            <a:pPr marL="1289050" lvl="2" indent="-514350"/>
            <a:r>
              <a:rPr kumimoji="1" lang="ja-JP" altLang="en-US" dirty="0"/>
              <a:t>最終月経時体重と出生時体重の関係</a:t>
            </a:r>
            <a:endParaRPr kumimoji="1" lang="en-US" altLang="ja-JP" dirty="0"/>
          </a:p>
          <a:p>
            <a:pPr marL="869950" lvl="1" indent="-514350">
              <a:buFont typeface="+mj-lt"/>
              <a:buAutoNum type="arabicPeriod"/>
            </a:pPr>
            <a:r>
              <a:rPr kumimoji="1" lang="ja-JP" altLang="en-US" dirty="0"/>
              <a:t>多重ロジスティック回帰分析</a:t>
            </a:r>
            <a:endParaRPr kumimoji="1" lang="en-US" altLang="ja-JP" dirty="0"/>
          </a:p>
          <a:p>
            <a:pPr marL="1289050" lvl="2" indent="-514350"/>
            <a:r>
              <a:rPr kumimoji="1" lang="ja-JP" altLang="en-US" dirty="0"/>
              <a:t>喫煙の有無と低出生体重児の関係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E442B5-5F1D-473D-BB0B-F18D7A56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FE7228C-C17D-405F-A360-86FB3BE8478E}"/>
              </a:ext>
            </a:extLst>
          </p:cNvPr>
          <p:cNvSpPr/>
          <p:nvPr/>
        </p:nvSpPr>
        <p:spPr>
          <a:xfrm>
            <a:off x="0" y="6523419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練習なので大雑把な計画です。</a:t>
            </a:r>
            <a:endParaRPr lang="en-US" altLang="ja-JP" dirty="0"/>
          </a:p>
        </p:txBody>
      </p:sp>
      <p:pic>
        <p:nvPicPr>
          <p:cNvPr id="8" name="Picture 2" descr="talk icon">
            <a:extLst>
              <a:ext uri="{FF2B5EF4-FFF2-40B4-BE49-F238E27FC236}">
                <a16:creationId xmlns:a16="http://schemas.microsoft.com/office/drawing/2014/main" id="{6227C2E3-14D8-4ECF-AC40-E7ACC5C74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234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40828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32BF36-C6FF-4275-9DE4-BD5CDF25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条件に当てはまる対象者のみ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0F0C6F-4150-4579-A0AB-E916CBC3A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dirty="0"/>
              <a:t>条件に当てはまる者のみの</a:t>
            </a:r>
            <a:br>
              <a:rPr lang="en-US" altLang="ja-JP" dirty="0"/>
            </a:br>
            <a:r>
              <a:rPr lang="ja-JP" altLang="en-US" dirty="0"/>
              <a:t>記述統計量を算出するコマンド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dirty="0" err="1">
                <a:solidFill>
                  <a:schemeClr val="accent1"/>
                </a:solidFill>
              </a:rPr>
              <a:t>tabstat</a:t>
            </a:r>
            <a:r>
              <a:rPr lang="en-US" altLang="ja-JP" b="1" dirty="0">
                <a:solidFill>
                  <a:schemeClr val="accent1"/>
                </a:solidFill>
              </a:rPr>
              <a:t> </a:t>
            </a:r>
            <a:r>
              <a:rPr lang="ja-JP" altLang="en-US" b="1" dirty="0">
                <a:solidFill>
                  <a:schemeClr val="accent1"/>
                </a:solidFill>
              </a:rPr>
              <a:t>変数リスト </a:t>
            </a:r>
            <a:r>
              <a:rPr lang="en-US" altLang="ja-JP" b="1" dirty="0">
                <a:solidFill>
                  <a:schemeClr val="accent5"/>
                </a:solidFill>
              </a:rPr>
              <a:t>if</a:t>
            </a:r>
            <a:r>
              <a:rPr lang="ja-JP" altLang="en-US" b="1" dirty="0">
                <a:solidFill>
                  <a:schemeClr val="accent5"/>
                </a:solidFill>
              </a:rPr>
              <a:t>節</a:t>
            </a:r>
            <a:r>
              <a:rPr lang="en-US" altLang="ja-JP" b="1" dirty="0">
                <a:solidFill>
                  <a:schemeClr val="accent1"/>
                </a:solidFill>
              </a:rPr>
              <a:t> , </a:t>
            </a:r>
            <a:r>
              <a:rPr lang="en-US" altLang="ja-JP" b="1" u="sng" dirty="0">
                <a:solidFill>
                  <a:schemeClr val="accent1"/>
                </a:solidFill>
              </a:rPr>
              <a:t>s</a:t>
            </a:r>
            <a:r>
              <a:rPr lang="en-US" altLang="ja-JP" b="1" dirty="0">
                <a:solidFill>
                  <a:schemeClr val="accent1"/>
                </a:solidFill>
              </a:rPr>
              <a:t>tatistics(</a:t>
            </a:r>
            <a:r>
              <a:rPr lang="ja-JP" altLang="en-US" b="1" dirty="0">
                <a:solidFill>
                  <a:schemeClr val="accent1"/>
                </a:solidFill>
              </a:rPr>
              <a:t>統計量</a:t>
            </a:r>
            <a:r>
              <a:rPr lang="en-US" altLang="ja-JP" b="1" dirty="0">
                <a:solidFill>
                  <a:schemeClr val="accent1"/>
                </a:solidFill>
              </a:rPr>
              <a:t>)</a:t>
            </a:r>
          </a:p>
          <a:p>
            <a:pPr marL="0" indent="0" algn="ctr">
              <a:buNone/>
            </a:pPr>
            <a:endParaRPr lang="en-US" altLang="ja-JP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ja-JP" altLang="en-US" dirty="0"/>
              <a:t>（</a:t>
            </a:r>
            <a:r>
              <a:rPr lang="en-US" altLang="ja-JP" b="1" dirty="0">
                <a:solidFill>
                  <a:schemeClr val="accent5"/>
                </a:solidFill>
              </a:rPr>
              <a:t>if</a:t>
            </a:r>
            <a:r>
              <a:rPr lang="ja-JP" altLang="en-US" b="1" dirty="0">
                <a:solidFill>
                  <a:schemeClr val="accent5"/>
                </a:solidFill>
              </a:rPr>
              <a:t>節</a:t>
            </a:r>
            <a:r>
              <a:rPr lang="ja-JP" altLang="en-US" dirty="0"/>
              <a:t>の例）</a:t>
            </a:r>
            <a:r>
              <a:rPr lang="en-US" altLang="ja-JP" b="1" dirty="0">
                <a:solidFill>
                  <a:schemeClr val="accent1"/>
                </a:solidFill>
              </a:rPr>
              <a:t>if smoke==1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DDBC9-8A4D-4FF2-B94B-E5B16D37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30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57513D3-49EE-41A7-8282-17712899A7BC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en-US" altLang="ja-JP" dirty="0"/>
              <a:t>if</a:t>
            </a:r>
            <a:r>
              <a:rPr lang="ja-JP" altLang="en-US" dirty="0"/>
              <a:t>節は、</a:t>
            </a:r>
            <a:r>
              <a:rPr lang="ja-JP" altLang="en-US" b="1" dirty="0"/>
              <a:t>コンマの前</a:t>
            </a:r>
            <a:r>
              <a:rPr lang="ja-JP" altLang="en-US" dirty="0"/>
              <a:t>に記載します。</a:t>
            </a:r>
            <a:endParaRPr lang="en-US" altLang="ja-JP" dirty="0"/>
          </a:p>
        </p:txBody>
      </p:sp>
      <p:pic>
        <p:nvPicPr>
          <p:cNvPr id="6" name="Picture 2" descr="talk icon">
            <a:extLst>
              <a:ext uri="{FF2B5EF4-FFF2-40B4-BE49-F238E27FC236}">
                <a16:creationId xmlns:a16="http://schemas.microsoft.com/office/drawing/2014/main" id="{C0D79BE2-C2AE-400C-9307-685BB97F1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63781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32BF36-C6FF-4275-9DE4-BD5CDF25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条件に当てはまる対象者のみ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0F0C6F-4150-4579-A0AB-E916CBC3A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dirty="0"/>
              <a:t>コマンドウインドウに打ち込む。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dirty="0" err="1">
                <a:solidFill>
                  <a:schemeClr val="accent1"/>
                </a:solidFill>
              </a:rPr>
              <a:t>tabstat</a:t>
            </a:r>
            <a:r>
              <a:rPr lang="en-US" altLang="ja-JP" b="1" dirty="0">
                <a:solidFill>
                  <a:schemeClr val="accent1"/>
                </a:solidFill>
              </a:rPr>
              <a:t> age</a:t>
            </a:r>
            <a:r>
              <a:rPr lang="ja-JP" altLang="en-US" b="1" dirty="0">
                <a:solidFill>
                  <a:schemeClr val="accent1"/>
                </a:solidFill>
              </a:rPr>
              <a:t> </a:t>
            </a:r>
            <a:r>
              <a:rPr lang="en-US" altLang="ja-JP" b="1" dirty="0">
                <a:solidFill>
                  <a:schemeClr val="accent1"/>
                </a:solidFill>
              </a:rPr>
              <a:t>if smoke==1</a:t>
            </a:r>
            <a:endParaRPr lang="ja-JP" altLang="en-US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altLang="ja-JP" b="1" dirty="0">
                <a:solidFill>
                  <a:schemeClr val="accent1"/>
                </a:solidFill>
              </a:rPr>
              <a:t> , </a:t>
            </a:r>
            <a:r>
              <a:rPr lang="en-US" altLang="ja-JP" b="1" u="sng" dirty="0">
                <a:solidFill>
                  <a:schemeClr val="accent1"/>
                </a:solidFill>
              </a:rPr>
              <a:t>s</a:t>
            </a:r>
            <a:r>
              <a:rPr lang="en-US" altLang="ja-JP" b="1" dirty="0">
                <a:solidFill>
                  <a:schemeClr val="accent1"/>
                </a:solidFill>
              </a:rPr>
              <a:t>tatistics(n mean </a:t>
            </a:r>
            <a:r>
              <a:rPr lang="en-US" altLang="ja-JP" b="1" dirty="0" err="1">
                <a:solidFill>
                  <a:schemeClr val="accent1"/>
                </a:solidFill>
              </a:rPr>
              <a:t>sd</a:t>
            </a:r>
            <a:r>
              <a:rPr lang="en-US" altLang="ja-JP" b="1" dirty="0">
                <a:solidFill>
                  <a:schemeClr val="accent1"/>
                </a:solidFill>
              </a:rPr>
              <a:t> median </a:t>
            </a:r>
            <a:r>
              <a:rPr lang="en-US" altLang="ja-JP" b="1" dirty="0" err="1">
                <a:solidFill>
                  <a:schemeClr val="accent1"/>
                </a:solidFill>
              </a:rPr>
              <a:t>iqr</a:t>
            </a:r>
            <a:r>
              <a:rPr lang="en-US" altLang="ja-JP" b="1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DDBC9-8A4D-4FF2-B94B-E5B16D37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31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57513D3-49EE-41A7-8282-17712899A7BC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/>
              <a:t>スライドの都合で</a:t>
            </a:r>
            <a:r>
              <a:rPr lang="en-US" altLang="ja-JP"/>
              <a:t>2</a:t>
            </a:r>
            <a:r>
              <a:rPr lang="ja-JP" altLang="en-US"/>
              <a:t>行になっていますが、</a:t>
            </a:r>
            <a:r>
              <a:rPr lang="en-US" altLang="ja-JP"/>
              <a:t>1</a:t>
            </a:r>
            <a:r>
              <a:rPr lang="ja-JP" altLang="en-US"/>
              <a:t>行で打ち込んで下さい。</a:t>
            </a:r>
            <a:endParaRPr lang="en-US" altLang="ja-JP" dirty="0"/>
          </a:p>
        </p:txBody>
      </p:sp>
      <p:pic>
        <p:nvPicPr>
          <p:cNvPr id="6" name="Picture 2" descr="talk icon">
            <a:extLst>
              <a:ext uri="{FF2B5EF4-FFF2-40B4-BE49-F238E27FC236}">
                <a16:creationId xmlns:a16="http://schemas.microsoft.com/office/drawing/2014/main" id="{C0D79BE2-C2AE-400C-9307-685BB97F1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89816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A8ECB8-AFB4-4EB0-83C2-F7D95EDC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条件に当てはまる対象者のみ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B3CD69-F89E-4B9F-9FD3-EAFDDDC8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32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19CA3A4-43BE-4390-A536-625FB963D1FE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en-US" altLang="ja-JP" b="1" dirty="0">
                <a:solidFill>
                  <a:schemeClr val="accent6"/>
                </a:solidFill>
              </a:rPr>
              <a:t>smoke==1</a:t>
            </a:r>
            <a:r>
              <a:rPr lang="ja-JP" altLang="en-US" dirty="0"/>
              <a:t>、つまり喫煙者のみの結果が表示されました。</a:t>
            </a:r>
            <a:endParaRPr lang="en-US" altLang="ja-JP" dirty="0"/>
          </a:p>
        </p:txBody>
      </p:sp>
      <p:pic>
        <p:nvPicPr>
          <p:cNvPr id="6" name="Picture 2" descr="talk icon">
            <a:extLst>
              <a:ext uri="{FF2B5EF4-FFF2-40B4-BE49-F238E27FC236}">
                <a16:creationId xmlns:a16="http://schemas.microsoft.com/office/drawing/2014/main" id="{F73AB3CD-6D9A-4224-995C-2BC3CBC9D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A701BC0-2E8A-4FA2-BAB2-6AD883F02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76" y="2924944"/>
            <a:ext cx="8169447" cy="1359396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CAACC4A1-7A40-42E7-BF09-314E609C856A}"/>
              </a:ext>
            </a:extLst>
          </p:cNvPr>
          <p:cNvSpPr/>
          <p:nvPr/>
        </p:nvSpPr>
        <p:spPr>
          <a:xfrm>
            <a:off x="2690846" y="3367502"/>
            <a:ext cx="927348" cy="927348"/>
          </a:xfrm>
          <a:prstGeom prst="ellipse">
            <a:avLst/>
          </a:prstGeom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BB9E2328-564F-4AC6-9C38-E3886A1C621D}"/>
              </a:ext>
            </a:extLst>
          </p:cNvPr>
          <p:cNvSpPr/>
          <p:nvPr/>
        </p:nvSpPr>
        <p:spPr>
          <a:xfrm rot="13735520">
            <a:off x="3294158" y="4423658"/>
            <a:ext cx="648072" cy="432048"/>
          </a:xfrm>
          <a:prstGeom prst="rightArrow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5F10A2D-A9C4-47D8-95D8-F2614C9EF1BD}"/>
              </a:ext>
            </a:extLst>
          </p:cNvPr>
          <p:cNvSpPr txBox="1"/>
          <p:nvPr/>
        </p:nvSpPr>
        <p:spPr>
          <a:xfrm>
            <a:off x="3851920" y="4897027"/>
            <a:ext cx="4427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対象者数が</a:t>
            </a:r>
            <a:r>
              <a:rPr kumimoji="1" lang="en-US" altLang="ja-JP" sz="2800" dirty="0">
                <a:solidFill>
                  <a:srgbClr val="4D4D4D"/>
                </a:solidFill>
              </a:rPr>
              <a:t>189</a:t>
            </a:r>
            <a:r>
              <a:rPr kumimoji="1" lang="ja-JP" altLang="en-US" sz="2800" dirty="0">
                <a:solidFill>
                  <a:srgbClr val="4D4D4D"/>
                </a:solidFill>
              </a:rPr>
              <a:t>ではなく、</a:t>
            </a:r>
            <a:r>
              <a:rPr kumimoji="1" lang="en-US" altLang="ja-JP" sz="2800" dirty="0">
                <a:solidFill>
                  <a:srgbClr val="4D4D4D"/>
                </a:solidFill>
              </a:rPr>
              <a:t>74</a:t>
            </a:r>
            <a:r>
              <a:rPr kumimoji="1" lang="ja-JP" altLang="en-US" sz="2800" dirty="0">
                <a:solidFill>
                  <a:srgbClr val="4D4D4D"/>
                </a:solidFill>
              </a:rPr>
              <a:t>になっています。</a:t>
            </a:r>
          </a:p>
        </p:txBody>
      </p:sp>
    </p:spTree>
    <p:extLst>
      <p:ext uri="{BB962C8B-B14F-4D97-AF65-F5344CB8AC3E}">
        <p14:creationId xmlns:p14="http://schemas.microsoft.com/office/powerpoint/2010/main" val="126148434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32BF36-C6FF-4275-9DE4-BD5CDF25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条件で分ける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0F0C6F-4150-4579-A0AB-E916CBC3A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dirty="0"/>
              <a:t>条件にで分けて</a:t>
            </a:r>
            <a:br>
              <a:rPr lang="en-US" altLang="ja-JP" dirty="0"/>
            </a:br>
            <a:r>
              <a:rPr lang="ja-JP" altLang="en-US" dirty="0"/>
              <a:t>記述統計量を算出するコマンド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dirty="0" err="1">
                <a:solidFill>
                  <a:schemeClr val="accent1"/>
                </a:solidFill>
              </a:rPr>
              <a:t>bysort</a:t>
            </a:r>
            <a:r>
              <a:rPr lang="en-US" altLang="ja-JP" b="1" dirty="0">
                <a:solidFill>
                  <a:schemeClr val="accent1"/>
                </a:solidFill>
              </a:rPr>
              <a:t> </a:t>
            </a:r>
            <a:r>
              <a:rPr lang="ja-JP" altLang="en-US" b="1" dirty="0">
                <a:solidFill>
                  <a:schemeClr val="accent1"/>
                </a:solidFill>
              </a:rPr>
              <a:t>変数 </a:t>
            </a:r>
            <a:r>
              <a:rPr lang="en-US" altLang="ja-JP" b="1" dirty="0">
                <a:solidFill>
                  <a:schemeClr val="accent1"/>
                </a:solidFill>
              </a:rPr>
              <a:t>: </a:t>
            </a:r>
            <a:r>
              <a:rPr lang="en-US" altLang="ja-JP" b="1" dirty="0" err="1">
                <a:solidFill>
                  <a:schemeClr val="accent1"/>
                </a:solidFill>
              </a:rPr>
              <a:t>tabstat</a:t>
            </a:r>
            <a:r>
              <a:rPr lang="en-US" altLang="ja-JP" b="1" dirty="0">
                <a:solidFill>
                  <a:schemeClr val="accent1"/>
                </a:solidFill>
              </a:rPr>
              <a:t> </a:t>
            </a:r>
            <a:r>
              <a:rPr lang="ja-JP" altLang="en-US" b="1" dirty="0">
                <a:solidFill>
                  <a:schemeClr val="accent1"/>
                </a:solidFill>
              </a:rPr>
              <a:t>変数リスト</a:t>
            </a:r>
            <a:r>
              <a:rPr lang="en-US" altLang="ja-JP" b="1" dirty="0">
                <a:solidFill>
                  <a:schemeClr val="accent1"/>
                </a:solidFill>
              </a:rPr>
              <a:t>, </a:t>
            </a:r>
            <a:r>
              <a:rPr lang="en-US" altLang="ja-JP" b="1" u="sng" dirty="0">
                <a:solidFill>
                  <a:schemeClr val="accent1"/>
                </a:solidFill>
              </a:rPr>
              <a:t>s</a:t>
            </a:r>
            <a:r>
              <a:rPr lang="en-US" altLang="ja-JP" b="1" dirty="0">
                <a:solidFill>
                  <a:schemeClr val="accent1"/>
                </a:solidFill>
              </a:rPr>
              <a:t>tatistics(</a:t>
            </a:r>
            <a:r>
              <a:rPr lang="ja-JP" altLang="en-US" b="1" dirty="0">
                <a:solidFill>
                  <a:schemeClr val="accent1"/>
                </a:solidFill>
              </a:rPr>
              <a:t>統計量</a:t>
            </a:r>
            <a:r>
              <a:rPr lang="en-US" altLang="ja-JP" b="1" dirty="0">
                <a:solidFill>
                  <a:schemeClr val="accent1"/>
                </a:solidFill>
              </a:rPr>
              <a:t>)</a:t>
            </a:r>
          </a:p>
          <a:p>
            <a:pPr marL="0" indent="0" algn="ctr">
              <a:buNone/>
            </a:pPr>
            <a:endParaRPr lang="en-US" altLang="ja-JP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ja-JP" altLang="en-US" dirty="0"/>
              <a:t>（</a:t>
            </a:r>
            <a:r>
              <a:rPr lang="en-US" altLang="ja-JP" dirty="0" err="1"/>
              <a:t>bysort</a:t>
            </a:r>
            <a:r>
              <a:rPr lang="en-US" altLang="ja-JP" dirty="0"/>
              <a:t> </a:t>
            </a:r>
            <a:r>
              <a:rPr lang="ja-JP" altLang="en-US" dirty="0"/>
              <a:t>変数の例）</a:t>
            </a:r>
            <a:r>
              <a:rPr lang="en-US" altLang="ja-JP" b="1" dirty="0" err="1">
                <a:solidFill>
                  <a:schemeClr val="accent1"/>
                </a:solidFill>
              </a:rPr>
              <a:t>bysort</a:t>
            </a:r>
            <a:r>
              <a:rPr lang="en-US" altLang="ja-JP" b="1" dirty="0">
                <a:solidFill>
                  <a:schemeClr val="accent1"/>
                </a:solidFill>
              </a:rPr>
              <a:t> smoke: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DDBC9-8A4D-4FF2-B94B-E5B16D37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33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57513D3-49EE-41A7-8282-17712899A7BC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en-US" altLang="ja-JP" sz="1400" b="1" dirty="0" err="1">
                <a:solidFill>
                  <a:schemeClr val="accent6"/>
                </a:solidFill>
              </a:rPr>
              <a:t>bysort</a:t>
            </a:r>
            <a:r>
              <a:rPr lang="ja-JP" altLang="en-US" sz="1400" dirty="0"/>
              <a:t>の様に主コマンドの前について、その動作を修飾するコマンドを</a:t>
            </a:r>
            <a:r>
              <a:rPr lang="en-US" altLang="ja-JP" sz="1400" b="1" dirty="0">
                <a:solidFill>
                  <a:schemeClr val="accent6"/>
                </a:solidFill>
              </a:rPr>
              <a:t>Prefix</a:t>
            </a:r>
            <a:r>
              <a:rPr lang="ja-JP" altLang="en-US" sz="1400" b="1" dirty="0">
                <a:solidFill>
                  <a:schemeClr val="accent6"/>
                </a:solidFill>
              </a:rPr>
              <a:t>コマンド</a:t>
            </a:r>
            <a:r>
              <a:rPr lang="ja-JP" altLang="en-US" sz="1400" dirty="0"/>
              <a:t>と言います。</a:t>
            </a:r>
            <a:endParaRPr lang="en-US" altLang="ja-JP" dirty="0"/>
          </a:p>
        </p:txBody>
      </p:sp>
      <p:pic>
        <p:nvPicPr>
          <p:cNvPr id="6" name="Picture 2" descr="talk icon">
            <a:extLst>
              <a:ext uri="{FF2B5EF4-FFF2-40B4-BE49-F238E27FC236}">
                <a16:creationId xmlns:a16="http://schemas.microsoft.com/office/drawing/2014/main" id="{C0D79BE2-C2AE-400C-9307-685BB97F1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1326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32BF36-C6FF-4275-9DE4-BD5CDF25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条件で分ける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0F0C6F-4150-4579-A0AB-E916CBC3A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dirty="0"/>
              <a:t>コマンドウインドウに打ち込む。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dirty="0" err="1">
                <a:solidFill>
                  <a:schemeClr val="accent1"/>
                </a:solidFill>
              </a:rPr>
              <a:t>bysort</a:t>
            </a:r>
            <a:r>
              <a:rPr lang="en-US" altLang="ja-JP" b="1" dirty="0">
                <a:solidFill>
                  <a:schemeClr val="accent1"/>
                </a:solidFill>
              </a:rPr>
              <a:t> smoke: </a:t>
            </a:r>
            <a:r>
              <a:rPr lang="en-US" altLang="ja-JP" b="1" dirty="0" err="1">
                <a:solidFill>
                  <a:schemeClr val="accent1"/>
                </a:solidFill>
              </a:rPr>
              <a:t>tabstat</a:t>
            </a:r>
            <a:r>
              <a:rPr lang="en-US" altLang="ja-JP" b="1" dirty="0">
                <a:solidFill>
                  <a:schemeClr val="accent1"/>
                </a:solidFill>
              </a:rPr>
              <a:t> age</a:t>
            </a:r>
            <a:endParaRPr lang="ja-JP" altLang="en-US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altLang="ja-JP" b="1" dirty="0">
                <a:solidFill>
                  <a:schemeClr val="accent1"/>
                </a:solidFill>
              </a:rPr>
              <a:t> , </a:t>
            </a:r>
            <a:r>
              <a:rPr lang="en-US" altLang="ja-JP" b="1" u="sng" dirty="0">
                <a:solidFill>
                  <a:schemeClr val="accent1"/>
                </a:solidFill>
              </a:rPr>
              <a:t>s</a:t>
            </a:r>
            <a:r>
              <a:rPr lang="en-US" altLang="ja-JP" b="1" dirty="0">
                <a:solidFill>
                  <a:schemeClr val="accent1"/>
                </a:solidFill>
              </a:rPr>
              <a:t>tatistics(n mean </a:t>
            </a:r>
            <a:r>
              <a:rPr lang="en-US" altLang="ja-JP" b="1" dirty="0" err="1">
                <a:solidFill>
                  <a:schemeClr val="accent1"/>
                </a:solidFill>
              </a:rPr>
              <a:t>sd</a:t>
            </a:r>
            <a:r>
              <a:rPr lang="en-US" altLang="ja-JP" b="1" dirty="0">
                <a:solidFill>
                  <a:schemeClr val="accent1"/>
                </a:solidFill>
              </a:rPr>
              <a:t> median </a:t>
            </a:r>
            <a:r>
              <a:rPr lang="en-US" altLang="ja-JP" b="1" dirty="0" err="1">
                <a:solidFill>
                  <a:schemeClr val="accent1"/>
                </a:solidFill>
              </a:rPr>
              <a:t>iqr</a:t>
            </a:r>
            <a:r>
              <a:rPr lang="en-US" altLang="ja-JP" b="1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DDBC9-8A4D-4FF2-B94B-E5B16D37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34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57513D3-49EE-41A7-8282-17712899A7BC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/>
              <a:t>スライドの都合で</a:t>
            </a:r>
            <a:r>
              <a:rPr lang="en-US" altLang="ja-JP"/>
              <a:t>2</a:t>
            </a:r>
            <a:r>
              <a:rPr lang="ja-JP" altLang="en-US"/>
              <a:t>行になっていますが、</a:t>
            </a:r>
            <a:r>
              <a:rPr lang="en-US" altLang="ja-JP"/>
              <a:t>1</a:t>
            </a:r>
            <a:r>
              <a:rPr lang="ja-JP" altLang="en-US"/>
              <a:t>行で打ち込んで下さい。</a:t>
            </a:r>
            <a:endParaRPr lang="en-US" altLang="ja-JP" dirty="0"/>
          </a:p>
        </p:txBody>
      </p:sp>
      <p:pic>
        <p:nvPicPr>
          <p:cNvPr id="6" name="Picture 2" descr="talk icon">
            <a:extLst>
              <a:ext uri="{FF2B5EF4-FFF2-40B4-BE49-F238E27FC236}">
                <a16:creationId xmlns:a16="http://schemas.microsoft.com/office/drawing/2014/main" id="{C0D79BE2-C2AE-400C-9307-685BB97F1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12677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7379B903-6B8B-4A51-B28D-391724811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1695450"/>
            <a:ext cx="6296025" cy="34671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CA8ECB8-AFB4-4EB0-83C2-F7D95EDC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条件で分ける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B3CD69-F89E-4B9F-9FD3-EAFDDDC8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35</a:t>
            </a:fld>
            <a:endParaRPr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CAACC4A1-7A40-42E7-BF09-314E609C856A}"/>
              </a:ext>
            </a:extLst>
          </p:cNvPr>
          <p:cNvSpPr/>
          <p:nvPr/>
        </p:nvSpPr>
        <p:spPr>
          <a:xfrm>
            <a:off x="1547664" y="3717032"/>
            <a:ext cx="1694774" cy="349530"/>
          </a:xfrm>
          <a:prstGeom prst="ellipse">
            <a:avLst/>
          </a:prstGeom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5F10A2D-A9C4-47D8-95D8-F2614C9EF1BD}"/>
              </a:ext>
            </a:extLst>
          </p:cNvPr>
          <p:cNvSpPr txBox="1"/>
          <p:nvPr/>
        </p:nvSpPr>
        <p:spPr>
          <a:xfrm>
            <a:off x="1655675" y="5342749"/>
            <a:ext cx="5832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4D4D4D"/>
                </a:solidFill>
              </a:rPr>
              <a:t>nonsmoker</a:t>
            </a:r>
            <a:r>
              <a:rPr kumimoji="1" lang="ja-JP" altLang="en-US" sz="2800" dirty="0">
                <a:solidFill>
                  <a:srgbClr val="4D4D4D"/>
                </a:solidFill>
              </a:rPr>
              <a:t>の表と</a:t>
            </a:r>
            <a:r>
              <a:rPr kumimoji="1" lang="en-US" altLang="ja-JP" sz="2800" dirty="0">
                <a:solidFill>
                  <a:srgbClr val="4D4D4D"/>
                </a:solidFill>
              </a:rPr>
              <a:t>smoker</a:t>
            </a:r>
            <a:r>
              <a:rPr kumimoji="1" lang="ja-JP" altLang="en-US" sz="2800" dirty="0">
                <a:solidFill>
                  <a:srgbClr val="4D4D4D"/>
                </a:solidFill>
              </a:rPr>
              <a:t>の表が</a:t>
            </a:r>
            <a:br>
              <a:rPr kumimoji="1" lang="en-US" altLang="ja-JP" sz="2800" dirty="0">
                <a:solidFill>
                  <a:srgbClr val="4D4D4D"/>
                </a:solidFill>
              </a:rPr>
            </a:br>
            <a:r>
              <a:rPr kumimoji="1" lang="ja-JP" altLang="en-US" sz="2800" dirty="0">
                <a:solidFill>
                  <a:srgbClr val="4D4D4D"/>
                </a:solidFill>
              </a:rPr>
              <a:t>別に作成されました。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C6124CF-22B1-4828-97EE-A3D885FD287C}"/>
              </a:ext>
            </a:extLst>
          </p:cNvPr>
          <p:cNvSpPr/>
          <p:nvPr/>
        </p:nvSpPr>
        <p:spPr>
          <a:xfrm>
            <a:off x="1547664" y="1913728"/>
            <a:ext cx="1694774" cy="349530"/>
          </a:xfrm>
          <a:prstGeom prst="ellipse">
            <a:avLst/>
          </a:prstGeom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93444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0AF52F13-0EC6-45CE-9804-9458DDAB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変数の記述統計／グラフ</a:t>
            </a:r>
            <a:endParaRPr lang="en-US" altLang="ja-JP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E7129B17-81CC-42CB-84CB-8E625655D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クロス集計表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CAA23BE-85C5-4FE4-9663-079E01AC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36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475781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857B9709-CC98-41AD-B25C-CE26DEDC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クロス集計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0EADDD7-ECAD-44D2-9A3B-932A0462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主に離散変数と離散変数の関係を見る。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20DEE1-C2D8-4583-9D68-815B3CF6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02911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937A55-03B8-45FD-966E-00688652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クロス集計の例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77BA89-7CD8-42F3-9BA6-9C744F78A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38</a:t>
            </a:fld>
            <a:endParaRPr lang="ja-JP" altLang="en-US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29B02CAD-F1CB-4488-9FE2-BB3285A8A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650385"/>
              </p:ext>
            </p:extLst>
          </p:nvPr>
        </p:nvGraphicFramePr>
        <p:xfrm>
          <a:off x="693489" y="1406758"/>
          <a:ext cx="8056228" cy="508611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14057">
                  <a:extLst>
                    <a:ext uri="{9D8B030D-6E8A-4147-A177-3AD203B41FA5}">
                      <a16:colId xmlns:a16="http://schemas.microsoft.com/office/drawing/2014/main" val="3365939292"/>
                    </a:ext>
                  </a:extLst>
                </a:gridCol>
                <a:gridCol w="2014057">
                  <a:extLst>
                    <a:ext uri="{9D8B030D-6E8A-4147-A177-3AD203B41FA5}">
                      <a16:colId xmlns:a16="http://schemas.microsoft.com/office/drawing/2014/main" val="2456523294"/>
                    </a:ext>
                  </a:extLst>
                </a:gridCol>
                <a:gridCol w="2014057">
                  <a:extLst>
                    <a:ext uri="{9D8B030D-6E8A-4147-A177-3AD203B41FA5}">
                      <a16:colId xmlns:a16="http://schemas.microsoft.com/office/drawing/2014/main" val="3938780891"/>
                    </a:ext>
                  </a:extLst>
                </a:gridCol>
                <a:gridCol w="2014057">
                  <a:extLst>
                    <a:ext uri="{9D8B030D-6E8A-4147-A177-3AD203B41FA5}">
                      <a16:colId xmlns:a16="http://schemas.microsoft.com/office/drawing/2014/main" val="3277203511"/>
                    </a:ext>
                  </a:extLst>
                </a:gridCol>
              </a:tblGrid>
              <a:tr h="1258997">
                <a:tc>
                  <a:txBody>
                    <a:bodyPr/>
                    <a:lstStyle/>
                    <a:p>
                      <a:pPr algn="ctr"/>
                      <a:endParaRPr kumimoji="1" lang="ja-JP" altLang="en-US" sz="320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/>
                        <a:t>低出生</a:t>
                      </a:r>
                      <a:endParaRPr kumimoji="1" lang="ja-JP" altLang="en-US" sz="3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/>
                        <a:t>非低出生</a:t>
                      </a:r>
                      <a:endParaRPr kumimoji="1" lang="ja-JP" altLang="en-US" sz="3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/>
                        <a:t>合計</a:t>
                      </a:r>
                      <a:endParaRPr kumimoji="1" lang="en-US" altLang="ja-JP" sz="3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146003"/>
                  </a:ext>
                </a:extLst>
              </a:tr>
              <a:tr h="13091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喫煙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400" dirty="0"/>
                        <a:t>a</a:t>
                      </a:r>
                      <a:endParaRPr kumimoji="1" lang="ja-JP" altLang="en-US" sz="4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400" dirty="0"/>
                        <a:t>b</a:t>
                      </a:r>
                      <a:endParaRPr kumimoji="1" lang="ja-JP" altLang="en-US" sz="4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400" dirty="0"/>
                        <a:t>n</a:t>
                      </a:r>
                      <a:r>
                        <a:rPr kumimoji="1" lang="en-US" altLang="ja-JP" sz="4400" baseline="-25000" dirty="0"/>
                        <a:t>1</a:t>
                      </a:r>
                      <a:endParaRPr kumimoji="1" lang="ja-JP" altLang="en-US" sz="4400" baseline="-25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974275"/>
                  </a:ext>
                </a:extLst>
              </a:tr>
              <a:tr h="12589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喫煙なし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400" dirty="0"/>
                        <a:t>c</a:t>
                      </a:r>
                      <a:endParaRPr kumimoji="1" lang="ja-JP" altLang="en-US" sz="4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400" dirty="0"/>
                        <a:t>d</a:t>
                      </a:r>
                      <a:endParaRPr kumimoji="1" lang="ja-JP" altLang="en-US" sz="4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400" dirty="0"/>
                        <a:t>n</a:t>
                      </a:r>
                      <a:r>
                        <a:rPr kumimoji="1" lang="en-US" altLang="ja-JP" sz="4400" baseline="-25000" dirty="0"/>
                        <a:t>0</a:t>
                      </a:r>
                      <a:endParaRPr kumimoji="1" lang="ja-JP" altLang="en-US" sz="4400" baseline="-25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4703253"/>
                  </a:ext>
                </a:extLst>
              </a:tr>
              <a:tr h="12589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dirty="0"/>
                        <a:t>合計</a:t>
                      </a:r>
                      <a:endParaRPr kumimoji="1" lang="ja-JP" altLang="en-US" sz="320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400" dirty="0"/>
                        <a:t>m</a:t>
                      </a:r>
                      <a:r>
                        <a:rPr kumimoji="1" lang="en-US" altLang="ja-JP" sz="4400" baseline="-25000" dirty="0"/>
                        <a:t>1</a:t>
                      </a:r>
                      <a:endParaRPr kumimoji="1" lang="ja-JP" altLang="en-US" sz="4400" baseline="-25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400" dirty="0"/>
                        <a:t>m</a:t>
                      </a:r>
                      <a:r>
                        <a:rPr kumimoji="1" lang="en-US" altLang="ja-JP" sz="4400" baseline="-25000" dirty="0"/>
                        <a:t>0</a:t>
                      </a:r>
                      <a:endParaRPr kumimoji="1" lang="ja-JP" altLang="en-US" sz="4400" baseline="-25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400" dirty="0"/>
                        <a:t>N</a:t>
                      </a:r>
                      <a:endParaRPr kumimoji="1" lang="ja-JP" altLang="en-US" sz="4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8103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21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4D8BD-AA5D-447F-B288-0D8E55A8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クロス集計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2148F5-1986-49DD-8414-BC8D5A7C9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kumimoji="1" lang="ja-JP" altLang="en-US" dirty="0"/>
              <a:t>クロス集計のためのコマンド</a:t>
            </a:r>
            <a:endParaRPr kumimoji="1" lang="en-US" altLang="ja-JP" dirty="0"/>
          </a:p>
          <a:p>
            <a:pPr marL="0" indent="0" algn="ctr">
              <a:buNone/>
            </a:pPr>
            <a:r>
              <a:rPr lang="en-US" altLang="ja-JP" b="1" dirty="0">
                <a:solidFill>
                  <a:schemeClr val="accent1"/>
                </a:solidFill>
              </a:rPr>
              <a:t>tab2 </a:t>
            </a:r>
            <a:r>
              <a:rPr lang="ja-JP" altLang="en-US" b="1" dirty="0">
                <a:solidFill>
                  <a:schemeClr val="accent1"/>
                </a:solidFill>
              </a:rPr>
              <a:t>変数リスト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FE72F0-95FB-40DC-AB23-4F895C90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39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264456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DA210F-E3A4-4B70-996E-2E05FA150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今回のテーマ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C6BAC7-3C51-4A56-A3A1-758F1DDA6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ja-JP" altLang="en-US" sz="2800" dirty="0"/>
              <a:t>離散変数の記述統計</a:t>
            </a:r>
            <a:endParaRPr lang="en-US" altLang="ja-JP" sz="2800" dirty="0"/>
          </a:p>
          <a:p>
            <a:pPr lvl="1"/>
            <a:r>
              <a:rPr lang="ja-JP" altLang="en-US" sz="2400" dirty="0"/>
              <a:t>度数分布表の作成</a:t>
            </a:r>
            <a:endParaRPr lang="en-US" altLang="ja-JP" sz="2400" dirty="0"/>
          </a:p>
          <a:p>
            <a:r>
              <a:rPr lang="ja-JP" altLang="en-US" sz="2800" dirty="0"/>
              <a:t>連続変数の記述統計</a:t>
            </a:r>
            <a:endParaRPr lang="en-US" altLang="ja-JP" sz="2800" dirty="0"/>
          </a:p>
          <a:p>
            <a:pPr lvl="1"/>
            <a:r>
              <a:rPr lang="ja-JP" altLang="en-US" sz="2400" dirty="0"/>
              <a:t>平均値・標準偏差など</a:t>
            </a:r>
            <a:endParaRPr lang="en-US" altLang="ja-JP" sz="2400" dirty="0"/>
          </a:p>
          <a:p>
            <a:r>
              <a:rPr lang="en-US" altLang="ja-JP" sz="2800" dirty="0"/>
              <a:t>2</a:t>
            </a:r>
            <a:r>
              <a:rPr lang="ja-JP" altLang="en-US" sz="2800" dirty="0"/>
              <a:t>変数の記述統計／グラフ</a:t>
            </a:r>
            <a:endParaRPr lang="en-US" altLang="ja-JP" sz="2800" dirty="0"/>
          </a:p>
          <a:p>
            <a:pPr lvl="1"/>
            <a:r>
              <a:rPr lang="ja-JP" altLang="en-US" sz="2400" dirty="0"/>
              <a:t>クロス集計表</a:t>
            </a:r>
            <a:endParaRPr lang="en-US" altLang="ja-JP" sz="2400" dirty="0"/>
          </a:p>
          <a:p>
            <a:pPr lvl="1"/>
            <a:r>
              <a:rPr lang="ja-JP" altLang="en-US" sz="2400" dirty="0"/>
              <a:t>箱ひげ図・ヒストグラム</a:t>
            </a:r>
            <a:endParaRPr lang="en-US" altLang="ja-JP" sz="2400" dirty="0"/>
          </a:p>
          <a:p>
            <a:pPr lvl="1"/>
            <a:r>
              <a:rPr lang="ja-JP" altLang="en-US" sz="2400" dirty="0"/>
              <a:t>散布図</a:t>
            </a:r>
            <a:endParaRPr lang="en-US" altLang="ja-JP" sz="2400" dirty="0"/>
          </a:p>
          <a:p>
            <a:pPr lvl="1"/>
            <a:r>
              <a:rPr lang="ja-JP" altLang="en-US" sz="2400" dirty="0"/>
              <a:t>その他</a:t>
            </a:r>
            <a:endParaRPr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CD37C9-C1C5-4173-8BEF-7DF65E29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455485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4D8BD-AA5D-447F-B288-0D8E55A8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クロス集計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2148F5-1986-49DD-8414-BC8D5A7C9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kumimoji="1" lang="ja-JP" altLang="en-US" dirty="0"/>
              <a:t>コマンドウインドウに打ち込む</a:t>
            </a:r>
            <a:endParaRPr kumimoji="1" lang="en-US" altLang="ja-JP" dirty="0"/>
          </a:p>
          <a:p>
            <a:pPr marL="0" indent="0" algn="ctr">
              <a:buNone/>
            </a:pPr>
            <a:r>
              <a:rPr lang="en-US" altLang="ja-JP" b="1" dirty="0">
                <a:solidFill>
                  <a:schemeClr val="accent1"/>
                </a:solidFill>
              </a:rPr>
              <a:t>tab2 smoke low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FE72F0-95FB-40DC-AB23-4F895C90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40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24231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22BD18-139B-4AD4-BCB2-96AC8DC69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クロス集計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63F122-24D5-48BE-AAEF-4E462369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41</a:t>
            </a:fld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0A7AA6-E09F-4909-AFAB-E8B8D4C7A898}"/>
              </a:ext>
            </a:extLst>
          </p:cNvPr>
          <p:cNvSpPr txBox="1"/>
          <p:nvPr/>
        </p:nvSpPr>
        <p:spPr>
          <a:xfrm>
            <a:off x="1786622" y="5480946"/>
            <a:ext cx="55707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rgbClr val="4D4D4D"/>
                </a:solidFill>
              </a:rPr>
              <a:t>喫煙の有無、低出生体重の有無で</a:t>
            </a:r>
            <a:br>
              <a:rPr kumimoji="1" lang="en-US" altLang="ja-JP" sz="2800" dirty="0">
                <a:solidFill>
                  <a:srgbClr val="4D4D4D"/>
                </a:solidFill>
              </a:rPr>
            </a:br>
            <a:r>
              <a:rPr kumimoji="1" lang="en-US" altLang="ja-JP" sz="2800" dirty="0">
                <a:solidFill>
                  <a:srgbClr val="4D4D4D"/>
                </a:solidFill>
              </a:rPr>
              <a:t>2×2</a:t>
            </a:r>
            <a:r>
              <a:rPr kumimoji="1" lang="ja-JP" altLang="en-US" sz="2800" dirty="0">
                <a:solidFill>
                  <a:srgbClr val="4D4D4D"/>
                </a:solidFill>
              </a:rPr>
              <a:t>表が作成された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2856E40-35DA-4957-A661-F2654FEA4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462" y="1843903"/>
            <a:ext cx="6993076" cy="317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2206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459CA-D3AF-4409-80C9-46899FD7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クロス集計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1BF9BD-EA56-425B-956B-B79CF8DEB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クロス集計に％も出したい。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クロス集計のためのコマンド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dirty="0">
                <a:solidFill>
                  <a:schemeClr val="accent1"/>
                </a:solidFill>
              </a:rPr>
              <a:t>tab2 </a:t>
            </a:r>
            <a:r>
              <a:rPr lang="ja-JP" altLang="en-US" b="1" dirty="0">
                <a:solidFill>
                  <a:schemeClr val="accent1"/>
                </a:solidFill>
              </a:rPr>
              <a:t>変数リスト</a:t>
            </a:r>
            <a:r>
              <a:rPr lang="en-US" altLang="ja-JP" b="1" dirty="0">
                <a:solidFill>
                  <a:schemeClr val="accent1"/>
                </a:solidFill>
              </a:rPr>
              <a:t>, col row</a:t>
            </a:r>
            <a:endParaRPr lang="ja-JP" alt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69A294-A35C-499A-B383-587EAFF2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42</a:t>
            </a:fld>
            <a:endParaRPr lang="ja-JP" altLang="en-US" dirty="0"/>
          </a:p>
        </p:txBody>
      </p:sp>
      <p:sp>
        <p:nvSpPr>
          <p:cNvPr id="5" name="左中かっこ 4">
            <a:extLst>
              <a:ext uri="{FF2B5EF4-FFF2-40B4-BE49-F238E27FC236}">
                <a16:creationId xmlns:a16="http://schemas.microsoft.com/office/drawing/2014/main" id="{26C3205B-D793-40C4-82EC-8FA04BD8A391}"/>
              </a:ext>
            </a:extLst>
          </p:cNvPr>
          <p:cNvSpPr/>
          <p:nvPr/>
        </p:nvSpPr>
        <p:spPr>
          <a:xfrm rot="16200000">
            <a:off x="5976156" y="3320988"/>
            <a:ext cx="288032" cy="1944216"/>
          </a:xfrm>
          <a:prstGeom prst="leftBrac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501222-9392-433B-951B-5C0833E71739}"/>
              </a:ext>
            </a:extLst>
          </p:cNvPr>
          <p:cNvSpPr txBox="1"/>
          <p:nvPr/>
        </p:nvSpPr>
        <p:spPr>
          <a:xfrm>
            <a:off x="3663957" y="4826030"/>
            <a:ext cx="4320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accent6"/>
                </a:solidFill>
              </a:rPr>
              <a:t>col</a:t>
            </a:r>
            <a:r>
              <a:rPr kumimoji="1" lang="ja-JP" altLang="en-US" sz="2800" dirty="0">
                <a:solidFill>
                  <a:srgbClr val="4D4D4D"/>
                </a:solidFill>
              </a:rPr>
              <a:t>が列％、</a:t>
            </a:r>
            <a:r>
              <a:rPr kumimoji="1" lang="en-US" altLang="ja-JP" sz="2800" b="1" dirty="0">
                <a:solidFill>
                  <a:schemeClr val="accent6"/>
                </a:solidFill>
              </a:rPr>
              <a:t>row</a:t>
            </a:r>
            <a:r>
              <a:rPr kumimoji="1" lang="ja-JP" altLang="en-US" sz="2800" dirty="0">
                <a:solidFill>
                  <a:srgbClr val="4D4D4D"/>
                </a:solidFill>
              </a:rPr>
              <a:t>が行</a:t>
            </a:r>
            <a:r>
              <a:rPr kumimoji="1" lang="en-US" altLang="ja-JP" sz="2800" dirty="0">
                <a:solidFill>
                  <a:srgbClr val="4D4D4D"/>
                </a:solidFill>
              </a:rPr>
              <a:t>%</a:t>
            </a:r>
            <a:r>
              <a:rPr kumimoji="1" lang="ja-JP" altLang="en-US" sz="2800" dirty="0">
                <a:solidFill>
                  <a:srgbClr val="4D4D4D"/>
                </a:solidFill>
              </a:rPr>
              <a:t>を</a:t>
            </a:r>
            <a:br>
              <a:rPr kumimoji="1" lang="en-US" altLang="ja-JP" sz="2800" dirty="0">
                <a:solidFill>
                  <a:srgbClr val="4D4D4D"/>
                </a:solidFill>
              </a:rPr>
            </a:br>
            <a:r>
              <a:rPr kumimoji="1" lang="ja-JP" altLang="en-US" sz="2800" dirty="0">
                <a:solidFill>
                  <a:srgbClr val="4D4D4D"/>
                </a:solidFill>
              </a:rPr>
              <a:t>表示するオプションです。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C828682-0F23-44EF-91A2-3E5F59C06F3A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両方を一度に使用する必要はありません。必要に応じて片方だけでも</a:t>
            </a:r>
            <a:r>
              <a:rPr lang="en-US" altLang="ja-JP" dirty="0"/>
              <a:t>OK</a:t>
            </a:r>
            <a:r>
              <a:rPr lang="ja-JP" altLang="en-US" dirty="0"/>
              <a:t>です。</a:t>
            </a:r>
            <a:endParaRPr lang="en-US" altLang="ja-JP" dirty="0"/>
          </a:p>
        </p:txBody>
      </p:sp>
      <p:pic>
        <p:nvPicPr>
          <p:cNvPr id="8" name="Picture 2" descr="talk icon">
            <a:extLst>
              <a:ext uri="{FF2B5EF4-FFF2-40B4-BE49-F238E27FC236}">
                <a16:creationId xmlns:a16="http://schemas.microsoft.com/office/drawing/2014/main" id="{314C9391-EDB0-4B35-8D15-946FB443E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09887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4D8BD-AA5D-447F-B288-0D8E55A8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クロス集計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2148F5-1986-49DD-8414-BC8D5A7C9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kumimoji="1" lang="ja-JP" altLang="en-US" dirty="0"/>
              <a:t>コマンドウインドウに打ち込む</a:t>
            </a:r>
            <a:endParaRPr kumimoji="1" lang="en-US" altLang="ja-JP" dirty="0"/>
          </a:p>
          <a:p>
            <a:pPr marL="0" indent="0" algn="ctr">
              <a:buNone/>
            </a:pPr>
            <a:r>
              <a:rPr lang="en-US" altLang="ja-JP" b="1" dirty="0">
                <a:solidFill>
                  <a:schemeClr val="accent1"/>
                </a:solidFill>
              </a:rPr>
              <a:t>tab2 smoke low, col row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FE72F0-95FB-40DC-AB23-4F895C90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43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076851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1232D3-C3BB-47C8-830A-BF4EA79A2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クロス集計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9F5E4B-CF72-46BE-8B50-091DA599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44</a:t>
            </a:fld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BAA140D-37FD-432B-AB94-10EF8D463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6752"/>
            <a:ext cx="4410075" cy="5248275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E81D6C3A-67E4-4A75-AFBB-707260742E16}"/>
              </a:ext>
            </a:extLst>
          </p:cNvPr>
          <p:cNvSpPr/>
          <p:nvPr/>
        </p:nvSpPr>
        <p:spPr>
          <a:xfrm rot="10800000">
            <a:off x="2627784" y="1916832"/>
            <a:ext cx="504056" cy="360040"/>
          </a:xfrm>
          <a:prstGeom prst="right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0D3FDA-78A0-4F1D-AC9D-917F6AB0D20A}"/>
              </a:ext>
            </a:extLst>
          </p:cNvPr>
          <p:cNvSpPr txBox="1"/>
          <p:nvPr/>
        </p:nvSpPr>
        <p:spPr>
          <a:xfrm>
            <a:off x="3236355" y="1619798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表中にどういう数字が</a:t>
            </a:r>
            <a:br>
              <a:rPr kumimoji="1" lang="en-US" altLang="ja-JP" sz="2800" dirty="0">
                <a:solidFill>
                  <a:srgbClr val="4D4D4D"/>
                </a:solidFill>
              </a:rPr>
            </a:br>
            <a:r>
              <a:rPr kumimoji="1" lang="ja-JP" altLang="en-US" sz="2800" dirty="0">
                <a:solidFill>
                  <a:srgbClr val="4D4D4D"/>
                </a:solidFill>
              </a:rPr>
              <a:t>記載されているか。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8746D21-20CE-43FA-8CCB-DDD5DFC7354B}"/>
              </a:ext>
            </a:extLst>
          </p:cNvPr>
          <p:cNvSpPr/>
          <p:nvPr/>
        </p:nvSpPr>
        <p:spPr>
          <a:xfrm>
            <a:off x="3059832" y="3820889"/>
            <a:ext cx="720080" cy="832247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74607E1-84E9-4E67-AB5F-09694F0FBCE5}"/>
              </a:ext>
            </a:extLst>
          </p:cNvPr>
          <p:cNvSpPr txBox="1"/>
          <p:nvPr/>
        </p:nvSpPr>
        <p:spPr>
          <a:xfrm>
            <a:off x="5292080" y="3591598"/>
            <a:ext cx="3312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度数</a:t>
            </a:r>
            <a:endParaRPr kumimoji="1" lang="en-US" altLang="ja-JP" sz="2800" dirty="0">
              <a:solidFill>
                <a:srgbClr val="4D4D4D"/>
              </a:solidFill>
            </a:endParaRPr>
          </a:p>
          <a:p>
            <a:r>
              <a:rPr kumimoji="1" lang="ja-JP" altLang="en-US" sz="2800" dirty="0">
                <a:solidFill>
                  <a:srgbClr val="4D4D4D"/>
                </a:solidFill>
              </a:rPr>
              <a:t>行％＝</a:t>
            </a:r>
            <a:r>
              <a:rPr kumimoji="1" lang="en-US" altLang="ja-JP" sz="2800" dirty="0">
                <a:solidFill>
                  <a:srgbClr val="4D4D4D"/>
                </a:solidFill>
              </a:rPr>
              <a:t>29÷115</a:t>
            </a:r>
          </a:p>
          <a:p>
            <a:r>
              <a:rPr kumimoji="1" lang="ja-JP" altLang="en-US" sz="2800" dirty="0">
                <a:solidFill>
                  <a:srgbClr val="4D4D4D"/>
                </a:solidFill>
              </a:rPr>
              <a:t>列％＝</a:t>
            </a:r>
            <a:r>
              <a:rPr kumimoji="1" lang="en-US" altLang="ja-JP" sz="2800" dirty="0">
                <a:solidFill>
                  <a:srgbClr val="4D4D4D"/>
                </a:solidFill>
              </a:rPr>
              <a:t>29÷59</a:t>
            </a:r>
            <a:endParaRPr lang="en-US" altLang="ja-JP" sz="2800" dirty="0">
              <a:solidFill>
                <a:srgbClr val="4D4D4D"/>
              </a:solidFill>
            </a:endParaRP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6B368907-F4EC-4845-A594-8DC439A36FC5}"/>
              </a:ext>
            </a:extLst>
          </p:cNvPr>
          <p:cNvSpPr/>
          <p:nvPr/>
        </p:nvSpPr>
        <p:spPr>
          <a:xfrm rot="10800000">
            <a:off x="3870336" y="4056992"/>
            <a:ext cx="1421743" cy="360040"/>
          </a:xfrm>
          <a:prstGeom prst="right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F23CFCF-A0E1-4CBB-8A43-6395DE04A8CA}"/>
              </a:ext>
            </a:extLst>
          </p:cNvPr>
          <p:cNvSpPr/>
          <p:nvPr/>
        </p:nvSpPr>
        <p:spPr>
          <a:xfrm>
            <a:off x="4472781" y="3820889"/>
            <a:ext cx="432048" cy="351675"/>
          </a:xfrm>
          <a:prstGeom prst="ellipse">
            <a:avLst/>
          </a:prstGeom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14FC4CAF-650A-4953-AA0E-F680702F0DCE}"/>
              </a:ext>
            </a:extLst>
          </p:cNvPr>
          <p:cNvSpPr/>
          <p:nvPr/>
        </p:nvSpPr>
        <p:spPr>
          <a:xfrm>
            <a:off x="3370263" y="3820888"/>
            <a:ext cx="432048" cy="351675"/>
          </a:xfrm>
          <a:prstGeom prst="ellipse">
            <a:avLst/>
          </a:prstGeom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FBEF5972-3420-446F-870E-2DE1C5E6E16B}"/>
              </a:ext>
            </a:extLst>
          </p:cNvPr>
          <p:cNvSpPr/>
          <p:nvPr/>
        </p:nvSpPr>
        <p:spPr>
          <a:xfrm>
            <a:off x="3383728" y="5629716"/>
            <a:ext cx="432048" cy="351675"/>
          </a:xfrm>
          <a:prstGeom prst="ellipse">
            <a:avLst/>
          </a:prstGeom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10855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459CA-D3AF-4409-80C9-46899FD7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クロス集計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1BF9BD-EA56-425B-956B-B79CF8DEB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一度に沢山のクロス集計表を書きたい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クロス集計のためのコマンド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dirty="0">
                <a:solidFill>
                  <a:schemeClr val="accent1"/>
                </a:solidFill>
              </a:rPr>
              <a:t>tab2 </a:t>
            </a:r>
            <a:r>
              <a:rPr lang="ja-JP" altLang="en-US" b="1" dirty="0">
                <a:solidFill>
                  <a:schemeClr val="accent1"/>
                </a:solidFill>
              </a:rPr>
              <a:t>変数リスト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69A294-A35C-499A-B383-587EAFF2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45</a:t>
            </a:fld>
            <a:endParaRPr lang="ja-JP" altLang="en-US" dirty="0"/>
          </a:p>
        </p:txBody>
      </p:sp>
      <p:sp>
        <p:nvSpPr>
          <p:cNvPr id="5" name="左中かっこ 4">
            <a:extLst>
              <a:ext uri="{FF2B5EF4-FFF2-40B4-BE49-F238E27FC236}">
                <a16:creationId xmlns:a16="http://schemas.microsoft.com/office/drawing/2014/main" id="{26C3205B-D793-40C4-82EC-8FA04BD8A391}"/>
              </a:ext>
            </a:extLst>
          </p:cNvPr>
          <p:cNvSpPr/>
          <p:nvPr/>
        </p:nvSpPr>
        <p:spPr>
          <a:xfrm rot="16200000">
            <a:off x="4896036" y="3217153"/>
            <a:ext cx="288032" cy="2088232"/>
          </a:xfrm>
          <a:prstGeom prst="leftBrac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501222-9392-433B-951B-5C0833E71739}"/>
              </a:ext>
            </a:extLst>
          </p:cNvPr>
          <p:cNvSpPr txBox="1"/>
          <p:nvPr/>
        </p:nvSpPr>
        <p:spPr>
          <a:xfrm>
            <a:off x="1295636" y="4593106"/>
            <a:ext cx="7488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chemeClr val="accent6"/>
                </a:solidFill>
              </a:rPr>
              <a:t>tab2</a:t>
            </a:r>
            <a:r>
              <a:rPr kumimoji="1" lang="ja-JP" altLang="en-US" sz="2800" dirty="0">
                <a:solidFill>
                  <a:srgbClr val="4D4D4D"/>
                </a:solidFill>
              </a:rPr>
              <a:t>は</a:t>
            </a:r>
            <a:r>
              <a:rPr kumimoji="1" lang="ja-JP" altLang="en-US" sz="2800" b="1" dirty="0">
                <a:solidFill>
                  <a:schemeClr val="accent6"/>
                </a:solidFill>
              </a:rPr>
              <a:t>変数リスト</a:t>
            </a:r>
            <a:r>
              <a:rPr kumimoji="1" lang="ja-JP" altLang="en-US" sz="2800" dirty="0">
                <a:solidFill>
                  <a:srgbClr val="4D4D4D"/>
                </a:solidFill>
              </a:rPr>
              <a:t>に</a:t>
            </a:r>
            <a:r>
              <a:rPr kumimoji="1" lang="en-US" altLang="ja-JP" sz="2800" dirty="0">
                <a:solidFill>
                  <a:srgbClr val="4D4D4D"/>
                </a:solidFill>
              </a:rPr>
              <a:t>3</a:t>
            </a:r>
            <a:r>
              <a:rPr kumimoji="1" lang="ja-JP" altLang="en-US" sz="2800" dirty="0">
                <a:solidFill>
                  <a:srgbClr val="4D4D4D"/>
                </a:solidFill>
              </a:rPr>
              <a:t>変数以上おけます。</a:t>
            </a:r>
            <a:br>
              <a:rPr kumimoji="1" lang="en-US" altLang="ja-JP" sz="2800" dirty="0">
                <a:solidFill>
                  <a:srgbClr val="4D4D4D"/>
                </a:solidFill>
              </a:rPr>
            </a:br>
            <a:r>
              <a:rPr kumimoji="1" lang="ja-JP" altLang="en-US" sz="2800" dirty="0">
                <a:solidFill>
                  <a:srgbClr val="4D4D4D"/>
                </a:solidFill>
              </a:rPr>
              <a:t>全ての組み合わせのクロス集計を行ないます。</a:t>
            </a:r>
          </a:p>
        </p:txBody>
      </p:sp>
    </p:spTree>
    <p:extLst>
      <p:ext uri="{BB962C8B-B14F-4D97-AF65-F5344CB8AC3E}">
        <p14:creationId xmlns:p14="http://schemas.microsoft.com/office/powerpoint/2010/main" val="114277456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4D8BD-AA5D-447F-B288-0D8E55A8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クロス集計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2148F5-1986-49DD-8414-BC8D5A7C9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kumimoji="1" lang="ja-JP" altLang="en-US" dirty="0"/>
              <a:t>コマンドウインドウに打ち込む</a:t>
            </a:r>
            <a:endParaRPr kumimoji="1" lang="en-US" altLang="ja-JP" dirty="0"/>
          </a:p>
          <a:p>
            <a:pPr marL="0" indent="0" algn="ctr">
              <a:buNone/>
            </a:pPr>
            <a:r>
              <a:rPr lang="en-US" altLang="ja-JP" b="1" dirty="0">
                <a:solidFill>
                  <a:schemeClr val="accent1"/>
                </a:solidFill>
              </a:rPr>
              <a:t>tab2 smoke low race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FE72F0-95FB-40DC-AB23-4F895C90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46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77291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08E0B2F-E01A-4918-A59D-0EF60CF4C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85" y="1154570"/>
            <a:ext cx="4628170" cy="533263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51232D3-C3BB-47C8-830A-BF4EA79A2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クロス集計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9F5E4B-CF72-46BE-8B50-091DA599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47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0D3FDA-78A0-4F1D-AC9D-917F6AB0D20A}"/>
              </a:ext>
            </a:extLst>
          </p:cNvPr>
          <p:cNvSpPr txBox="1"/>
          <p:nvPr/>
        </p:nvSpPr>
        <p:spPr>
          <a:xfrm>
            <a:off x="3312925" y="977266"/>
            <a:ext cx="4643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6"/>
                </a:solidFill>
              </a:rPr>
              <a:t>smoke</a:t>
            </a:r>
            <a:r>
              <a:rPr kumimoji="1" lang="ja-JP" altLang="en-US" sz="2800" dirty="0">
                <a:solidFill>
                  <a:schemeClr val="accent6"/>
                </a:solidFill>
              </a:rPr>
              <a:t>と</a:t>
            </a:r>
            <a:r>
              <a:rPr kumimoji="1" lang="en-US" altLang="ja-JP" sz="2800" dirty="0">
                <a:solidFill>
                  <a:schemeClr val="accent6"/>
                </a:solidFill>
              </a:rPr>
              <a:t>low</a:t>
            </a:r>
            <a:r>
              <a:rPr kumimoji="1" lang="ja-JP" altLang="en-US" sz="2800" dirty="0">
                <a:solidFill>
                  <a:schemeClr val="accent6"/>
                </a:solidFill>
              </a:rPr>
              <a:t>のクロス集計表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14FC4CAF-650A-4953-AA0E-F680702F0DCE}"/>
              </a:ext>
            </a:extLst>
          </p:cNvPr>
          <p:cNvSpPr/>
          <p:nvPr/>
        </p:nvSpPr>
        <p:spPr>
          <a:xfrm>
            <a:off x="470284" y="1063039"/>
            <a:ext cx="2445531" cy="351675"/>
          </a:xfrm>
          <a:prstGeom prst="ellipse">
            <a:avLst/>
          </a:prstGeom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77289CC9-C8C1-4BD5-8D5B-08C180784593}"/>
              </a:ext>
            </a:extLst>
          </p:cNvPr>
          <p:cNvSpPr/>
          <p:nvPr/>
        </p:nvSpPr>
        <p:spPr>
          <a:xfrm>
            <a:off x="470283" y="2941465"/>
            <a:ext cx="2445531" cy="351675"/>
          </a:xfrm>
          <a:prstGeom prst="ellipse">
            <a:avLst/>
          </a:prstGeom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5A4C228F-7BFF-41BD-B04A-475EFBFCCF4D}"/>
              </a:ext>
            </a:extLst>
          </p:cNvPr>
          <p:cNvSpPr/>
          <p:nvPr/>
        </p:nvSpPr>
        <p:spPr>
          <a:xfrm>
            <a:off x="470282" y="4800755"/>
            <a:ext cx="2445531" cy="351675"/>
          </a:xfrm>
          <a:prstGeom prst="ellipse">
            <a:avLst/>
          </a:prstGeom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1831021-1CC2-4219-B0B3-9C7FE9798A4C}"/>
              </a:ext>
            </a:extLst>
          </p:cNvPr>
          <p:cNvSpPr txBox="1"/>
          <p:nvPr/>
        </p:nvSpPr>
        <p:spPr>
          <a:xfrm>
            <a:off x="3312924" y="2855692"/>
            <a:ext cx="4747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6"/>
                </a:solidFill>
              </a:rPr>
              <a:t>smoke</a:t>
            </a:r>
            <a:r>
              <a:rPr kumimoji="1" lang="ja-JP" altLang="en-US" sz="2800" dirty="0">
                <a:solidFill>
                  <a:schemeClr val="accent6"/>
                </a:solidFill>
              </a:rPr>
              <a:t>と</a:t>
            </a:r>
            <a:r>
              <a:rPr kumimoji="1" lang="en-US" altLang="ja-JP" sz="2800" dirty="0">
                <a:solidFill>
                  <a:schemeClr val="accent6"/>
                </a:solidFill>
              </a:rPr>
              <a:t>race</a:t>
            </a:r>
            <a:r>
              <a:rPr kumimoji="1" lang="ja-JP" altLang="en-US" sz="2800" dirty="0">
                <a:solidFill>
                  <a:schemeClr val="accent6"/>
                </a:solidFill>
              </a:rPr>
              <a:t>のクロス集計表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985B19C-B295-4666-8989-72E2C2292130}"/>
              </a:ext>
            </a:extLst>
          </p:cNvPr>
          <p:cNvSpPr txBox="1"/>
          <p:nvPr/>
        </p:nvSpPr>
        <p:spPr>
          <a:xfrm>
            <a:off x="3312923" y="4714982"/>
            <a:ext cx="4273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6"/>
                </a:solidFill>
              </a:rPr>
              <a:t>low</a:t>
            </a:r>
            <a:r>
              <a:rPr kumimoji="1" lang="ja-JP" altLang="en-US" sz="2800" dirty="0">
                <a:solidFill>
                  <a:schemeClr val="accent6"/>
                </a:solidFill>
              </a:rPr>
              <a:t>と</a:t>
            </a:r>
            <a:r>
              <a:rPr kumimoji="1" lang="en-US" altLang="ja-JP" sz="2800" dirty="0">
                <a:solidFill>
                  <a:schemeClr val="accent6"/>
                </a:solidFill>
              </a:rPr>
              <a:t>race</a:t>
            </a:r>
            <a:r>
              <a:rPr kumimoji="1" lang="ja-JP" altLang="en-US" sz="2800" dirty="0">
                <a:solidFill>
                  <a:schemeClr val="accent6"/>
                </a:solidFill>
              </a:rPr>
              <a:t>のクロス集計表</a:t>
            </a:r>
          </a:p>
        </p:txBody>
      </p:sp>
    </p:spTree>
    <p:extLst>
      <p:ext uri="{BB962C8B-B14F-4D97-AF65-F5344CB8AC3E}">
        <p14:creationId xmlns:p14="http://schemas.microsoft.com/office/powerpoint/2010/main" val="106596038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4D8BD-AA5D-447F-B288-0D8E55A8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もう少し高度なクロス集計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2148F5-1986-49DD-8414-BC8D5A7C9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63523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ja-JP" altLang="en-US" dirty="0"/>
              <a:t>もう少し高度なクロス集計を行なう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dirty="0">
                <a:solidFill>
                  <a:schemeClr val="accent1"/>
                </a:solidFill>
              </a:rPr>
              <a:t>tabulate </a:t>
            </a:r>
            <a:r>
              <a:rPr lang="ja-JP" altLang="en-US" b="1" dirty="0">
                <a:solidFill>
                  <a:schemeClr val="accent1"/>
                </a:solidFill>
              </a:rPr>
              <a:t>変数リスト</a:t>
            </a:r>
            <a:r>
              <a:rPr lang="en-US" altLang="ja-JP" b="1" dirty="0">
                <a:solidFill>
                  <a:schemeClr val="accent1"/>
                </a:solidFill>
              </a:rPr>
              <a:t>, summarize(</a:t>
            </a:r>
            <a:r>
              <a:rPr lang="ja-JP" altLang="en-US" b="1" dirty="0">
                <a:solidFill>
                  <a:schemeClr val="accent1"/>
                </a:solidFill>
              </a:rPr>
              <a:t>変数</a:t>
            </a:r>
            <a:r>
              <a:rPr lang="en-US" altLang="ja-JP" b="1" dirty="0">
                <a:solidFill>
                  <a:schemeClr val="accent1"/>
                </a:solidFill>
              </a:rPr>
              <a:t>)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FE72F0-95FB-40DC-AB23-4F895C90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48</a:t>
            </a:fld>
            <a:endParaRPr lang="ja-JP" altLang="en-US" dirty="0"/>
          </a:p>
        </p:txBody>
      </p:sp>
      <p:sp>
        <p:nvSpPr>
          <p:cNvPr id="5" name="左中かっこ 4">
            <a:extLst>
              <a:ext uri="{FF2B5EF4-FFF2-40B4-BE49-F238E27FC236}">
                <a16:creationId xmlns:a16="http://schemas.microsoft.com/office/drawing/2014/main" id="{31539B5C-CB05-4EA5-9E9E-A2595BDAADB6}"/>
              </a:ext>
            </a:extLst>
          </p:cNvPr>
          <p:cNvSpPr/>
          <p:nvPr/>
        </p:nvSpPr>
        <p:spPr>
          <a:xfrm rot="16200000">
            <a:off x="3527884" y="3465004"/>
            <a:ext cx="288032" cy="1944216"/>
          </a:xfrm>
          <a:prstGeom prst="leftBrac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501CF67-145D-4A33-8479-BE9D954CCF2C}"/>
              </a:ext>
            </a:extLst>
          </p:cNvPr>
          <p:cNvSpPr txBox="1"/>
          <p:nvPr/>
        </p:nvSpPr>
        <p:spPr>
          <a:xfrm>
            <a:off x="2303748" y="4805872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変数は</a:t>
            </a:r>
            <a:r>
              <a:rPr kumimoji="1" lang="en-US" altLang="ja-JP" sz="2800" b="1" dirty="0">
                <a:solidFill>
                  <a:schemeClr val="accent5"/>
                </a:solidFill>
              </a:rPr>
              <a:t>2</a:t>
            </a:r>
            <a:r>
              <a:rPr kumimoji="1" lang="ja-JP" altLang="en-US" sz="2800" b="1" dirty="0">
                <a:solidFill>
                  <a:schemeClr val="accent5"/>
                </a:solidFill>
              </a:rPr>
              <a:t>つ</a:t>
            </a:r>
            <a:r>
              <a:rPr kumimoji="1" lang="ja-JP" altLang="en-US" sz="2800" dirty="0"/>
              <a:t>まで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離散変数のみ</a:t>
            </a:r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id="{DB666AE2-93F3-4288-B98D-FA77296E325D}"/>
              </a:ext>
            </a:extLst>
          </p:cNvPr>
          <p:cNvSpPr/>
          <p:nvPr/>
        </p:nvSpPr>
        <p:spPr>
          <a:xfrm rot="16200000">
            <a:off x="7452320" y="3933056"/>
            <a:ext cx="288032" cy="1008112"/>
          </a:xfrm>
          <a:prstGeom prst="leftBrac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31CA722-4BE5-40D3-80B2-9C9CC8EB6A9A}"/>
              </a:ext>
            </a:extLst>
          </p:cNvPr>
          <p:cNvSpPr txBox="1"/>
          <p:nvPr/>
        </p:nvSpPr>
        <p:spPr>
          <a:xfrm>
            <a:off x="6119664" y="4805872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連続変数のみ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A386D7-64C7-4589-8E46-E7E978393499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en-US" altLang="ja-JP" dirty="0"/>
              <a:t>summarize</a:t>
            </a:r>
            <a:r>
              <a:rPr lang="ja-JP" altLang="en-US" dirty="0"/>
              <a:t>オプションを入れないと</a:t>
            </a:r>
            <a:r>
              <a:rPr lang="en-US" altLang="ja-JP" b="1" dirty="0">
                <a:solidFill>
                  <a:schemeClr val="accent6"/>
                </a:solidFill>
              </a:rPr>
              <a:t>tab1</a:t>
            </a:r>
            <a:r>
              <a:rPr lang="ja-JP" altLang="en-US" dirty="0"/>
              <a:t>や</a:t>
            </a:r>
            <a:r>
              <a:rPr lang="en-US" altLang="ja-JP" b="1" dirty="0">
                <a:solidFill>
                  <a:schemeClr val="accent6"/>
                </a:solidFill>
              </a:rPr>
              <a:t>tab2</a:t>
            </a:r>
            <a:r>
              <a:rPr lang="ja-JP" altLang="en-US" dirty="0"/>
              <a:t>と同じ結果になります。</a:t>
            </a:r>
            <a:endParaRPr lang="en-US" altLang="ja-JP" dirty="0"/>
          </a:p>
        </p:txBody>
      </p:sp>
      <p:pic>
        <p:nvPicPr>
          <p:cNvPr id="10" name="Picture 2" descr="talk icon">
            <a:extLst>
              <a:ext uri="{FF2B5EF4-FFF2-40B4-BE49-F238E27FC236}">
                <a16:creationId xmlns:a16="http://schemas.microsoft.com/office/drawing/2014/main" id="{D08F842E-A38A-4376-B125-C7D795F1E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921289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4D8BD-AA5D-447F-B288-0D8E55A8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もう少し高度なクロス集計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2148F5-1986-49DD-8414-BC8D5A7C9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ja-JP" altLang="en-US" dirty="0"/>
              <a:t>コマンドウインドウに打ち込む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dirty="0">
                <a:solidFill>
                  <a:schemeClr val="accent1"/>
                </a:solidFill>
              </a:rPr>
              <a:t>tabulate smoke low, summarize(age)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FE72F0-95FB-40DC-AB23-4F895C90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49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617851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9EA891-BFE6-43C3-B536-AECD2CC7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作業フォルダに移動する。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7E832E-090F-4106-BA93-38070C5DF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352839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dirty="0"/>
              <a:t>作業フォルダに移動するコマンド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en-US" altLang="ja-JP" b="1" dirty="0">
                <a:solidFill>
                  <a:schemeClr val="accent1"/>
                </a:solidFill>
              </a:rPr>
              <a:t>cd “</a:t>
            </a:r>
            <a:r>
              <a:rPr lang="en-US" altLang="ja-JP" b="1" dirty="0">
                <a:solidFill>
                  <a:schemeClr val="accent1"/>
                </a:solidFill>
              </a:rPr>
              <a:t>C:\</a:t>
            </a:r>
            <a:r>
              <a:rPr lang="en-US" altLang="ja-JP" b="1" dirty="0" err="1">
                <a:solidFill>
                  <a:schemeClr val="accent1"/>
                </a:solidFill>
              </a:rPr>
              <a:t>stata</a:t>
            </a:r>
            <a:r>
              <a:rPr lang="en-US" altLang="ja-JP" b="1" dirty="0">
                <a:solidFill>
                  <a:schemeClr val="accent1"/>
                </a:solidFill>
              </a:rPr>
              <a:t>\</a:t>
            </a:r>
            <a:r>
              <a:rPr lang="en-US" altLang="ja-JP" b="1" dirty="0" err="1">
                <a:solidFill>
                  <a:schemeClr val="accent1"/>
                </a:solidFill>
              </a:rPr>
              <a:t>stata_training</a:t>
            </a:r>
            <a:r>
              <a:rPr kumimoji="1" lang="en-US" altLang="ja-JP" b="1" dirty="0">
                <a:solidFill>
                  <a:schemeClr val="accent1"/>
                </a:solidFill>
              </a:rPr>
              <a:t>”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4C20C9-4919-4F57-A6F4-AC82608B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64CC35FA-AFD1-424B-ACF9-77ACFD5B95CD}"/>
              </a:ext>
            </a:extLst>
          </p:cNvPr>
          <p:cNvSpPr/>
          <p:nvPr/>
        </p:nvSpPr>
        <p:spPr>
          <a:xfrm rot="5400000">
            <a:off x="4675296" y="1412776"/>
            <a:ext cx="432048" cy="4752528"/>
          </a:xfrm>
          <a:prstGeom prst="rightBrac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D50B52-8ADE-4DD0-87E1-6F689D257429}"/>
              </a:ext>
            </a:extLst>
          </p:cNvPr>
          <p:cNvSpPr txBox="1"/>
          <p:nvPr/>
        </p:nvSpPr>
        <p:spPr>
          <a:xfrm>
            <a:off x="2080650" y="4221088"/>
            <a:ext cx="56213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rgbClr val="4D4D4D"/>
                </a:solidFill>
              </a:rPr>
              <a:t>変更するフォルダのパス</a:t>
            </a:r>
            <a:br>
              <a:rPr kumimoji="1" lang="en-US" altLang="ja-JP" sz="2800" dirty="0">
                <a:solidFill>
                  <a:srgbClr val="4D4D4D"/>
                </a:solidFill>
              </a:rPr>
            </a:br>
            <a:r>
              <a:rPr kumimoji="1" lang="ja-JP" altLang="en-US" sz="2800" dirty="0">
                <a:solidFill>
                  <a:srgbClr val="4D4D4D"/>
                </a:solidFill>
              </a:rPr>
              <a:t>（各自で作ったフォルダを指定）</a:t>
            </a:r>
          </a:p>
        </p:txBody>
      </p:sp>
    </p:spTree>
    <p:extLst>
      <p:ext uri="{BB962C8B-B14F-4D97-AF65-F5344CB8AC3E}">
        <p14:creationId xmlns:p14="http://schemas.microsoft.com/office/powerpoint/2010/main" val="3192473314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6A4EBC3-1A34-4D2A-AD12-E91E91137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91" y="1414714"/>
            <a:ext cx="7521018" cy="470520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51232D3-C3BB-47C8-830A-BF4EA79A2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もう少し高度なクロス集計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9F5E4B-CF72-46BE-8B50-091DA599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50</a:t>
            </a:fld>
            <a:endParaRPr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1831021-1CC2-4219-B0B3-9C7FE9798A4C}"/>
              </a:ext>
            </a:extLst>
          </p:cNvPr>
          <p:cNvSpPr txBox="1"/>
          <p:nvPr/>
        </p:nvSpPr>
        <p:spPr>
          <a:xfrm>
            <a:off x="5868144" y="2341619"/>
            <a:ext cx="34163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この</a:t>
            </a:r>
            <a:r>
              <a:rPr kumimoji="1" lang="en-US" altLang="ja-JP" sz="2800" dirty="0"/>
              <a:t>29</a:t>
            </a:r>
            <a:r>
              <a:rPr kumimoji="1" lang="ja-JP" altLang="en-US" sz="2800" dirty="0"/>
              <a:t>人について</a:t>
            </a:r>
            <a:endParaRPr kumimoji="1" lang="en-US" altLang="ja-JP" sz="2800" dirty="0"/>
          </a:p>
          <a:p>
            <a:r>
              <a:rPr kumimoji="1" lang="en-US" altLang="ja-JP" sz="2800" dirty="0">
                <a:solidFill>
                  <a:schemeClr val="accent6"/>
                </a:solidFill>
              </a:rPr>
              <a:t>age</a:t>
            </a:r>
            <a:r>
              <a:rPr kumimoji="1" lang="ja-JP" altLang="en-US" sz="2800" dirty="0">
                <a:solidFill>
                  <a:schemeClr val="accent6"/>
                </a:solidFill>
              </a:rPr>
              <a:t>の平均</a:t>
            </a:r>
            <a:endParaRPr kumimoji="1" lang="en-US" altLang="ja-JP" sz="2800" dirty="0">
              <a:solidFill>
                <a:schemeClr val="accent6"/>
              </a:solidFill>
            </a:endParaRPr>
          </a:p>
          <a:p>
            <a:r>
              <a:rPr kumimoji="1" lang="en-US" altLang="ja-JP" sz="2800" dirty="0">
                <a:solidFill>
                  <a:schemeClr val="accent6"/>
                </a:solidFill>
              </a:rPr>
              <a:t>age</a:t>
            </a:r>
            <a:r>
              <a:rPr kumimoji="1" lang="ja-JP" altLang="en-US" sz="2800" dirty="0">
                <a:solidFill>
                  <a:schemeClr val="accent6"/>
                </a:solidFill>
              </a:rPr>
              <a:t>の標準偏差</a:t>
            </a:r>
            <a:endParaRPr kumimoji="1" lang="en-US" altLang="ja-JP" sz="2800" dirty="0">
              <a:solidFill>
                <a:schemeClr val="accent6"/>
              </a:solidFill>
            </a:endParaRPr>
          </a:p>
          <a:p>
            <a:r>
              <a:rPr kumimoji="1" lang="ja-JP" altLang="en-US" sz="2800" dirty="0">
                <a:solidFill>
                  <a:schemeClr val="accent6"/>
                </a:solidFill>
              </a:rPr>
              <a:t>度数</a:t>
            </a:r>
            <a:r>
              <a:rPr kumimoji="1" lang="en-US" altLang="ja-JP" sz="2800" dirty="0">
                <a:solidFill>
                  <a:schemeClr val="accent6"/>
                </a:solidFill>
              </a:rPr>
              <a:t>=29</a:t>
            </a:r>
          </a:p>
          <a:p>
            <a:r>
              <a:rPr kumimoji="1" lang="ja-JP" altLang="en-US" sz="2800" dirty="0"/>
              <a:t>を表示しています。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6A9FBF2-2A8A-49E4-B491-641647DE1703}"/>
              </a:ext>
            </a:extLst>
          </p:cNvPr>
          <p:cNvSpPr/>
          <p:nvPr/>
        </p:nvSpPr>
        <p:spPr>
          <a:xfrm>
            <a:off x="3275856" y="3068960"/>
            <a:ext cx="1224136" cy="792088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2A6A4C11-FCCA-48A9-A13A-153FB8EB3D44}"/>
              </a:ext>
            </a:extLst>
          </p:cNvPr>
          <p:cNvSpPr/>
          <p:nvPr/>
        </p:nvSpPr>
        <p:spPr>
          <a:xfrm rot="5400000">
            <a:off x="5076057" y="2852936"/>
            <a:ext cx="360040" cy="1224134"/>
          </a:xfrm>
          <a:prstGeom prst="downArrow">
            <a:avLst/>
          </a:prstGeom>
          <a:solidFill>
            <a:schemeClr val="bg1">
              <a:alpha val="8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381270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1F750-F6F6-E3E6-DB88-01BCE29C7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D6309D70-A0CD-160E-E812-16A0906B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変数の記述統計／グラフ</a:t>
            </a:r>
            <a:endParaRPr lang="en-US" altLang="ja-JP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B30E7B7-E8BE-D0CF-F946-951E671E64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ここまでやったら、どうする？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26951650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91791-DE4A-5565-C449-F43E1FC53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3E4D34-4804-335C-4999-1A1AB978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結果で出たら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B44133-59B0-5C04-4E86-C54FB02C0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kumimoji="1" lang="ja-JP" altLang="en-US" dirty="0"/>
              <a:t>個々の結果をコピーして</a:t>
            </a:r>
            <a:r>
              <a:rPr kumimoji="1" lang="en-US" altLang="ja-JP" dirty="0"/>
              <a:t>Excel</a:t>
            </a:r>
            <a:r>
              <a:rPr kumimoji="1" lang="ja-JP" altLang="en-US" dirty="0"/>
              <a:t>に貼り付ける。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37C3BEA-E4EA-9ACB-7AE2-22B96559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52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0898797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B526B-8C68-AD8A-B9DA-32EF93DF2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でも、コピペには飽き飽き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0773A5-0176-F3AD-DC2C-CE399024F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kumimoji="1" lang="ja-JP" altLang="en-US" dirty="0"/>
              <a:t>コピペするのは面倒なので、もうやめたい。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D609D5-D6EA-A4CD-D895-E986708E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53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158448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F76E8-65DD-12AA-8214-FC63D3633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43BBDA-1B19-2685-6BD7-C75221A1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記述統計の表をサクッと作る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DE3773-1777-CB4E-AE17-F54FC617F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ja-JP" altLang="en-US" dirty="0"/>
              <a:t>コマンドウインドウに打ち込む</a:t>
            </a:r>
            <a:endParaRPr lang="en-US" altLang="ja-JP" dirty="0"/>
          </a:p>
          <a:p>
            <a:pPr marL="0" indent="0" algn="ctr">
              <a:buNone/>
            </a:pPr>
            <a:r>
              <a:rPr kumimoji="1" lang="en-US" altLang="ja-JP" b="1" dirty="0" err="1">
                <a:solidFill>
                  <a:schemeClr val="accent1"/>
                </a:solidFill>
              </a:rPr>
              <a:t>dtable</a:t>
            </a:r>
            <a:r>
              <a:rPr kumimoji="1" lang="en-US" altLang="ja-JP" b="1" dirty="0">
                <a:solidFill>
                  <a:schemeClr val="accent1"/>
                </a:solidFill>
              </a:rPr>
              <a:t> age 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lwt</a:t>
            </a:r>
            <a:r>
              <a:rPr kumimoji="1" lang="en-US" altLang="ja-JP" b="1" dirty="0">
                <a:solidFill>
                  <a:schemeClr val="accent1"/>
                </a:solidFill>
              </a:rPr>
              <a:t> race 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ptl</a:t>
            </a:r>
            <a:r>
              <a:rPr kumimoji="1" lang="en-US" altLang="ja-JP" b="1" dirty="0">
                <a:solidFill>
                  <a:schemeClr val="accent1"/>
                </a:solidFill>
              </a:rPr>
              <a:t> 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ht</a:t>
            </a:r>
            <a:r>
              <a:rPr kumimoji="1" lang="en-US" altLang="ja-JP" b="1" dirty="0">
                <a:solidFill>
                  <a:schemeClr val="accent1"/>
                </a:solidFill>
              </a:rPr>
              <a:t> 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ui</a:t>
            </a:r>
            <a:r>
              <a:rPr kumimoji="1" lang="en-US" altLang="ja-JP" b="1" dirty="0">
                <a:solidFill>
                  <a:schemeClr val="accent1"/>
                </a:solidFill>
              </a:rPr>
              <a:t> 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ftv</a:t>
            </a:r>
            <a:r>
              <a:rPr kumimoji="1" lang="en-US" altLang="ja-JP" b="1" dirty="0">
                <a:solidFill>
                  <a:schemeClr val="accent1"/>
                </a:solidFill>
              </a:rPr>
              <a:t> low 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bwt</a:t>
            </a:r>
            <a:r>
              <a:rPr kumimoji="1" lang="en-US" altLang="ja-JP" b="1" dirty="0">
                <a:solidFill>
                  <a:schemeClr val="accent1"/>
                </a:solidFill>
              </a:rPr>
              <a:t>, by(smoke)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4CBBD2B-9AD3-7AB4-8943-EFDDE490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54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96E3711-2501-5580-549F-BEAC4B50D2AB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/>
              <a:t>スライドの都合で</a:t>
            </a:r>
            <a:r>
              <a:rPr lang="en-US" altLang="ja-JP"/>
              <a:t>2</a:t>
            </a:r>
            <a:r>
              <a:rPr lang="ja-JP" altLang="en-US"/>
              <a:t>行になっていますが、</a:t>
            </a:r>
            <a:r>
              <a:rPr lang="en-US" altLang="ja-JP"/>
              <a:t>1</a:t>
            </a:r>
            <a:r>
              <a:rPr lang="ja-JP" altLang="en-US"/>
              <a:t>行で打ち込んで下さい。</a:t>
            </a:r>
            <a:endParaRPr lang="en-US" altLang="ja-JP" dirty="0"/>
          </a:p>
        </p:txBody>
      </p:sp>
      <p:pic>
        <p:nvPicPr>
          <p:cNvPr id="6" name="Picture 2" descr="talk icon">
            <a:extLst>
              <a:ext uri="{FF2B5EF4-FFF2-40B4-BE49-F238E27FC236}">
                <a16:creationId xmlns:a16="http://schemas.microsoft.com/office/drawing/2014/main" id="{BDF56134-27BA-2D15-CA09-3CAF1A0BD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690200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5E24F-F462-39EC-00D9-F3ED616C1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92D26-6B2D-64F1-C693-E83779E4B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記述統計の表をサクッと作る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E6F913-DA81-87C7-E4E5-F5F08BF69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ja-JP" altLang="en-US" dirty="0"/>
              <a:t>コマンドウインドウに打ち込む</a:t>
            </a:r>
            <a:endParaRPr lang="en-US" altLang="ja-JP" dirty="0"/>
          </a:p>
          <a:p>
            <a:pPr marL="0" indent="0" algn="ctr">
              <a:buNone/>
            </a:pPr>
            <a:r>
              <a:rPr kumimoji="1" lang="en-US" altLang="ja-JP" b="1" dirty="0" err="1">
                <a:solidFill>
                  <a:schemeClr val="accent1"/>
                </a:solidFill>
              </a:rPr>
              <a:t>dtable</a:t>
            </a:r>
            <a:r>
              <a:rPr kumimoji="1" lang="en-US" altLang="ja-JP" b="1" dirty="0">
                <a:solidFill>
                  <a:schemeClr val="accent1"/>
                </a:solidFill>
              </a:rPr>
              <a:t> age 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lwt</a:t>
            </a:r>
            <a:r>
              <a:rPr kumimoji="1" lang="en-US" altLang="ja-JP" b="1" dirty="0">
                <a:solidFill>
                  <a:schemeClr val="accent1"/>
                </a:solidFill>
              </a:rPr>
              <a:t> 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i.race</a:t>
            </a:r>
            <a:r>
              <a:rPr kumimoji="1" lang="en-US" altLang="ja-JP" b="1" dirty="0">
                <a:solidFill>
                  <a:schemeClr val="accent1"/>
                </a:solidFill>
              </a:rPr>
              <a:t> 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i.ptl</a:t>
            </a:r>
            <a:r>
              <a:rPr kumimoji="1" lang="en-US" altLang="ja-JP" b="1" dirty="0">
                <a:solidFill>
                  <a:schemeClr val="accent1"/>
                </a:solidFill>
              </a:rPr>
              <a:t> i.ht 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i.ui</a:t>
            </a:r>
            <a:r>
              <a:rPr kumimoji="1" lang="en-US" altLang="ja-JP" b="1" dirty="0">
                <a:solidFill>
                  <a:schemeClr val="accent1"/>
                </a:solidFill>
              </a:rPr>
              <a:t> 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i.ftv</a:t>
            </a:r>
            <a:r>
              <a:rPr kumimoji="1" lang="en-US" altLang="ja-JP" b="1" dirty="0">
                <a:solidFill>
                  <a:schemeClr val="accent1"/>
                </a:solidFill>
              </a:rPr>
              <a:t> 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i.low</a:t>
            </a:r>
            <a:r>
              <a:rPr kumimoji="1" lang="en-US" altLang="ja-JP" b="1" dirty="0">
                <a:solidFill>
                  <a:schemeClr val="accent1"/>
                </a:solidFill>
              </a:rPr>
              <a:t> 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bwt</a:t>
            </a:r>
            <a:r>
              <a:rPr kumimoji="1" lang="en-US" altLang="ja-JP" b="1" dirty="0">
                <a:solidFill>
                  <a:schemeClr val="accent1"/>
                </a:solidFill>
              </a:rPr>
              <a:t>, by(smoke)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223491-DC05-95D7-0539-C39FF585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55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79D76B6-01BA-B560-1837-7B036F322329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/>
              <a:t>スライドの都合で</a:t>
            </a:r>
            <a:r>
              <a:rPr lang="en-US" altLang="ja-JP"/>
              <a:t>2</a:t>
            </a:r>
            <a:r>
              <a:rPr lang="ja-JP" altLang="en-US"/>
              <a:t>行になっていますが、</a:t>
            </a:r>
            <a:r>
              <a:rPr lang="en-US" altLang="ja-JP"/>
              <a:t>1</a:t>
            </a:r>
            <a:r>
              <a:rPr lang="ja-JP" altLang="en-US"/>
              <a:t>行で打ち込んで下さい。</a:t>
            </a:r>
            <a:endParaRPr lang="en-US" altLang="ja-JP" dirty="0"/>
          </a:p>
        </p:txBody>
      </p:sp>
      <p:pic>
        <p:nvPicPr>
          <p:cNvPr id="6" name="Picture 2" descr="talk icon">
            <a:extLst>
              <a:ext uri="{FF2B5EF4-FFF2-40B4-BE49-F238E27FC236}">
                <a16:creationId xmlns:a16="http://schemas.microsoft.com/office/drawing/2014/main" id="{862114E8-2353-D7CC-33BD-67722CAE8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4B10FBF-5F5D-D0DE-4A13-54A85B7AE978}"/>
              </a:ext>
            </a:extLst>
          </p:cNvPr>
          <p:cNvSpPr txBox="1"/>
          <p:nvPr/>
        </p:nvSpPr>
        <p:spPr>
          <a:xfrm>
            <a:off x="125760" y="5085184"/>
            <a:ext cx="8892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離散変数であることを明示するために </a:t>
            </a:r>
            <a:r>
              <a:rPr kumimoji="1" lang="en-US" altLang="ja-JP" sz="4400" b="1" dirty="0" err="1">
                <a:solidFill>
                  <a:schemeClr val="accent1"/>
                </a:solidFill>
              </a:rPr>
              <a:t>i</a:t>
            </a:r>
            <a:r>
              <a:rPr kumimoji="1" lang="en-US" altLang="ja-JP" sz="4400" b="1" dirty="0">
                <a:solidFill>
                  <a:schemeClr val="accent1"/>
                </a:solidFill>
              </a:rPr>
              <a:t>.</a:t>
            </a:r>
            <a:r>
              <a:rPr kumimoji="1" lang="ja-JP" altLang="en-US" sz="2800" dirty="0"/>
              <a:t> を付けておく。</a:t>
            </a:r>
          </a:p>
        </p:txBody>
      </p:sp>
    </p:spTree>
    <p:extLst>
      <p:ext uri="{BB962C8B-B14F-4D97-AF65-F5344CB8AC3E}">
        <p14:creationId xmlns:p14="http://schemas.microsoft.com/office/powerpoint/2010/main" val="2898899980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A3F3A-18D2-1699-E444-3B3CCD57E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765E58-C0CD-7DB1-0BEA-086129F0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でも、コピペには飽き飽き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86EF82-07DA-61D9-C23B-BBE48E74D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kumimoji="1" lang="ja-JP" altLang="en-US" dirty="0"/>
              <a:t>コピペ回数は減ったけど、</a:t>
            </a:r>
            <a:br>
              <a:rPr kumimoji="1" lang="en-US" altLang="ja-JP" dirty="0"/>
            </a:br>
            <a:r>
              <a:rPr kumimoji="1" lang="ja-JP" altLang="en-US" dirty="0"/>
              <a:t>結局コピペがいるんですね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？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1BBA2F-29B3-50C6-B252-C4DB5CC7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56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1051121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04C56-65F3-2954-F722-201D18623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71406B-BE4A-3BC4-E92D-17770898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記述統計の表をサクッと作る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3B3A1A-4C45-E0C2-E6A7-FE670125B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ja-JP" altLang="en-US" dirty="0"/>
              <a:t>コマンドウインドウに打ち込む</a:t>
            </a:r>
            <a:endParaRPr lang="en-US" altLang="ja-JP" dirty="0"/>
          </a:p>
          <a:p>
            <a:pPr marL="0" indent="0" algn="ctr">
              <a:buNone/>
            </a:pPr>
            <a:r>
              <a:rPr kumimoji="1" lang="en-US" altLang="ja-JP" b="1" dirty="0" err="1">
                <a:solidFill>
                  <a:schemeClr val="accent1"/>
                </a:solidFill>
              </a:rPr>
              <a:t>dtable</a:t>
            </a:r>
            <a:r>
              <a:rPr kumimoji="1" lang="en-US" altLang="ja-JP" b="1" dirty="0">
                <a:solidFill>
                  <a:schemeClr val="accent1"/>
                </a:solidFill>
              </a:rPr>
              <a:t> age 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lwt</a:t>
            </a:r>
            <a:r>
              <a:rPr kumimoji="1" lang="en-US" altLang="ja-JP" b="1" dirty="0">
                <a:solidFill>
                  <a:schemeClr val="accent1"/>
                </a:solidFill>
              </a:rPr>
              <a:t> 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i.race</a:t>
            </a:r>
            <a:r>
              <a:rPr kumimoji="1" lang="en-US" altLang="ja-JP" b="1" dirty="0">
                <a:solidFill>
                  <a:schemeClr val="accent1"/>
                </a:solidFill>
              </a:rPr>
              <a:t> 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i.ptl</a:t>
            </a:r>
            <a:r>
              <a:rPr kumimoji="1" lang="en-US" altLang="ja-JP" b="1" dirty="0">
                <a:solidFill>
                  <a:schemeClr val="accent1"/>
                </a:solidFill>
              </a:rPr>
              <a:t> i.ht 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i.ui</a:t>
            </a:r>
            <a:r>
              <a:rPr kumimoji="1" lang="en-US" altLang="ja-JP" b="1" dirty="0">
                <a:solidFill>
                  <a:schemeClr val="accent1"/>
                </a:solidFill>
              </a:rPr>
              <a:t> 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i.ftv</a:t>
            </a:r>
            <a:r>
              <a:rPr kumimoji="1" lang="en-US" altLang="ja-JP" b="1" dirty="0">
                <a:solidFill>
                  <a:schemeClr val="accent1"/>
                </a:solidFill>
              </a:rPr>
              <a:t> 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i.low</a:t>
            </a:r>
            <a:r>
              <a:rPr kumimoji="1" lang="en-US" altLang="ja-JP" b="1" dirty="0">
                <a:solidFill>
                  <a:schemeClr val="accent1"/>
                </a:solidFill>
              </a:rPr>
              <a:t> 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bwt</a:t>
            </a:r>
            <a:r>
              <a:rPr kumimoji="1" lang="en-US" altLang="ja-JP" b="1" dirty="0">
                <a:solidFill>
                  <a:schemeClr val="accent1"/>
                </a:solidFill>
              </a:rPr>
              <a:t>, by(smoke) </a:t>
            </a:r>
            <a:br>
              <a:rPr kumimoji="1" lang="en-US" altLang="ja-JP" b="1" dirty="0">
                <a:solidFill>
                  <a:schemeClr val="accent1"/>
                </a:solidFill>
              </a:rPr>
            </a:br>
            <a:r>
              <a:rPr kumimoji="1" lang="en-US" altLang="ja-JP" b="1" dirty="0">
                <a:solidFill>
                  <a:schemeClr val="accent1"/>
                </a:solidFill>
              </a:rPr>
              <a:t>export(tmp.xlsx, replace)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EFD4AE-59C9-2D68-D289-BE413548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57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4E186C-D562-1B16-F986-8AB8A9EA2450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スライドの都合で</a:t>
            </a:r>
            <a:r>
              <a:rPr lang="en-US" altLang="ja-JP" dirty="0"/>
              <a:t>3</a:t>
            </a:r>
            <a:r>
              <a:rPr lang="ja-JP" altLang="en-US" dirty="0"/>
              <a:t>行になっていますが、</a:t>
            </a:r>
            <a:r>
              <a:rPr lang="en-US" altLang="ja-JP" dirty="0"/>
              <a:t>1</a:t>
            </a:r>
            <a:r>
              <a:rPr lang="ja-JP" altLang="en-US" dirty="0"/>
              <a:t>行で打ち込んで下さい。</a:t>
            </a:r>
            <a:endParaRPr lang="en-US" altLang="ja-JP" dirty="0"/>
          </a:p>
        </p:txBody>
      </p:sp>
      <p:pic>
        <p:nvPicPr>
          <p:cNvPr id="6" name="Picture 2" descr="talk icon">
            <a:extLst>
              <a:ext uri="{FF2B5EF4-FFF2-40B4-BE49-F238E27FC236}">
                <a16:creationId xmlns:a16="http://schemas.microsoft.com/office/drawing/2014/main" id="{5BC0C889-189C-D976-8366-628AD5E22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BF0264-1E5D-BA4C-1F6A-245161A46617}"/>
              </a:ext>
            </a:extLst>
          </p:cNvPr>
          <p:cNvSpPr txBox="1"/>
          <p:nvPr/>
        </p:nvSpPr>
        <p:spPr>
          <a:xfrm>
            <a:off x="125760" y="5427221"/>
            <a:ext cx="8892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chemeClr val="accent1"/>
                </a:solidFill>
              </a:rPr>
              <a:t>export</a:t>
            </a:r>
            <a:r>
              <a:rPr kumimoji="1" lang="ja-JP" altLang="en-US" sz="2800" dirty="0"/>
              <a:t>オプションを付けることで、作業フォルダに</a:t>
            </a:r>
            <a:r>
              <a:rPr kumimoji="1" lang="en-US" altLang="ja-JP" sz="2800" dirty="0"/>
              <a:t>Excel</a:t>
            </a:r>
            <a:r>
              <a:rPr kumimoji="1" lang="ja-JP" altLang="en-US" sz="2800" dirty="0"/>
              <a:t>ファイルが作られる。</a:t>
            </a:r>
          </a:p>
        </p:txBody>
      </p:sp>
    </p:spTree>
    <p:extLst>
      <p:ext uri="{BB962C8B-B14F-4D97-AF65-F5344CB8AC3E}">
        <p14:creationId xmlns:p14="http://schemas.microsoft.com/office/powerpoint/2010/main" val="3308810746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F4C680-21D7-52BB-C8E7-34A5ABCC5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出力された</a:t>
            </a:r>
            <a:r>
              <a:rPr kumimoji="1" lang="en-US" altLang="ja-JP" dirty="0"/>
              <a:t>Excel</a:t>
            </a:r>
            <a:r>
              <a:rPr kumimoji="1" lang="ja-JP" altLang="en-US" dirty="0"/>
              <a:t>はこんな感じ。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CA031191-36F6-E846-BEEE-2DB8F32C2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109" y="1125538"/>
            <a:ext cx="2657782" cy="5000625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A41061-868A-3D93-B3FB-41BD1795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58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319758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BAC2B-2E2A-E16F-9648-07C9F57CD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8696C3-19CB-1EFB-AB03-C1BFA096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Excel</a:t>
            </a:r>
            <a:r>
              <a:rPr kumimoji="1" lang="ja-JP" altLang="en-US" dirty="0"/>
              <a:t>でやること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0ED6CF-C7DF-907C-704D-5D1A6DA21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kumimoji="1" lang="ja-JP" altLang="en-US" dirty="0"/>
              <a:t>良い感じで出力されていない！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・フォントを修正する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・列の幅を修正する。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B39C79-A369-83CF-D246-9A94E02C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59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01425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D81D30-6F61-420B-9111-D9C642F9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前回までに作業したファイル読込む。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867F90-21AF-4AF2-8392-FF4274FB1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ja-JP" altLang="en-US" dirty="0"/>
              <a:t>前回、保存したファイルを開きます。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コマンド・ウインドウに打ち込む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dirty="0">
                <a:solidFill>
                  <a:schemeClr val="accent1"/>
                </a:solidFill>
              </a:rPr>
              <a:t>use lbw2.dta,clear</a:t>
            </a:r>
            <a:endParaRPr lang="ja-JP" alt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6AC49F-9A09-4CCD-9F8E-496C258B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fld id="{8B45D110-FD8E-48BD-8825-CDFBF9D22CA3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5635948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796FB-E92C-F459-AFC6-827AF2E43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3298C2-D868-9B60-594B-4F4A3D1D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Excel</a:t>
            </a:r>
            <a:r>
              <a:rPr kumimoji="1" lang="ja-JP" altLang="en-US" dirty="0"/>
              <a:t>を良い感じにする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50437F1-7902-F382-0FF1-201004CB0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60</a:t>
            </a:fld>
            <a:endParaRPr lang="ja-JP" altLang="en-US" dirty="0"/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10378397-DD06-492B-E105-312AFDEFC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301" y="1125538"/>
            <a:ext cx="5745398" cy="5000625"/>
          </a:xfr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F8B076C-FD4A-736A-4D68-CC3254187080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もうこれで良くない？</a:t>
            </a:r>
            <a:endParaRPr lang="en-US" altLang="ja-JP" dirty="0"/>
          </a:p>
        </p:txBody>
      </p:sp>
      <p:pic>
        <p:nvPicPr>
          <p:cNvPr id="10" name="Picture 2" descr="talk icon">
            <a:extLst>
              <a:ext uri="{FF2B5EF4-FFF2-40B4-BE49-F238E27FC236}">
                <a16:creationId xmlns:a16="http://schemas.microsoft.com/office/drawing/2014/main" id="{2E0A4B79-084B-8C5B-4C7C-415220EE2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3896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0AF52F13-0EC6-45CE-9804-9458DDAB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変数の記述統計／グラフ</a:t>
            </a:r>
            <a:endParaRPr lang="en-US" altLang="ja-JP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E7129B17-81CC-42CB-84CB-8E625655D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ヒストグラム・箱ひげ図・他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44179473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40C0930-A8E4-46C0-96FA-92A967E9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要約統計量を確認した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9EC72D-877C-4558-8FE6-A8572176D3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b="1" dirty="0">
                <a:solidFill>
                  <a:schemeClr val="accent5"/>
                </a:solidFill>
              </a:rPr>
              <a:t>データセット</a:t>
            </a:r>
            <a:r>
              <a:rPr lang="en-US" altLang="ja-JP" b="1" dirty="0">
                <a:solidFill>
                  <a:schemeClr val="accent5"/>
                </a:solidFill>
              </a:rPr>
              <a:t>A</a:t>
            </a:r>
          </a:p>
          <a:p>
            <a:r>
              <a:rPr lang="en-US" altLang="ja-JP" dirty="0"/>
              <a:t>500</a:t>
            </a:r>
            <a:r>
              <a:rPr lang="ja-JP" altLang="en-US" dirty="0"/>
              <a:t>症例</a:t>
            </a:r>
            <a:endParaRPr lang="en-US" altLang="ja-JP" dirty="0"/>
          </a:p>
          <a:p>
            <a:r>
              <a:rPr lang="ja-JP" altLang="en-US" dirty="0"/>
              <a:t>データ</a:t>
            </a:r>
            <a:r>
              <a:rPr lang="en-US" altLang="ja-JP" dirty="0"/>
              <a:t>X</a:t>
            </a:r>
          </a:p>
          <a:p>
            <a:pPr lvl="1"/>
            <a:r>
              <a:rPr lang="ja-JP" altLang="en-US" dirty="0"/>
              <a:t>平均</a:t>
            </a:r>
            <a:r>
              <a:rPr lang="en-US" altLang="ja-JP" dirty="0"/>
              <a:t>=54.3</a:t>
            </a:r>
          </a:p>
          <a:p>
            <a:pPr lvl="1"/>
            <a:r>
              <a:rPr lang="ja-JP" altLang="en-US" dirty="0"/>
              <a:t>分散</a:t>
            </a:r>
            <a:r>
              <a:rPr lang="en-US" altLang="ja-JP" dirty="0"/>
              <a:t>=281</a:t>
            </a:r>
            <a:r>
              <a:rPr lang="ja-JP" altLang="en-US" dirty="0"/>
              <a:t>（</a:t>
            </a:r>
            <a:r>
              <a:rPr lang="en-US" altLang="ja-JP" dirty="0"/>
              <a:t>SD=16.8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ja-JP" altLang="en-US" dirty="0"/>
              <a:t>データ</a:t>
            </a:r>
            <a:r>
              <a:rPr lang="en-US" altLang="ja-JP" dirty="0"/>
              <a:t>Y</a:t>
            </a:r>
          </a:p>
          <a:p>
            <a:pPr lvl="1"/>
            <a:r>
              <a:rPr lang="ja-JP" altLang="en-US" dirty="0"/>
              <a:t>平均</a:t>
            </a:r>
            <a:r>
              <a:rPr lang="en-US" altLang="ja-JP" dirty="0"/>
              <a:t>=47.8</a:t>
            </a:r>
          </a:p>
          <a:p>
            <a:pPr lvl="1"/>
            <a:r>
              <a:rPr lang="ja-JP" altLang="en-US" dirty="0"/>
              <a:t>分散</a:t>
            </a:r>
            <a:r>
              <a:rPr lang="en-US" altLang="ja-JP" dirty="0"/>
              <a:t>=726</a:t>
            </a:r>
            <a:r>
              <a:rPr lang="ja-JP" altLang="en-US" dirty="0"/>
              <a:t>（</a:t>
            </a:r>
            <a:r>
              <a:rPr lang="en-US" altLang="ja-JP" dirty="0"/>
              <a:t>SD=26.9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ja-JP" altLang="en-US" dirty="0"/>
              <a:t>相関係数</a:t>
            </a:r>
            <a:r>
              <a:rPr lang="en-US" altLang="ja-JP" dirty="0"/>
              <a:t>=-0.0645</a:t>
            </a:r>
            <a:endParaRPr lang="ja-JP" altLang="en-US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18F11A4C-BA06-4DB7-9F05-03D55CF814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b="1" dirty="0">
                <a:solidFill>
                  <a:schemeClr val="accent2"/>
                </a:solidFill>
              </a:rPr>
              <a:t>データセット</a:t>
            </a:r>
            <a:r>
              <a:rPr lang="en-US" altLang="ja-JP" b="1" dirty="0">
                <a:solidFill>
                  <a:schemeClr val="accent2"/>
                </a:solidFill>
              </a:rPr>
              <a:t>B</a:t>
            </a:r>
          </a:p>
          <a:p>
            <a:r>
              <a:rPr lang="en-US" altLang="ja-JP" dirty="0"/>
              <a:t>142</a:t>
            </a:r>
            <a:r>
              <a:rPr lang="ja-JP" altLang="en-US" dirty="0"/>
              <a:t>症例</a:t>
            </a:r>
            <a:endParaRPr lang="en-US" altLang="ja-JP" dirty="0"/>
          </a:p>
          <a:p>
            <a:r>
              <a:rPr lang="ja-JP" altLang="en-US" dirty="0"/>
              <a:t>データ</a:t>
            </a:r>
            <a:r>
              <a:rPr lang="en-US" altLang="ja-JP" dirty="0"/>
              <a:t>X</a:t>
            </a:r>
          </a:p>
          <a:p>
            <a:pPr lvl="1"/>
            <a:r>
              <a:rPr lang="ja-JP" altLang="en-US" dirty="0"/>
              <a:t>平均</a:t>
            </a:r>
            <a:r>
              <a:rPr lang="en-US" altLang="ja-JP" dirty="0"/>
              <a:t>=54.3</a:t>
            </a:r>
          </a:p>
          <a:p>
            <a:pPr lvl="1"/>
            <a:r>
              <a:rPr lang="ja-JP" altLang="en-US" dirty="0"/>
              <a:t>分散</a:t>
            </a:r>
            <a:r>
              <a:rPr lang="en-US" altLang="ja-JP" dirty="0"/>
              <a:t>=281</a:t>
            </a:r>
            <a:r>
              <a:rPr lang="ja-JP" altLang="en-US" dirty="0"/>
              <a:t>（</a:t>
            </a:r>
            <a:r>
              <a:rPr lang="en-US" altLang="ja-JP" dirty="0"/>
              <a:t>SD=16.8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ja-JP" altLang="en-US" dirty="0"/>
              <a:t>データ</a:t>
            </a:r>
            <a:r>
              <a:rPr lang="en-US" altLang="ja-JP" dirty="0"/>
              <a:t>Y</a:t>
            </a:r>
          </a:p>
          <a:p>
            <a:pPr lvl="1"/>
            <a:r>
              <a:rPr lang="ja-JP" altLang="en-US" dirty="0"/>
              <a:t>平均</a:t>
            </a:r>
            <a:r>
              <a:rPr lang="en-US" altLang="ja-JP" dirty="0"/>
              <a:t>=47.8</a:t>
            </a:r>
          </a:p>
          <a:p>
            <a:pPr lvl="1"/>
            <a:r>
              <a:rPr lang="ja-JP" altLang="en-US" dirty="0"/>
              <a:t>分散</a:t>
            </a:r>
            <a:r>
              <a:rPr lang="en-US" altLang="ja-JP" dirty="0"/>
              <a:t>=726</a:t>
            </a:r>
            <a:r>
              <a:rPr lang="ja-JP" altLang="en-US" dirty="0"/>
              <a:t>（</a:t>
            </a:r>
            <a:r>
              <a:rPr lang="en-US" altLang="ja-JP" dirty="0"/>
              <a:t>SD=26.9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ja-JP" altLang="en-US" dirty="0"/>
              <a:t>相関係数</a:t>
            </a:r>
            <a:r>
              <a:rPr lang="en-US" altLang="ja-JP" dirty="0"/>
              <a:t>=-0.0645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893DD6-F1CA-4ABD-8D82-011C08A3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62</a:t>
            </a:fld>
            <a:endParaRPr lang="ja-JP" altLang="en-US" dirty="0"/>
          </a:p>
        </p:txBody>
      </p:sp>
      <p:sp>
        <p:nvSpPr>
          <p:cNvPr id="8" name="スライド番号プレースホルダー 3">
            <a:extLst>
              <a:ext uri="{FF2B5EF4-FFF2-40B4-BE49-F238E27FC236}">
                <a16:creationId xmlns:a16="http://schemas.microsoft.com/office/drawing/2014/main" id="{7797AD20-2A19-406F-A902-37B1C4C12EE2}"/>
              </a:ext>
            </a:extLst>
          </p:cNvPr>
          <p:cNvSpPr txBox="1">
            <a:spLocks/>
          </p:cNvSpPr>
          <p:nvPr/>
        </p:nvSpPr>
        <p:spPr>
          <a:xfrm>
            <a:off x="7092280" y="985472"/>
            <a:ext cx="1763688" cy="418556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defPPr>
              <a:defRPr lang="ja-JP"/>
            </a:defPPr>
            <a:lvl1pPr marL="0" algn="r" defTabSz="914400" rtl="0" eaLnBrk="1" latinLnBrk="0" hangingPunct="1">
              <a:defRPr kumimoji="1" sz="4000" kern="120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000"/>
              <a:t> </a:t>
            </a:r>
            <a:fld id="{8B45D110-FD8E-48BD-8825-CDFBF9D22CA3}" type="slidenum">
              <a:rPr lang="ja-JP" altLang="en-US" sz="3000"/>
              <a:pPr/>
              <a:t>62</a:t>
            </a:fld>
            <a:endParaRPr lang="ja-JP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211873360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03427F-FCA4-4816-830B-1ACE21D5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データセット</a:t>
            </a:r>
            <a:r>
              <a:rPr kumimoji="1" lang="en-US" altLang="ja-JP" dirty="0"/>
              <a:t>A</a:t>
            </a:r>
            <a:r>
              <a:rPr kumimoji="1" lang="ja-JP" altLang="en-US" dirty="0"/>
              <a:t>の散布図</a:t>
            </a:r>
          </a:p>
        </p:txBody>
      </p:sp>
      <p:pic>
        <p:nvPicPr>
          <p:cNvPr id="6" name="コンテンツ プレースホルダー 5" descr="グラフ, 散布図&#10;&#10;自動的に生成された説明">
            <a:extLst>
              <a:ext uri="{FF2B5EF4-FFF2-40B4-BE49-F238E27FC236}">
                <a16:creationId xmlns:a16="http://schemas.microsoft.com/office/drawing/2014/main" id="{575A2809-696C-4920-A509-4D4F9CBB2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61" y="1701404"/>
            <a:ext cx="4553678" cy="3750469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0F679A7-9EC8-4988-AECB-337FCE63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63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7121010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13F022-2750-4B04-9FD4-920CF2DC8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データセット</a:t>
            </a:r>
            <a:r>
              <a:rPr kumimoji="1" lang="en-US" altLang="ja-JP" dirty="0"/>
              <a:t>B</a:t>
            </a:r>
            <a:r>
              <a:rPr kumimoji="1" lang="ja-JP" altLang="en-US" dirty="0"/>
              <a:t>の散布図</a:t>
            </a:r>
          </a:p>
        </p:txBody>
      </p:sp>
      <p:pic>
        <p:nvPicPr>
          <p:cNvPr id="6" name="コンテンツ プレースホルダー 5" descr="グラフ, 散布図&#10;&#10;自動的に生成された説明">
            <a:extLst>
              <a:ext uri="{FF2B5EF4-FFF2-40B4-BE49-F238E27FC236}">
                <a16:creationId xmlns:a16="http://schemas.microsoft.com/office/drawing/2014/main" id="{3E218C12-314C-432D-8CE7-D880C0A8C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61" y="1701404"/>
            <a:ext cx="4553678" cy="3750469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2F5F5D-DC29-4062-BBC3-03FCB3A0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64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6028457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F0984C-73A1-4F6C-85B1-CBD199D2C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見やすくする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8A0CE6-D2AA-4A48-8A18-C547FA6BC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直感的には分かりにくい数値を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ひとめ見て分かるように図示する。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要約統計量だけでは、実情を掴めない。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7AE17D-CFDB-4AB4-88DE-6D4D14BE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fld id="{8B45D110-FD8E-48BD-8825-CDFBF9D22CA3}" type="slidenum">
              <a:rPr lang="ja-JP" altLang="en-US" smtClean="0"/>
              <a:pPr/>
              <a:t>65</a:t>
            </a:fld>
            <a:endParaRPr lang="ja-JP" altLang="en-US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B8C52A96-E914-4220-817F-21B5418C0ECD}"/>
              </a:ext>
            </a:extLst>
          </p:cNvPr>
          <p:cNvSpPr/>
          <p:nvPr/>
        </p:nvSpPr>
        <p:spPr>
          <a:xfrm>
            <a:off x="5176410" y="4825100"/>
            <a:ext cx="756084" cy="594066"/>
          </a:xfrm>
          <a:prstGeom prst="rightArrow">
            <a:avLst/>
          </a:prstGeom>
          <a:ln w="3810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F053D4-9B90-475A-A0F6-51C439D7AF4F}"/>
              </a:ext>
            </a:extLst>
          </p:cNvPr>
          <p:cNvSpPr txBox="1"/>
          <p:nvPr/>
        </p:nvSpPr>
        <p:spPr>
          <a:xfrm>
            <a:off x="6138175" y="4925925"/>
            <a:ext cx="27543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100" b="1" dirty="0">
                <a:solidFill>
                  <a:schemeClr val="accent2"/>
                </a:solidFill>
              </a:rPr>
              <a:t>適切な</a:t>
            </a:r>
            <a:r>
              <a:rPr lang="ja-JP" altLang="en-US" sz="2100" b="1" dirty="0">
                <a:solidFill>
                  <a:srgbClr val="4D4D4D"/>
                </a:solidFill>
              </a:rPr>
              <a:t>グラフ作成</a:t>
            </a:r>
          </a:p>
        </p:txBody>
      </p:sp>
    </p:spTree>
    <p:extLst>
      <p:ext uri="{BB962C8B-B14F-4D97-AF65-F5344CB8AC3E}">
        <p14:creationId xmlns:p14="http://schemas.microsoft.com/office/powerpoint/2010/main" val="2918390641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857B9709-CC98-41AD-B25C-CE26DEDC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ヒストグラム・箱ひげ図</a:t>
            </a:r>
            <a:endParaRPr lang="en-US" altLang="ja-JP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0EADDD7-ECAD-44D2-9A3B-932A0462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主に</a:t>
            </a:r>
            <a:r>
              <a:rPr lang="en-US" altLang="ja-JP" b="1" dirty="0">
                <a:solidFill>
                  <a:schemeClr val="accent1"/>
                </a:solidFill>
              </a:rPr>
              <a:t>1</a:t>
            </a:r>
            <a:r>
              <a:rPr lang="ja-JP" altLang="en-US" b="1" dirty="0">
                <a:solidFill>
                  <a:schemeClr val="accent1"/>
                </a:solidFill>
              </a:rPr>
              <a:t>つの連続量の状態</a:t>
            </a:r>
            <a:r>
              <a:rPr lang="ja-JP" altLang="en-US" dirty="0"/>
              <a:t>や</a:t>
            </a:r>
            <a:br>
              <a:rPr lang="en-US" altLang="ja-JP" dirty="0"/>
            </a:br>
            <a:r>
              <a:rPr lang="ja-JP" altLang="en-US" b="1" dirty="0">
                <a:solidFill>
                  <a:schemeClr val="accent1"/>
                </a:solidFill>
              </a:rPr>
              <a:t>連続変数と離散変数の関係</a:t>
            </a:r>
            <a:r>
              <a:rPr lang="ja-JP" altLang="en-US" dirty="0"/>
              <a:t>を見る。</a:t>
            </a:r>
            <a:endParaRPr lang="en-US" altLang="ja-JP" dirty="0"/>
          </a:p>
          <a:p>
            <a:r>
              <a:rPr lang="ja-JP" altLang="en-US" dirty="0"/>
              <a:t>ここでは、下記を行ないます。</a:t>
            </a:r>
          </a:p>
          <a:p>
            <a:pPr lvl="1"/>
            <a:r>
              <a:rPr lang="ja-JP" altLang="en-US" dirty="0"/>
              <a:t>ヒストグラムと箱ひげ図を作図する。</a:t>
            </a:r>
            <a:endParaRPr lang="en-US" altLang="ja-JP" dirty="0"/>
          </a:p>
          <a:p>
            <a:pPr lvl="1"/>
            <a:r>
              <a:rPr lang="ja-JP" altLang="en-US" dirty="0"/>
              <a:t>条件で分け作図する。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20DEE1-C2D8-4583-9D68-815B3CF6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66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435643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0AF52F13-0EC6-45CE-9804-9458DDAB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変数の記述統計／グラフ</a:t>
            </a:r>
            <a:endParaRPr lang="en-US" altLang="ja-JP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E7129B17-81CC-42CB-84CB-8E625655D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ヒストグラム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63523743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777D9-C5BD-4450-A994-AD44C6BF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ヒストグラム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4E331D-114F-4E0E-BF1F-E4FB6091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縦軸に度数、横軸に階級をとったグラフ。</a:t>
            </a:r>
            <a:endParaRPr lang="en-US" altLang="ja-JP" dirty="0"/>
          </a:p>
          <a:p>
            <a:r>
              <a:rPr lang="ja-JP" altLang="en-US" dirty="0"/>
              <a:t>データの分布状況を視覚的に認識する。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18C16C-D85A-47EE-953D-AADA2330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68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6511435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4D8BD-AA5D-447F-B288-0D8E55A8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ヒストグラム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2148F5-1986-49DD-8414-BC8D5A7C9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3744416"/>
          </a:xfrm>
        </p:spPr>
        <p:txBody>
          <a:bodyPr anchor="ctr"/>
          <a:lstStyle/>
          <a:p>
            <a:pPr marL="0" indent="0" algn="ctr">
              <a:buNone/>
            </a:pPr>
            <a:r>
              <a:rPr kumimoji="1" lang="ja-JP" altLang="en-US" dirty="0"/>
              <a:t>ヒストグラムを描くコマンド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en-US" altLang="ja-JP" b="1" dirty="0">
                <a:solidFill>
                  <a:schemeClr val="accent1"/>
                </a:solidFill>
              </a:rPr>
              <a:t>histogram </a:t>
            </a:r>
            <a:r>
              <a:rPr kumimoji="1" lang="ja-JP" altLang="en-US" b="1" dirty="0">
                <a:solidFill>
                  <a:schemeClr val="accent1"/>
                </a:solidFill>
              </a:rPr>
              <a:t>連続変数 </a:t>
            </a:r>
            <a:r>
              <a:rPr kumimoji="1" lang="en-US" altLang="ja-JP" b="1" dirty="0">
                <a:solidFill>
                  <a:schemeClr val="accent1"/>
                </a:solidFill>
              </a:rPr>
              <a:t>[, </a:t>
            </a:r>
            <a:r>
              <a:rPr kumimoji="1" lang="en-US" altLang="ja-JP" b="1" i="1" dirty="0">
                <a:solidFill>
                  <a:schemeClr val="accent1"/>
                </a:solidFill>
              </a:rPr>
              <a:t>options</a:t>
            </a:r>
            <a:r>
              <a:rPr kumimoji="1" lang="en-US" altLang="ja-JP" b="1" dirty="0">
                <a:solidFill>
                  <a:schemeClr val="accent1"/>
                </a:solidFill>
              </a:rPr>
              <a:t>]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FE72F0-95FB-40DC-AB23-4F895C90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69</a:t>
            </a:fld>
            <a:endParaRPr lang="ja-JP" altLang="en-US" dirty="0"/>
          </a:p>
        </p:txBody>
      </p:sp>
      <p:sp>
        <p:nvSpPr>
          <p:cNvPr id="11" name="左中かっこ 10">
            <a:extLst>
              <a:ext uri="{FF2B5EF4-FFF2-40B4-BE49-F238E27FC236}">
                <a16:creationId xmlns:a16="http://schemas.microsoft.com/office/drawing/2014/main" id="{D14D81CC-F99B-4F4C-9966-1A3C62336E4E}"/>
              </a:ext>
            </a:extLst>
          </p:cNvPr>
          <p:cNvSpPr/>
          <p:nvPr/>
        </p:nvSpPr>
        <p:spPr>
          <a:xfrm rot="16200000">
            <a:off x="6386631" y="2409756"/>
            <a:ext cx="187161" cy="2952328"/>
          </a:xfrm>
          <a:prstGeom prst="leftBrac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32DFF9B-411A-4570-BD39-2492A220CAB7}"/>
              </a:ext>
            </a:extLst>
          </p:cNvPr>
          <p:cNvSpPr txBox="1"/>
          <p:nvPr/>
        </p:nvSpPr>
        <p:spPr>
          <a:xfrm>
            <a:off x="2555776" y="4204245"/>
            <a:ext cx="5760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chemeClr val="accent1"/>
                </a:solidFill>
              </a:rPr>
              <a:t>[ ] </a:t>
            </a:r>
            <a:r>
              <a:rPr kumimoji="1" lang="ja-JP" altLang="en-US" sz="2800" b="1" dirty="0">
                <a:solidFill>
                  <a:schemeClr val="accent1"/>
                </a:solidFill>
              </a:rPr>
              <a:t>部</a:t>
            </a:r>
            <a:r>
              <a:rPr kumimoji="1" lang="ja-JP" altLang="en-US" sz="2800" dirty="0"/>
              <a:t>は省略可能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オプションは沢山あります。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211610736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0AF52F13-0EC6-45CE-9804-9458DDAB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離散変数の記述統計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E7129B17-81CC-42CB-84CB-8E625655D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CAA23BE-85C5-4FE4-9663-079E01AC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1976460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D39249-E17B-4EE4-91D0-C16C0B57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ヒストグラムのオプション（一部）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1EED7918-8272-44AA-A5CF-9B0ABDA42C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980495"/>
              </p:ext>
            </p:extLst>
          </p:nvPr>
        </p:nvGraphicFramePr>
        <p:xfrm>
          <a:off x="457199" y="1772816"/>
          <a:ext cx="8229601" cy="357577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70898508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4266389900"/>
                    </a:ext>
                  </a:extLst>
                </a:gridCol>
                <a:gridCol w="2756993">
                  <a:extLst>
                    <a:ext uri="{9D8B030D-6E8A-4147-A177-3AD203B41FA5}">
                      <a16:colId xmlns:a16="http://schemas.microsoft.com/office/drawing/2014/main" val="1984378269"/>
                    </a:ext>
                  </a:extLst>
                </a:gridCol>
              </a:tblGrid>
              <a:tr h="405854"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オプション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指定されるもの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相性の悪い相手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24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u="none" dirty="0"/>
                        <a:t>start(#)</a:t>
                      </a:r>
                      <a:endParaRPr kumimoji="1" lang="ja-JP" altLang="en-US" sz="2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最初のビンの下限値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4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u="none" dirty="0"/>
                        <a:t>bin(#)</a:t>
                      </a:r>
                      <a:endParaRPr kumimoji="1" lang="ja-JP" altLang="en-US" sz="2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ビンの個数を指定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width()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u="sng" dirty="0"/>
                        <a:t>w</a:t>
                      </a:r>
                      <a:r>
                        <a:rPr kumimoji="1" lang="en-US" altLang="ja-JP" sz="2000" u="none" dirty="0"/>
                        <a:t>idth(#)</a:t>
                      </a:r>
                      <a:endParaRPr kumimoji="1" lang="ja-JP" altLang="en-US" sz="2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ビンの幅を指定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bin()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982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u="sng" dirty="0"/>
                        <a:t>norm</a:t>
                      </a:r>
                      <a:r>
                        <a:rPr kumimoji="1" lang="en-US" altLang="ja-JP" sz="2000" u="none" dirty="0"/>
                        <a:t>al</a:t>
                      </a:r>
                      <a:endParaRPr kumimoji="1" lang="ja-JP" altLang="en-US" sz="2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正規分布曲線を一緒に描く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by() </a:t>
                      </a:r>
                      <a:r>
                        <a:rPr kumimoji="1" lang="ja-JP" altLang="en-US" sz="2000" dirty="0"/>
                        <a:t>かつ</a:t>
                      </a:r>
                      <a:r>
                        <a:rPr kumimoji="1" lang="en-US" altLang="ja-JP" sz="2000" dirty="0"/>
                        <a:t> frequency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283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u="none" dirty="0"/>
                        <a:t>by(</a:t>
                      </a:r>
                      <a:r>
                        <a:rPr kumimoji="1" lang="ja-JP" altLang="en-US" sz="2000" u="none" dirty="0"/>
                        <a:t>離散変数</a:t>
                      </a:r>
                      <a:r>
                        <a:rPr kumimoji="1" lang="en-US" altLang="ja-JP" sz="2000" u="none" dirty="0"/>
                        <a:t>)</a:t>
                      </a:r>
                      <a:endParaRPr kumimoji="1" lang="ja-JP" altLang="en-US" sz="2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離散変数の値ごとに分ける。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frequency </a:t>
                      </a:r>
                      <a:r>
                        <a:rPr kumimoji="1" lang="ja-JP" altLang="en-US" sz="2000" dirty="0"/>
                        <a:t>かつ </a:t>
                      </a:r>
                      <a:r>
                        <a:rPr kumimoji="1" lang="en-US" altLang="ja-JP" sz="2000" dirty="0"/>
                        <a:t>normal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2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u="none" dirty="0"/>
                        <a:t>percent</a:t>
                      </a:r>
                      <a:endParaRPr kumimoji="1" lang="ja-JP" altLang="en-US" sz="2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縦軸をパーセントにする。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157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u="sng" dirty="0"/>
                        <a:t>freq</a:t>
                      </a:r>
                      <a:r>
                        <a:rPr kumimoji="1" lang="en-US" altLang="ja-JP" sz="2000" u="none" dirty="0"/>
                        <a:t>uency</a:t>
                      </a:r>
                      <a:endParaRPr kumimoji="1" lang="ja-JP" altLang="en-US" sz="2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縦軸を度数にする。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normal </a:t>
                      </a:r>
                      <a:r>
                        <a:rPr kumimoji="1" lang="ja-JP" altLang="en-US" sz="2000" dirty="0"/>
                        <a:t>かつ</a:t>
                      </a:r>
                      <a:r>
                        <a:rPr kumimoji="1" lang="en-US" altLang="ja-JP" sz="2000" dirty="0"/>
                        <a:t> by()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139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u="none" dirty="0"/>
                        <a:t>fraction</a:t>
                      </a:r>
                      <a:endParaRPr kumimoji="1" lang="ja-JP" altLang="en-US" sz="2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縦軸を割合にする。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603875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1DBF9E-1134-4DB1-8684-29B8774C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70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A52C6D5-2772-4091-BA49-A4CB01166422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en-US" altLang="ja-JP" b="1" dirty="0">
                <a:solidFill>
                  <a:schemeClr val="accent1"/>
                </a:solidFill>
              </a:rPr>
              <a:t>#</a:t>
            </a:r>
            <a:r>
              <a:rPr lang="ja-JP" altLang="en-US" dirty="0"/>
              <a:t>は数字を表します。相性の悪い相手とは同時に利用できません。</a:t>
            </a:r>
            <a:endParaRPr lang="en-US" altLang="ja-JP" dirty="0"/>
          </a:p>
        </p:txBody>
      </p:sp>
      <p:pic>
        <p:nvPicPr>
          <p:cNvPr id="7" name="Picture 2" descr="talk icon">
            <a:extLst>
              <a:ext uri="{FF2B5EF4-FFF2-40B4-BE49-F238E27FC236}">
                <a16:creationId xmlns:a16="http://schemas.microsoft.com/office/drawing/2014/main" id="{82228F7A-AD5A-4A8B-BF8B-6B0BD4006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789024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4D8BD-AA5D-447F-B288-0D8E55A8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ヒストグラム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2148F5-1986-49DD-8414-BC8D5A7C9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396044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ja-JP" altLang="en-US" dirty="0"/>
              <a:t>コマンドウインドウに打ち込む</a:t>
            </a:r>
            <a:endParaRPr lang="en-US" altLang="ja-JP" dirty="0"/>
          </a:p>
          <a:p>
            <a:pPr marL="0" indent="0" algn="ctr">
              <a:buNone/>
            </a:pPr>
            <a:r>
              <a:rPr kumimoji="1" lang="en-US" altLang="ja-JP" b="1" dirty="0">
                <a:solidFill>
                  <a:schemeClr val="accent1"/>
                </a:solidFill>
              </a:rPr>
              <a:t>histogram 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bwt</a:t>
            </a:r>
            <a:r>
              <a:rPr kumimoji="1" lang="en-US" altLang="ja-JP" b="1" dirty="0">
                <a:solidFill>
                  <a:schemeClr val="accent1"/>
                </a:solidFill>
              </a:rPr>
              <a:t>, by(smoke) normal percent start(500) width(250)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FE72F0-95FB-40DC-AB23-4F895C90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71</a:t>
            </a:fld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574138D-83CF-4970-8807-B0C55BCCA207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/>
              <a:t>スライドの都合で</a:t>
            </a:r>
            <a:r>
              <a:rPr lang="en-US" altLang="ja-JP"/>
              <a:t>2</a:t>
            </a:r>
            <a:r>
              <a:rPr lang="ja-JP" altLang="en-US"/>
              <a:t>行になっていますが、</a:t>
            </a:r>
            <a:r>
              <a:rPr lang="en-US" altLang="ja-JP"/>
              <a:t>1</a:t>
            </a:r>
            <a:r>
              <a:rPr lang="ja-JP" altLang="en-US"/>
              <a:t>行で打ち込んで下さい。</a:t>
            </a:r>
            <a:endParaRPr lang="en-US" altLang="ja-JP" dirty="0"/>
          </a:p>
        </p:txBody>
      </p:sp>
      <p:pic>
        <p:nvPicPr>
          <p:cNvPr id="8" name="Picture 2" descr="talk icon">
            <a:extLst>
              <a:ext uri="{FF2B5EF4-FFF2-40B4-BE49-F238E27FC236}">
                <a16:creationId xmlns:a16="http://schemas.microsoft.com/office/drawing/2014/main" id="{91907300-B7C5-4F35-A645-AB0C78367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B15AC26-F7CD-4A80-97C8-2BCAFD21670B}"/>
              </a:ext>
            </a:extLst>
          </p:cNvPr>
          <p:cNvSpPr txBox="1"/>
          <p:nvPr/>
        </p:nvSpPr>
        <p:spPr>
          <a:xfrm>
            <a:off x="827584" y="4869160"/>
            <a:ext cx="7488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4D4D4D"/>
                </a:solidFill>
              </a:rPr>
              <a:t>このコマンドでは、最初のビンが</a:t>
            </a:r>
            <a:r>
              <a:rPr kumimoji="1" lang="en-US" altLang="ja-JP" sz="2000" dirty="0">
                <a:solidFill>
                  <a:srgbClr val="4D4D4D"/>
                </a:solidFill>
              </a:rPr>
              <a:t>500g</a:t>
            </a:r>
            <a:r>
              <a:rPr kumimoji="1" lang="ja-JP" altLang="en-US" sz="2000" dirty="0">
                <a:solidFill>
                  <a:srgbClr val="4D4D4D"/>
                </a:solidFill>
              </a:rPr>
              <a:t>から始まり、ビンの幅は</a:t>
            </a:r>
            <a:r>
              <a:rPr kumimoji="1" lang="en-US" altLang="ja-JP" sz="2000" dirty="0">
                <a:solidFill>
                  <a:srgbClr val="4D4D4D"/>
                </a:solidFill>
              </a:rPr>
              <a:t>250g</a:t>
            </a:r>
            <a:r>
              <a:rPr kumimoji="1" lang="ja-JP" altLang="en-US" sz="2000" dirty="0">
                <a:solidFill>
                  <a:srgbClr val="4D4D4D"/>
                </a:solidFill>
              </a:rPr>
              <a:t>で、縦軸はパーセントで、</a:t>
            </a:r>
            <a:r>
              <a:rPr kumimoji="1" lang="en-US" altLang="ja-JP" sz="2000" dirty="0">
                <a:solidFill>
                  <a:srgbClr val="4D4D4D"/>
                </a:solidFill>
              </a:rPr>
              <a:t>smoke</a:t>
            </a:r>
            <a:r>
              <a:rPr kumimoji="1" lang="ja-JP" altLang="en-US" sz="2000" dirty="0">
                <a:solidFill>
                  <a:srgbClr val="4D4D4D"/>
                </a:solidFill>
              </a:rPr>
              <a:t>の有無で分けて、正規分布曲線をかぶせたヒストグラムを描きます。</a:t>
            </a:r>
          </a:p>
        </p:txBody>
      </p:sp>
    </p:spTree>
    <p:extLst>
      <p:ext uri="{BB962C8B-B14F-4D97-AF65-F5344CB8AC3E}">
        <p14:creationId xmlns:p14="http://schemas.microsoft.com/office/powerpoint/2010/main" val="2263850329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1232D3-C3BB-47C8-830A-BF4EA79A2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ヒストグラム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9F5E4B-CF72-46BE-8B50-091DA599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72</a:t>
            </a:fld>
            <a:endParaRPr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C5930B4-45E2-40B3-98B5-B20422E0CFB5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オプションを色々変更して、様々なヒストグラムが作れるように練習して下さい。</a:t>
            </a:r>
            <a:endParaRPr lang="en-US" altLang="ja-JP" dirty="0"/>
          </a:p>
        </p:txBody>
      </p:sp>
      <p:pic>
        <p:nvPicPr>
          <p:cNvPr id="10" name="Picture 2" descr="talk icon">
            <a:extLst>
              <a:ext uri="{FF2B5EF4-FFF2-40B4-BE49-F238E27FC236}">
                <a16:creationId xmlns:a16="http://schemas.microsoft.com/office/drawing/2014/main" id="{F9F860DD-91A8-4A4D-9E60-7EB693EB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 descr="地図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F6CD2B04-9900-47E7-AF93-B3481042E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8" y="1015382"/>
            <a:ext cx="742210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96497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4D8BD-AA5D-447F-B288-0D8E55A8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グラフの保存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2148F5-1986-49DD-8414-BC8D5A7C9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3744416"/>
          </a:xfrm>
        </p:spPr>
        <p:txBody>
          <a:bodyPr anchor="ctr"/>
          <a:lstStyle/>
          <a:p>
            <a:pPr marL="0" indent="0" algn="ctr">
              <a:buNone/>
            </a:pPr>
            <a:r>
              <a:rPr kumimoji="1" lang="ja-JP" altLang="en-US" dirty="0"/>
              <a:t>現在表示しているグラフを保存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en-US" altLang="ja-JP" b="1" u="sng" dirty="0">
                <a:solidFill>
                  <a:schemeClr val="accent1"/>
                </a:solidFill>
              </a:rPr>
              <a:t>gr</a:t>
            </a:r>
            <a:r>
              <a:rPr kumimoji="1" lang="en-US" altLang="ja-JP" b="1" dirty="0">
                <a:solidFill>
                  <a:schemeClr val="accent1"/>
                </a:solidFill>
              </a:rPr>
              <a:t>ap</a:t>
            </a:r>
            <a:r>
              <a:rPr lang="en-US" altLang="ja-JP" b="1" dirty="0">
                <a:solidFill>
                  <a:schemeClr val="accent1"/>
                </a:solidFill>
              </a:rPr>
              <a:t>h export </a:t>
            </a:r>
            <a:r>
              <a:rPr lang="ja-JP" altLang="en-US" b="1" dirty="0">
                <a:solidFill>
                  <a:schemeClr val="accent1"/>
                </a:solidFill>
              </a:rPr>
              <a:t>ファイル名</a:t>
            </a:r>
            <a:r>
              <a:rPr lang="en-US" altLang="ja-JP" b="1" dirty="0">
                <a:solidFill>
                  <a:schemeClr val="accent1"/>
                </a:solidFill>
              </a:rPr>
              <a:t>, as(</a:t>
            </a:r>
            <a:r>
              <a:rPr lang="ja-JP" altLang="en-US" b="1" dirty="0">
                <a:solidFill>
                  <a:schemeClr val="accent1"/>
                </a:solidFill>
              </a:rPr>
              <a:t>形式</a:t>
            </a:r>
            <a:r>
              <a:rPr lang="en-US" altLang="ja-JP" b="1" dirty="0">
                <a:solidFill>
                  <a:schemeClr val="accent1"/>
                </a:solidFill>
              </a:rPr>
              <a:t>) replace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FE72F0-95FB-40DC-AB23-4F895C90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73</a:t>
            </a:fld>
            <a:endParaRPr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A386D7-64C7-4589-8E46-E7E978393499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ファイル名に</a:t>
            </a:r>
            <a:r>
              <a:rPr lang="ja-JP" altLang="en-US" b="1" dirty="0"/>
              <a:t>パス指定</a:t>
            </a:r>
            <a:r>
              <a:rPr lang="ja-JP" altLang="en-US" dirty="0"/>
              <a:t>することも出来ます。</a:t>
            </a:r>
            <a:endParaRPr lang="en-US" altLang="ja-JP" dirty="0"/>
          </a:p>
        </p:txBody>
      </p:sp>
      <p:pic>
        <p:nvPicPr>
          <p:cNvPr id="10" name="Picture 2" descr="talk icon">
            <a:extLst>
              <a:ext uri="{FF2B5EF4-FFF2-40B4-BE49-F238E27FC236}">
                <a16:creationId xmlns:a16="http://schemas.microsoft.com/office/drawing/2014/main" id="{D08F842E-A38A-4376-B125-C7D795F1E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左中かっこ 10">
            <a:extLst>
              <a:ext uri="{FF2B5EF4-FFF2-40B4-BE49-F238E27FC236}">
                <a16:creationId xmlns:a16="http://schemas.microsoft.com/office/drawing/2014/main" id="{D14D81CC-F99B-4F4C-9966-1A3C62336E4E}"/>
              </a:ext>
            </a:extLst>
          </p:cNvPr>
          <p:cNvSpPr/>
          <p:nvPr/>
        </p:nvSpPr>
        <p:spPr>
          <a:xfrm rot="16200000">
            <a:off x="4118381" y="2874507"/>
            <a:ext cx="187161" cy="2016225"/>
          </a:xfrm>
          <a:prstGeom prst="leftBrace">
            <a:avLst>
              <a:gd name="adj1" fmla="val 8333"/>
              <a:gd name="adj2" fmla="val 15277"/>
            </a:avLst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左中かっこ 12">
            <a:extLst>
              <a:ext uri="{FF2B5EF4-FFF2-40B4-BE49-F238E27FC236}">
                <a16:creationId xmlns:a16="http://schemas.microsoft.com/office/drawing/2014/main" id="{E1B98C76-9068-4A27-89D4-77890F8BE8AE}"/>
              </a:ext>
            </a:extLst>
          </p:cNvPr>
          <p:cNvSpPr/>
          <p:nvPr/>
        </p:nvSpPr>
        <p:spPr>
          <a:xfrm rot="16200000">
            <a:off x="6134605" y="3018523"/>
            <a:ext cx="187161" cy="1728193"/>
          </a:xfrm>
          <a:prstGeom prst="leftBrace">
            <a:avLst>
              <a:gd name="adj1" fmla="val 8333"/>
              <a:gd name="adj2" fmla="val 19135"/>
            </a:avLst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中かっこ 13">
            <a:extLst>
              <a:ext uri="{FF2B5EF4-FFF2-40B4-BE49-F238E27FC236}">
                <a16:creationId xmlns:a16="http://schemas.microsoft.com/office/drawing/2014/main" id="{28DDEE0A-EFF4-4425-8244-0725A462A7AE}"/>
              </a:ext>
            </a:extLst>
          </p:cNvPr>
          <p:cNvSpPr/>
          <p:nvPr/>
        </p:nvSpPr>
        <p:spPr>
          <a:xfrm rot="16200000">
            <a:off x="7736527" y="3180285"/>
            <a:ext cx="187161" cy="1404665"/>
          </a:xfrm>
          <a:prstGeom prst="leftBrac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085FB65-9100-4AC8-9E73-7DCDBCF4CA0F}"/>
              </a:ext>
            </a:extLst>
          </p:cNvPr>
          <p:cNvSpPr txBox="1"/>
          <p:nvPr/>
        </p:nvSpPr>
        <p:spPr>
          <a:xfrm>
            <a:off x="539551" y="4161275"/>
            <a:ext cx="37986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ファイル名には </a:t>
            </a:r>
            <a:r>
              <a:rPr lang="en-US" altLang="ja-JP" sz="2000" b="1" dirty="0">
                <a:solidFill>
                  <a:schemeClr val="accent5"/>
                </a:solidFill>
              </a:rPr>
              <a:t>.</a:t>
            </a:r>
            <a:r>
              <a:rPr lang="en-US" altLang="ja-JP" sz="2000" b="1" dirty="0" err="1">
                <a:solidFill>
                  <a:schemeClr val="accent5"/>
                </a:solidFill>
              </a:rPr>
              <a:t>png</a:t>
            </a:r>
            <a:r>
              <a:rPr lang="en-US" altLang="ja-JP" sz="2000" dirty="0">
                <a:solidFill>
                  <a:schemeClr val="accent5"/>
                </a:solidFill>
              </a:rPr>
              <a:t> </a:t>
            </a:r>
            <a:r>
              <a:rPr lang="ja-JP" altLang="en-US" sz="2000" dirty="0"/>
              <a:t>など</a:t>
            </a:r>
            <a:br>
              <a:rPr lang="en-US" altLang="ja-JP" sz="2000" dirty="0"/>
            </a:br>
            <a:r>
              <a:rPr lang="ja-JP" altLang="en-US" sz="2000" dirty="0"/>
              <a:t>拡張子を含めて記載します。</a:t>
            </a:r>
            <a:endParaRPr lang="en-US" altLang="ja-JP" sz="2000" dirty="0"/>
          </a:p>
          <a:p>
            <a:pPr algn="ctr"/>
            <a:r>
              <a:rPr kumimoji="1" lang="ja-JP" altLang="en-US" sz="2000" dirty="0"/>
              <a:t>パス指定していなければ、</a:t>
            </a:r>
            <a:br>
              <a:rPr kumimoji="1" lang="en-US" altLang="ja-JP" sz="2000" dirty="0"/>
            </a:br>
            <a:r>
              <a:rPr kumimoji="1" lang="ja-JP" altLang="en-US" sz="2000" dirty="0"/>
              <a:t>作業フォルダに保存されます。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D2E2F17-7B62-4229-8F15-8D5328B33BB6}"/>
              </a:ext>
            </a:extLst>
          </p:cNvPr>
          <p:cNvSpPr txBox="1"/>
          <p:nvPr/>
        </p:nvSpPr>
        <p:spPr>
          <a:xfrm>
            <a:off x="4355976" y="4161275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保存する形式を</a:t>
            </a:r>
            <a:br>
              <a:rPr kumimoji="1" lang="en-US" altLang="ja-JP" sz="2000" dirty="0"/>
            </a:br>
            <a:r>
              <a:rPr kumimoji="1" lang="ja-JP" altLang="en-US" sz="2000" dirty="0"/>
              <a:t>指定します。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556BFE6-E7AD-4074-9D0F-CA73DA46A6C6}"/>
              </a:ext>
            </a:extLst>
          </p:cNvPr>
          <p:cNvSpPr txBox="1"/>
          <p:nvPr/>
        </p:nvSpPr>
        <p:spPr>
          <a:xfrm>
            <a:off x="6677979" y="4161275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これがあると</a:t>
            </a:r>
            <a:br>
              <a:rPr kumimoji="1" lang="en-US" altLang="ja-JP" sz="2000" dirty="0"/>
            </a:br>
            <a:r>
              <a:rPr kumimoji="1" lang="ja-JP" altLang="en-US" sz="2000" dirty="0"/>
              <a:t>上書き保存します。</a:t>
            </a:r>
          </a:p>
        </p:txBody>
      </p:sp>
    </p:spTree>
    <p:extLst>
      <p:ext uri="{BB962C8B-B14F-4D97-AF65-F5344CB8AC3E}">
        <p14:creationId xmlns:p14="http://schemas.microsoft.com/office/powerpoint/2010/main" val="3923565406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4D8BD-AA5D-447F-B288-0D8E55A8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グラフの保存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2148F5-1986-49DD-8414-BC8D5A7C9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248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ja-JP" altLang="en-US" dirty="0"/>
              <a:t>コマンドウインドウに打ち込む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u="sng" dirty="0">
                <a:solidFill>
                  <a:schemeClr val="accent1"/>
                </a:solidFill>
              </a:rPr>
              <a:t>gr</a:t>
            </a:r>
            <a:r>
              <a:rPr lang="en-US" altLang="ja-JP" b="1" dirty="0">
                <a:solidFill>
                  <a:schemeClr val="accent1"/>
                </a:solidFill>
              </a:rPr>
              <a:t>aph export hist.png, as(</a:t>
            </a:r>
            <a:r>
              <a:rPr lang="en-US" altLang="ja-JP" b="1" dirty="0" err="1">
                <a:solidFill>
                  <a:schemeClr val="accent1"/>
                </a:solidFill>
              </a:rPr>
              <a:t>png</a:t>
            </a:r>
            <a:r>
              <a:rPr lang="en-US" altLang="ja-JP" b="1" dirty="0">
                <a:solidFill>
                  <a:schemeClr val="accent1"/>
                </a:solidFill>
              </a:rPr>
              <a:t>) replace</a:t>
            </a:r>
            <a:endParaRPr kumimoji="1" lang="en-US" altLang="ja-JP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FE72F0-95FB-40DC-AB23-4F895C90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74</a:t>
            </a:fld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B15AC26-F7CD-4A80-97C8-2BCAFD21670B}"/>
              </a:ext>
            </a:extLst>
          </p:cNvPr>
          <p:cNvSpPr txBox="1"/>
          <p:nvPr/>
        </p:nvSpPr>
        <p:spPr>
          <a:xfrm>
            <a:off x="1822097" y="5085184"/>
            <a:ext cx="5499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4D4D4D"/>
                </a:solidFill>
              </a:rPr>
              <a:t>さっき、作図したヒストグラムが</a:t>
            </a:r>
            <a:r>
              <a:rPr kumimoji="1" lang="en-US" altLang="ja-JP" sz="2000" b="1" dirty="0">
                <a:solidFill>
                  <a:schemeClr val="accent6"/>
                </a:solidFill>
              </a:rPr>
              <a:t>hist.png</a:t>
            </a:r>
            <a:r>
              <a:rPr kumimoji="1" lang="ja-JP" altLang="en-US" sz="2000" dirty="0">
                <a:solidFill>
                  <a:srgbClr val="4D4D4D"/>
                </a:solidFill>
              </a:rPr>
              <a:t>というファイル名（</a:t>
            </a:r>
            <a:r>
              <a:rPr kumimoji="1" lang="en-US" altLang="ja-JP" sz="2000" dirty="0" err="1">
                <a:solidFill>
                  <a:srgbClr val="4D4D4D"/>
                </a:solidFill>
              </a:rPr>
              <a:t>png</a:t>
            </a:r>
            <a:r>
              <a:rPr kumimoji="1" lang="ja-JP" altLang="en-US" sz="2000" dirty="0">
                <a:solidFill>
                  <a:srgbClr val="4D4D4D"/>
                </a:solidFill>
              </a:rPr>
              <a:t>形式）で</a:t>
            </a:r>
            <a:br>
              <a:rPr kumimoji="1" lang="en-US" altLang="ja-JP" sz="2000" dirty="0">
                <a:solidFill>
                  <a:srgbClr val="4D4D4D"/>
                </a:solidFill>
              </a:rPr>
            </a:br>
            <a:r>
              <a:rPr kumimoji="1" lang="ja-JP" altLang="en-US" sz="2000" dirty="0">
                <a:solidFill>
                  <a:srgbClr val="4D4D4D"/>
                </a:solidFill>
              </a:rPr>
              <a:t>作業フォルダに保存されました。</a:t>
            </a:r>
          </a:p>
        </p:txBody>
      </p:sp>
    </p:spTree>
    <p:extLst>
      <p:ext uri="{BB962C8B-B14F-4D97-AF65-F5344CB8AC3E}">
        <p14:creationId xmlns:p14="http://schemas.microsoft.com/office/powerpoint/2010/main" val="1031954143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0AF52F13-0EC6-45CE-9804-9458DDAB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変数の記述統計／グラフ</a:t>
            </a:r>
            <a:endParaRPr lang="en-US" altLang="ja-JP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E7129B17-81CC-42CB-84CB-8E625655D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箱ひげ図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90315368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777D9-C5BD-4450-A994-AD44C6BF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箱ひげ図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4E331D-114F-4E0E-BF1F-E4FB6091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変数の度数分布を比較するのに便利。</a:t>
            </a:r>
            <a:endParaRPr lang="en-US" altLang="ja-JP" dirty="0"/>
          </a:p>
          <a:p>
            <a:r>
              <a:rPr lang="ja-JP" altLang="en-US" dirty="0"/>
              <a:t>主要な記述統計量を</a:t>
            </a:r>
            <a:r>
              <a:rPr lang="en-US" altLang="ja-JP" dirty="0"/>
              <a:t>1</a:t>
            </a:r>
            <a:r>
              <a:rPr lang="ja-JP" altLang="en-US" dirty="0"/>
              <a:t>つの図に明示することができる。</a:t>
            </a:r>
            <a:endParaRPr lang="en-US" altLang="ja-JP" dirty="0"/>
          </a:p>
          <a:p>
            <a:pPr lvl="1"/>
            <a:r>
              <a:rPr lang="ja-JP" altLang="en-US" dirty="0"/>
              <a:t>中央値、平均値、第一四分位、第三四分位、外れ値の存在、</a:t>
            </a:r>
            <a:r>
              <a:rPr lang="en-US" altLang="ja-JP" dirty="0"/>
              <a:t>IQR</a:t>
            </a:r>
          </a:p>
          <a:p>
            <a:r>
              <a:rPr lang="ja-JP" altLang="en-US" dirty="0"/>
              <a:t>描くためには、上述の記述統計量についての理解があった方が良い。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18C16C-D85A-47EE-953D-AADA2330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76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939399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92C8D7-D7A7-438B-B4F3-3E8B654C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箱ひげ図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0BAC65-09C0-4611-AD36-8A0D07A8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77</a:t>
            </a:fld>
            <a:endParaRPr lang="ja-JP" altLang="en-US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DD5793D-83CA-42DC-AFA6-F067C33983E5}"/>
              </a:ext>
            </a:extLst>
          </p:cNvPr>
          <p:cNvGrpSpPr/>
          <p:nvPr/>
        </p:nvGrpSpPr>
        <p:grpSpPr>
          <a:xfrm>
            <a:off x="1839443" y="1070963"/>
            <a:ext cx="5465114" cy="5486400"/>
            <a:chOff x="755576" y="1052736"/>
            <a:chExt cx="5465114" cy="5486400"/>
          </a:xfrm>
        </p:grpSpPr>
        <p:pic>
          <p:nvPicPr>
            <p:cNvPr id="7" name="図 6" descr="スクリーンショット が含まれている画像&#10;&#10;自動的に生成された説明">
              <a:extLst>
                <a:ext uri="{FF2B5EF4-FFF2-40B4-BE49-F238E27FC236}">
                  <a16:creationId xmlns:a16="http://schemas.microsoft.com/office/drawing/2014/main" id="{05452D52-2EAB-48F6-9FBE-B9A61C204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1052736"/>
              <a:ext cx="2600325" cy="5486400"/>
            </a:xfrm>
            <a:prstGeom prst="rect">
              <a:avLst/>
            </a:prstGeom>
          </p:spPr>
        </p:pic>
        <p:sp>
          <p:nvSpPr>
            <p:cNvPr id="8" name="矢印: 右 7">
              <a:extLst>
                <a:ext uri="{FF2B5EF4-FFF2-40B4-BE49-F238E27FC236}">
                  <a16:creationId xmlns:a16="http://schemas.microsoft.com/office/drawing/2014/main" id="{44C58ED0-4A74-4BDA-BD17-7D4DE4AB1FCE}"/>
                </a:ext>
              </a:extLst>
            </p:cNvPr>
            <p:cNvSpPr/>
            <p:nvPr/>
          </p:nvSpPr>
          <p:spPr>
            <a:xfrm rot="10800000">
              <a:off x="3120470" y="3880282"/>
              <a:ext cx="720080" cy="288032"/>
            </a:xfrm>
            <a:prstGeom prst="rightArrow">
              <a:avLst/>
            </a:prstGeom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E32B31A-3E9B-4A3A-B13C-D1909C700671}"/>
                </a:ext>
              </a:extLst>
            </p:cNvPr>
            <p:cNvSpPr txBox="1"/>
            <p:nvPr/>
          </p:nvSpPr>
          <p:spPr>
            <a:xfrm>
              <a:off x="3840549" y="3762688"/>
              <a:ext cx="1963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>
                  <a:solidFill>
                    <a:srgbClr val="4D4D4D"/>
                  </a:solidFill>
                </a:rPr>
                <a:t>第一四分位</a:t>
              </a:r>
            </a:p>
          </p:txBody>
        </p:sp>
        <p:sp>
          <p:nvSpPr>
            <p:cNvPr id="10" name="矢印: 右 9">
              <a:extLst>
                <a:ext uri="{FF2B5EF4-FFF2-40B4-BE49-F238E27FC236}">
                  <a16:creationId xmlns:a16="http://schemas.microsoft.com/office/drawing/2014/main" id="{65B1B784-3511-4FE2-8B22-928379535CF5}"/>
                </a:ext>
              </a:extLst>
            </p:cNvPr>
            <p:cNvSpPr/>
            <p:nvPr/>
          </p:nvSpPr>
          <p:spPr>
            <a:xfrm rot="10800000">
              <a:off x="3128094" y="3128700"/>
              <a:ext cx="720080" cy="288032"/>
            </a:xfrm>
            <a:prstGeom prst="rightArrow">
              <a:avLst/>
            </a:prstGeom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2707DDA9-6390-4779-BE34-05DFE76DBE78}"/>
                </a:ext>
              </a:extLst>
            </p:cNvPr>
            <p:cNvSpPr txBox="1"/>
            <p:nvPr/>
          </p:nvSpPr>
          <p:spPr>
            <a:xfrm>
              <a:off x="3848174" y="3011106"/>
              <a:ext cx="16000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>
                  <a:solidFill>
                    <a:srgbClr val="4D4D4D"/>
                  </a:solidFill>
                </a:rPr>
                <a:t>中央値</a:t>
              </a:r>
            </a:p>
          </p:txBody>
        </p:sp>
        <p:sp>
          <p:nvSpPr>
            <p:cNvPr id="12" name="矢印: 右 11">
              <a:extLst>
                <a:ext uri="{FF2B5EF4-FFF2-40B4-BE49-F238E27FC236}">
                  <a16:creationId xmlns:a16="http://schemas.microsoft.com/office/drawing/2014/main" id="{7E48B858-4CE3-4CA8-8841-7A2C05355DDA}"/>
                </a:ext>
              </a:extLst>
            </p:cNvPr>
            <p:cNvSpPr/>
            <p:nvPr/>
          </p:nvSpPr>
          <p:spPr>
            <a:xfrm rot="10800000">
              <a:off x="3120470" y="1410595"/>
              <a:ext cx="720080" cy="288032"/>
            </a:xfrm>
            <a:prstGeom prst="rightArrow">
              <a:avLst/>
            </a:prstGeom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86FE78CD-E13E-49E9-8A98-BF7A08B134A1}"/>
                </a:ext>
              </a:extLst>
            </p:cNvPr>
            <p:cNvSpPr txBox="1"/>
            <p:nvPr/>
          </p:nvSpPr>
          <p:spPr>
            <a:xfrm>
              <a:off x="3840549" y="1293001"/>
              <a:ext cx="18802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>
                  <a:solidFill>
                    <a:srgbClr val="4D4D4D"/>
                  </a:solidFill>
                </a:rPr>
                <a:t>ヒゲ上限</a:t>
              </a:r>
              <a:r>
                <a:rPr kumimoji="1" lang="en-US" altLang="ja-JP" sz="2800" dirty="0">
                  <a:solidFill>
                    <a:srgbClr val="4D4D4D"/>
                  </a:solidFill>
                </a:rPr>
                <a:t>*</a:t>
              </a:r>
              <a:endParaRPr kumimoji="1" lang="ja-JP" altLang="en-US" sz="2800" dirty="0">
                <a:solidFill>
                  <a:srgbClr val="4D4D4D"/>
                </a:solidFill>
              </a:endParaRPr>
            </a:p>
          </p:txBody>
        </p:sp>
        <p:sp>
          <p:nvSpPr>
            <p:cNvPr id="14" name="矢印: 右 13">
              <a:extLst>
                <a:ext uri="{FF2B5EF4-FFF2-40B4-BE49-F238E27FC236}">
                  <a16:creationId xmlns:a16="http://schemas.microsoft.com/office/drawing/2014/main" id="{92A589E1-D927-4558-9557-72EC4A018EE0}"/>
                </a:ext>
              </a:extLst>
            </p:cNvPr>
            <p:cNvSpPr/>
            <p:nvPr/>
          </p:nvSpPr>
          <p:spPr>
            <a:xfrm rot="10800000">
              <a:off x="3120470" y="5053683"/>
              <a:ext cx="720080" cy="288032"/>
            </a:xfrm>
            <a:prstGeom prst="rightArrow">
              <a:avLst/>
            </a:prstGeom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A7F0EB37-B08A-4674-AA88-D4D6D1ED3836}"/>
                </a:ext>
              </a:extLst>
            </p:cNvPr>
            <p:cNvSpPr txBox="1"/>
            <p:nvPr/>
          </p:nvSpPr>
          <p:spPr>
            <a:xfrm>
              <a:off x="3840550" y="4936089"/>
              <a:ext cx="19639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>
                  <a:solidFill>
                    <a:srgbClr val="4D4D4D"/>
                  </a:solidFill>
                </a:rPr>
                <a:t>ヒゲ下限</a:t>
              </a:r>
              <a:r>
                <a:rPr kumimoji="1" lang="en-US" altLang="ja-JP" sz="2800" dirty="0">
                  <a:solidFill>
                    <a:srgbClr val="4D4D4D"/>
                  </a:solidFill>
                </a:rPr>
                <a:t>*</a:t>
              </a:r>
              <a:endParaRPr kumimoji="1" lang="ja-JP" altLang="en-US" sz="2800" dirty="0">
                <a:solidFill>
                  <a:srgbClr val="4D4D4D"/>
                </a:solidFill>
              </a:endParaRPr>
            </a:p>
          </p:txBody>
        </p:sp>
        <p:sp>
          <p:nvSpPr>
            <p:cNvPr id="16" name="矢印: 右 15">
              <a:extLst>
                <a:ext uri="{FF2B5EF4-FFF2-40B4-BE49-F238E27FC236}">
                  <a16:creationId xmlns:a16="http://schemas.microsoft.com/office/drawing/2014/main" id="{31BDBE88-A907-4F8E-BE25-A3FA5FCD576F}"/>
                </a:ext>
              </a:extLst>
            </p:cNvPr>
            <p:cNvSpPr/>
            <p:nvPr/>
          </p:nvSpPr>
          <p:spPr>
            <a:xfrm rot="10800000">
              <a:off x="3120470" y="5922858"/>
              <a:ext cx="720080" cy="288032"/>
            </a:xfrm>
            <a:prstGeom prst="rightArrow">
              <a:avLst/>
            </a:prstGeom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5BA2F8FC-27AF-442E-83D9-3611D3E2461A}"/>
                </a:ext>
              </a:extLst>
            </p:cNvPr>
            <p:cNvSpPr txBox="1"/>
            <p:nvPr/>
          </p:nvSpPr>
          <p:spPr>
            <a:xfrm>
              <a:off x="3840550" y="5805264"/>
              <a:ext cx="16000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>
                  <a:solidFill>
                    <a:srgbClr val="4D4D4D"/>
                  </a:solidFill>
                </a:rPr>
                <a:t>外れ値</a:t>
              </a:r>
            </a:p>
          </p:txBody>
        </p:sp>
        <p:sp>
          <p:nvSpPr>
            <p:cNvPr id="18" name="矢印: 右 17">
              <a:extLst>
                <a:ext uri="{FF2B5EF4-FFF2-40B4-BE49-F238E27FC236}">
                  <a16:creationId xmlns:a16="http://schemas.microsoft.com/office/drawing/2014/main" id="{9F51E155-9F97-4217-B8F3-F4CF2780A4CC}"/>
                </a:ext>
              </a:extLst>
            </p:cNvPr>
            <p:cNvSpPr/>
            <p:nvPr/>
          </p:nvSpPr>
          <p:spPr>
            <a:xfrm rot="10800000">
              <a:off x="3128094" y="2767716"/>
              <a:ext cx="720080" cy="288032"/>
            </a:xfrm>
            <a:prstGeom prst="rightArrow">
              <a:avLst/>
            </a:prstGeom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F955887B-5D93-436A-890D-D45F338D00FE}"/>
                </a:ext>
              </a:extLst>
            </p:cNvPr>
            <p:cNvSpPr txBox="1"/>
            <p:nvPr/>
          </p:nvSpPr>
          <p:spPr>
            <a:xfrm>
              <a:off x="3848173" y="2650122"/>
              <a:ext cx="23725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>
                  <a:solidFill>
                    <a:srgbClr val="4D4D4D"/>
                  </a:solidFill>
                </a:rPr>
                <a:t>第三四分位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8066085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72A1FE-B66E-4AAA-AA27-DD362E3D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箱ひげ図のヒゲの定義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6925B9-93B6-4A30-A53B-97F6CBDBD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Stata</a:t>
            </a:r>
            <a:r>
              <a:rPr lang="ja-JP" altLang="en-US" dirty="0"/>
              <a:t>は</a:t>
            </a:r>
            <a:r>
              <a:rPr lang="en-US" altLang="ja-JP" b="1" dirty="0">
                <a:solidFill>
                  <a:schemeClr val="accent5"/>
                </a:solidFill>
              </a:rPr>
              <a:t>Tukey(1977)</a:t>
            </a:r>
            <a:r>
              <a:rPr lang="ja-JP" altLang="en-US" dirty="0"/>
              <a:t>の定義でヒゲを描画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B98330-F56E-4B3F-80C9-2E106190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78</a:t>
            </a:fld>
            <a:endParaRPr lang="ja-JP" altLang="en-US" dirty="0"/>
          </a:p>
        </p:txBody>
      </p:sp>
      <p:pic>
        <p:nvPicPr>
          <p:cNvPr id="6" name="図 5" descr="屋内, スクリーンショット, テレビ, 座る が含まれている画像&#10;&#10;自動的に生成された説明">
            <a:extLst>
              <a:ext uri="{FF2B5EF4-FFF2-40B4-BE49-F238E27FC236}">
                <a16:creationId xmlns:a16="http://schemas.microsoft.com/office/drawing/2014/main" id="{0DDE6B2C-EA5A-46F2-A0FE-6651C040B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976"/>
            <a:ext cx="9144000" cy="1320378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6923DB2-5BB5-4A0F-AFB5-6E7709AAEFF9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en-US" altLang="ja-JP" dirty="0"/>
              <a:t>Tukey, J. W. 1977. Exploratory Data Analysis. Reading, MA: Addison–Wesley</a:t>
            </a:r>
          </a:p>
        </p:txBody>
      </p:sp>
      <p:pic>
        <p:nvPicPr>
          <p:cNvPr id="8" name="Picture 2" descr="talk icon">
            <a:extLst>
              <a:ext uri="{FF2B5EF4-FFF2-40B4-BE49-F238E27FC236}">
                <a16:creationId xmlns:a16="http://schemas.microsoft.com/office/drawing/2014/main" id="{71489623-2024-428A-A253-6132C42B4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90741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4D8BD-AA5D-447F-B288-0D8E55A8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箱ひげ図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2148F5-1986-49DD-8414-BC8D5A7C9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3744416"/>
          </a:xfrm>
        </p:spPr>
        <p:txBody>
          <a:bodyPr anchor="ctr"/>
          <a:lstStyle/>
          <a:p>
            <a:pPr marL="0" indent="0" algn="ctr">
              <a:buNone/>
            </a:pPr>
            <a:r>
              <a:rPr kumimoji="1" lang="ja-JP" altLang="en-US" dirty="0"/>
              <a:t>箱ひげ図を描くコマンド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en-US" altLang="ja-JP" b="1" dirty="0">
                <a:solidFill>
                  <a:schemeClr val="accent1"/>
                </a:solidFill>
              </a:rPr>
              <a:t>graph box </a:t>
            </a:r>
            <a:r>
              <a:rPr kumimoji="1" lang="ja-JP" altLang="en-US" b="1" dirty="0">
                <a:solidFill>
                  <a:schemeClr val="accent1"/>
                </a:solidFill>
              </a:rPr>
              <a:t>連続変数 </a:t>
            </a:r>
            <a:r>
              <a:rPr kumimoji="1" lang="en-US" altLang="ja-JP" b="1" dirty="0">
                <a:solidFill>
                  <a:schemeClr val="accent1"/>
                </a:solidFill>
              </a:rPr>
              <a:t>[, by(</a:t>
            </a:r>
            <a:r>
              <a:rPr kumimoji="1" lang="ja-JP" altLang="en-US" b="1" dirty="0">
                <a:solidFill>
                  <a:schemeClr val="accent1"/>
                </a:solidFill>
              </a:rPr>
              <a:t>離散変数</a:t>
            </a:r>
            <a:r>
              <a:rPr kumimoji="1" lang="en-US" altLang="ja-JP" b="1" dirty="0">
                <a:solidFill>
                  <a:schemeClr val="accent1"/>
                </a:solidFill>
              </a:rPr>
              <a:t>)]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FE72F0-95FB-40DC-AB23-4F895C90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79</a:t>
            </a:fld>
            <a:endParaRPr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A386D7-64C7-4589-8E46-E7E978393499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en-US" altLang="ja-JP" b="1" dirty="0">
                <a:solidFill>
                  <a:schemeClr val="accent1"/>
                </a:solidFill>
              </a:rPr>
              <a:t>box</a:t>
            </a:r>
            <a:r>
              <a:rPr lang="ja-JP" altLang="en-US" dirty="0"/>
              <a:t>を</a:t>
            </a:r>
            <a:r>
              <a:rPr lang="en-US" altLang="ja-JP" b="1" dirty="0" err="1">
                <a:solidFill>
                  <a:schemeClr val="accent1"/>
                </a:solidFill>
              </a:rPr>
              <a:t>hbox</a:t>
            </a:r>
            <a:r>
              <a:rPr lang="ja-JP" altLang="en-US" dirty="0"/>
              <a:t>とすると、横向きの箱ひげ図になります。</a:t>
            </a:r>
            <a:endParaRPr lang="en-US" altLang="ja-JP" dirty="0"/>
          </a:p>
        </p:txBody>
      </p:sp>
      <p:pic>
        <p:nvPicPr>
          <p:cNvPr id="10" name="Picture 2" descr="talk icon">
            <a:extLst>
              <a:ext uri="{FF2B5EF4-FFF2-40B4-BE49-F238E27FC236}">
                <a16:creationId xmlns:a16="http://schemas.microsoft.com/office/drawing/2014/main" id="{D08F842E-A38A-4376-B125-C7D795F1E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左中かっこ 10">
            <a:extLst>
              <a:ext uri="{FF2B5EF4-FFF2-40B4-BE49-F238E27FC236}">
                <a16:creationId xmlns:a16="http://schemas.microsoft.com/office/drawing/2014/main" id="{D14D81CC-F99B-4F4C-9966-1A3C62336E4E}"/>
              </a:ext>
            </a:extLst>
          </p:cNvPr>
          <p:cNvSpPr/>
          <p:nvPr/>
        </p:nvSpPr>
        <p:spPr>
          <a:xfrm rot="16200000">
            <a:off x="6386631" y="2409756"/>
            <a:ext cx="187161" cy="2952328"/>
          </a:xfrm>
          <a:prstGeom prst="leftBrac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32DFF9B-411A-4570-BD39-2492A220CAB7}"/>
              </a:ext>
            </a:extLst>
          </p:cNvPr>
          <p:cNvSpPr txBox="1"/>
          <p:nvPr/>
        </p:nvSpPr>
        <p:spPr>
          <a:xfrm>
            <a:off x="2555776" y="4204245"/>
            <a:ext cx="5760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chemeClr val="accent1"/>
                </a:solidFill>
              </a:rPr>
              <a:t>[ ] </a:t>
            </a:r>
            <a:r>
              <a:rPr kumimoji="1" lang="ja-JP" altLang="en-US" sz="2800" b="1" dirty="0">
                <a:solidFill>
                  <a:schemeClr val="accent1"/>
                </a:solidFill>
              </a:rPr>
              <a:t>部</a:t>
            </a:r>
            <a:r>
              <a:rPr kumimoji="1" lang="ja-JP" altLang="en-US" sz="2800" dirty="0"/>
              <a:t>は省略可能</a:t>
            </a:r>
            <a:endParaRPr kumimoji="1" lang="en-US" altLang="ja-JP" sz="2800" dirty="0"/>
          </a:p>
          <a:p>
            <a:pPr algn="ctr"/>
            <a:r>
              <a:rPr lang="en-US" altLang="ja-JP" sz="2800" b="1" dirty="0">
                <a:solidFill>
                  <a:schemeClr val="accent1"/>
                </a:solidFill>
              </a:rPr>
              <a:t>by()</a:t>
            </a:r>
            <a:r>
              <a:rPr lang="ja-JP" altLang="en-US" sz="2800" dirty="0"/>
              <a:t>を付けると、カテゴリ毎に</a:t>
            </a:r>
            <a:br>
              <a:rPr lang="en-US" altLang="ja-JP" sz="2800" dirty="0"/>
            </a:br>
            <a:r>
              <a:rPr lang="ja-JP" altLang="en-US" sz="2800" dirty="0"/>
              <a:t>箱ひげ図を描きます。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4335602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610B0900-2BC4-413A-BEBE-40C21CEB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連続変数・離散変数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6D9A471-2F88-4DCB-B0F8-4B5BAF768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連続変数</a:t>
            </a:r>
            <a:endParaRPr lang="en-US" altLang="ja-JP" dirty="0"/>
          </a:p>
          <a:p>
            <a:pPr lvl="1"/>
            <a:r>
              <a:rPr lang="ja-JP" altLang="en-US" dirty="0"/>
              <a:t>変数のとりうる値が連続的な連続量の変数</a:t>
            </a:r>
            <a:endParaRPr lang="en-US" altLang="ja-JP" dirty="0"/>
          </a:p>
          <a:p>
            <a:pPr lvl="1"/>
            <a:r>
              <a:rPr lang="ja-JP" altLang="en-US" dirty="0"/>
              <a:t>例）身長、体重、スコアなど</a:t>
            </a:r>
            <a:endParaRPr lang="en-US" altLang="ja-JP" dirty="0"/>
          </a:p>
          <a:p>
            <a:r>
              <a:rPr lang="ja-JP" altLang="en-US" dirty="0"/>
              <a:t>離散変数</a:t>
            </a:r>
            <a:endParaRPr lang="en-US" altLang="ja-JP" dirty="0"/>
          </a:p>
          <a:p>
            <a:pPr lvl="1"/>
            <a:r>
              <a:rPr lang="ja-JP" altLang="en-US" dirty="0"/>
              <a:t>変数の取り得る値が非連続的な離散量の変数</a:t>
            </a:r>
            <a:endParaRPr lang="en-US" altLang="ja-JP" dirty="0"/>
          </a:p>
          <a:p>
            <a:pPr lvl="1"/>
            <a:r>
              <a:rPr lang="ja-JP" altLang="en-US" dirty="0"/>
              <a:t>例）性別、クラス、重症度など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DC4B14-7428-4EBE-88D0-201C90F0E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4392C57-5F80-4869-B020-596432443011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名義尺度、順序尺度、間隔尺度、比率尺度という区分がありますが、省略</a:t>
            </a:r>
            <a:endParaRPr lang="en-US" altLang="ja-JP" dirty="0"/>
          </a:p>
        </p:txBody>
      </p:sp>
      <p:pic>
        <p:nvPicPr>
          <p:cNvPr id="8" name="Picture 2" descr="talk icon">
            <a:extLst>
              <a:ext uri="{FF2B5EF4-FFF2-40B4-BE49-F238E27FC236}">
                <a16:creationId xmlns:a16="http://schemas.microsoft.com/office/drawing/2014/main" id="{D061FB7C-2332-4A59-A9D7-78589040D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19885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4D8BD-AA5D-447F-B288-0D8E55A8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箱ひげ図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2148F5-1986-49DD-8414-BC8D5A7C9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ja-JP" altLang="en-US" dirty="0"/>
              <a:t>コマンドウインドウに打ち込む</a:t>
            </a:r>
            <a:endParaRPr lang="en-US" altLang="ja-JP" dirty="0"/>
          </a:p>
          <a:p>
            <a:pPr marL="0" indent="0" algn="ctr">
              <a:buNone/>
            </a:pPr>
            <a:r>
              <a:rPr kumimoji="1" lang="en-US" altLang="ja-JP" b="1" dirty="0">
                <a:solidFill>
                  <a:schemeClr val="accent1"/>
                </a:solidFill>
              </a:rPr>
              <a:t>graph box 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bwt</a:t>
            </a:r>
            <a:r>
              <a:rPr kumimoji="1" lang="en-US" altLang="ja-JP" b="1" dirty="0">
                <a:solidFill>
                  <a:schemeClr val="accent1"/>
                </a:solidFill>
              </a:rPr>
              <a:t>, by(smoke)</a:t>
            </a:r>
          </a:p>
          <a:p>
            <a:pPr marL="0" indent="0" algn="ctr">
              <a:buNone/>
            </a:pPr>
            <a:r>
              <a:rPr kumimoji="1" lang="ja-JP" altLang="en-US" sz="2000" dirty="0"/>
              <a:t>このコマンドでは</a:t>
            </a:r>
            <a:r>
              <a:rPr kumimoji="1" lang="en-US" altLang="ja-JP" sz="2000" b="1" dirty="0">
                <a:solidFill>
                  <a:schemeClr val="accent1"/>
                </a:solidFill>
              </a:rPr>
              <a:t>smoke</a:t>
            </a:r>
            <a:r>
              <a:rPr kumimoji="1" lang="ja-JP" altLang="en-US" sz="2000" dirty="0"/>
              <a:t>で区分けして</a:t>
            </a:r>
            <a:br>
              <a:rPr kumimoji="1" lang="en-US" altLang="ja-JP" sz="2000" dirty="0"/>
            </a:br>
            <a:r>
              <a:rPr lang="en-US" altLang="ja-JP" sz="2000" b="1" dirty="0" err="1">
                <a:solidFill>
                  <a:schemeClr val="accent1"/>
                </a:solidFill>
              </a:rPr>
              <a:t>bwt</a:t>
            </a:r>
            <a:r>
              <a:rPr lang="ja-JP" altLang="en-US" sz="2000" dirty="0"/>
              <a:t>についての箱ひげ図を描きます。</a:t>
            </a:r>
            <a:endParaRPr kumimoji="1" lang="ja-JP" altLang="en-US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FE72F0-95FB-40DC-AB23-4F895C90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80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939F1E1-A664-45FF-BEC6-849DE2544B86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en-US" altLang="ja-JP" b="1" dirty="0" err="1">
                <a:solidFill>
                  <a:schemeClr val="accent1"/>
                </a:solidFill>
              </a:rPr>
              <a:t>bwt</a:t>
            </a:r>
            <a:r>
              <a:rPr lang="ja-JP" altLang="en-US" dirty="0"/>
              <a:t>は出生時体重</a:t>
            </a:r>
            <a:r>
              <a:rPr lang="en-US" altLang="ja-JP" dirty="0"/>
              <a:t>(gram)</a:t>
            </a:r>
            <a:r>
              <a:rPr lang="ja-JP" altLang="en-US" dirty="0"/>
              <a:t>で</a:t>
            </a:r>
            <a:r>
              <a:rPr lang="en-US" altLang="ja-JP" b="1" dirty="0">
                <a:solidFill>
                  <a:schemeClr val="accent1"/>
                </a:solidFill>
              </a:rPr>
              <a:t>smoke</a:t>
            </a:r>
            <a:r>
              <a:rPr lang="ja-JP" altLang="en-US" dirty="0"/>
              <a:t>は喫煙の有無です。</a:t>
            </a:r>
            <a:endParaRPr lang="en-US" altLang="ja-JP" dirty="0"/>
          </a:p>
        </p:txBody>
      </p:sp>
      <p:pic>
        <p:nvPicPr>
          <p:cNvPr id="6" name="Picture 2" descr="talk icon">
            <a:extLst>
              <a:ext uri="{FF2B5EF4-FFF2-40B4-BE49-F238E27FC236}">
                <a16:creationId xmlns:a16="http://schemas.microsoft.com/office/drawing/2014/main" id="{D371E1FB-6652-4C23-A4D6-CA1615DFD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81627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1232D3-C3BB-47C8-830A-BF4EA79A2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箱ひげ図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9F5E4B-CF72-46BE-8B50-091DA599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81</a:t>
            </a:fld>
            <a:endParaRPr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C5930B4-45E2-40B3-98B5-B20422E0CFB5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en-US" altLang="ja-JP" b="1" dirty="0">
                <a:solidFill>
                  <a:schemeClr val="accent1"/>
                </a:solidFill>
              </a:rPr>
              <a:t>by()</a:t>
            </a:r>
            <a:r>
              <a:rPr lang="ja-JP" altLang="en-US" dirty="0"/>
              <a:t>を使った場合は、別のグラフエリアに表示されます。</a:t>
            </a:r>
            <a:endParaRPr lang="en-US" altLang="ja-JP" dirty="0"/>
          </a:p>
        </p:txBody>
      </p:sp>
      <p:pic>
        <p:nvPicPr>
          <p:cNvPr id="10" name="Picture 2" descr="talk icon">
            <a:extLst>
              <a:ext uri="{FF2B5EF4-FFF2-40B4-BE49-F238E27FC236}">
                <a16:creationId xmlns:a16="http://schemas.microsoft.com/office/drawing/2014/main" id="{F9F860DD-91A8-4A4D-9E60-7EB693EB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156B35E8-9D85-4BB2-ADCF-0E2FD5A99F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8" y="959801"/>
            <a:ext cx="742210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13055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4D8BD-AA5D-447F-B288-0D8E55A8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箱ひげ図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2148F5-1986-49DD-8414-BC8D5A7C9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635235"/>
          </a:xfrm>
        </p:spPr>
        <p:txBody>
          <a:bodyPr anchor="ctr"/>
          <a:lstStyle/>
          <a:p>
            <a:pPr marL="0" indent="0" algn="ctr">
              <a:buNone/>
            </a:pPr>
            <a:r>
              <a:rPr kumimoji="1" lang="ja-JP" altLang="en-US" dirty="0"/>
              <a:t>箱ひげ図を描くコマンド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en-US" altLang="ja-JP" b="1" dirty="0">
                <a:solidFill>
                  <a:schemeClr val="accent1"/>
                </a:solidFill>
              </a:rPr>
              <a:t>graph box </a:t>
            </a:r>
            <a:r>
              <a:rPr kumimoji="1" lang="ja-JP" altLang="en-US" b="1" dirty="0">
                <a:solidFill>
                  <a:schemeClr val="accent1"/>
                </a:solidFill>
              </a:rPr>
              <a:t>連続変数 </a:t>
            </a:r>
            <a:r>
              <a:rPr kumimoji="1" lang="en-US" altLang="ja-JP" b="1" dirty="0">
                <a:solidFill>
                  <a:schemeClr val="accent1"/>
                </a:solidFill>
              </a:rPr>
              <a:t>[, over(</a:t>
            </a:r>
            <a:r>
              <a:rPr kumimoji="1" lang="ja-JP" altLang="en-US" b="1" dirty="0">
                <a:solidFill>
                  <a:schemeClr val="accent1"/>
                </a:solidFill>
              </a:rPr>
              <a:t>離散変数</a:t>
            </a:r>
            <a:r>
              <a:rPr kumimoji="1" lang="en-US" altLang="ja-JP" b="1" dirty="0">
                <a:solidFill>
                  <a:schemeClr val="accent1"/>
                </a:solidFill>
              </a:rPr>
              <a:t>)]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FE72F0-95FB-40DC-AB23-4F895C90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82</a:t>
            </a:fld>
            <a:endParaRPr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A386D7-64C7-4589-8E46-E7E978393499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en-US" altLang="ja-JP" b="1" dirty="0">
                <a:solidFill>
                  <a:schemeClr val="accent1"/>
                </a:solidFill>
              </a:rPr>
              <a:t>over()</a:t>
            </a:r>
            <a:r>
              <a:rPr lang="ja-JP" altLang="en-US" dirty="0"/>
              <a:t>は、複数重ねることも出来ます。</a:t>
            </a:r>
            <a:endParaRPr lang="en-US" altLang="ja-JP" dirty="0"/>
          </a:p>
        </p:txBody>
      </p:sp>
      <p:pic>
        <p:nvPicPr>
          <p:cNvPr id="10" name="Picture 2" descr="talk icon">
            <a:extLst>
              <a:ext uri="{FF2B5EF4-FFF2-40B4-BE49-F238E27FC236}">
                <a16:creationId xmlns:a16="http://schemas.microsoft.com/office/drawing/2014/main" id="{D08F842E-A38A-4376-B125-C7D795F1E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左中かっこ 10">
            <a:extLst>
              <a:ext uri="{FF2B5EF4-FFF2-40B4-BE49-F238E27FC236}">
                <a16:creationId xmlns:a16="http://schemas.microsoft.com/office/drawing/2014/main" id="{D14D81CC-F99B-4F4C-9966-1A3C62336E4E}"/>
              </a:ext>
            </a:extLst>
          </p:cNvPr>
          <p:cNvSpPr/>
          <p:nvPr/>
        </p:nvSpPr>
        <p:spPr>
          <a:xfrm rot="16200000">
            <a:off x="6386631" y="2939375"/>
            <a:ext cx="187161" cy="2952328"/>
          </a:xfrm>
          <a:prstGeom prst="leftBrac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32DFF9B-411A-4570-BD39-2492A220CAB7}"/>
              </a:ext>
            </a:extLst>
          </p:cNvPr>
          <p:cNvSpPr txBox="1"/>
          <p:nvPr/>
        </p:nvSpPr>
        <p:spPr>
          <a:xfrm>
            <a:off x="1475656" y="4760376"/>
            <a:ext cx="7488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chemeClr val="accent1"/>
                </a:solidFill>
              </a:rPr>
              <a:t>[ ] </a:t>
            </a:r>
            <a:r>
              <a:rPr kumimoji="1" lang="ja-JP" altLang="en-US" sz="2800" b="1" dirty="0">
                <a:solidFill>
                  <a:schemeClr val="accent1"/>
                </a:solidFill>
              </a:rPr>
              <a:t>部</a:t>
            </a:r>
            <a:r>
              <a:rPr kumimoji="1" lang="ja-JP" altLang="en-US" sz="2800" dirty="0"/>
              <a:t>は省略可能</a:t>
            </a:r>
            <a:endParaRPr kumimoji="1" lang="en-US" altLang="ja-JP" sz="2800" dirty="0"/>
          </a:p>
          <a:p>
            <a:pPr algn="ctr"/>
            <a:r>
              <a:rPr lang="en-US" altLang="ja-JP" sz="2800" b="1" dirty="0">
                <a:solidFill>
                  <a:schemeClr val="accent1"/>
                </a:solidFill>
              </a:rPr>
              <a:t>over()</a:t>
            </a:r>
            <a:r>
              <a:rPr lang="ja-JP" altLang="en-US" sz="2800" dirty="0"/>
              <a:t>を付けると、</a:t>
            </a:r>
            <a:r>
              <a:rPr lang="en-US" altLang="ja-JP" sz="2800" dirty="0"/>
              <a:t>1</a:t>
            </a:r>
            <a:r>
              <a:rPr lang="ja-JP" altLang="en-US" sz="2800" dirty="0"/>
              <a:t>つのグラフエリアに</a:t>
            </a:r>
            <a:br>
              <a:rPr lang="en-US" altLang="ja-JP" sz="2800" dirty="0"/>
            </a:br>
            <a:r>
              <a:rPr lang="ja-JP" altLang="en-US" sz="2800" dirty="0"/>
              <a:t>カテゴリ毎に分けて箱ひげ図を描きます。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8946262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4D8BD-AA5D-447F-B288-0D8E55A8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箱ひげ図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2148F5-1986-49DD-8414-BC8D5A7C9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ja-JP" altLang="en-US" dirty="0"/>
              <a:t>コマンドウインドウに打ち込む</a:t>
            </a:r>
            <a:endParaRPr lang="en-US" altLang="ja-JP" dirty="0"/>
          </a:p>
          <a:p>
            <a:pPr marL="0" indent="0" algn="ctr">
              <a:buNone/>
            </a:pPr>
            <a:r>
              <a:rPr kumimoji="1" lang="en-US" altLang="ja-JP" b="1" dirty="0">
                <a:solidFill>
                  <a:schemeClr val="accent1"/>
                </a:solidFill>
              </a:rPr>
              <a:t>graph box 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bwt</a:t>
            </a:r>
            <a:r>
              <a:rPr kumimoji="1" lang="en-US" altLang="ja-JP" b="1" dirty="0">
                <a:solidFill>
                  <a:schemeClr val="accent1"/>
                </a:solidFill>
              </a:rPr>
              <a:t>, over(race)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FE72F0-95FB-40DC-AB23-4F895C90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83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939F1E1-A664-45FF-BEC6-849DE2544B86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en-US" altLang="ja-JP" b="1" dirty="0" err="1">
                <a:solidFill>
                  <a:schemeClr val="accent1"/>
                </a:solidFill>
              </a:rPr>
              <a:t>bwt</a:t>
            </a:r>
            <a:r>
              <a:rPr lang="ja-JP" altLang="en-US" dirty="0"/>
              <a:t>は出生時体重</a:t>
            </a:r>
            <a:r>
              <a:rPr lang="en-US" altLang="ja-JP" dirty="0"/>
              <a:t>(gram)</a:t>
            </a:r>
            <a:r>
              <a:rPr lang="ja-JP" altLang="en-US" dirty="0"/>
              <a:t>で</a:t>
            </a:r>
            <a:r>
              <a:rPr lang="en-US" altLang="ja-JP" b="1" dirty="0">
                <a:solidFill>
                  <a:schemeClr val="accent1"/>
                </a:solidFill>
              </a:rPr>
              <a:t>race</a:t>
            </a:r>
            <a:r>
              <a:rPr lang="ja-JP" altLang="en-US" dirty="0"/>
              <a:t>は人種（白人・黒人・その他）です。</a:t>
            </a:r>
            <a:endParaRPr lang="en-US" altLang="ja-JP" dirty="0"/>
          </a:p>
        </p:txBody>
      </p:sp>
      <p:pic>
        <p:nvPicPr>
          <p:cNvPr id="6" name="Picture 2" descr="talk icon">
            <a:extLst>
              <a:ext uri="{FF2B5EF4-FFF2-40B4-BE49-F238E27FC236}">
                <a16:creationId xmlns:a16="http://schemas.microsoft.com/office/drawing/2014/main" id="{D371E1FB-6652-4C23-A4D6-CA1615DFD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182914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D6A361-F8CD-414F-9FFB-8706C078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箱ひげ図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90ED78-7F34-4104-9913-5A2D06AB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84</a:t>
            </a:fld>
            <a:endParaRPr lang="ja-JP" altLang="en-US" dirty="0"/>
          </a:p>
        </p:txBody>
      </p:sp>
      <p:pic>
        <p:nvPicPr>
          <p:cNvPr id="6" name="図 5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36E92C89-59B9-44E8-BCE4-143E8566C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" y="1015382"/>
            <a:ext cx="7422102" cy="54000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77ADA3F-E7C4-4995-86FC-41219D39200B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en-US" altLang="ja-JP" b="1" dirty="0">
                <a:solidFill>
                  <a:schemeClr val="accent1"/>
                </a:solidFill>
              </a:rPr>
              <a:t>over()</a:t>
            </a:r>
            <a:r>
              <a:rPr lang="ja-JP" altLang="en-US" dirty="0"/>
              <a:t>を使った場合は、</a:t>
            </a:r>
            <a:r>
              <a:rPr lang="en-US" altLang="ja-JP" dirty="0"/>
              <a:t>1</a:t>
            </a:r>
            <a:r>
              <a:rPr lang="ja-JP" altLang="en-US" dirty="0"/>
              <a:t>つのグラフエリアに表示されます。</a:t>
            </a:r>
            <a:endParaRPr lang="en-US" altLang="ja-JP" dirty="0"/>
          </a:p>
        </p:txBody>
      </p:sp>
      <p:pic>
        <p:nvPicPr>
          <p:cNvPr id="8" name="Picture 2" descr="talk icon">
            <a:extLst>
              <a:ext uri="{FF2B5EF4-FFF2-40B4-BE49-F238E27FC236}">
                <a16:creationId xmlns:a16="http://schemas.microsoft.com/office/drawing/2014/main" id="{DB5051F5-E506-4D54-B6B3-17CD0904A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430083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8966E-08FE-C840-D95B-B453EBE22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F04568-2EED-10A4-C3E1-61F3EBC3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箱ひげ図の欠点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E72FFE-74F4-A91A-5288-DBE998B25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情報を集約しすぎている。</a:t>
            </a:r>
            <a:endParaRPr lang="en-US" altLang="ja-JP" dirty="0"/>
          </a:p>
          <a:p>
            <a:r>
              <a:rPr lang="ja-JP" altLang="en-US" dirty="0"/>
              <a:t>データを</a:t>
            </a:r>
            <a:r>
              <a:rPr lang="en-US" altLang="ja-JP" dirty="0"/>
              <a:t>5</a:t>
            </a:r>
            <a:r>
              <a:rPr lang="ja-JP" altLang="en-US" dirty="0"/>
              <a:t>つの要約統計量にまとめてしまっている。</a:t>
            </a:r>
            <a:endParaRPr lang="en-US" altLang="ja-JP" dirty="0"/>
          </a:p>
          <a:p>
            <a:r>
              <a:rPr lang="ja-JP" altLang="en-US" dirty="0"/>
              <a:t>まとめすぎという批判がある。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B1AD16-5405-BB38-667E-E2A022C4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85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0469028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E3E31-9F79-742D-86F4-4BBA5AD48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DE7D1BC-9B1F-343E-BDB6-183641EA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変数の記述統計／グラフ</a:t>
            </a:r>
            <a:endParaRPr lang="en-US" altLang="ja-JP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171AFFA-4F83-87EF-437B-4D5DB31225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バイオリンプロット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37021078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0D9E6-8EAB-A35D-415C-F419C20D4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58B20E-9DBE-B4AB-8040-45E41905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バイオリンプロット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D1342A-1F05-710D-7127-0BF088274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箱ひげ図は、主要な記述統計量のみ</a:t>
            </a:r>
            <a:endParaRPr lang="en-US" altLang="ja-JP" dirty="0"/>
          </a:p>
          <a:p>
            <a:r>
              <a:rPr lang="ja-JP" altLang="en-US" dirty="0"/>
              <a:t>もっと豊富な情報を残して図示したい。</a:t>
            </a:r>
            <a:endParaRPr lang="en-US" altLang="ja-JP" dirty="0"/>
          </a:p>
          <a:p>
            <a:r>
              <a:rPr lang="ja-JP" altLang="en-US" dirty="0"/>
              <a:t>そういう場合には、バイオリンプロット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C5E140E-CEF0-C19B-1E99-15978DFC7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87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3651861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8F2D82-2C73-76B2-3BBC-67F7D9D21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バイオリンプロットを描く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166C32-C16A-9B7C-4F05-63D3DE03C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外部コマンドの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vioplot</a:t>
            </a:r>
            <a:endParaRPr kumimoji="1" lang="en-US" altLang="ja-JP" b="1" dirty="0">
              <a:solidFill>
                <a:schemeClr val="accent1"/>
              </a:solidFill>
            </a:endParaRPr>
          </a:p>
          <a:p>
            <a:r>
              <a:rPr kumimoji="1" lang="ja-JP" altLang="en-US" dirty="0"/>
              <a:t>良い感じのバイオリンプロットが書ける</a:t>
            </a:r>
            <a:endParaRPr kumimoji="1" lang="en-US" altLang="ja-JP" dirty="0"/>
          </a:p>
          <a:p>
            <a:r>
              <a:rPr kumimoji="1" lang="ja-JP" altLang="en-US" dirty="0"/>
              <a:t>横向きにしたヒストグラムに似る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ヒストグラムはそのままの値をプロット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バイオリンプロットはカーネル関数を用いてプロット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B72E7A-23A2-6EB4-11BD-9BB907E3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88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4410697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8D2A0-9310-FF2A-B188-5474C1124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3FD96B-7951-2FB7-8577-712F1F4C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バイオリンプロット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9A8771-6F54-C0E5-51F6-1A4F64981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374441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ja-JP" b="1" dirty="0" err="1">
                <a:solidFill>
                  <a:schemeClr val="accent1"/>
                </a:solidFill>
              </a:rPr>
              <a:t>ssc</a:t>
            </a:r>
            <a:r>
              <a:rPr lang="en-US" altLang="ja-JP" b="1" dirty="0">
                <a:solidFill>
                  <a:schemeClr val="accent1"/>
                </a:solidFill>
              </a:rPr>
              <a:t> install </a:t>
            </a:r>
            <a:r>
              <a:rPr lang="en-US" altLang="ja-JP" b="1" dirty="0" err="1">
                <a:solidFill>
                  <a:schemeClr val="accent1"/>
                </a:solidFill>
              </a:rPr>
              <a:t>vioplot</a:t>
            </a:r>
            <a:endParaRPr lang="en-US" altLang="ja-JP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altLang="ja-JP" b="1" dirty="0" err="1">
                <a:solidFill>
                  <a:schemeClr val="accent1"/>
                </a:solidFill>
              </a:rPr>
              <a:t>vio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plot</a:t>
            </a:r>
            <a:r>
              <a:rPr kumimoji="1" lang="en-US" altLang="ja-JP" b="1" dirty="0">
                <a:solidFill>
                  <a:schemeClr val="accent1"/>
                </a:solidFill>
              </a:rPr>
              <a:t> </a:t>
            </a:r>
            <a:r>
              <a:rPr kumimoji="1" lang="ja-JP" altLang="en-US" b="1" dirty="0">
                <a:solidFill>
                  <a:schemeClr val="accent1"/>
                </a:solidFill>
              </a:rPr>
              <a:t>連続変数 </a:t>
            </a:r>
            <a:r>
              <a:rPr kumimoji="1" lang="en-US" altLang="ja-JP" b="1" dirty="0">
                <a:solidFill>
                  <a:schemeClr val="accent1"/>
                </a:solidFill>
              </a:rPr>
              <a:t>[, by(</a:t>
            </a:r>
            <a:r>
              <a:rPr kumimoji="1" lang="ja-JP" altLang="en-US" b="1" dirty="0">
                <a:solidFill>
                  <a:schemeClr val="accent1"/>
                </a:solidFill>
              </a:rPr>
              <a:t>離散変数</a:t>
            </a:r>
            <a:r>
              <a:rPr kumimoji="1" lang="en-US" altLang="ja-JP" b="1" dirty="0">
                <a:solidFill>
                  <a:schemeClr val="accent1"/>
                </a:solidFill>
              </a:rPr>
              <a:t>)]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32141A-F4F2-59FD-ECB4-7561530E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89</a:t>
            </a:fld>
            <a:endParaRPr lang="ja-JP" altLang="en-US" dirty="0"/>
          </a:p>
        </p:txBody>
      </p:sp>
      <p:sp>
        <p:nvSpPr>
          <p:cNvPr id="11" name="左中かっこ 10">
            <a:extLst>
              <a:ext uri="{FF2B5EF4-FFF2-40B4-BE49-F238E27FC236}">
                <a16:creationId xmlns:a16="http://schemas.microsoft.com/office/drawing/2014/main" id="{86F42D3C-165E-08A2-218A-04FF6886A526}"/>
              </a:ext>
            </a:extLst>
          </p:cNvPr>
          <p:cNvSpPr/>
          <p:nvPr/>
        </p:nvSpPr>
        <p:spPr>
          <a:xfrm rot="16200000">
            <a:off x="6386631" y="2409756"/>
            <a:ext cx="187161" cy="2952328"/>
          </a:xfrm>
          <a:prstGeom prst="leftBrac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A1ED01D-22F3-C5D3-137D-D26C55733369}"/>
              </a:ext>
            </a:extLst>
          </p:cNvPr>
          <p:cNvSpPr txBox="1"/>
          <p:nvPr/>
        </p:nvSpPr>
        <p:spPr>
          <a:xfrm>
            <a:off x="2555776" y="4204245"/>
            <a:ext cx="5760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chemeClr val="accent1"/>
                </a:solidFill>
              </a:rPr>
              <a:t>[ ] </a:t>
            </a:r>
            <a:r>
              <a:rPr kumimoji="1" lang="ja-JP" altLang="en-US" sz="2800" b="1" dirty="0">
                <a:solidFill>
                  <a:schemeClr val="accent1"/>
                </a:solidFill>
              </a:rPr>
              <a:t>部</a:t>
            </a:r>
            <a:r>
              <a:rPr kumimoji="1" lang="ja-JP" altLang="en-US" sz="2800" dirty="0"/>
              <a:t>は省略可能</a:t>
            </a:r>
            <a:endParaRPr kumimoji="1" lang="en-US" altLang="ja-JP" sz="2800" dirty="0"/>
          </a:p>
          <a:p>
            <a:pPr algn="ctr"/>
            <a:r>
              <a:rPr lang="en-US" altLang="ja-JP" sz="2800" b="1" dirty="0">
                <a:solidFill>
                  <a:schemeClr val="accent1"/>
                </a:solidFill>
              </a:rPr>
              <a:t>by()</a:t>
            </a:r>
            <a:r>
              <a:rPr lang="ja-JP" altLang="en-US" sz="2800" dirty="0"/>
              <a:t>を付けると、カテゴリ毎に</a:t>
            </a:r>
            <a:br>
              <a:rPr lang="en-US" altLang="ja-JP" sz="2800" dirty="0"/>
            </a:br>
            <a:r>
              <a:rPr lang="ja-JP" altLang="en-US" sz="2800" dirty="0"/>
              <a:t>バイオリンプロットを描きます。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3874896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A35F4F-54FD-4296-8787-249AE954F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離散変数の記述統計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537807-1510-4735-A79E-DCD548D8C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kumimoji="1" lang="ja-JP" altLang="en-US" dirty="0"/>
              <a:t>度数分布表を作成するコマンド</a:t>
            </a:r>
            <a:endParaRPr kumimoji="1" lang="en-US" altLang="ja-JP" dirty="0"/>
          </a:p>
          <a:p>
            <a:pPr marL="0" indent="0" algn="ctr">
              <a:buNone/>
            </a:pPr>
            <a:r>
              <a:rPr lang="en-US" altLang="ja-JP" b="1" dirty="0" err="1">
                <a:solidFill>
                  <a:schemeClr val="accent1"/>
                </a:solidFill>
              </a:rPr>
              <a:t>f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re</a:t>
            </a:r>
            <a:r>
              <a:rPr kumimoji="1" lang="en-US" altLang="ja-JP" b="1" dirty="0">
                <a:solidFill>
                  <a:schemeClr val="accent1"/>
                </a:solidFill>
              </a:rPr>
              <a:t> </a:t>
            </a:r>
            <a:r>
              <a:rPr kumimoji="1" lang="ja-JP" altLang="en-US" b="1" dirty="0">
                <a:solidFill>
                  <a:schemeClr val="accent1"/>
                </a:solidFill>
              </a:rPr>
              <a:t>変数リスト</a:t>
            </a:r>
            <a:endParaRPr kumimoji="1" lang="en-US" altLang="ja-JP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kumimoji="1" lang="en-US" altLang="ja-JP" b="1" dirty="0">
                <a:solidFill>
                  <a:schemeClr val="accent1"/>
                </a:solidFill>
              </a:rPr>
              <a:t>tab1  </a:t>
            </a:r>
            <a:r>
              <a:rPr kumimoji="1" lang="ja-JP" altLang="en-US" b="1" dirty="0">
                <a:solidFill>
                  <a:schemeClr val="accent1"/>
                </a:solidFill>
              </a:rPr>
              <a:t>変数リスト</a:t>
            </a:r>
            <a:endParaRPr kumimoji="1" lang="en-US" altLang="ja-JP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kumimoji="1" lang="ja-JP" altLang="en-US" sz="2000" dirty="0"/>
              <a:t>変数リスト</a:t>
            </a:r>
            <a:r>
              <a:rPr kumimoji="1" lang="en-US" altLang="ja-JP" sz="2000" dirty="0"/>
              <a:t>=1</a:t>
            </a:r>
            <a:r>
              <a:rPr kumimoji="1" lang="ja-JP" altLang="en-US" sz="2000" dirty="0"/>
              <a:t>個以上の変数</a:t>
            </a:r>
            <a:endParaRPr kumimoji="1" lang="en-US" altLang="ja-JP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2A6EFE-279F-4AFE-B250-27BD4F84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7F01643-4B67-45AE-ABDC-A9046F879EBE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en-US" altLang="ja-JP" b="1" dirty="0" err="1">
                <a:solidFill>
                  <a:schemeClr val="accent1"/>
                </a:solidFill>
              </a:rPr>
              <a:t>fre</a:t>
            </a:r>
            <a:r>
              <a:rPr lang="ja-JP" altLang="en-US" dirty="0"/>
              <a:t>は外部コマンドです。未インストールの場合は、前回分を参照下さい。</a:t>
            </a:r>
            <a:endParaRPr lang="en-US" altLang="ja-JP" dirty="0"/>
          </a:p>
        </p:txBody>
      </p:sp>
      <p:pic>
        <p:nvPicPr>
          <p:cNvPr id="6" name="Picture 2" descr="talk icon">
            <a:extLst>
              <a:ext uri="{FF2B5EF4-FFF2-40B4-BE49-F238E27FC236}">
                <a16:creationId xmlns:a16="http://schemas.microsoft.com/office/drawing/2014/main" id="{4D9264FE-6D8E-46EC-9FD6-94BC6C07A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827009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C1EED-9654-073D-5973-305AB81B1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29EEEE-3FEA-3261-B82E-76BAE7AB5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バイオリンプロット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DCC5C2-D44C-C7A8-93D6-5223453A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374441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ja-JP" b="1" dirty="0" err="1">
                <a:solidFill>
                  <a:schemeClr val="accent1"/>
                </a:solidFill>
              </a:rPr>
              <a:t>vio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plot</a:t>
            </a:r>
            <a:r>
              <a:rPr kumimoji="1" lang="en-US" altLang="ja-JP" b="1" dirty="0">
                <a:solidFill>
                  <a:schemeClr val="accent1"/>
                </a:solidFill>
              </a:rPr>
              <a:t> 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bw</a:t>
            </a:r>
            <a:r>
              <a:rPr kumimoji="1" lang="en-US" altLang="ja-JP" b="1" dirty="0">
                <a:solidFill>
                  <a:schemeClr val="accent1"/>
                </a:solidFill>
              </a:rPr>
              <a:t>, by(race)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6217D9-FD54-5B9A-B63A-663D25F2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90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3392558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6DF2CF-C7B4-76BD-E701-B9C03DC5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バイオリンプロット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62951369-9ABA-7890-DB2B-C430D692A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88906"/>
            <a:ext cx="8229600" cy="4873888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3928009-F7F9-B83D-F900-FEF35F220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91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4123367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E12343-0F97-5434-0DF5-69A05958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バイオリンプロットの欠点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26D0BF-F905-4324-2B5F-A85988FF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カーネル関数？</a:t>
            </a:r>
            <a:endParaRPr kumimoji="1" lang="en-US" altLang="ja-JP" dirty="0"/>
          </a:p>
          <a:p>
            <a:r>
              <a:rPr kumimoji="1" lang="ja-JP" altLang="en-US" dirty="0"/>
              <a:t>なにそれ？食べれるの？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標準のカーネル関数を使いがち。</a:t>
            </a:r>
            <a:endParaRPr kumimoji="1" lang="en-US" altLang="ja-JP" dirty="0"/>
          </a:p>
          <a:p>
            <a:r>
              <a:rPr kumimoji="1" lang="ja-JP" altLang="en-US" dirty="0"/>
              <a:t>標準が正しい保証はない。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DE68A5C-EE3B-F776-AAA1-FA96E753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92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D78DA0F-26AF-D1C2-AD97-AB38935F29A5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標準のカーネル関数は </a:t>
            </a:r>
            <a:r>
              <a:rPr lang="en-US" altLang="ja-JP" b="1" dirty="0" err="1">
                <a:solidFill>
                  <a:schemeClr val="accent1"/>
                </a:solidFill>
              </a:rPr>
              <a:t>epanechnikov</a:t>
            </a:r>
            <a:r>
              <a:rPr lang="en-US" altLang="ja-JP" dirty="0"/>
              <a:t> </a:t>
            </a:r>
            <a:r>
              <a:rPr lang="ja-JP" altLang="en-US" dirty="0"/>
              <a:t>関数。ここでしか聞いたことが無い。</a:t>
            </a:r>
            <a:endParaRPr lang="en-US" altLang="ja-JP" dirty="0"/>
          </a:p>
        </p:txBody>
      </p:sp>
      <p:pic>
        <p:nvPicPr>
          <p:cNvPr id="6" name="Picture 2" descr="talk icon">
            <a:extLst>
              <a:ext uri="{FF2B5EF4-FFF2-40B4-BE49-F238E27FC236}">
                <a16:creationId xmlns:a16="http://schemas.microsoft.com/office/drawing/2014/main" id="{507B9C21-8B52-4E12-B08A-CCF35236E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959318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468EE-7A9A-A279-113E-0EE7A69E3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E9E807B4-FF0F-BF51-6562-25FF766E2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変数の記述統計／グラフ</a:t>
            </a:r>
            <a:endParaRPr lang="en-US" altLang="ja-JP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202FE35-8C7E-F116-9334-B7077963CE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ドットプロット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36848058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18409-AF97-6A48-F146-30F188ABC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BB2C26-DEBF-BC1F-2071-B52D1526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ドットプロット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A661BB-3CBD-07AC-0749-3FBC5DD01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箱ひげ図は、主要な記述統計量のみ</a:t>
            </a:r>
            <a:endParaRPr lang="en-US" altLang="ja-JP" dirty="0"/>
          </a:p>
          <a:p>
            <a:r>
              <a:rPr lang="ja-JP" altLang="en-US" dirty="0"/>
              <a:t>もっと豊富な情報を残して図示したい。</a:t>
            </a:r>
            <a:endParaRPr lang="en-US" altLang="ja-JP" dirty="0"/>
          </a:p>
          <a:p>
            <a:r>
              <a:rPr lang="ja-JP" altLang="en-US" dirty="0"/>
              <a:t>そういう場合には、ドットプロット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58C9B7-06BB-05A7-CD28-AB4E2738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94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5143193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E05E82-7885-FAA5-592E-E2403847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ドットプロットを描く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695706-A77D-11A4-33CC-F0BDE2A2F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標準コマンドの 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dotplot</a:t>
            </a:r>
            <a:r>
              <a:rPr lang="ja-JP" altLang="en-US" b="1" dirty="0">
                <a:solidFill>
                  <a:schemeClr val="accent1"/>
                </a:solidFill>
              </a:rPr>
              <a:t> </a:t>
            </a:r>
            <a:endParaRPr kumimoji="1" lang="en-US" altLang="ja-JP" dirty="0"/>
          </a:p>
          <a:p>
            <a:r>
              <a:rPr kumimoji="1" lang="ja-JP" altLang="en-US" dirty="0"/>
              <a:t>外部コマンドの</a:t>
            </a:r>
            <a:r>
              <a:rPr kumimoji="1" lang="en-US" altLang="ja-JP" b="1" dirty="0">
                <a:solidFill>
                  <a:schemeClr val="accent1"/>
                </a:solidFill>
              </a:rPr>
              <a:t> 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stripplot</a:t>
            </a:r>
            <a:endParaRPr kumimoji="1" lang="ja-JP" altLang="en-US" dirty="0"/>
          </a:p>
          <a:p>
            <a:r>
              <a:rPr kumimoji="1" lang="ja-JP" altLang="en-US" dirty="0"/>
              <a:t>どちらも一長一短なので、両方使えると良いが、基本 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dotplot</a:t>
            </a:r>
            <a:r>
              <a:rPr kumimoji="1" lang="en-US" altLang="ja-JP" b="1" dirty="0">
                <a:solidFill>
                  <a:schemeClr val="accent1"/>
                </a:solidFill>
              </a:rPr>
              <a:t> </a:t>
            </a:r>
            <a:r>
              <a:rPr kumimoji="1" lang="ja-JP" altLang="en-US" dirty="0"/>
              <a:t>で。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947C1B-426F-74E4-904F-09F7EDE4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95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759216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8FCFA-411D-9955-1097-FFA13E00A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B6F96-C20E-A4F0-AF3A-8D6CAE08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ドットプロット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FEB6-425A-6A84-90B4-6E07E6884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3744416"/>
          </a:xfrm>
        </p:spPr>
        <p:txBody>
          <a:bodyPr anchor="ctr"/>
          <a:lstStyle/>
          <a:p>
            <a:pPr marL="0" indent="0" algn="ctr">
              <a:buNone/>
            </a:pPr>
            <a:r>
              <a:rPr kumimoji="1" lang="en-US" altLang="ja-JP" b="1" dirty="0" err="1">
                <a:solidFill>
                  <a:schemeClr val="accent1"/>
                </a:solidFill>
              </a:rPr>
              <a:t>dotplot</a:t>
            </a:r>
            <a:r>
              <a:rPr kumimoji="1" lang="en-US" altLang="ja-JP" b="1" dirty="0">
                <a:solidFill>
                  <a:schemeClr val="accent1"/>
                </a:solidFill>
              </a:rPr>
              <a:t> </a:t>
            </a:r>
            <a:r>
              <a:rPr kumimoji="1" lang="ja-JP" altLang="en-US" b="1" dirty="0">
                <a:solidFill>
                  <a:schemeClr val="accent1"/>
                </a:solidFill>
              </a:rPr>
              <a:t>連続変数 </a:t>
            </a:r>
            <a:r>
              <a:rPr kumimoji="1" lang="en-US" altLang="ja-JP" b="1" dirty="0">
                <a:solidFill>
                  <a:schemeClr val="accent1"/>
                </a:solidFill>
              </a:rPr>
              <a:t>[, by(</a:t>
            </a:r>
            <a:r>
              <a:rPr kumimoji="1" lang="ja-JP" altLang="en-US" b="1" dirty="0">
                <a:solidFill>
                  <a:schemeClr val="accent1"/>
                </a:solidFill>
              </a:rPr>
              <a:t>離散変数</a:t>
            </a:r>
            <a:r>
              <a:rPr kumimoji="1" lang="en-US" altLang="ja-JP" b="1" dirty="0">
                <a:solidFill>
                  <a:schemeClr val="accent1"/>
                </a:solidFill>
              </a:rPr>
              <a:t>)]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6BC994-E64B-D125-B698-DDE2D781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96</a:t>
            </a:fld>
            <a:endParaRPr lang="ja-JP" altLang="en-US" dirty="0"/>
          </a:p>
        </p:txBody>
      </p:sp>
      <p:sp>
        <p:nvSpPr>
          <p:cNvPr id="11" name="左中かっこ 10">
            <a:extLst>
              <a:ext uri="{FF2B5EF4-FFF2-40B4-BE49-F238E27FC236}">
                <a16:creationId xmlns:a16="http://schemas.microsoft.com/office/drawing/2014/main" id="{A58A9E5A-B468-8FD5-F650-3C6198E616B0}"/>
              </a:ext>
            </a:extLst>
          </p:cNvPr>
          <p:cNvSpPr/>
          <p:nvPr/>
        </p:nvSpPr>
        <p:spPr>
          <a:xfrm rot="16200000">
            <a:off x="6386631" y="2409756"/>
            <a:ext cx="187161" cy="2952328"/>
          </a:xfrm>
          <a:prstGeom prst="leftBrac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347F520-5FA5-F202-90F3-60E37175EF98}"/>
              </a:ext>
            </a:extLst>
          </p:cNvPr>
          <p:cNvSpPr txBox="1"/>
          <p:nvPr/>
        </p:nvSpPr>
        <p:spPr>
          <a:xfrm>
            <a:off x="2555776" y="4204245"/>
            <a:ext cx="5760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chemeClr val="accent1"/>
                </a:solidFill>
              </a:rPr>
              <a:t>[ ] </a:t>
            </a:r>
            <a:r>
              <a:rPr kumimoji="1" lang="ja-JP" altLang="en-US" sz="2800" b="1" dirty="0">
                <a:solidFill>
                  <a:schemeClr val="accent1"/>
                </a:solidFill>
              </a:rPr>
              <a:t>部</a:t>
            </a:r>
            <a:r>
              <a:rPr kumimoji="1" lang="ja-JP" altLang="en-US" sz="2800" dirty="0"/>
              <a:t>は省略可能</a:t>
            </a:r>
            <a:endParaRPr kumimoji="1" lang="en-US" altLang="ja-JP" sz="2800" dirty="0"/>
          </a:p>
          <a:p>
            <a:pPr algn="ctr"/>
            <a:r>
              <a:rPr lang="en-US" altLang="ja-JP" sz="2800" b="1" dirty="0">
                <a:solidFill>
                  <a:schemeClr val="accent1"/>
                </a:solidFill>
              </a:rPr>
              <a:t>by()</a:t>
            </a:r>
            <a:r>
              <a:rPr lang="ja-JP" altLang="en-US" sz="2800" dirty="0"/>
              <a:t>を付けると、カテゴリ毎に</a:t>
            </a:r>
            <a:br>
              <a:rPr lang="en-US" altLang="ja-JP" sz="2800" dirty="0"/>
            </a:br>
            <a:r>
              <a:rPr lang="ja-JP" altLang="en-US" sz="2800" dirty="0"/>
              <a:t>ドットプロットを描きます。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62491945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87DD2-1B1F-FA2D-0734-2269D5210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4BCE49-5E5F-598F-7BDB-2AA828B9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ドットプロット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29667A-24DA-E987-2186-4DEF6A755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3744416"/>
          </a:xfrm>
        </p:spPr>
        <p:txBody>
          <a:bodyPr anchor="ctr"/>
          <a:lstStyle/>
          <a:p>
            <a:pPr marL="0" indent="0" algn="ctr">
              <a:buNone/>
            </a:pPr>
            <a:r>
              <a:rPr kumimoji="1" lang="en-US" altLang="ja-JP" b="1" dirty="0" err="1">
                <a:solidFill>
                  <a:schemeClr val="accent1"/>
                </a:solidFill>
              </a:rPr>
              <a:t>dotplot</a:t>
            </a:r>
            <a:r>
              <a:rPr kumimoji="1" lang="en-US" altLang="ja-JP" b="1" dirty="0">
                <a:solidFill>
                  <a:schemeClr val="accent1"/>
                </a:solidFill>
              </a:rPr>
              <a:t> 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bwt</a:t>
            </a:r>
            <a:r>
              <a:rPr kumimoji="1" lang="en-US" altLang="ja-JP" b="1" dirty="0">
                <a:solidFill>
                  <a:schemeClr val="accent1"/>
                </a:solidFill>
              </a:rPr>
              <a:t>, by(race) center bar median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38F34-EB61-BD99-60F6-DD0E418E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97</a:t>
            </a:fld>
            <a:endParaRPr lang="ja-JP" altLang="en-US" dirty="0"/>
          </a:p>
        </p:txBody>
      </p:sp>
      <p:sp>
        <p:nvSpPr>
          <p:cNvPr id="11" name="左中かっこ 10">
            <a:extLst>
              <a:ext uri="{FF2B5EF4-FFF2-40B4-BE49-F238E27FC236}">
                <a16:creationId xmlns:a16="http://schemas.microsoft.com/office/drawing/2014/main" id="{2B2A9735-540E-D7D4-6EC5-2A1967151C98}"/>
              </a:ext>
            </a:extLst>
          </p:cNvPr>
          <p:cNvSpPr/>
          <p:nvPr/>
        </p:nvSpPr>
        <p:spPr>
          <a:xfrm rot="16200000">
            <a:off x="6602656" y="1758383"/>
            <a:ext cx="187161" cy="3528393"/>
          </a:xfrm>
          <a:prstGeom prst="leftBrac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06EB155-AFB6-D202-9BDD-A79692994B0D}"/>
              </a:ext>
            </a:extLst>
          </p:cNvPr>
          <p:cNvSpPr txBox="1"/>
          <p:nvPr/>
        </p:nvSpPr>
        <p:spPr>
          <a:xfrm>
            <a:off x="2987824" y="3981050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ここは後で説明します！</a:t>
            </a:r>
          </a:p>
        </p:txBody>
      </p:sp>
    </p:spTree>
    <p:extLst>
      <p:ext uri="{BB962C8B-B14F-4D97-AF65-F5344CB8AC3E}">
        <p14:creationId xmlns:p14="http://schemas.microsoft.com/office/powerpoint/2010/main" val="3240748398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C30F63-3410-A731-C382-04E9759E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出来上がったドットプロット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E167AECF-7F8B-12F6-920F-CF974698C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65455"/>
            <a:ext cx="8229600" cy="4920791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B0C237-65C8-62DD-5CFE-312205A7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98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509862"/>
      </p:ext>
    </p:extLst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E7833-7718-C39A-5483-53BF774D5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40F2C1-CA33-0874-4DF2-5A9205EA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ドットプロットの欠点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15B7D7-20C9-381D-CBC6-0B365225C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箱ひげ図の逆</a:t>
            </a:r>
            <a:endParaRPr kumimoji="1" lang="en-US" altLang="ja-JP" dirty="0"/>
          </a:p>
          <a:p>
            <a:r>
              <a:rPr kumimoji="1" lang="ja-JP" altLang="en-US" dirty="0"/>
              <a:t>情報をまとめなさすぎ。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930CE0-C199-6E29-DE47-FC3B5D27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99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513743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Presenters Pro 仕様配色">
      <a:dk1>
        <a:srgbClr val="4D4D4D"/>
      </a:dk1>
      <a:lt1>
        <a:sysClr val="window" lastClr="FFFFFF"/>
      </a:lt1>
      <a:dk2>
        <a:srgbClr val="002060"/>
      </a:dk2>
      <a:lt2>
        <a:srgbClr val="EEECE1"/>
      </a:lt2>
      <a:accent1>
        <a:srgbClr val="0084B4"/>
      </a:accent1>
      <a:accent2>
        <a:srgbClr val="FF4040"/>
      </a:accent2>
      <a:accent3>
        <a:srgbClr val="FFC000"/>
      </a:accent3>
      <a:accent4>
        <a:srgbClr val="92D050"/>
      </a:accent4>
      <a:accent5>
        <a:srgbClr val="00B050"/>
      </a:accent5>
      <a:accent6>
        <a:srgbClr val="0084B4"/>
      </a:accent6>
      <a:hlink>
        <a:srgbClr val="0070C0"/>
      </a:hlink>
      <a:folHlink>
        <a:srgbClr val="800080"/>
      </a:folHlink>
    </a:clrScheme>
    <a:fontScheme name="メイリオ＋Segoe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 cap="sq">
          <a:solidFill>
            <a:schemeClr val="accent1"/>
          </a:solidFill>
          <a:miter lim="800000"/>
          <a:headEnd type="none" w="med" len="med"/>
          <a:tailEnd type="none" w="med" len="med"/>
        </a:ln>
      </a:spPr>
      <a:bodyPr rtlCol="0" anchor="ctr"/>
      <a:lstStyle>
        <a:defPPr algn="ctr">
          <a:defRPr kumimoji="1" sz="2400" dirty="0" smtClean="0">
            <a:solidFill>
              <a:schemeClr val="accent1"/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 cap="sq">
          <a:solidFill>
            <a:schemeClr val="accent1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800" dirty="0" smtClean="0">
            <a:solidFill>
              <a:srgbClr val="4D4D4D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26060</TotalTime>
  <Words>4403</Words>
  <Application>Microsoft Office PowerPoint</Application>
  <PresentationFormat>画面に合わせる (4:3)</PresentationFormat>
  <Paragraphs>779</Paragraphs>
  <Slides>133</Slides>
  <Notes>20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133</vt:i4>
      </vt:variant>
    </vt:vector>
  </HeadingPairs>
  <TitlesOfParts>
    <vt:vector size="144" baseType="lpstr">
      <vt:lpstr>MigMix 1P</vt:lpstr>
      <vt:lpstr>めい</vt:lpstr>
      <vt:lpstr>メイリオ</vt:lpstr>
      <vt:lpstr>Arial</vt:lpstr>
      <vt:lpstr>Calibri</vt:lpstr>
      <vt:lpstr>Calibri Light</vt:lpstr>
      <vt:lpstr>Impact</vt:lpstr>
      <vt:lpstr>Segoe UI</vt:lpstr>
      <vt:lpstr>Wingdings</vt:lpstr>
      <vt:lpstr>1_Office テーマ</vt:lpstr>
      <vt:lpstr>Office ​​テーマ</vt:lpstr>
      <vt:lpstr>  Stata操作入門 #3. 記述統計とグラフ</vt:lpstr>
      <vt:lpstr>本シリーズのテーマ</vt:lpstr>
      <vt:lpstr>解析計画</vt:lpstr>
      <vt:lpstr>今回のテーマ</vt:lpstr>
      <vt:lpstr>作業フォルダに移動する。</vt:lpstr>
      <vt:lpstr>前回までに作業したファイル読込む。</vt:lpstr>
      <vt:lpstr>離散変数の記述統計</vt:lpstr>
      <vt:lpstr>連続変数・離散変数</vt:lpstr>
      <vt:lpstr>離散変数の記述統計</vt:lpstr>
      <vt:lpstr>離散変数の記述統計</vt:lpstr>
      <vt:lpstr>freの結果の見方</vt:lpstr>
      <vt:lpstr>tab1の結果の見方</vt:lpstr>
      <vt:lpstr>結果表のコピペ</vt:lpstr>
      <vt:lpstr>結果表のコピペ</vt:lpstr>
      <vt:lpstr>tab1 と fre の比較</vt:lpstr>
      <vt:lpstr>連続変数の記述統計</vt:lpstr>
      <vt:lpstr>連続変数・離散変数</vt:lpstr>
      <vt:lpstr>連続変数の記述統計量</vt:lpstr>
      <vt:lpstr>連続変数の記述統計量</vt:lpstr>
      <vt:lpstr>連続変数の記述統計量</vt:lpstr>
      <vt:lpstr>連続変数の記述統計量</vt:lpstr>
      <vt:lpstr>連続変数の記述統計量</vt:lpstr>
      <vt:lpstr>連続変数の記述統計量</vt:lpstr>
      <vt:lpstr>連続変数の記述統計量</vt:lpstr>
      <vt:lpstr>連続変数の記述統計量</vt:lpstr>
      <vt:lpstr>複数の連続変数の記述統計量</vt:lpstr>
      <vt:lpstr>複数の連続変数の記述統計量</vt:lpstr>
      <vt:lpstr>statisticsで指定できるもの（一部）</vt:lpstr>
      <vt:lpstr>tabstatが優れている点</vt:lpstr>
      <vt:lpstr>条件に当てはまる対象者のみ</vt:lpstr>
      <vt:lpstr>条件に当てはまる対象者のみ</vt:lpstr>
      <vt:lpstr>条件に当てはまる対象者のみ</vt:lpstr>
      <vt:lpstr>条件で分ける</vt:lpstr>
      <vt:lpstr>条件で分ける</vt:lpstr>
      <vt:lpstr>条件で分ける</vt:lpstr>
      <vt:lpstr>2変数の記述統計／グラフ</vt:lpstr>
      <vt:lpstr>クロス集計</vt:lpstr>
      <vt:lpstr>クロス集計の例</vt:lpstr>
      <vt:lpstr>クロス集計</vt:lpstr>
      <vt:lpstr>クロス集計</vt:lpstr>
      <vt:lpstr>クロス集計</vt:lpstr>
      <vt:lpstr>クロス集計</vt:lpstr>
      <vt:lpstr>クロス集計</vt:lpstr>
      <vt:lpstr>クロス集計</vt:lpstr>
      <vt:lpstr>クロス集計</vt:lpstr>
      <vt:lpstr>クロス集計</vt:lpstr>
      <vt:lpstr>クロス集計</vt:lpstr>
      <vt:lpstr>もう少し高度なクロス集計</vt:lpstr>
      <vt:lpstr>もう少し高度なクロス集計</vt:lpstr>
      <vt:lpstr>もう少し高度なクロス集計</vt:lpstr>
      <vt:lpstr>2変数の記述統計／グラフ</vt:lpstr>
      <vt:lpstr>結果で出たら…</vt:lpstr>
      <vt:lpstr>でも、コピペには飽き飽き</vt:lpstr>
      <vt:lpstr>記述統計の表をサクッと作る</vt:lpstr>
      <vt:lpstr>記述統計の表をサクッと作る</vt:lpstr>
      <vt:lpstr>でも、コピペには飽き飽き</vt:lpstr>
      <vt:lpstr>記述統計の表をサクッと作る</vt:lpstr>
      <vt:lpstr>出力されたExcelはこんな感じ。</vt:lpstr>
      <vt:lpstr>Excelでやること</vt:lpstr>
      <vt:lpstr>Excelを良い感じにする</vt:lpstr>
      <vt:lpstr>2変数の記述統計／グラフ</vt:lpstr>
      <vt:lpstr>要約統計量を確認した</vt:lpstr>
      <vt:lpstr>データセットAの散布図</vt:lpstr>
      <vt:lpstr>データセットBの散布図</vt:lpstr>
      <vt:lpstr>見やすくする</vt:lpstr>
      <vt:lpstr>ヒストグラム・箱ひげ図</vt:lpstr>
      <vt:lpstr>2変数の記述統計／グラフ</vt:lpstr>
      <vt:lpstr>ヒストグラム</vt:lpstr>
      <vt:lpstr>ヒストグラム</vt:lpstr>
      <vt:lpstr>ヒストグラムのオプション（一部）</vt:lpstr>
      <vt:lpstr>ヒストグラム</vt:lpstr>
      <vt:lpstr>ヒストグラム</vt:lpstr>
      <vt:lpstr>グラフの保存</vt:lpstr>
      <vt:lpstr>グラフの保存</vt:lpstr>
      <vt:lpstr>2変数の記述統計／グラフ</vt:lpstr>
      <vt:lpstr>箱ひげ図</vt:lpstr>
      <vt:lpstr>箱ひげ図</vt:lpstr>
      <vt:lpstr>箱ひげ図のヒゲの定義</vt:lpstr>
      <vt:lpstr>箱ひげ図</vt:lpstr>
      <vt:lpstr>箱ひげ図</vt:lpstr>
      <vt:lpstr>箱ひげ図</vt:lpstr>
      <vt:lpstr>箱ひげ図</vt:lpstr>
      <vt:lpstr>箱ひげ図</vt:lpstr>
      <vt:lpstr>箱ひげ図</vt:lpstr>
      <vt:lpstr>箱ひげ図の欠点</vt:lpstr>
      <vt:lpstr>2変数の記述統計／グラフ</vt:lpstr>
      <vt:lpstr>バイオリンプロット</vt:lpstr>
      <vt:lpstr>バイオリンプロットを描く</vt:lpstr>
      <vt:lpstr>バイオリンプロット</vt:lpstr>
      <vt:lpstr>バイオリンプロット</vt:lpstr>
      <vt:lpstr>バイオリンプロット</vt:lpstr>
      <vt:lpstr>バイオリンプロットの欠点</vt:lpstr>
      <vt:lpstr>2変数の記述統計／グラフ</vt:lpstr>
      <vt:lpstr>ドットプロット</vt:lpstr>
      <vt:lpstr>ドットプロットを描く</vt:lpstr>
      <vt:lpstr>ドットプロット</vt:lpstr>
      <vt:lpstr>ドットプロット</vt:lpstr>
      <vt:lpstr>出来上がったドットプロット</vt:lpstr>
      <vt:lpstr>ドットプロットの欠点</vt:lpstr>
      <vt:lpstr>箱ひげ図＋ドットプロット</vt:lpstr>
      <vt:lpstr>箱ひげ図＋ドットプロット</vt:lpstr>
      <vt:lpstr>箱ひげ図＋ドットプロット</vt:lpstr>
      <vt:lpstr>箱ひげ図＋ドットプロット</vt:lpstr>
      <vt:lpstr>2変数の記述統計／グラフ</vt:lpstr>
      <vt:lpstr>Rain cloud plot</vt:lpstr>
      <vt:lpstr>描き方①</vt:lpstr>
      <vt:lpstr>描き方②</vt:lpstr>
      <vt:lpstr>描き方③</vt:lpstr>
      <vt:lpstr>2変数の記述統計／グラフ</vt:lpstr>
      <vt:lpstr>散布図</vt:lpstr>
      <vt:lpstr>散布図</vt:lpstr>
      <vt:lpstr>散布図</vt:lpstr>
      <vt:lpstr>散布図</vt:lpstr>
      <vt:lpstr>散布図</vt:lpstr>
      <vt:lpstr>散布図</vt:lpstr>
      <vt:lpstr>散布図</vt:lpstr>
      <vt:lpstr>2変数の記述統計／グラフ</vt:lpstr>
      <vt:lpstr>散布図</vt:lpstr>
      <vt:lpstr>散布図</vt:lpstr>
      <vt:lpstr>散布図</vt:lpstr>
      <vt:lpstr>2変数の記述統計／グラフ</vt:lpstr>
      <vt:lpstr>複数の散布図を同時に。</vt:lpstr>
      <vt:lpstr>複数の散布図を同時に。</vt:lpstr>
      <vt:lpstr>複数の散布図を同時に。</vt:lpstr>
      <vt:lpstr>複数の散布図を同時に。</vt:lpstr>
      <vt:lpstr>複数の散布図を同時に。</vt:lpstr>
      <vt:lpstr>複数の散布図を同時に。</vt:lpstr>
      <vt:lpstr>複数の散布図を同時に。</vt:lpstr>
      <vt:lpstr>複数の散布図を同時に。</vt:lpstr>
      <vt:lpstr>ここまでの内容の振り返り</vt:lpstr>
      <vt:lpstr>行なった操作</vt:lpstr>
      <vt:lpstr>使ったコマンド</vt:lpstr>
      <vt:lpstr>使ったコマンド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Tomato</dc:creator>
  <cp:lastModifiedBy>Toshiharu Mitsuhashi</cp:lastModifiedBy>
  <cp:revision>255</cp:revision>
  <cp:lastPrinted>2020-05-20T11:21:14Z</cp:lastPrinted>
  <dcterms:created xsi:type="dcterms:W3CDTF">2013-09-23T07:13:46Z</dcterms:created>
  <dcterms:modified xsi:type="dcterms:W3CDTF">2025-01-20T12:57:24Z</dcterms:modified>
</cp:coreProperties>
</file>