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48" r:id="rId2"/>
  </p:sldMasterIdLst>
  <p:notesMasterIdLst>
    <p:notesMasterId r:id="rId111"/>
  </p:notesMasterIdLst>
  <p:handoutMasterIdLst>
    <p:handoutMasterId r:id="rId112"/>
  </p:handoutMasterIdLst>
  <p:sldIdLst>
    <p:sldId id="256" r:id="rId3"/>
    <p:sldId id="1611" r:id="rId4"/>
    <p:sldId id="1720" r:id="rId5"/>
    <p:sldId id="1721" r:id="rId6"/>
    <p:sldId id="360" r:id="rId7"/>
    <p:sldId id="1681" r:id="rId8"/>
    <p:sldId id="364" r:id="rId9"/>
    <p:sldId id="1685" r:id="rId10"/>
    <p:sldId id="1686" r:id="rId11"/>
    <p:sldId id="1683" r:id="rId12"/>
    <p:sldId id="1688" r:id="rId13"/>
    <p:sldId id="1687" r:id="rId14"/>
    <p:sldId id="1684" r:id="rId15"/>
    <p:sldId id="1717" r:id="rId16"/>
    <p:sldId id="1689" r:id="rId17"/>
    <p:sldId id="425" r:id="rId18"/>
    <p:sldId id="1694" r:id="rId19"/>
    <p:sldId id="1691" r:id="rId20"/>
    <p:sldId id="1695" r:id="rId21"/>
    <p:sldId id="1696" r:id="rId22"/>
    <p:sldId id="1697" r:id="rId23"/>
    <p:sldId id="1704" r:id="rId24"/>
    <p:sldId id="1698" r:id="rId25"/>
    <p:sldId id="309" r:id="rId26"/>
    <p:sldId id="1700" r:id="rId27"/>
    <p:sldId id="1699" r:id="rId28"/>
    <p:sldId id="1714" r:id="rId29"/>
    <p:sldId id="1701" r:id="rId30"/>
    <p:sldId id="1715" r:id="rId31"/>
    <p:sldId id="1702" r:id="rId32"/>
    <p:sldId id="1703" r:id="rId33"/>
    <p:sldId id="1705" r:id="rId34"/>
    <p:sldId id="1706" r:id="rId35"/>
    <p:sldId id="1707" r:id="rId36"/>
    <p:sldId id="418" r:id="rId37"/>
    <p:sldId id="1709" r:id="rId38"/>
    <p:sldId id="1710" r:id="rId39"/>
    <p:sldId id="1711" r:id="rId40"/>
    <p:sldId id="1712" r:id="rId41"/>
    <p:sldId id="1713" r:id="rId42"/>
    <p:sldId id="405" r:id="rId43"/>
    <p:sldId id="1722" r:id="rId44"/>
    <p:sldId id="1708" r:id="rId45"/>
    <p:sldId id="1723" r:id="rId46"/>
    <p:sldId id="1724" r:id="rId47"/>
    <p:sldId id="1725" r:id="rId48"/>
    <p:sldId id="1735" r:id="rId49"/>
    <p:sldId id="1727" r:id="rId50"/>
    <p:sldId id="1728" r:id="rId51"/>
    <p:sldId id="1729" r:id="rId52"/>
    <p:sldId id="1730" r:id="rId53"/>
    <p:sldId id="1731" r:id="rId54"/>
    <p:sldId id="1732" r:id="rId55"/>
    <p:sldId id="1734" r:id="rId56"/>
    <p:sldId id="1737" r:id="rId57"/>
    <p:sldId id="1738" r:id="rId58"/>
    <p:sldId id="1739" r:id="rId59"/>
    <p:sldId id="1743" r:id="rId60"/>
    <p:sldId id="1744" r:id="rId61"/>
    <p:sldId id="1741" r:id="rId62"/>
    <p:sldId id="1745" r:id="rId63"/>
    <p:sldId id="1746" r:id="rId64"/>
    <p:sldId id="1747" r:id="rId65"/>
    <p:sldId id="1742" r:id="rId66"/>
    <p:sldId id="1749" r:id="rId67"/>
    <p:sldId id="1750" r:id="rId68"/>
    <p:sldId id="1748" r:id="rId69"/>
    <p:sldId id="1751" r:id="rId70"/>
    <p:sldId id="1752" r:id="rId71"/>
    <p:sldId id="1753" r:id="rId72"/>
    <p:sldId id="1754" r:id="rId73"/>
    <p:sldId id="1755" r:id="rId74"/>
    <p:sldId id="1756" r:id="rId75"/>
    <p:sldId id="1757" r:id="rId76"/>
    <p:sldId id="1758" r:id="rId77"/>
    <p:sldId id="1759" r:id="rId78"/>
    <p:sldId id="1761" r:id="rId79"/>
    <p:sldId id="1760" r:id="rId80"/>
    <p:sldId id="1762" r:id="rId81"/>
    <p:sldId id="1765" r:id="rId82"/>
    <p:sldId id="1767" r:id="rId83"/>
    <p:sldId id="1766" r:id="rId84"/>
    <p:sldId id="1769" r:id="rId85"/>
    <p:sldId id="1768" r:id="rId86"/>
    <p:sldId id="1770" r:id="rId87"/>
    <p:sldId id="1771" r:id="rId88"/>
    <p:sldId id="1763" r:id="rId89"/>
    <p:sldId id="1772" r:id="rId90"/>
    <p:sldId id="1779" r:id="rId91"/>
    <p:sldId id="1780" r:id="rId92"/>
    <p:sldId id="1783" r:id="rId93"/>
    <p:sldId id="1781" r:id="rId94"/>
    <p:sldId id="1774" r:id="rId95"/>
    <p:sldId id="1782" r:id="rId96"/>
    <p:sldId id="1784" r:id="rId97"/>
    <p:sldId id="1785" r:id="rId98"/>
    <p:sldId id="1786" r:id="rId99"/>
    <p:sldId id="1787" r:id="rId100"/>
    <p:sldId id="1788" r:id="rId101"/>
    <p:sldId id="1789" r:id="rId102"/>
    <p:sldId id="1764" r:id="rId103"/>
    <p:sldId id="1791" r:id="rId104"/>
    <p:sldId id="1792" r:id="rId105"/>
    <p:sldId id="1793" r:id="rId106"/>
    <p:sldId id="1790" r:id="rId107"/>
    <p:sldId id="1796" r:id="rId108"/>
    <p:sldId id="1794" r:id="rId109"/>
    <p:sldId id="1795" r:id="rId110"/>
  </p:sldIdLst>
  <p:sldSz cx="9144000" cy="6858000" type="screen4x3"/>
  <p:notesSz cx="7102475" cy="102330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イントロダクション" id="{F5A15307-9B28-4E97-ABE7-322463957C77}">
          <p14:sldIdLst>
            <p14:sldId id="256"/>
            <p14:sldId id="1611"/>
            <p14:sldId id="1720"/>
            <p14:sldId id="1721"/>
            <p14:sldId id="360"/>
          </p14:sldIdLst>
        </p14:section>
        <p14:section name="基本" id="{9B3364E7-DB3A-4ADD-A70C-B71E012A1CE0}">
          <p14:sldIdLst>
            <p14:sldId id="1681"/>
            <p14:sldId id="364"/>
            <p14:sldId id="1685"/>
            <p14:sldId id="1686"/>
            <p14:sldId id="1683"/>
            <p14:sldId id="1688"/>
            <p14:sldId id="1687"/>
            <p14:sldId id="1684"/>
            <p14:sldId id="1717"/>
          </p14:sldIdLst>
        </p14:section>
        <p14:section name="4つの要素" id="{CBE65BF3-6B74-49CC-96DB-4AD1FBA71E9F}">
          <p14:sldIdLst>
            <p14:sldId id="1689"/>
            <p14:sldId id="425"/>
            <p14:sldId id="1694"/>
            <p14:sldId id="1691"/>
            <p14:sldId id="1695"/>
            <p14:sldId id="1696"/>
            <p14:sldId id="1697"/>
            <p14:sldId id="1704"/>
          </p14:sldIdLst>
        </p14:section>
        <p14:section name="その他の要素" id="{C337E757-C4E3-4B54-978E-FC67C790DF91}">
          <p14:sldIdLst>
            <p14:sldId id="1698"/>
            <p14:sldId id="309"/>
            <p14:sldId id="1700"/>
            <p14:sldId id="1699"/>
            <p14:sldId id="1714"/>
            <p14:sldId id="1701"/>
            <p14:sldId id="1715"/>
            <p14:sldId id="1702"/>
            <p14:sldId id="1703"/>
            <p14:sldId id="1705"/>
          </p14:sldIdLst>
        </p14:section>
        <p14:section name="計算以外の方法" id="{C4942F33-6D26-4F74-A975-73E5D9BA2F88}">
          <p14:sldIdLst>
            <p14:sldId id="1706"/>
            <p14:sldId id="1707"/>
            <p14:sldId id="418"/>
            <p14:sldId id="1709"/>
            <p14:sldId id="1710"/>
            <p14:sldId id="1711"/>
            <p14:sldId id="1712"/>
          </p14:sldIdLst>
        </p14:section>
        <p14:section name="計算により設計" id="{441DDA3B-B036-4BBA-807A-9DA23E31780C}">
          <p14:sldIdLst>
            <p14:sldId id="1713"/>
            <p14:sldId id="405"/>
          </p14:sldIdLst>
        </p14:section>
        <p14:section name="単群・連続量" id="{FBD6193C-49BC-433C-BF59-37D72865A82E}">
          <p14:sldIdLst>
            <p14:sldId id="1722"/>
            <p14:sldId id="1708"/>
            <p14:sldId id="1723"/>
            <p14:sldId id="1724"/>
            <p14:sldId id="1725"/>
            <p14:sldId id="1735"/>
            <p14:sldId id="1727"/>
            <p14:sldId id="1728"/>
          </p14:sldIdLst>
        </p14:section>
        <p14:section name="単群・割合" id="{F7E65516-74A2-46B5-8B95-5077BAA28D00}">
          <p14:sldIdLst>
            <p14:sldId id="1729"/>
            <p14:sldId id="1730"/>
            <p14:sldId id="1731"/>
            <p14:sldId id="1732"/>
            <p14:sldId id="1734"/>
            <p14:sldId id="1737"/>
          </p14:sldIdLst>
        </p14:section>
        <p14:section name="2群・連続量（1：1）" id="{21C2E6CE-E208-4B61-AA2A-492ECAD4237F}">
          <p14:sldIdLst>
            <p14:sldId id="1738"/>
            <p14:sldId id="1739"/>
            <p14:sldId id="1743"/>
            <p14:sldId id="1744"/>
            <p14:sldId id="1741"/>
            <p14:sldId id="1745"/>
            <p14:sldId id="1746"/>
            <p14:sldId id="1747"/>
            <p14:sldId id="1742"/>
            <p14:sldId id="1749"/>
            <p14:sldId id="1750"/>
          </p14:sldIdLst>
        </p14:section>
        <p14:section name="2群・連続量（1：ｋ）" id="{B3BFCFBE-4C3E-4F46-8AE4-D5D96B83DC86}">
          <p14:sldIdLst>
            <p14:sldId id="1748"/>
            <p14:sldId id="1751"/>
            <p14:sldId id="1752"/>
            <p14:sldId id="1753"/>
            <p14:sldId id="1754"/>
            <p14:sldId id="1755"/>
          </p14:sldIdLst>
        </p14:section>
        <p14:section name="2群・割合" id="{4F46D400-A004-4DF6-B8D2-AD4D5B1B6748}">
          <p14:sldIdLst>
            <p14:sldId id="1756"/>
            <p14:sldId id="1757"/>
            <p14:sldId id="1758"/>
            <p14:sldId id="1759"/>
            <p14:sldId id="1761"/>
            <p14:sldId id="1760"/>
          </p14:sldIdLst>
        </p14:section>
        <p14:section name="対応あり・連続量" id="{DFC7F211-B650-4D4D-8227-C21035F516DB}">
          <p14:sldIdLst>
            <p14:sldId id="1762"/>
            <p14:sldId id="1765"/>
            <p14:sldId id="1767"/>
            <p14:sldId id="1766"/>
            <p14:sldId id="1769"/>
            <p14:sldId id="1768"/>
            <p14:sldId id="1770"/>
            <p14:sldId id="1771"/>
          </p14:sldIdLst>
        </p14:section>
        <p14:section name="対応あり・割合" id="{5CDA88BF-E104-4042-9F45-314CDC100462}">
          <p14:sldIdLst>
            <p14:sldId id="1763"/>
            <p14:sldId id="1772"/>
            <p14:sldId id="1779"/>
            <p14:sldId id="1780"/>
            <p14:sldId id="1783"/>
            <p14:sldId id="1781"/>
            <p14:sldId id="1774"/>
            <p14:sldId id="1782"/>
            <p14:sldId id="1784"/>
            <p14:sldId id="1785"/>
            <p14:sldId id="1786"/>
            <p14:sldId id="1787"/>
            <p14:sldId id="1788"/>
            <p14:sldId id="1789"/>
          </p14:sldIdLst>
        </p14:section>
        <p14:section name="その他の計算" id="{86F6FF71-C60A-4294-B83D-BA98C8E167A4}">
          <p14:sldIdLst>
            <p14:sldId id="1764"/>
            <p14:sldId id="1791"/>
            <p14:sldId id="1792"/>
            <p14:sldId id="1793"/>
            <p14:sldId id="1790"/>
          </p14:sldIdLst>
        </p14:section>
        <p14:section name="まとめ" id="{479F5A33-3A03-4B72-BDEA-7C7B67109DAE}">
          <p14:sldIdLst>
            <p14:sldId id="1796"/>
            <p14:sldId id="1794"/>
            <p14:sldId id="17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2F2F2"/>
    <a:srgbClr val="FF5050"/>
    <a:srgbClr val="FFC000"/>
    <a:srgbClr val="000000"/>
    <a:srgbClr val="4D4D4D"/>
    <a:srgbClr val="3333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4829" autoAdjust="0"/>
  </p:normalViewPr>
  <p:slideViewPr>
    <p:cSldViewPr>
      <p:cViewPr varScale="1">
        <p:scale>
          <a:sx n="134" d="100"/>
          <a:sy n="134" d="100"/>
        </p:scale>
        <p:origin x="55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25515"/>
    </p:cViewPr>
  </p:sorterViewPr>
  <p:notesViewPr>
    <p:cSldViewPr>
      <p:cViewPr varScale="1">
        <p:scale>
          <a:sx n="55" d="100"/>
          <a:sy n="55" d="100"/>
        </p:scale>
        <p:origin x="2796" y="7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511652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40" cy="511652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2025/2/4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40" cy="511652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40" cy="511652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511652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40" cy="511652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2025/2/4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248" y="4860688"/>
            <a:ext cx="5681980" cy="4604861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40" cy="511652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40" cy="511652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852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91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674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36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203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764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225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53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743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94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952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833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9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79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879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188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804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629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65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60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076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86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577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012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058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379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101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405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102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16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103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2069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106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9309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108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304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227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54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8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96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93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11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409"/>
            <a:ext cx="7772400" cy="1579563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latin typeface="めい"/>
              </a:defRPr>
            </a:lvl1pPr>
          </a:lstStyle>
          <a:p>
            <a:endParaRPr lang="en-US" altLang="ja-JP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1411" y="4516879"/>
            <a:ext cx="4061178" cy="8325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2036-62B7-44AA-B804-4EBC50AFB6CB}" type="datetime1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3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CE1-2B3F-40ED-BA44-316F7B7E6A8E}" type="datetime1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3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0511-3BAE-4C0D-9846-FED8829076A0}" type="datetime1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3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2" y="1306492"/>
            <a:ext cx="7200800" cy="2482821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accent1"/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6" y="4869160"/>
            <a:ext cx="6480719" cy="7200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/>
                </a:solidFill>
                <a:latin typeface="+mj-lt"/>
                <a:ea typeface="+mn-ea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0D18-F9B8-491E-87F1-CE5B48199682}" type="datetime1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0000"/>
          </a:xfr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>
            <a:lvl1pPr marL="352409" indent="0" algn="l">
              <a:defRPr sz="360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MigMix 1P" panose="020B05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20"/>
          </a:xfrm>
        </p:spPr>
        <p:txBody>
          <a:bodyPr/>
          <a:lstStyle>
            <a:lvl1pPr marL="342882" indent="-342882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メイリオ 見出し"/>
              </a:defRPr>
            </a:lvl1pPr>
            <a:lvl2pPr>
              <a:spcBef>
                <a:spcPts val="0"/>
              </a:spcBef>
              <a:defRPr>
                <a:latin typeface="メイリオ 見出し"/>
              </a:defRPr>
            </a:lvl2pPr>
            <a:lvl3pPr>
              <a:spcBef>
                <a:spcPts val="0"/>
              </a:spcBef>
              <a:defRPr>
                <a:latin typeface="メイリオ 見出し"/>
              </a:defRPr>
            </a:lvl3pPr>
            <a:lvl4pPr>
              <a:spcBef>
                <a:spcPts val="0"/>
              </a:spcBef>
              <a:defRPr>
                <a:latin typeface="メイリオ 見出し"/>
              </a:defRPr>
            </a:lvl4pPr>
            <a:lvl5pPr>
              <a:spcBef>
                <a:spcPts val="0"/>
              </a:spcBef>
              <a:defRPr>
                <a:latin typeface="メイリオ 見出し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627-CD82-4B27-8666-2328DE0D859F}" type="datetime1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" y="2528338"/>
            <a:ext cx="9143999" cy="1689148"/>
          </a:xfrm>
        </p:spPr>
        <p:txBody>
          <a:bodyPr anchor="ctr">
            <a:normAutofit/>
          </a:bodyPr>
          <a:lstStyle>
            <a:lvl1pPr marL="0" indent="0"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-21403" y="4394620"/>
            <a:ext cx="9165403" cy="8929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ACB-AB4D-4C39-9F78-0816F17C8709}" type="datetime1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3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1659-6F60-4026-B1B8-B20FBEEE2829}" type="datetime1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3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  <a:solidFill>
            <a:schemeClr val="accent5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F63-CDD7-4CF5-92A0-1894E1FFF265}" type="datetime1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7092280" y="188640"/>
            <a:ext cx="1763688" cy="558074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0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DE9-A572-415E-9CD4-C908CC9EE3CA}" type="datetime1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2EAA-E99D-4483-8B7F-5B89CAD29522}" type="datetime1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05926" y="630933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DF5E-5570-4F76-9183-A7D0DF2B735C}" type="datetime1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3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82" y="257091"/>
            <a:ext cx="754673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5pPr>
      <a:lvl6pPr marL="457178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6pPr>
      <a:lvl7pPr marL="914354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7pPr>
      <a:lvl8pPr marL="1371532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8pPr>
      <a:lvl9pPr marL="1828709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9pPr>
    </p:titleStyle>
    <p:bodyStyle>
      <a:lvl1pPr marL="228589" indent="-228589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013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231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0D18-F9B8-491E-87F1-CE5B48199682}" type="datetime1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2280" y="175930"/>
            <a:ext cx="1763688" cy="55807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algn="r">
              <a:defRPr sz="40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355582" indent="0" algn="l" defTabSz="914354" rtl="0" eaLnBrk="1" latinLnBrk="0" hangingPunct="1">
        <a:spcBef>
          <a:spcPct val="0"/>
        </a:spcBef>
        <a:buNone/>
        <a:defRPr kumimoji="1" sz="3600" b="1" kern="1200">
          <a:solidFill>
            <a:schemeClr val="bg1">
              <a:lumMod val="95000"/>
            </a:schemeClr>
          </a:solidFill>
          <a:latin typeface="メイリオ 見出し"/>
          <a:ea typeface="+mj-ea"/>
          <a:cs typeface="+mj-cs"/>
        </a:defRPr>
      </a:lvl1pPr>
    </p:titleStyle>
    <p:bodyStyle>
      <a:lvl1pPr marL="355582" indent="-355582" algn="l" defTabSz="914354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23865" indent="-368281" algn="l" defTabSz="914354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2942" indent="-228589" algn="l" defTabSz="914354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120" indent="-228589" algn="l" defTabSz="914354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298" indent="-228589" algn="l" defTabSz="914354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tsuh-t@cc.okayama-u.ac.j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ankyoh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nshi.jp/contents/js/twosurvmst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nshi.jp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kadajp.org/RWiki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ostat.app.vumc.org/wiki/Main/PowerSampleSiz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tools.crab.org/" TargetMode="External"/><Relationship Id="rId2" Type="http://schemas.openxmlformats.org/officeDocument/2006/relationships/hyperlink" Target="https://nshi.jp/content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openepi.com/Menu/OE_Menu.htm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nshi.jp/contents/js/onemea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nshi.jp/contents/js/onebin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nshi.jp/contents/js/twomean12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nshi.jp/contents/js/twomean12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nshi.jp/contents/js/twofreq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nshi.jp/contents/js/pairedmea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サブタイトル 53">
            <a:extLst>
              <a:ext uri="{FF2B5EF4-FFF2-40B4-BE49-F238E27FC236}">
                <a16:creationId xmlns:a16="http://schemas.microsoft.com/office/drawing/2014/main" id="{E8F05312-4AF4-4715-9018-F5737F4764CC}"/>
              </a:ext>
            </a:extLst>
          </p:cNvPr>
          <p:cNvSpPr txBox="1">
            <a:spLocks/>
          </p:cNvSpPr>
          <p:nvPr/>
        </p:nvSpPr>
        <p:spPr>
          <a:xfrm>
            <a:off x="3767486" y="5000724"/>
            <a:ext cx="3780419" cy="80454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b="1" dirty="0">
                <a:solidFill>
                  <a:schemeClr val="accent6"/>
                </a:solidFill>
                <a:latin typeface="Consolas" panose="020B0609020204030204" pitchFamily="49" charset="0"/>
                <a:ea typeface="プイッコ" panose="00000500000000000000" pitchFamily="50" charset="-128"/>
                <a:hlinkClick r:id="rId3"/>
              </a:rPr>
              <a:t>mitsuh-t@cc.okayama-u.ac.jp</a:t>
            </a:r>
            <a:endParaRPr lang="en-US" altLang="ja-JP" sz="2000" b="1" dirty="0">
              <a:solidFill>
                <a:schemeClr val="accent6"/>
              </a:solidFill>
              <a:latin typeface="Consolas" panose="020B0609020204030204" pitchFamily="49" charset="0"/>
              <a:ea typeface="プイッコ" panose="00000500000000000000" pitchFamily="50" charset="-128"/>
            </a:endParaRPr>
          </a:p>
          <a:p>
            <a:pPr algn="l"/>
            <a:r>
              <a:rPr lang="en-US" altLang="ja-JP" sz="2000" b="1" dirty="0">
                <a:solidFill>
                  <a:schemeClr val="accent6"/>
                </a:solidFill>
                <a:latin typeface="Consolas" panose="020B0609020204030204" pitchFamily="49" charset="0"/>
                <a:ea typeface="プイッコ" panose="00000500000000000000" pitchFamily="50" charset="-128"/>
                <a:hlinkClick r:id="rId4"/>
              </a:rPr>
              <a:t>sankyoh@gmail.com</a:t>
            </a:r>
            <a:endParaRPr lang="en-US" altLang="ja-JP" sz="2000" b="1" dirty="0">
              <a:solidFill>
                <a:schemeClr val="accent6"/>
              </a:solidFill>
              <a:latin typeface="Consolas" panose="020B0609020204030204" pitchFamily="49" charset="0"/>
              <a:ea typeface="プイッコ" panose="00000500000000000000" pitchFamily="50" charset="-128"/>
            </a:endParaRPr>
          </a:p>
        </p:txBody>
      </p:sp>
      <p:sp>
        <p:nvSpPr>
          <p:cNvPr id="17" name="タイトル 16"/>
          <p:cNvSpPr>
            <a:spLocks noGrp="1"/>
          </p:cNvSpPr>
          <p:nvPr>
            <p:ph type="ctrTitle"/>
          </p:nvPr>
        </p:nvSpPr>
        <p:spPr>
          <a:xfrm>
            <a:off x="251521" y="1825613"/>
            <a:ext cx="8632750" cy="1732781"/>
          </a:xfrm>
        </p:spPr>
        <p:txBody>
          <a:bodyPr/>
          <a:lstStyle/>
          <a:p>
            <a:pPr algn="ctr"/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サンプルサイズ設計</a:t>
            </a:r>
            <a:endParaRPr lang="ja-JP" altLang="en-US" sz="3600" b="0" spc="-225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サブタイトル 22"/>
          <p:cNvSpPr txBox="1">
            <a:spLocks/>
          </p:cNvSpPr>
          <p:nvPr/>
        </p:nvSpPr>
        <p:spPr>
          <a:xfrm>
            <a:off x="1485900" y="5500109"/>
            <a:ext cx="6218448" cy="13144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 dirty="0"/>
          </a:p>
        </p:txBody>
      </p:sp>
      <p:sp>
        <p:nvSpPr>
          <p:cNvPr id="27" name="サブタイトル 22"/>
          <p:cNvSpPr txBox="1">
            <a:spLocks/>
          </p:cNvSpPr>
          <p:nvPr/>
        </p:nvSpPr>
        <p:spPr>
          <a:xfrm>
            <a:off x="2960943" y="5500109"/>
            <a:ext cx="6218448" cy="13144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4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7317787" y="3837172"/>
            <a:ext cx="1566484" cy="537929"/>
            <a:chOff x="3815600" y="3754713"/>
            <a:chExt cx="2088644" cy="717237"/>
          </a:xfrm>
        </p:grpSpPr>
        <p:sp>
          <p:nvSpPr>
            <p:cNvPr id="26" name="円/楕円 25"/>
            <p:cNvSpPr/>
            <p:nvPr/>
          </p:nvSpPr>
          <p:spPr>
            <a:xfrm>
              <a:off x="3884283" y="3754713"/>
              <a:ext cx="717237" cy="717237"/>
            </a:xfrm>
            <a:prstGeom prst="ellipse">
              <a:avLst/>
            </a:prstGeom>
            <a:solidFill>
              <a:schemeClr val="accent3"/>
            </a:solidFill>
            <a:ln w="19050" cap="sq">
              <a:solidFill>
                <a:schemeClr val="accent3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bg1">
                    <a:lumMod val="95000"/>
                  </a:schemeClr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815600" y="3851721"/>
              <a:ext cx="86818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100" b="1" dirty="0"/>
                <a:t>115</a:t>
              </a:r>
              <a:endParaRPr lang="ja-JP" altLang="en-US" sz="2100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640993" y="3851721"/>
              <a:ext cx="1263251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100" dirty="0"/>
                <a:t>PAGES</a:t>
              </a:r>
              <a:endParaRPr lang="ja-JP" altLang="en-US" sz="2100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7734218" y="4513039"/>
            <a:ext cx="1409785" cy="536144"/>
            <a:chOff x="7264286" y="4874381"/>
            <a:chExt cx="1879713" cy="714859"/>
          </a:xfrm>
        </p:grpSpPr>
        <p:sp>
          <p:nvSpPr>
            <p:cNvPr id="44" name="正方形/長方形 43"/>
            <p:cNvSpPr/>
            <p:nvPr/>
          </p:nvSpPr>
          <p:spPr>
            <a:xfrm>
              <a:off x="7633180" y="4874381"/>
              <a:ext cx="1510819" cy="714859"/>
            </a:xfrm>
            <a:prstGeom prst="rect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700" spc="225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5" name="直角三角形 44"/>
            <p:cNvSpPr/>
            <p:nvPr/>
          </p:nvSpPr>
          <p:spPr>
            <a:xfrm rot="16200000">
              <a:off x="7259081" y="5215139"/>
              <a:ext cx="379306" cy="368895"/>
            </a:xfrm>
            <a:prstGeom prst="rtTriangle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8" name="直角三角形 47"/>
            <p:cNvSpPr/>
            <p:nvPr/>
          </p:nvSpPr>
          <p:spPr>
            <a:xfrm rot="10800000">
              <a:off x="7264286" y="4878469"/>
              <a:ext cx="374634" cy="367381"/>
            </a:xfrm>
            <a:prstGeom prst="rtTriangle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54" name="サブタイトル 53"/>
          <p:cNvSpPr>
            <a:spLocks noGrp="1"/>
          </p:cNvSpPr>
          <p:nvPr>
            <p:ph type="subTitle" idx="1"/>
          </p:nvPr>
        </p:nvSpPr>
        <p:spPr>
          <a:xfrm>
            <a:off x="2302325" y="4604003"/>
            <a:ext cx="5335938" cy="547844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ja-JP" altLang="en-US" b="1" dirty="0">
                <a:solidFill>
                  <a:schemeClr val="accent1"/>
                </a:solidFill>
                <a:latin typeface="+mj-ea"/>
                <a:ea typeface="+mj-ea"/>
              </a:rPr>
              <a:t>三橋利晴</a:t>
            </a:r>
            <a:r>
              <a:rPr lang="en-US" altLang="ja-JP" b="1" dirty="0">
                <a:solidFill>
                  <a:schemeClr val="accent1"/>
                </a:solidFill>
                <a:latin typeface="+mj-ea"/>
                <a:ea typeface="+mj-ea"/>
              </a:rPr>
              <a:t>@</a:t>
            </a:r>
            <a:r>
              <a:rPr lang="ja-JP" altLang="en-US" b="1" dirty="0">
                <a:solidFill>
                  <a:schemeClr val="accent1"/>
                </a:solidFill>
                <a:latin typeface="+mj-ea"/>
                <a:ea typeface="+mj-ea"/>
              </a:rPr>
              <a:t>新医療研究開発センター</a:t>
            </a:r>
            <a:endParaRPr lang="ja-JP" altLang="en-US" sz="2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31B1DC-B189-4AF1-984B-89687E116E05}"/>
              </a:ext>
            </a:extLst>
          </p:cNvPr>
          <p:cNvSpPr txBox="1"/>
          <p:nvPr/>
        </p:nvSpPr>
        <p:spPr>
          <a:xfrm>
            <a:off x="1403648" y="2268806"/>
            <a:ext cx="67512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700" dirty="0">
                <a:solidFill>
                  <a:schemeClr val="accent6"/>
                </a:solidFill>
              </a:rPr>
              <a:t>岡山大学 臨床研究者講習会</a:t>
            </a:r>
            <a:r>
              <a:rPr lang="ja-JP" altLang="en-US" sz="2700" dirty="0">
                <a:solidFill>
                  <a:schemeClr val="accent6"/>
                </a:solidFill>
              </a:rPr>
              <a:t> </a:t>
            </a:r>
            <a:r>
              <a:rPr lang="en-US" altLang="ja-JP" sz="2700" dirty="0">
                <a:solidFill>
                  <a:schemeClr val="accent6"/>
                </a:solidFill>
              </a:rPr>
              <a:t>(2024/01/12)</a:t>
            </a:r>
            <a:endParaRPr lang="ja-JP" altLang="en-US" sz="2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サンプルサイズ計算の理由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419872" y="1513818"/>
            <a:ext cx="373982" cy="373982"/>
          </a:xfrm>
          <a:prstGeom prst="ellipse">
            <a:avLst/>
          </a:prstGeom>
          <a:noFill/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390958" y="1513818"/>
            <a:ext cx="373982" cy="373982"/>
          </a:xfrm>
          <a:prstGeom prst="ellipse">
            <a:avLst/>
          </a:prstGeom>
          <a:solidFill>
            <a:srgbClr val="FFD966"/>
          </a:solidFill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5362044" y="1513818"/>
            <a:ext cx="373982" cy="373982"/>
          </a:xfrm>
          <a:prstGeom prst="ellipse">
            <a:avLst/>
          </a:prstGeom>
          <a:noFill/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4" idx="6"/>
            <a:endCxn id="5" idx="2"/>
          </p:cNvCxnSpPr>
          <p:nvPr/>
        </p:nvCxnSpPr>
        <p:spPr>
          <a:xfrm>
            <a:off x="3793854" y="1700809"/>
            <a:ext cx="597104" cy="0"/>
          </a:xfrm>
          <a:prstGeom prst="line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5" idx="6"/>
            <a:endCxn id="6" idx="2"/>
          </p:cNvCxnSpPr>
          <p:nvPr/>
        </p:nvCxnSpPr>
        <p:spPr>
          <a:xfrm>
            <a:off x="4764940" y="1700809"/>
            <a:ext cx="597104" cy="0"/>
          </a:xfrm>
          <a:prstGeom prst="line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>
            <a:off x="1691680" y="1887800"/>
            <a:ext cx="5760640" cy="1397184"/>
            <a:chOff x="1691680" y="4620791"/>
            <a:chExt cx="5760640" cy="1397184"/>
          </a:xfrm>
        </p:grpSpPr>
        <p:sp>
          <p:nvSpPr>
            <p:cNvPr id="12" name="正方形/長方形 11"/>
            <p:cNvSpPr/>
            <p:nvPr/>
          </p:nvSpPr>
          <p:spPr>
            <a:xfrm>
              <a:off x="1691680" y="4964652"/>
              <a:ext cx="5760640" cy="105332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sq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lvl="1" algn="ctr"/>
              <a:r>
                <a:rPr lang="ja-JP" altLang="en-US" sz="3200" b="1" dirty="0">
                  <a:solidFill>
                    <a:srgbClr val="4D4D4D"/>
                  </a:solidFill>
                </a:rPr>
                <a:t>倫理的な問題</a:t>
              </a:r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4470959" y="4620791"/>
              <a:ext cx="202082" cy="343862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sq">
              <a:noFill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b="1" dirty="0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1073306" y="4077072"/>
            <a:ext cx="690081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侵襲がある研究においては、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3200" b="1" dirty="0">
                <a:solidFill>
                  <a:schemeClr val="accent2"/>
                </a:solidFill>
              </a:rPr>
              <a:t>必要以上の対象者に</a:t>
            </a:r>
            <a:r>
              <a:rPr kumimoji="1" lang="ja-JP" altLang="en-US" sz="4000" b="1" dirty="0">
                <a:solidFill>
                  <a:schemeClr val="accent2"/>
                </a:solidFill>
              </a:rPr>
              <a:t>侵襲</a:t>
            </a:r>
            <a:r>
              <a:rPr kumimoji="1" lang="ja-JP" altLang="en-US" sz="3200" b="1" dirty="0">
                <a:solidFill>
                  <a:schemeClr val="accent2"/>
                </a:solidFill>
              </a:rPr>
              <a:t>を加える</a:t>
            </a:r>
            <a:br>
              <a:rPr kumimoji="1" lang="en-US" altLang="ja-JP" sz="3200" b="1" dirty="0">
                <a:solidFill>
                  <a:schemeClr val="accent2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のは</a:t>
            </a:r>
            <a:r>
              <a:rPr kumimoji="1" lang="ja-JP" altLang="en-US" sz="3600" b="1" dirty="0">
                <a:solidFill>
                  <a:srgbClr val="4D4D4D"/>
                </a:solidFill>
              </a:rPr>
              <a:t>非倫理的</a:t>
            </a:r>
            <a:r>
              <a:rPr kumimoji="1" lang="ja-JP" altLang="en-US" sz="2800" dirty="0">
                <a:solidFill>
                  <a:srgbClr val="4D4D4D"/>
                </a:solidFill>
              </a:rPr>
              <a:t>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4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FE87E51-31C6-4666-B021-3DEDA85D1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8" y="1124744"/>
            <a:ext cx="7459595" cy="566124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0D5F72D-ED0B-4F12-9B8B-E6F1DB77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による計算結果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C9858E-1205-4C70-8EA1-492D41D2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100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B272EC-BE43-48B4-ACC1-E9D60FB2E640}"/>
              </a:ext>
            </a:extLst>
          </p:cNvPr>
          <p:cNvSpPr/>
          <p:nvPr/>
        </p:nvSpPr>
        <p:spPr>
          <a:xfrm>
            <a:off x="2800034" y="6165954"/>
            <a:ext cx="646447" cy="650479"/>
          </a:xfrm>
          <a:prstGeom prst="ellips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D0539D-A4A0-4AE7-86E9-9DFDBF7457E2}"/>
              </a:ext>
            </a:extLst>
          </p:cNvPr>
          <p:cNvCxnSpPr>
            <a:cxnSpLocks/>
          </p:cNvCxnSpPr>
          <p:nvPr/>
        </p:nvCxnSpPr>
        <p:spPr>
          <a:xfrm flipH="1">
            <a:off x="3527072" y="5442989"/>
            <a:ext cx="1159309" cy="751968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7840E4-B11B-4FC9-8326-B8CE551B2768}"/>
              </a:ext>
            </a:extLst>
          </p:cNvPr>
          <p:cNvSpPr txBox="1"/>
          <p:nvPr/>
        </p:nvSpPr>
        <p:spPr>
          <a:xfrm>
            <a:off x="4847562" y="5004274"/>
            <a:ext cx="44894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6"/>
                </a:solidFill>
              </a:rPr>
              <a:t>162</a:t>
            </a:r>
            <a:r>
              <a:rPr kumimoji="1" lang="ja-JP" altLang="en-US" sz="3600" b="1" dirty="0">
                <a:solidFill>
                  <a:schemeClr val="accent6"/>
                </a:solidFill>
              </a:rPr>
              <a:t>ペア</a:t>
            </a:r>
            <a:r>
              <a:rPr kumimoji="1" lang="ja-JP" altLang="en-US" sz="2800" dirty="0">
                <a:solidFill>
                  <a:srgbClr val="4D4D4D"/>
                </a:solidFill>
              </a:rPr>
              <a:t>が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必要という結果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症例対照研究なら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324</a:t>
            </a:r>
            <a:r>
              <a:rPr kumimoji="1" lang="ja-JP" altLang="en-US" sz="2800" b="1" dirty="0">
                <a:solidFill>
                  <a:srgbClr val="4D4D4D"/>
                </a:solidFill>
              </a:rPr>
              <a:t>症例</a:t>
            </a:r>
            <a:endParaRPr kumimoji="1" lang="en-US" altLang="ja-JP" sz="2800" b="1" dirty="0">
              <a:solidFill>
                <a:srgbClr val="4D4D4D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69EFCC8-3CDA-4FDC-9E87-F466F3616CF6}"/>
              </a:ext>
            </a:extLst>
          </p:cNvPr>
          <p:cNvCxnSpPr>
            <a:cxnSpLocks/>
          </p:cNvCxnSpPr>
          <p:nvPr/>
        </p:nvCxnSpPr>
        <p:spPr>
          <a:xfrm>
            <a:off x="4932040" y="2492896"/>
            <a:ext cx="2875423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0C46834-C2E2-47F2-A1EA-9C6823075455}"/>
              </a:ext>
            </a:extLst>
          </p:cNvPr>
          <p:cNvCxnSpPr>
            <a:cxnSpLocks/>
          </p:cNvCxnSpPr>
          <p:nvPr/>
        </p:nvCxnSpPr>
        <p:spPr>
          <a:xfrm flipH="1" flipV="1">
            <a:off x="6300192" y="2673063"/>
            <a:ext cx="698973" cy="440845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FB31BB1-F508-4FAB-B9CF-B845739159C1}"/>
              </a:ext>
            </a:extLst>
          </p:cNvPr>
          <p:cNvSpPr txBox="1"/>
          <p:nvPr/>
        </p:nvSpPr>
        <p:spPr>
          <a:xfrm>
            <a:off x="5580112" y="3011825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paired-means test</a:t>
            </a:r>
          </a:p>
          <a:p>
            <a:r>
              <a:rPr lang="ja-JP" altLang="en-US" sz="2400" dirty="0">
                <a:solidFill>
                  <a:srgbClr val="4D4D4D"/>
                </a:solidFill>
              </a:rPr>
              <a:t>対応のある割合の検定</a:t>
            </a:r>
            <a:endParaRPr lang="en-US" altLang="ja-JP" sz="2400" dirty="0">
              <a:solidFill>
                <a:srgbClr val="4D4D4D"/>
              </a:solidFill>
            </a:endParaRPr>
          </a:p>
          <a:p>
            <a:r>
              <a:rPr lang="ja-JP" altLang="en-US" sz="2400" dirty="0">
                <a:solidFill>
                  <a:srgbClr val="4D4D4D"/>
                </a:solidFill>
              </a:rPr>
              <a:t>になっている。</a:t>
            </a:r>
            <a:endParaRPr lang="en-US" altLang="ja-JP" sz="2400" dirty="0">
              <a:solidFill>
                <a:srgbClr val="4D4D4D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B67F0E5-4810-49FC-8A03-157906A9BBD4}"/>
              </a:ext>
            </a:extLst>
          </p:cNvPr>
          <p:cNvCxnSpPr>
            <a:cxnSpLocks/>
          </p:cNvCxnSpPr>
          <p:nvPr/>
        </p:nvCxnSpPr>
        <p:spPr>
          <a:xfrm>
            <a:off x="1763688" y="2708920"/>
            <a:ext cx="1800200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79590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実例リスト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101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1489695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連続量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292080" y="1484784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292080" y="2483346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割合（</a:t>
            </a:r>
            <a:r>
              <a:rPr lang="en-US" altLang="ja-JP" sz="2400" dirty="0"/>
              <a:t>1:1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195736" y="2483346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1:1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800200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2000" spc="300" dirty="0">
                <a:solidFill>
                  <a:schemeClr val="bg1"/>
                </a:solidFill>
              </a:rPr>
              <a:t>2</a:t>
            </a:r>
            <a:r>
              <a:rPr kumimoji="1" lang="ja-JP" altLang="en-US" sz="2000" spc="300" dirty="0">
                <a:solidFill>
                  <a:schemeClr val="bg1"/>
                </a:solidFill>
              </a:rPr>
              <a:t>群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単群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5990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対応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有り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9914"/>
            <a:ext cx="5976664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生存時間分析など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B4D33D-EDED-4EAB-9D9F-0A658E0C3505}"/>
              </a:ext>
            </a:extLst>
          </p:cNvPr>
          <p:cNvSpPr/>
          <p:nvPr/>
        </p:nvSpPr>
        <p:spPr>
          <a:xfrm>
            <a:off x="5292080" y="3486819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割合（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1DD5EA-89AC-44BB-9684-466AF987A825}"/>
              </a:ext>
            </a:extLst>
          </p:cNvPr>
          <p:cNvSpPr/>
          <p:nvPr/>
        </p:nvSpPr>
        <p:spPr>
          <a:xfrm>
            <a:off x="2195736" y="3486819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B3EB52-A394-4174-966D-8407B6EB875A}"/>
              </a:ext>
            </a:extLst>
          </p:cNvPr>
          <p:cNvSpPr/>
          <p:nvPr/>
        </p:nvSpPr>
        <p:spPr>
          <a:xfrm>
            <a:off x="5292080" y="4490292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0688F7-28AE-438A-BBB8-005825819C6D}"/>
              </a:ext>
            </a:extLst>
          </p:cNvPr>
          <p:cNvSpPr/>
          <p:nvPr/>
        </p:nvSpPr>
        <p:spPr>
          <a:xfrm>
            <a:off x="2195736" y="4490292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D4F35A-1D7A-437B-8A4D-FDDDDFD694EF}"/>
              </a:ext>
            </a:extLst>
          </p:cNvPr>
          <p:cNvSpPr/>
          <p:nvPr/>
        </p:nvSpPr>
        <p:spPr>
          <a:xfrm>
            <a:off x="758807" y="5499914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383962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生存分析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102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208059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1988840"/>
            <a:ext cx="71331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の平均生存期間</a:t>
            </a:r>
            <a:r>
              <a:rPr kumimoji="1" lang="en-US" altLang="ja-JP" sz="2400" dirty="0">
                <a:solidFill>
                  <a:srgbClr val="4D4D4D"/>
                </a:solidFill>
              </a:rPr>
              <a:t>(MST)</a:t>
            </a:r>
            <a:endParaRPr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kumimoji="1"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の平均生存期間</a:t>
            </a:r>
            <a:r>
              <a:rPr kumimoji="1" lang="en-US" altLang="ja-JP" sz="2400" dirty="0">
                <a:solidFill>
                  <a:srgbClr val="4D4D4D"/>
                </a:solidFill>
              </a:rPr>
              <a:t>(MST)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kumimoji="1"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kumimoji="1"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の比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登録期間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観察期間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endParaRPr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（</a:t>
            </a:r>
            <a:r>
              <a:rPr kumimoji="1" lang="en-US" altLang="ja-JP" sz="2400" dirty="0">
                <a:solidFill>
                  <a:srgbClr val="4D4D4D"/>
                </a:solidFill>
              </a:rPr>
              <a:t>Lakatos(1988)</a:t>
            </a:r>
            <a:r>
              <a:rPr kumimoji="1" lang="ja-JP" altLang="en-US" sz="2400" dirty="0">
                <a:solidFill>
                  <a:srgbClr val="4D4D4D"/>
                </a:solidFill>
              </a:rPr>
              <a:t>の方法で計算する場合）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1CC76F-87F2-4581-8679-4029AFEE5CB4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ja-JP" altLang="en-US" dirty="0"/>
              <a:t>生存分析のサンプルサイズ計算の方法は多種多様あります。</a:t>
            </a:r>
            <a:endParaRPr kumimoji="1"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092DECBD-E3DD-4484-8671-F1C59242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70928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生存分析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103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208059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1988840"/>
            <a:ext cx="71331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標準治療の平均生存期間</a:t>
            </a:r>
            <a:r>
              <a:rPr kumimoji="1" lang="en-US" altLang="ja-JP" sz="2400" dirty="0">
                <a:solidFill>
                  <a:srgbClr val="4D4D4D"/>
                </a:solidFill>
              </a:rPr>
              <a:t>(MST)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7</a:t>
            </a:r>
            <a:r>
              <a:rPr kumimoji="1" lang="ja-JP" altLang="en-US" sz="2400" dirty="0">
                <a:solidFill>
                  <a:srgbClr val="4D4D4D"/>
                </a:solidFill>
              </a:rPr>
              <a:t>ヶ月</a:t>
            </a:r>
            <a:endParaRPr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試験治療の平均生存期間</a:t>
            </a:r>
            <a:r>
              <a:rPr kumimoji="1" lang="en-US" altLang="ja-JP" sz="2400" dirty="0">
                <a:solidFill>
                  <a:srgbClr val="4D4D4D"/>
                </a:solidFill>
              </a:rPr>
              <a:t>(MST)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10</a:t>
            </a:r>
            <a:r>
              <a:rPr kumimoji="1" lang="ja-JP" altLang="en-US" sz="2400" dirty="0">
                <a:solidFill>
                  <a:srgbClr val="4D4D4D"/>
                </a:solidFill>
              </a:rPr>
              <a:t>ヶ月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kumimoji="1"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kumimoji="1"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の比</a:t>
            </a:r>
            <a:r>
              <a:rPr kumimoji="1" lang="en-US" altLang="ja-JP" sz="2400" dirty="0">
                <a:solidFill>
                  <a:srgbClr val="4D4D4D"/>
                </a:solidFill>
              </a:rPr>
              <a:t>		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対</a:t>
            </a:r>
            <a:r>
              <a:rPr kumimoji="1" lang="en-US" altLang="ja-JP" sz="2400" dirty="0">
                <a:solidFill>
                  <a:srgbClr val="4D4D4D"/>
                </a:solidFill>
              </a:rPr>
              <a:t>1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登録期間</a:t>
            </a:r>
            <a:r>
              <a:rPr kumimoji="1" lang="en-US" altLang="ja-JP" sz="2400" dirty="0">
                <a:solidFill>
                  <a:srgbClr val="4D4D4D"/>
                </a:solidFill>
              </a:rPr>
              <a:t>			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24</a:t>
            </a:r>
            <a:r>
              <a:rPr kumimoji="1" lang="ja-JP" altLang="en-US" sz="2400" dirty="0">
                <a:solidFill>
                  <a:srgbClr val="4D4D4D"/>
                </a:solidFill>
              </a:rPr>
              <a:t>ヶ月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観察期間</a:t>
            </a:r>
            <a:r>
              <a:rPr kumimoji="1" lang="en-US" altLang="ja-JP" sz="2400" dirty="0">
                <a:solidFill>
                  <a:srgbClr val="4D4D4D"/>
                </a:solidFill>
              </a:rPr>
              <a:t>			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24</a:t>
            </a:r>
            <a:r>
              <a:rPr kumimoji="1" lang="ja-JP" altLang="en-US" sz="2400" dirty="0">
                <a:solidFill>
                  <a:srgbClr val="4D4D4D"/>
                </a:solidFill>
              </a:rPr>
              <a:t>ヶ月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endParaRPr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（</a:t>
            </a:r>
            <a:r>
              <a:rPr kumimoji="1" lang="en-US" altLang="ja-JP" sz="2400" dirty="0">
                <a:solidFill>
                  <a:srgbClr val="4D4D4D"/>
                </a:solidFill>
              </a:rPr>
              <a:t>Lakatos(1988)</a:t>
            </a:r>
            <a:r>
              <a:rPr kumimoji="1" lang="ja-JP" altLang="en-US" sz="2400" dirty="0">
                <a:solidFill>
                  <a:srgbClr val="4D4D4D"/>
                </a:solidFill>
              </a:rPr>
              <a:t>の方法で計算する場合）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1CC76F-87F2-4581-8679-4029AFEE5CB4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en-US" altLang="ja-JP" dirty="0"/>
              <a:t>Lakatos</a:t>
            </a:r>
            <a:r>
              <a:rPr kumimoji="1" lang="ja-JP" altLang="en-US" dirty="0"/>
              <a:t>の方法は、設定を要する数値がシンプルなので、利用しやすいです。</a:t>
            </a:r>
            <a:endParaRPr kumimoji="1"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092DECBD-E3DD-4484-8671-F1C59242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70286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C4BFCB5-5F18-4A15-826D-2CE88F15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3223"/>
            <a:ext cx="4686343" cy="508444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1F29376-7FBE-4FC1-951C-60E8FFD3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長島先生のサイトでの計算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FCA48C7-FD8F-4E9A-8A5A-89BB6E14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104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59571-5130-446F-ACA6-7A0492E9AA2A}"/>
              </a:ext>
            </a:extLst>
          </p:cNvPr>
          <p:cNvSpPr txBox="1"/>
          <p:nvPr/>
        </p:nvSpPr>
        <p:spPr>
          <a:xfrm>
            <a:off x="17601" y="1021891"/>
            <a:ext cx="8205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二群の生存関数の検定のサンプルサイズ設計 </a:t>
            </a:r>
            <a:r>
              <a:rPr lang="en-US" altLang="ja-JP" sz="2400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(MST </a:t>
            </a:r>
            <a:r>
              <a:rPr lang="ja-JP" altLang="en-US" sz="2400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から計算</a:t>
            </a:r>
            <a:r>
              <a:rPr lang="en-US" altLang="ja-JP" sz="2400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en-US" altLang="ja-JP" sz="24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 https://nshi.jp/contents/js/twosurvmst/</a:t>
            </a:r>
            <a:endParaRPr lang="en-US" altLang="ja-JP" sz="2400" i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4F53A0F-5E85-4958-8E0D-6E5B4DD68504}"/>
              </a:ext>
            </a:extLst>
          </p:cNvPr>
          <p:cNvCxnSpPr>
            <a:cxnSpLocks/>
          </p:cNvCxnSpPr>
          <p:nvPr/>
        </p:nvCxnSpPr>
        <p:spPr>
          <a:xfrm flipH="1">
            <a:off x="3898842" y="2634851"/>
            <a:ext cx="1346315" cy="427796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424D5E-C2A8-4E47-8429-80AABD9F3A25}"/>
              </a:ext>
            </a:extLst>
          </p:cNvPr>
          <p:cNvSpPr/>
          <p:nvPr/>
        </p:nvSpPr>
        <p:spPr>
          <a:xfrm>
            <a:off x="483581" y="2127677"/>
            <a:ext cx="4329410" cy="2319004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9856872-FB12-43EA-ACFC-420966F062FA}"/>
              </a:ext>
            </a:extLst>
          </p:cNvPr>
          <p:cNvCxnSpPr>
            <a:cxnSpLocks/>
          </p:cNvCxnSpPr>
          <p:nvPr/>
        </p:nvCxnSpPr>
        <p:spPr>
          <a:xfrm flipH="1">
            <a:off x="4557757" y="5943303"/>
            <a:ext cx="510468" cy="623274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37A37E-3A0D-4F1E-80BF-D084DED3013F}"/>
              </a:ext>
            </a:extLst>
          </p:cNvPr>
          <p:cNvSpPr txBox="1"/>
          <p:nvPr/>
        </p:nvSpPr>
        <p:spPr>
          <a:xfrm>
            <a:off x="5298492" y="5250761"/>
            <a:ext cx="3749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③ 両側</a:t>
            </a: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対立仮説 </a:t>
            </a:r>
            <a:r>
              <a:rPr kumimoji="1" lang="en-US" altLang="ja-JP" sz="2800" dirty="0">
                <a:solidFill>
                  <a:srgbClr val="4D4D4D"/>
                </a:solidFill>
              </a:rPr>
              <a:t>MST1</a:t>
            </a:r>
            <a:r>
              <a:rPr kumimoji="1" lang="ja-JP" altLang="en-US" sz="2800" dirty="0">
                <a:solidFill>
                  <a:srgbClr val="4D4D4D"/>
                </a:solidFill>
              </a:rPr>
              <a:t>≠</a:t>
            </a:r>
            <a:r>
              <a:rPr kumimoji="1" lang="en-US" altLang="ja-JP" sz="2800" dirty="0">
                <a:solidFill>
                  <a:srgbClr val="4D4D4D"/>
                </a:solidFill>
              </a:rPr>
              <a:t>MST2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63D5B13-D10F-49A2-8E53-445066D5CA89}"/>
              </a:ext>
            </a:extLst>
          </p:cNvPr>
          <p:cNvSpPr/>
          <p:nvPr/>
        </p:nvSpPr>
        <p:spPr>
          <a:xfrm>
            <a:off x="1763688" y="5188037"/>
            <a:ext cx="1296144" cy="648072"/>
          </a:xfrm>
          <a:prstGeom prst="ellipse">
            <a:avLst/>
          </a:prstGeom>
          <a:ln w="571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8590DC-94FA-4271-86A6-851F5F0F8092}"/>
              </a:ext>
            </a:extLst>
          </p:cNvPr>
          <p:cNvCxnSpPr>
            <a:cxnSpLocks/>
            <a:stCxn id="15" idx="1"/>
            <a:endCxn id="5" idx="5"/>
          </p:cNvCxnSpPr>
          <p:nvPr/>
        </p:nvCxnSpPr>
        <p:spPr>
          <a:xfrm flipH="1">
            <a:off x="2870016" y="3978642"/>
            <a:ext cx="2878552" cy="1762559"/>
          </a:xfrm>
          <a:prstGeom prst="straightConnector1">
            <a:avLst/>
          </a:prstGeom>
          <a:ln w="38100" cap="sq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4175C9-71B3-4494-B87F-0E8FE8A59A0B}"/>
              </a:ext>
            </a:extLst>
          </p:cNvPr>
          <p:cNvSpPr txBox="1"/>
          <p:nvPr/>
        </p:nvSpPr>
        <p:spPr>
          <a:xfrm>
            <a:off x="5748568" y="371703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② </a:t>
            </a:r>
            <a:r>
              <a:rPr kumimoji="1" lang="en-US" altLang="ja-JP" sz="2800" dirty="0">
                <a:solidFill>
                  <a:srgbClr val="4D4D4D"/>
                </a:solidFill>
              </a:rPr>
              <a:t>log-rank</a:t>
            </a:r>
            <a:r>
              <a:rPr kumimoji="1" lang="ja-JP" altLang="en-US" sz="2800" dirty="0">
                <a:solidFill>
                  <a:srgbClr val="4D4D4D"/>
                </a:solidFill>
              </a:rPr>
              <a:t>検定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3F61B0-5764-4BB5-A209-4A54C7F3970E}"/>
              </a:ext>
            </a:extLst>
          </p:cNvPr>
          <p:cNvSpPr txBox="1"/>
          <p:nvPr/>
        </p:nvSpPr>
        <p:spPr>
          <a:xfrm>
            <a:off x="5298492" y="2109665"/>
            <a:ext cx="38455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① 必要事項を入力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000" dirty="0">
                <a:solidFill>
                  <a:srgbClr val="4D4D4D"/>
                </a:solidFill>
              </a:rPr>
              <a:t>期間の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単位を一致</a:t>
            </a:r>
            <a:r>
              <a:rPr kumimoji="1" lang="ja-JP" altLang="en-US" sz="2000" dirty="0">
                <a:solidFill>
                  <a:srgbClr val="4D4D4D"/>
                </a:solidFill>
              </a:rPr>
              <a:t>させること。</a:t>
            </a:r>
          </a:p>
        </p:txBody>
      </p:sp>
    </p:spTree>
    <p:extLst>
      <p:ext uri="{BB962C8B-B14F-4D97-AF65-F5344CB8AC3E}">
        <p14:creationId xmlns:p14="http://schemas.microsoft.com/office/powerpoint/2010/main" val="3571252254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C3DE6-55FC-4415-A489-1F250DE5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508B73-3A84-46EA-B8EA-1913E425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非劣勢試験や同等性試験</a:t>
            </a:r>
            <a:endParaRPr lang="en-US" altLang="ja-JP" dirty="0"/>
          </a:p>
          <a:p>
            <a:pPr lvl="1"/>
            <a:r>
              <a:rPr lang="en-US" altLang="ja-JP" dirty="0"/>
              <a:t>R</a:t>
            </a:r>
            <a:r>
              <a:rPr lang="ja-JP" altLang="en-US" dirty="0"/>
              <a:t>の</a:t>
            </a:r>
            <a:r>
              <a:rPr lang="en-US" altLang="ja-JP" sz="3200" b="1" u="sng" dirty="0" err="1">
                <a:solidFill>
                  <a:schemeClr val="accent1"/>
                </a:solidFill>
              </a:rPr>
              <a:t>TrialSize</a:t>
            </a:r>
            <a:r>
              <a:rPr lang="ja-JP" altLang="en-US" sz="3200" b="1" u="sng" dirty="0">
                <a:solidFill>
                  <a:schemeClr val="accent1"/>
                </a:solidFill>
              </a:rPr>
              <a:t>パッケージ</a:t>
            </a:r>
            <a:r>
              <a:rPr lang="ja-JP" altLang="en-US" dirty="0"/>
              <a:t>がほぼ網羅している。</a:t>
            </a:r>
            <a:endParaRPr lang="en-US" altLang="ja-JP" dirty="0"/>
          </a:p>
          <a:p>
            <a:pPr lvl="1"/>
            <a:r>
              <a:rPr lang="ja-JP" altLang="en-US" dirty="0"/>
              <a:t>マニュアルも充実している。</a:t>
            </a:r>
            <a:endParaRPr lang="en-US" altLang="ja-JP" dirty="0"/>
          </a:p>
          <a:p>
            <a:pPr lvl="1"/>
            <a:r>
              <a:rPr lang="ja-JP" altLang="en-US" b="0" i="0" dirty="0">
                <a:solidFill>
                  <a:srgbClr val="222222"/>
                </a:solidFill>
                <a:effectLst/>
                <a:latin typeface="-apple-system"/>
              </a:rPr>
              <a:t>ただし、</a:t>
            </a:r>
            <a:r>
              <a:rPr lang="en-US" altLang="ja-JP" b="1" i="0" u="sng" dirty="0" err="1">
                <a:solidFill>
                  <a:srgbClr val="222222"/>
                </a:solidFill>
                <a:effectLst/>
                <a:latin typeface="-apple-system"/>
              </a:rPr>
              <a:t>TwoSampleProportion.Equivalence</a:t>
            </a:r>
            <a:r>
              <a:rPr lang="ja-JP" altLang="en-US" b="1" i="0" u="sng" dirty="0">
                <a:solidFill>
                  <a:srgbClr val="222222"/>
                </a:solidFill>
                <a:effectLst/>
                <a:latin typeface="-apple-system"/>
              </a:rPr>
              <a:t>関数</a:t>
            </a:r>
            <a:r>
              <a:rPr lang="ja-JP" altLang="en-US" i="0" dirty="0">
                <a:solidFill>
                  <a:srgbClr val="222222"/>
                </a:solidFill>
                <a:effectLst/>
                <a:latin typeface="-apple-system"/>
              </a:rPr>
              <a:t>（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-apple-system"/>
              </a:rPr>
              <a:t>2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-apple-system"/>
              </a:rPr>
              <a:t>群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-apple-system"/>
              </a:rPr>
              <a:t>/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-apple-system"/>
              </a:rPr>
              <a:t>割合の同等性試験）で誤りあり。</a:t>
            </a:r>
            <a:endParaRPr lang="en-US" altLang="ja-JP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0B45CE2-4096-4EFE-8A75-65CAEC43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422862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本日のプログラム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106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3486819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サンプルサイズを設計のためその他の要素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195736" y="1484784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なぜ、サンプルサイズを設計するのか？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195736" y="4494931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計算以外の方法で設計する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95736" y="2483346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サンプルサイズを計算するための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要素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決定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要素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4931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実例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計算により設計する（</a:t>
            </a:r>
            <a:r>
              <a:rPr kumimoji="1" lang="en-US" altLang="ja-JP" sz="2400" dirty="0"/>
              <a:t>Stata</a:t>
            </a:r>
            <a:r>
              <a:rPr kumimoji="1" lang="ja-JP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201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0485C-7D20-4CFF-B0A3-1ACE4445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まとめ：サンプルサイズを設計する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36D565-ABE4-4BA2-879C-1D8C3EAD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i="0" dirty="0">
                <a:solidFill>
                  <a:srgbClr val="2A3135"/>
                </a:solidFill>
                <a:effectLst/>
                <a:latin typeface="Lucida Grande"/>
              </a:rPr>
              <a:t>α</a:t>
            </a:r>
            <a:r>
              <a:rPr lang="ja-JP" altLang="en-US" i="0" dirty="0">
                <a:solidFill>
                  <a:srgbClr val="2A3135"/>
                </a:solidFill>
                <a:effectLst/>
                <a:latin typeface="Lucida Grande"/>
              </a:rPr>
              <a:t>・</a:t>
            </a:r>
            <a:r>
              <a:rPr lang="en-US" altLang="ja-JP" i="0" dirty="0">
                <a:solidFill>
                  <a:srgbClr val="2A3135"/>
                </a:solidFill>
                <a:effectLst/>
                <a:latin typeface="Lucida Grande"/>
              </a:rPr>
              <a:t>β</a:t>
            </a:r>
            <a:r>
              <a:rPr lang="ja-JP" altLang="en-US" i="0" dirty="0">
                <a:solidFill>
                  <a:srgbClr val="2A3135"/>
                </a:solidFill>
                <a:effectLst/>
                <a:latin typeface="Lucida Grande"/>
              </a:rPr>
              <a:t>・効果量・サンプルサイズの</a:t>
            </a:r>
            <a:r>
              <a:rPr lang="en-US" altLang="ja-JP" i="0" dirty="0">
                <a:solidFill>
                  <a:srgbClr val="2A3135"/>
                </a:solidFill>
                <a:effectLst/>
                <a:latin typeface="Lucida Grande"/>
              </a:rPr>
              <a:t>4</a:t>
            </a:r>
            <a:r>
              <a:rPr lang="ja-JP" altLang="en-US" i="0" dirty="0">
                <a:solidFill>
                  <a:srgbClr val="2A3135"/>
                </a:solidFill>
                <a:effectLst/>
                <a:latin typeface="Lucida Grande"/>
              </a:rPr>
              <a:t>つのうち</a:t>
            </a:r>
            <a:r>
              <a:rPr lang="en-US" altLang="ja-JP" i="0" dirty="0">
                <a:effectLst/>
                <a:latin typeface="Lucida Grande"/>
              </a:rPr>
              <a:t>3</a:t>
            </a:r>
            <a:r>
              <a:rPr lang="ja-JP" altLang="en-US" i="0" dirty="0">
                <a:effectLst/>
                <a:latin typeface="Lucida Grande"/>
              </a:rPr>
              <a:t>つが決まると、残り</a:t>
            </a:r>
            <a:r>
              <a:rPr lang="en-US" altLang="ja-JP" i="0" dirty="0">
                <a:effectLst/>
                <a:latin typeface="Lucida Grande"/>
              </a:rPr>
              <a:t>1</a:t>
            </a:r>
            <a:r>
              <a:rPr lang="ja-JP" altLang="en-US" i="0" dirty="0">
                <a:effectLst/>
                <a:latin typeface="Lucida Grande"/>
              </a:rPr>
              <a:t>つが決まる。</a:t>
            </a:r>
            <a:endParaRPr lang="en-US" altLang="ja-JP" i="0" dirty="0">
              <a:effectLst/>
              <a:latin typeface="Lucida Grande"/>
            </a:endParaRPr>
          </a:p>
          <a:p>
            <a:pPr marL="895333" lvl="1" indent="-514350"/>
            <a:r>
              <a:rPr lang="ja-JP" altLang="en-US" i="0" dirty="0">
                <a:effectLst/>
                <a:latin typeface="Lucida Grande"/>
              </a:rPr>
              <a:t>効果量を決めることが出来れば計算可能</a:t>
            </a:r>
            <a:endParaRPr lang="en-US" altLang="ja-JP" i="0" dirty="0">
              <a:effectLst/>
              <a:latin typeface="Lucida Grande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i="0" dirty="0">
                <a:effectLst/>
                <a:latin typeface="Lucida Grande"/>
              </a:rPr>
              <a:t>統計学的な計算方法以外にも考慮すべき事項がある。</a:t>
            </a:r>
            <a:endParaRPr lang="en-US" altLang="ja-JP" i="0" dirty="0">
              <a:effectLst/>
              <a:latin typeface="Lucida Grande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i="0" dirty="0">
                <a:effectLst/>
                <a:latin typeface="Lucida Grande"/>
              </a:rPr>
              <a:t>多くの統計ソフトで計算ツールがある。</a:t>
            </a:r>
            <a:endParaRPr lang="en-US" altLang="ja-JP" i="0" dirty="0">
              <a:effectLst/>
              <a:latin typeface="Lucida Grande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0CC791-95B4-436A-ABE4-38BD5F8F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3270914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3E5A3-F965-4D22-ACC1-A086F8C0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03E5D-9D9A-4574-9015-48298E01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Lakatos E. Biometrics 1988;44:229–241.</a:t>
            </a:r>
          </a:p>
          <a:p>
            <a:r>
              <a:rPr kumimoji="1" lang="ja-JP" altLang="en-US" dirty="0"/>
              <a:t>長島健悟先生のサイト </a:t>
            </a:r>
            <a:r>
              <a:rPr kumimoji="1" lang="en-US" altLang="ja-JP" dirty="0">
                <a:hlinkClick r:id="rId3"/>
              </a:rPr>
              <a:t>https://nshi.jp/</a:t>
            </a:r>
            <a:endParaRPr kumimoji="1" lang="en-US" altLang="ja-JP" dirty="0"/>
          </a:p>
          <a:p>
            <a:r>
              <a:rPr kumimoji="1" lang="en-US" altLang="ja-JP" dirty="0"/>
              <a:t>Sample Size Calculations in Clinical Research 2</a:t>
            </a:r>
            <a:r>
              <a:rPr kumimoji="1" lang="en-US" altLang="ja-JP" baseline="30000" dirty="0"/>
              <a:t>nd</a:t>
            </a:r>
            <a:r>
              <a:rPr kumimoji="1" lang="en-US" altLang="ja-JP" dirty="0"/>
              <a:t> Edition. </a:t>
            </a:r>
            <a:r>
              <a:rPr kumimoji="1" lang="ja-JP" altLang="en-US" dirty="0"/>
              <a:t>（最新は</a:t>
            </a:r>
            <a:r>
              <a:rPr lang="en-US" altLang="ja-JP" dirty="0"/>
              <a:t> 3</a:t>
            </a:r>
            <a:r>
              <a:rPr lang="en-US" altLang="ja-JP" baseline="30000" dirty="0"/>
              <a:t>rd</a:t>
            </a:r>
            <a:r>
              <a:rPr lang="en-US" altLang="ja-JP" dirty="0"/>
              <a:t> Edition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en-US" altLang="ja-JP" dirty="0"/>
              <a:t>Stata 18</a:t>
            </a:r>
            <a:r>
              <a:rPr kumimoji="1" lang="ja-JP" altLang="en-US" dirty="0"/>
              <a:t>マニュアル</a:t>
            </a:r>
            <a:endParaRPr kumimoji="1" lang="en-US" altLang="ja-JP" dirty="0"/>
          </a:p>
          <a:p>
            <a:pPr lvl="1"/>
            <a:r>
              <a:rPr lang="en-US" altLang="ja-JP" dirty="0"/>
              <a:t>Stata</a:t>
            </a:r>
            <a:r>
              <a:rPr lang="ja-JP" altLang="en-US" dirty="0"/>
              <a:t>のコマンドウィンドウで「</a:t>
            </a:r>
            <a:r>
              <a:rPr lang="en-US" altLang="ja-JP" dirty="0"/>
              <a:t>help power</a:t>
            </a:r>
            <a:r>
              <a:rPr lang="ja-JP" altLang="en-US" dirty="0"/>
              <a:t>」を入力すると、ヘルプファイルが開きます。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A39465-3A3F-4668-9070-179DE4D4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079821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AF8C2-DFEB-4D62-A46C-F0F45DB1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大き過ぎるサンプルサイズ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439F8FD-D7DD-4D01-B822-BFA11231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6DB0DD2-094E-4692-934A-3709F81B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48627"/>
              </p:ext>
            </p:extLst>
          </p:nvPr>
        </p:nvGraphicFramePr>
        <p:xfrm>
          <a:off x="611560" y="1412776"/>
          <a:ext cx="7848872" cy="256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>
                  <a:extLst>
                    <a:ext uri="{9D8B030D-6E8A-4147-A177-3AD203B41FA5}">
                      <a16:colId xmlns:a16="http://schemas.microsoft.com/office/drawing/2014/main" val="1713478485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635893853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1605400559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3576931243"/>
                    </a:ext>
                  </a:extLst>
                </a:gridCol>
              </a:tblGrid>
              <a:tr h="853791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発症あり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発症なし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リスク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053594"/>
                  </a:ext>
                </a:extLst>
              </a:tr>
              <a:tr h="8537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介入あり</a:t>
                      </a:r>
                      <a:br>
                        <a:rPr kumimoji="1" lang="en-US" altLang="ja-JP" sz="2400" dirty="0">
                          <a:latin typeface="+mj-ea"/>
                          <a:ea typeface="+mj-ea"/>
                        </a:rPr>
                      </a:br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（侵襲）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240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120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j-ea"/>
                          <a:ea typeface="+mj-ea"/>
                        </a:rPr>
                        <a:t>0.67</a:t>
                      </a:r>
                      <a:endParaRPr kumimoji="1" lang="ja-JP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74301"/>
                  </a:ext>
                </a:extLst>
              </a:tr>
              <a:tr h="8537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介入なし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210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330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j-ea"/>
                          <a:ea typeface="+mj-ea"/>
                        </a:rPr>
                        <a:t>0.39</a:t>
                      </a:r>
                      <a:endParaRPr kumimoji="1" lang="ja-JP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0451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4DB121-5C75-4D30-8123-79D36D8CA071}"/>
              </a:ext>
            </a:extLst>
          </p:cNvPr>
          <p:cNvSpPr txBox="1"/>
          <p:nvPr/>
        </p:nvSpPr>
        <p:spPr>
          <a:xfrm>
            <a:off x="463343" y="4556088"/>
            <a:ext cx="8029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リスク比</a:t>
            </a:r>
            <a:r>
              <a:rPr kumimoji="1" lang="en-US" altLang="ja-JP" sz="2800" dirty="0">
                <a:solidFill>
                  <a:srgbClr val="4D4D4D"/>
                </a:solidFill>
              </a:rPr>
              <a:t>= </a:t>
            </a:r>
            <a:r>
              <a:rPr kumimoji="1" lang="en-US" altLang="ja-JP" sz="2800" b="1" dirty="0">
                <a:highlight>
                  <a:srgbClr val="FFD966"/>
                </a:highlight>
              </a:rPr>
              <a:t>1.71</a:t>
            </a:r>
            <a:r>
              <a:rPr kumimoji="1" lang="en-US" altLang="ja-JP" sz="2800" dirty="0">
                <a:solidFill>
                  <a:srgbClr val="4D4D4D"/>
                </a:solidFill>
              </a:rPr>
              <a:t> (95%CI: 1.51, 1.95) </a:t>
            </a:r>
            <a:r>
              <a:rPr kumimoji="1" lang="en-US" altLang="ja-JP" sz="2800" dirty="0">
                <a:solidFill>
                  <a:srgbClr val="4D4D4D"/>
                </a:solidFill>
                <a:highlight>
                  <a:srgbClr val="FFD966"/>
                </a:highlight>
              </a:rPr>
              <a:t>p=</a:t>
            </a:r>
            <a:r>
              <a:rPr kumimoji="1" lang="en-US" altLang="ja-JP" sz="2800" b="1" dirty="0">
                <a:solidFill>
                  <a:srgbClr val="4D4D4D"/>
                </a:solidFill>
                <a:highlight>
                  <a:srgbClr val="FFD966"/>
                </a:highlight>
              </a:rPr>
              <a:t>3.22×10</a:t>
            </a:r>
            <a:r>
              <a:rPr kumimoji="1" lang="en-US" altLang="ja-JP" sz="2800" b="1" baseline="30000" dirty="0">
                <a:solidFill>
                  <a:srgbClr val="4D4D4D"/>
                </a:solidFill>
                <a:highlight>
                  <a:srgbClr val="FFD966"/>
                </a:highlight>
              </a:rPr>
              <a:t>-16</a:t>
            </a:r>
            <a:endParaRPr kumimoji="1" lang="ja-JP" altLang="en-US" sz="2800" b="1" baseline="30000" dirty="0">
              <a:solidFill>
                <a:srgbClr val="4D4D4D"/>
              </a:solidFill>
              <a:highlight>
                <a:srgbClr val="FFD966"/>
              </a:highligh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60B2F1-2EC5-4FBF-B30B-C3E0713191B7}"/>
              </a:ext>
            </a:extLst>
          </p:cNvPr>
          <p:cNvSpPr txBox="1"/>
          <p:nvPr/>
        </p:nvSpPr>
        <p:spPr>
          <a:xfrm>
            <a:off x="1403648" y="5249761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リスク比は大きいく、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lang="ja-JP" altLang="en-US" sz="2800" dirty="0">
                <a:solidFill>
                  <a:srgbClr val="4D4D4D"/>
                </a:solidFill>
              </a:rPr>
              <a:t>統計学的にも有意である。</a:t>
            </a:r>
            <a:endParaRPr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しかし、</a:t>
            </a:r>
            <a:r>
              <a:rPr kumimoji="1" lang="en-US" altLang="ja-JP" sz="3200" b="1" dirty="0">
                <a:solidFill>
                  <a:schemeClr val="accent2"/>
                </a:solidFill>
              </a:rPr>
              <a:t>360</a:t>
            </a:r>
            <a:r>
              <a:rPr kumimoji="1" lang="ja-JP" altLang="en-US" sz="3200" b="1" dirty="0">
                <a:solidFill>
                  <a:schemeClr val="accent2"/>
                </a:solidFill>
              </a:rPr>
              <a:t>人に</a:t>
            </a:r>
            <a:r>
              <a:rPr kumimoji="1" lang="ja-JP" altLang="en-US" sz="4000" b="1" dirty="0">
                <a:solidFill>
                  <a:schemeClr val="accent2"/>
                </a:solidFill>
              </a:rPr>
              <a:t>侵襲</a:t>
            </a:r>
            <a:r>
              <a:rPr kumimoji="1" lang="ja-JP" altLang="en-US" sz="3200" b="1" dirty="0">
                <a:solidFill>
                  <a:schemeClr val="accent2"/>
                </a:solidFill>
              </a:rPr>
              <a:t>を与えている</a:t>
            </a:r>
            <a:r>
              <a:rPr kumimoji="1" lang="ja-JP" altLang="en-US" sz="2800" dirty="0">
                <a:solidFill>
                  <a:srgbClr val="4D4D4D"/>
                </a:solidFill>
              </a:rPr>
              <a:t>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314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AF8C2-DFEB-4D62-A46C-F0F45DB1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丁度良いサンプルサイズ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439F8FD-D7DD-4D01-B822-BFA11231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6DB0DD2-094E-4692-934A-3709F81B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79064"/>
              </p:ext>
            </p:extLst>
          </p:nvPr>
        </p:nvGraphicFramePr>
        <p:xfrm>
          <a:off x="611560" y="1412776"/>
          <a:ext cx="7848872" cy="256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>
                  <a:extLst>
                    <a:ext uri="{9D8B030D-6E8A-4147-A177-3AD203B41FA5}">
                      <a16:colId xmlns:a16="http://schemas.microsoft.com/office/drawing/2014/main" val="1713478485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635893853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1605400559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3576931243"/>
                    </a:ext>
                  </a:extLst>
                </a:gridCol>
              </a:tblGrid>
              <a:tr h="853791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発症あり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発症なし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リスク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053594"/>
                  </a:ext>
                </a:extLst>
              </a:tr>
              <a:tr h="8537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介入あり</a:t>
                      </a:r>
                      <a:br>
                        <a:rPr kumimoji="1" lang="en-US" altLang="ja-JP" sz="2400" dirty="0">
                          <a:latin typeface="+mj-ea"/>
                          <a:ea typeface="+mj-ea"/>
                        </a:rPr>
                      </a:br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（侵襲）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16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8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j-ea"/>
                          <a:ea typeface="+mj-ea"/>
                        </a:rPr>
                        <a:t>0.67</a:t>
                      </a:r>
                      <a:endParaRPr kumimoji="1" lang="ja-JP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74301"/>
                  </a:ext>
                </a:extLst>
              </a:tr>
              <a:tr h="8537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介入なし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14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22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j-ea"/>
                          <a:ea typeface="+mj-ea"/>
                        </a:rPr>
                        <a:t>0.39</a:t>
                      </a:r>
                      <a:endParaRPr kumimoji="1" lang="ja-JP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0451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4DB121-5C75-4D30-8123-79D36D8CA071}"/>
              </a:ext>
            </a:extLst>
          </p:cNvPr>
          <p:cNvSpPr txBox="1"/>
          <p:nvPr/>
        </p:nvSpPr>
        <p:spPr>
          <a:xfrm>
            <a:off x="963660" y="4556088"/>
            <a:ext cx="715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リスク比</a:t>
            </a:r>
            <a:r>
              <a:rPr kumimoji="1" lang="en-US" altLang="ja-JP" sz="2800" dirty="0">
                <a:solidFill>
                  <a:srgbClr val="4D4D4D"/>
                </a:solidFill>
              </a:rPr>
              <a:t>= </a:t>
            </a:r>
            <a:r>
              <a:rPr kumimoji="1" lang="en-US" altLang="ja-JP" sz="2800" b="1" dirty="0">
                <a:highlight>
                  <a:srgbClr val="FFD966"/>
                </a:highlight>
              </a:rPr>
              <a:t>1.71</a:t>
            </a:r>
            <a:r>
              <a:rPr kumimoji="1" lang="en-US" altLang="ja-JP" sz="2800" dirty="0">
                <a:solidFill>
                  <a:srgbClr val="4D4D4D"/>
                </a:solidFill>
              </a:rPr>
              <a:t> (95%CI: 1.04, 2.82) </a:t>
            </a:r>
            <a:r>
              <a:rPr kumimoji="1" lang="en-US" altLang="ja-JP" sz="2800" dirty="0">
                <a:solidFill>
                  <a:srgbClr val="4D4D4D"/>
                </a:solidFill>
                <a:highlight>
                  <a:srgbClr val="FFD966"/>
                </a:highlight>
              </a:rPr>
              <a:t>p=</a:t>
            </a:r>
            <a:r>
              <a:rPr kumimoji="1" lang="en-US" altLang="ja-JP" sz="2800" b="1" dirty="0">
                <a:solidFill>
                  <a:srgbClr val="4D4D4D"/>
                </a:solidFill>
                <a:highlight>
                  <a:srgbClr val="FFD966"/>
                </a:highlight>
              </a:rPr>
              <a:t>0.035</a:t>
            </a:r>
            <a:endParaRPr kumimoji="1" lang="ja-JP" altLang="en-US" sz="2800" b="1" dirty="0">
              <a:solidFill>
                <a:srgbClr val="4D4D4D"/>
              </a:solidFill>
              <a:highlight>
                <a:srgbClr val="FFD966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A1394-1564-4002-8958-6C3F063CDD37}"/>
              </a:ext>
            </a:extLst>
          </p:cNvPr>
          <p:cNvSpPr txBox="1"/>
          <p:nvPr/>
        </p:nvSpPr>
        <p:spPr>
          <a:xfrm>
            <a:off x="1403648" y="5249761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リスク比は大きいく、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lang="ja-JP" altLang="en-US" sz="2800" dirty="0">
                <a:solidFill>
                  <a:srgbClr val="4D4D4D"/>
                </a:solidFill>
              </a:rPr>
              <a:t>統計学的にも有意である。</a:t>
            </a:r>
            <a:endParaRPr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4000" b="1" dirty="0">
                <a:solidFill>
                  <a:schemeClr val="accent5"/>
                </a:solidFill>
              </a:rPr>
              <a:t>侵襲</a:t>
            </a:r>
            <a:r>
              <a:rPr kumimoji="1" lang="ja-JP" altLang="en-US" sz="3200" b="1" dirty="0">
                <a:solidFill>
                  <a:schemeClr val="accent5"/>
                </a:solidFill>
              </a:rPr>
              <a:t>を与えたのは、</a:t>
            </a:r>
            <a:r>
              <a:rPr kumimoji="1" lang="en-US" altLang="ja-JP" sz="4000" b="1" dirty="0">
                <a:solidFill>
                  <a:schemeClr val="accent5"/>
                </a:solidFill>
              </a:rPr>
              <a:t>24</a:t>
            </a:r>
            <a:r>
              <a:rPr kumimoji="1" lang="ja-JP" altLang="en-US" sz="4000" b="1" dirty="0">
                <a:solidFill>
                  <a:schemeClr val="accent5"/>
                </a:solidFill>
              </a:rPr>
              <a:t>人</a:t>
            </a:r>
            <a:r>
              <a:rPr kumimoji="1" lang="ja-JP" altLang="en-US" sz="3200" b="1" dirty="0">
                <a:solidFill>
                  <a:schemeClr val="accent5"/>
                </a:solidFill>
              </a:rPr>
              <a:t>のみ</a:t>
            </a:r>
            <a:r>
              <a:rPr kumimoji="1" lang="ja-JP" altLang="en-US" sz="2800" dirty="0">
                <a:solidFill>
                  <a:srgbClr val="4D4D4D"/>
                </a:solidFill>
              </a:rPr>
              <a:t>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9427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サンプルサイズ計算の理由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419872" y="1513818"/>
            <a:ext cx="373982" cy="373982"/>
          </a:xfrm>
          <a:prstGeom prst="ellipse">
            <a:avLst/>
          </a:prstGeom>
          <a:noFill/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390958" y="1513818"/>
            <a:ext cx="373982" cy="373982"/>
          </a:xfrm>
          <a:prstGeom prst="ellipse">
            <a:avLst/>
          </a:prstGeom>
          <a:noFill/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5362044" y="1513818"/>
            <a:ext cx="373982" cy="373982"/>
          </a:xfrm>
          <a:prstGeom prst="ellipse">
            <a:avLst/>
          </a:prstGeom>
          <a:solidFill>
            <a:srgbClr val="FFD966"/>
          </a:solidFill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4" idx="6"/>
            <a:endCxn id="5" idx="2"/>
          </p:cNvCxnSpPr>
          <p:nvPr/>
        </p:nvCxnSpPr>
        <p:spPr>
          <a:xfrm>
            <a:off x="3793854" y="1700809"/>
            <a:ext cx="597104" cy="0"/>
          </a:xfrm>
          <a:prstGeom prst="line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5" idx="6"/>
            <a:endCxn id="6" idx="2"/>
          </p:cNvCxnSpPr>
          <p:nvPr/>
        </p:nvCxnSpPr>
        <p:spPr>
          <a:xfrm>
            <a:off x="4764940" y="1700809"/>
            <a:ext cx="597104" cy="0"/>
          </a:xfrm>
          <a:prstGeom prst="line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>
            <a:off x="1691680" y="1887800"/>
            <a:ext cx="5760640" cy="1397184"/>
            <a:chOff x="1691680" y="4620791"/>
            <a:chExt cx="5760640" cy="1397184"/>
          </a:xfrm>
        </p:grpSpPr>
        <p:sp>
          <p:nvSpPr>
            <p:cNvPr id="12" name="正方形/長方形 11"/>
            <p:cNvSpPr/>
            <p:nvPr/>
          </p:nvSpPr>
          <p:spPr>
            <a:xfrm>
              <a:off x="1691680" y="4964652"/>
              <a:ext cx="5760640" cy="105332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sq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lvl="1" algn="ctr"/>
              <a:r>
                <a:rPr lang="ja-JP" altLang="en-US" sz="3200" b="1" dirty="0">
                  <a:solidFill>
                    <a:srgbClr val="4D4D4D"/>
                  </a:solidFill>
                </a:rPr>
                <a:t>コスト・時間を見積もる</a:t>
              </a:r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5447994" y="4620791"/>
              <a:ext cx="202082" cy="343862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sq">
              <a:noFill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b="1" dirty="0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1073306" y="4077072"/>
            <a:ext cx="6900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サンプルサイズが決まれば、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症例集積に要する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3600" b="1" dirty="0">
                <a:solidFill>
                  <a:srgbClr val="4D4D4D"/>
                </a:solidFill>
              </a:rPr>
              <a:t>時間</a:t>
            </a:r>
            <a:r>
              <a:rPr kumimoji="1" lang="ja-JP" altLang="en-US" sz="2800" dirty="0">
                <a:solidFill>
                  <a:srgbClr val="4D4D4D"/>
                </a:solidFill>
              </a:rPr>
              <a:t>・</a:t>
            </a:r>
            <a:r>
              <a:rPr lang="ja-JP" altLang="en-US" sz="3600" b="1" dirty="0">
                <a:solidFill>
                  <a:srgbClr val="4D4D4D"/>
                </a:solidFill>
              </a:rPr>
              <a:t>コスト</a:t>
            </a:r>
            <a:r>
              <a:rPr lang="ja-JP" altLang="en-US" sz="2800" dirty="0">
                <a:solidFill>
                  <a:srgbClr val="4D4D4D"/>
                </a:solidFill>
              </a:rPr>
              <a:t>・</a:t>
            </a:r>
            <a:r>
              <a:rPr lang="ja-JP" altLang="en-US" sz="3600" b="1" dirty="0">
                <a:solidFill>
                  <a:srgbClr val="4D4D4D"/>
                </a:solidFill>
              </a:rPr>
              <a:t>人員</a:t>
            </a:r>
            <a:r>
              <a:rPr lang="ja-JP" altLang="en-US" sz="2800" dirty="0">
                <a:solidFill>
                  <a:srgbClr val="4D4D4D"/>
                </a:solidFill>
              </a:rPr>
              <a:t>を</a:t>
            </a:r>
            <a:endParaRPr lang="en-US" altLang="ja-JP" sz="2800" dirty="0">
              <a:solidFill>
                <a:srgbClr val="4D4D4D"/>
              </a:solidFill>
            </a:endParaRPr>
          </a:p>
          <a:p>
            <a:r>
              <a:rPr lang="ja-JP" altLang="en-US" sz="2800" dirty="0">
                <a:solidFill>
                  <a:srgbClr val="4D4D4D"/>
                </a:solidFill>
              </a:rPr>
              <a:t>見積もることができる。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F12C3-BB10-44A8-9193-1FBB1AE4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サンプルサイズ設計の禁じ手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9FE4927-0514-40D7-966F-589D28C3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FAE70A-930D-41FE-A363-2597C9BBB3BB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en-US" altLang="ja-JP" dirty="0" err="1"/>
              <a:t>Neyman</a:t>
            </a:r>
            <a:r>
              <a:rPr kumimoji="1" lang="en-US" altLang="ja-JP" dirty="0"/>
              <a:t>-Pearson</a:t>
            </a:r>
            <a:r>
              <a:rPr kumimoji="1" lang="ja-JP" altLang="en-US" dirty="0"/>
              <a:t>の検定の枠組みにおける検討方法です。</a:t>
            </a:r>
            <a:endParaRPr kumimoji="1" lang="en-US" altLang="ja-JP" dirty="0"/>
          </a:p>
        </p:txBody>
      </p:sp>
      <p:pic>
        <p:nvPicPr>
          <p:cNvPr id="5" name="Picture 2" descr="talk icon">
            <a:extLst>
              <a:ext uri="{FF2B5EF4-FFF2-40B4-BE49-F238E27FC236}">
                <a16:creationId xmlns:a16="http://schemas.microsoft.com/office/drawing/2014/main" id="{E053D451-4C1A-47A3-8BB6-CBD2411B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19">
            <a:extLst>
              <a:ext uri="{FF2B5EF4-FFF2-40B4-BE49-F238E27FC236}">
                <a16:creationId xmlns:a16="http://schemas.microsoft.com/office/drawing/2014/main" id="{97A8B8FA-7055-49C3-9BDF-DECCC9046FAE}"/>
              </a:ext>
            </a:extLst>
          </p:cNvPr>
          <p:cNvSpPr/>
          <p:nvPr/>
        </p:nvSpPr>
        <p:spPr>
          <a:xfrm>
            <a:off x="3923928" y="3447003"/>
            <a:ext cx="1296144" cy="720080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CEBCE0-F583-4A65-87C9-C1EDA0D0662C}"/>
              </a:ext>
            </a:extLst>
          </p:cNvPr>
          <p:cNvSpPr txBox="1"/>
          <p:nvPr/>
        </p:nvSpPr>
        <p:spPr>
          <a:xfrm>
            <a:off x="473387" y="4455115"/>
            <a:ext cx="81355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禁じ手</a:t>
            </a:r>
            <a:endParaRPr lang="en-US" altLang="ja-JP" sz="36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この方法を繰り返すと</a:t>
            </a:r>
            <a:r>
              <a:rPr lang="ja-JP" altLang="en-US" sz="28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本来は有意にならない研究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であっても、</a:t>
            </a:r>
            <a:r>
              <a:rPr lang="ja-JP" altLang="en-US" sz="28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有意にする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ことが出来る。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EF5299-3028-4305-B369-E855645D9772}"/>
              </a:ext>
            </a:extLst>
          </p:cNvPr>
          <p:cNvSpPr txBox="1"/>
          <p:nvPr/>
        </p:nvSpPr>
        <p:spPr>
          <a:xfrm>
            <a:off x="504219" y="1700808"/>
            <a:ext cx="81355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研究計画段階で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100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症例と決定した。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結果が統計学的に有意にならなかったので、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もう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100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症例を追加することにした。</a:t>
            </a:r>
          </a:p>
        </p:txBody>
      </p:sp>
    </p:spTree>
    <p:extLst>
      <p:ext uri="{BB962C8B-B14F-4D97-AF65-F5344CB8AC3E}">
        <p14:creationId xmlns:p14="http://schemas.microsoft.com/office/powerpoint/2010/main" val="39890010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本日のプログラム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3486819"/>
            <a:ext cx="5976664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サンプルサイズを設計のためその他の要素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195736" y="1484784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なぜ、サンプルサイズを設計するのか？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195736" y="4494931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計算以外の方法で設計する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95736" y="2483346"/>
            <a:ext cx="5976664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サンプルサイズを計算するための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要素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決定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要素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4931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実例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計算により設計する（</a:t>
            </a:r>
            <a:r>
              <a:rPr kumimoji="1" lang="en-US" altLang="ja-JP" sz="2400" dirty="0"/>
              <a:t>Stata</a:t>
            </a:r>
            <a:r>
              <a:rPr kumimoji="1" lang="ja-JP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297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つの要素とは？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55789" y="153762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サンプルサイズを計算する上で必要な要素</a:t>
            </a:r>
            <a:endParaRPr lang="en-US" altLang="ja-JP" sz="2400" dirty="0">
              <a:solidFill>
                <a:schemeClr val="accent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634A07-DB8C-4EAD-9AFC-85C32234E06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en-US" altLang="ja-JP" dirty="0" err="1"/>
              <a:t>Neyman</a:t>
            </a:r>
            <a:r>
              <a:rPr kumimoji="1" lang="en-US" altLang="ja-JP" dirty="0"/>
              <a:t>-Pearson</a:t>
            </a:r>
            <a:r>
              <a:rPr kumimoji="1" lang="ja-JP" altLang="en-US" dirty="0"/>
              <a:t>の検定の枠組みにおける検討方法です。</a:t>
            </a:r>
            <a:endParaRPr kumimoji="1" lang="en-US" altLang="ja-JP" dirty="0"/>
          </a:p>
        </p:txBody>
      </p:sp>
      <p:pic>
        <p:nvPicPr>
          <p:cNvPr id="16" name="Picture 2" descr="talk icon">
            <a:extLst>
              <a:ext uri="{FF2B5EF4-FFF2-40B4-BE49-F238E27FC236}">
                <a16:creationId xmlns:a16="http://schemas.microsoft.com/office/drawing/2014/main" id="{FD6D5E7A-1F77-455C-9142-E16942F89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47BBC01-1669-4525-8B4C-FACC589CEA60}"/>
              </a:ext>
            </a:extLst>
          </p:cNvPr>
          <p:cNvGrpSpPr/>
          <p:nvPr/>
        </p:nvGrpSpPr>
        <p:grpSpPr>
          <a:xfrm>
            <a:off x="1412970" y="2348880"/>
            <a:ext cx="6318059" cy="3457378"/>
            <a:chOff x="2052146" y="2457611"/>
            <a:chExt cx="6318059" cy="3457378"/>
          </a:xfrm>
        </p:grpSpPr>
        <p:sp>
          <p:nvSpPr>
            <p:cNvPr id="8" name="円/楕円 7"/>
            <p:cNvSpPr/>
            <p:nvPr/>
          </p:nvSpPr>
          <p:spPr>
            <a:xfrm>
              <a:off x="2052146" y="2457611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19050" cap="sq">
              <a:noFill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400" dirty="0">
                  <a:solidFill>
                    <a:schemeClr val="bg1"/>
                  </a:solidFill>
                </a:rPr>
                <a:t>1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円/楕円 8"/>
            <p:cNvSpPr/>
            <p:nvPr/>
          </p:nvSpPr>
          <p:spPr>
            <a:xfrm>
              <a:off x="2052146" y="3445385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19050" cap="sq">
              <a:noFill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2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052146" y="4432950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19050" cap="sq">
              <a:noFill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3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703269" y="2457611"/>
              <a:ext cx="52261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3">
                    <a:lumMod val="75000"/>
                  </a:schemeClr>
                </a:buClr>
              </a:pPr>
              <a:r>
                <a:rPr lang="en-US" altLang="ja-JP" sz="2800" b="1" dirty="0">
                  <a:solidFill>
                    <a:schemeClr val="accent2"/>
                  </a:solidFill>
                </a:rPr>
                <a:t>α</a:t>
              </a:r>
              <a:r>
                <a:rPr lang="en-US" altLang="ja-JP" sz="2800" b="1" dirty="0">
                  <a:solidFill>
                    <a:srgbClr val="4D4D4D"/>
                  </a:solidFill>
                </a:rPr>
                <a:t> : </a:t>
              </a:r>
              <a:r>
                <a:rPr lang="ja-JP" altLang="en-US" sz="2800" b="1" dirty="0">
                  <a:solidFill>
                    <a:srgbClr val="4D4D4D"/>
                  </a:solidFill>
                </a:rPr>
                <a:t>第</a:t>
              </a:r>
              <a:r>
                <a:rPr lang="en-US" altLang="ja-JP" sz="2800" b="1" dirty="0">
                  <a:solidFill>
                    <a:srgbClr val="4D4D4D"/>
                  </a:solidFill>
                </a:rPr>
                <a:t>1</a:t>
              </a:r>
              <a:r>
                <a:rPr lang="ja-JP" altLang="en-US" sz="2800" b="1" dirty="0">
                  <a:solidFill>
                    <a:srgbClr val="4D4D4D"/>
                  </a:solidFill>
                </a:rPr>
                <a:t>種過誤の許容できる範囲</a:t>
              </a:r>
              <a:endParaRPr lang="en-US" altLang="ja-JP" sz="2800" b="1" dirty="0">
                <a:solidFill>
                  <a:srgbClr val="4D4D4D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708816" y="3435803"/>
              <a:ext cx="52196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3">
                    <a:lumMod val="75000"/>
                  </a:schemeClr>
                </a:buClr>
              </a:pPr>
              <a:r>
                <a:rPr lang="en-US" altLang="ja-JP" sz="2800" b="1" dirty="0">
                  <a:solidFill>
                    <a:schemeClr val="accent2"/>
                  </a:solidFill>
                </a:rPr>
                <a:t>β</a:t>
              </a:r>
              <a:r>
                <a:rPr lang="en-US" altLang="ja-JP" sz="2800" b="1" dirty="0">
                  <a:solidFill>
                    <a:srgbClr val="4D4D4D"/>
                  </a:solidFill>
                </a:rPr>
                <a:t> : </a:t>
              </a:r>
              <a:r>
                <a:rPr lang="ja-JP" altLang="en-US" sz="2800" b="1" dirty="0">
                  <a:solidFill>
                    <a:srgbClr val="4D4D4D"/>
                  </a:solidFill>
                </a:rPr>
                <a:t>第</a:t>
              </a:r>
              <a:r>
                <a:rPr lang="en-US" altLang="ja-JP" sz="2800" b="1" dirty="0">
                  <a:solidFill>
                    <a:srgbClr val="4D4D4D"/>
                  </a:solidFill>
                </a:rPr>
                <a:t>2</a:t>
              </a:r>
              <a:r>
                <a:rPr lang="ja-JP" altLang="en-US" sz="2800" b="1" dirty="0">
                  <a:solidFill>
                    <a:srgbClr val="4D4D4D"/>
                  </a:solidFill>
                </a:rPr>
                <a:t>種過誤の許容できる範囲</a:t>
              </a:r>
              <a:endParaRPr lang="en-US" altLang="ja-JP" sz="2800" b="1" dirty="0">
                <a:solidFill>
                  <a:srgbClr val="4D4D4D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703269" y="4413786"/>
              <a:ext cx="5666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3">
                    <a:lumMod val="75000"/>
                  </a:schemeClr>
                </a:buClr>
              </a:pPr>
              <a:r>
                <a:rPr lang="ja-JP" altLang="en-US" sz="2800" b="1" dirty="0">
                  <a:solidFill>
                    <a:schemeClr val="accent2"/>
                  </a:solidFill>
                </a:rPr>
                <a:t>効果量</a:t>
              </a:r>
              <a:r>
                <a:rPr lang="ja-JP" altLang="en-US" sz="2800" b="1" dirty="0">
                  <a:solidFill>
                    <a:srgbClr val="4D4D4D"/>
                  </a:solidFill>
                </a:rPr>
                <a:t> </a:t>
              </a:r>
              <a:r>
                <a:rPr lang="en-US" altLang="ja-JP" sz="2800" b="1" dirty="0">
                  <a:solidFill>
                    <a:srgbClr val="4D4D4D"/>
                  </a:solidFill>
                </a:rPr>
                <a:t>: </a:t>
              </a:r>
              <a:r>
                <a:rPr lang="ja-JP" altLang="en-US" sz="2800" b="1" dirty="0">
                  <a:solidFill>
                    <a:srgbClr val="4D4D4D"/>
                  </a:solidFill>
                </a:rPr>
                <a:t>介入</a:t>
              </a:r>
              <a:r>
                <a:rPr lang="en-US" altLang="ja-JP" sz="2800" b="1" dirty="0">
                  <a:solidFill>
                    <a:srgbClr val="4D4D4D"/>
                  </a:solidFill>
                </a:rPr>
                <a:t>/</a:t>
              </a:r>
              <a:r>
                <a:rPr lang="ja-JP" altLang="en-US" sz="2800" b="1" dirty="0">
                  <a:solidFill>
                    <a:srgbClr val="4D4D4D"/>
                  </a:solidFill>
                </a:rPr>
                <a:t>曝露の効果の大きさ</a:t>
              </a:r>
              <a:endParaRPr lang="en-US" altLang="ja-JP" sz="2800" b="1" dirty="0">
                <a:solidFill>
                  <a:srgbClr val="4D4D4D"/>
                </a:solidFill>
              </a:endParaRPr>
            </a:p>
          </p:txBody>
        </p:sp>
        <p:sp>
          <p:nvSpPr>
            <p:cNvPr id="17" name="円/楕円 9">
              <a:extLst>
                <a:ext uri="{FF2B5EF4-FFF2-40B4-BE49-F238E27FC236}">
                  <a16:creationId xmlns:a16="http://schemas.microsoft.com/office/drawing/2014/main" id="{5CDB718D-6A08-491C-B6DC-7B0EFB9499EB}"/>
                </a:ext>
              </a:extLst>
            </p:cNvPr>
            <p:cNvSpPr/>
            <p:nvPr/>
          </p:nvSpPr>
          <p:spPr>
            <a:xfrm>
              <a:off x="2052146" y="5410933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19050" cap="sq">
              <a:noFill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</a:rPr>
                <a:t>4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D7946E4-BAD1-4E2D-85AD-36074EB4D592}"/>
                </a:ext>
              </a:extLst>
            </p:cNvPr>
            <p:cNvSpPr txBox="1"/>
            <p:nvPr/>
          </p:nvSpPr>
          <p:spPr>
            <a:xfrm>
              <a:off x="2703269" y="5391769"/>
              <a:ext cx="27975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3">
                    <a:lumMod val="75000"/>
                  </a:schemeClr>
                </a:buClr>
              </a:pPr>
              <a:r>
                <a:rPr lang="ja-JP" altLang="en-US" sz="2800" b="1" dirty="0">
                  <a:solidFill>
                    <a:schemeClr val="accent5"/>
                  </a:solidFill>
                </a:rPr>
                <a:t>サンプルサイズ</a:t>
              </a:r>
              <a:endParaRPr lang="en-US" altLang="ja-JP" sz="2800" b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38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94D38-75B7-4EEC-8BBB-878CF473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サンプルサイズ計算の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つの要素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4726530-1727-45FD-88CB-AE3462AE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45D72C5-E4EC-4E26-81C2-78A39191C167}"/>
              </a:ext>
            </a:extLst>
          </p:cNvPr>
          <p:cNvSpPr/>
          <p:nvPr/>
        </p:nvSpPr>
        <p:spPr>
          <a:xfrm>
            <a:off x="467544" y="1959253"/>
            <a:ext cx="8208912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r>
              <a:rPr kumimoji="1" lang="ja-JP" altLang="en-US" sz="2400" dirty="0"/>
              <a:t>つの要素のうち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つが決まれば、</a:t>
            </a:r>
            <a:br>
              <a:rPr kumimoji="1" lang="en-US" altLang="ja-JP" sz="2400" dirty="0"/>
            </a:br>
            <a:r>
              <a:rPr kumimoji="1" lang="ja-JP" altLang="en-US" sz="2400" dirty="0"/>
              <a:t>残り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つを計算することが出来る。</a:t>
            </a:r>
            <a:endParaRPr kumimoji="1"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749991-E600-4A08-AF47-B46C91CBDD01}"/>
              </a:ext>
            </a:extLst>
          </p:cNvPr>
          <p:cNvSpPr/>
          <p:nvPr/>
        </p:nvSpPr>
        <p:spPr>
          <a:xfrm>
            <a:off x="1727684" y="4077072"/>
            <a:ext cx="5688632" cy="1440160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α</a:t>
            </a:r>
            <a:r>
              <a:rPr kumimoji="1" lang="ja-JP" altLang="en-US" sz="2400" b="1" dirty="0"/>
              <a:t>・</a:t>
            </a:r>
            <a:r>
              <a:rPr kumimoji="1" lang="en-US" altLang="ja-JP" sz="2400" b="1" dirty="0"/>
              <a:t>β</a:t>
            </a:r>
            <a:r>
              <a:rPr kumimoji="1" lang="ja-JP" altLang="en-US" sz="2400" b="1" dirty="0"/>
              <a:t>・効果量を決めれば、</a:t>
            </a:r>
            <a:br>
              <a:rPr kumimoji="1" lang="en-US" altLang="ja-JP" sz="2400" b="1" dirty="0"/>
            </a:br>
            <a:r>
              <a:rPr kumimoji="1" lang="ja-JP" altLang="en-US" sz="2400" b="1" dirty="0"/>
              <a:t>サンプルサイズが計算できる。</a:t>
            </a:r>
            <a:endParaRPr kumimoji="1"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393292003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8EF66-9454-4D1E-BF45-1C5F733A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α</a:t>
            </a:r>
            <a:r>
              <a:rPr kumimoji="1" lang="ja-JP" altLang="en-US" dirty="0"/>
              <a:t>と</a:t>
            </a:r>
            <a:r>
              <a:rPr kumimoji="1" lang="en-US" altLang="ja-JP" dirty="0"/>
              <a:t>β</a:t>
            </a:r>
            <a:r>
              <a:rPr kumimoji="1" lang="ja-JP" altLang="en-US" dirty="0"/>
              <a:t>の決め方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548CF29-C0C8-48CA-B502-AE1CB67B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63D26F8E-8C57-49A8-8ABF-9A97D7429B38}"/>
              </a:ext>
            </a:extLst>
          </p:cNvPr>
          <p:cNvSpPr/>
          <p:nvPr/>
        </p:nvSpPr>
        <p:spPr>
          <a:xfrm>
            <a:off x="899592" y="2712115"/>
            <a:ext cx="504056" cy="504056"/>
          </a:xfrm>
          <a:prstGeom prst="flowChartProcess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8C293A-C660-4272-AC6E-E5F5BE8B0F98}"/>
              </a:ext>
            </a:extLst>
          </p:cNvPr>
          <p:cNvSpPr txBox="1"/>
          <p:nvPr/>
        </p:nvSpPr>
        <p:spPr>
          <a:xfrm>
            <a:off x="1722866" y="2492896"/>
            <a:ext cx="7133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4D4D4D"/>
                </a:solidFill>
              </a:rPr>
              <a:t>α :</a:t>
            </a:r>
            <a:r>
              <a:rPr lang="ja-JP" altLang="en-US" sz="3200" b="1" dirty="0">
                <a:solidFill>
                  <a:srgbClr val="4D4D4D"/>
                </a:solidFill>
              </a:rPr>
              <a:t> 第</a:t>
            </a:r>
            <a:r>
              <a:rPr lang="en-US" altLang="ja-JP" sz="3200" b="1" dirty="0">
                <a:solidFill>
                  <a:srgbClr val="4D4D4D"/>
                </a:solidFill>
              </a:rPr>
              <a:t>1</a:t>
            </a:r>
            <a:r>
              <a:rPr lang="ja-JP" altLang="en-US" sz="3200" b="1" dirty="0">
                <a:solidFill>
                  <a:srgbClr val="4D4D4D"/>
                </a:solidFill>
              </a:rPr>
              <a:t>種過誤の許容できる範囲</a:t>
            </a:r>
            <a:endParaRPr kumimoji="1" lang="en-US" altLang="ja-JP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医学系研究では、</a:t>
            </a:r>
            <a:r>
              <a:rPr kumimoji="1" lang="en-US" altLang="ja-JP" sz="2800" b="1" u="sng" dirty="0">
                <a:solidFill>
                  <a:schemeClr val="accent6"/>
                </a:solidFill>
              </a:rPr>
              <a:t>α=0.05</a:t>
            </a:r>
            <a:r>
              <a:rPr kumimoji="1" lang="ja-JP" altLang="en-US" sz="2400" dirty="0">
                <a:solidFill>
                  <a:srgbClr val="4D4D4D"/>
                </a:solidFill>
              </a:rPr>
              <a:t>が支配的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46642845-A854-49D5-BB21-C01A8F9E43E6}"/>
              </a:ext>
            </a:extLst>
          </p:cNvPr>
          <p:cNvSpPr/>
          <p:nvPr/>
        </p:nvSpPr>
        <p:spPr>
          <a:xfrm>
            <a:off x="899592" y="4305011"/>
            <a:ext cx="504056" cy="504056"/>
          </a:xfrm>
          <a:prstGeom prst="flowChartProcess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AE60F1-8691-4B3D-967E-10C59006D116}"/>
              </a:ext>
            </a:extLst>
          </p:cNvPr>
          <p:cNvSpPr txBox="1"/>
          <p:nvPr/>
        </p:nvSpPr>
        <p:spPr>
          <a:xfrm>
            <a:off x="1722866" y="4085792"/>
            <a:ext cx="7133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4D4D4D"/>
                </a:solidFill>
              </a:rPr>
              <a:t>β : </a:t>
            </a:r>
            <a:r>
              <a:rPr lang="ja-JP" altLang="en-US" sz="3200" b="1" dirty="0">
                <a:solidFill>
                  <a:srgbClr val="4D4D4D"/>
                </a:solidFill>
              </a:rPr>
              <a:t>第</a:t>
            </a:r>
            <a:r>
              <a:rPr lang="en-US" altLang="ja-JP" sz="3200" b="1" dirty="0">
                <a:solidFill>
                  <a:srgbClr val="4D4D4D"/>
                </a:solidFill>
              </a:rPr>
              <a:t>2</a:t>
            </a:r>
            <a:r>
              <a:rPr lang="ja-JP" altLang="en-US" sz="3200" b="1" dirty="0">
                <a:solidFill>
                  <a:srgbClr val="4D4D4D"/>
                </a:solidFill>
              </a:rPr>
              <a:t>種過誤の許容できる範囲</a:t>
            </a:r>
            <a:endParaRPr kumimoji="1" lang="en-US" altLang="ja-JP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医学系研究では、</a:t>
            </a:r>
            <a:r>
              <a:rPr kumimoji="1" lang="en-US" altLang="ja-JP" sz="2800" b="1" u="sng" dirty="0">
                <a:solidFill>
                  <a:schemeClr val="accent6"/>
                </a:solidFill>
              </a:rPr>
              <a:t>β=0.2</a:t>
            </a:r>
            <a:r>
              <a:rPr kumimoji="1" lang="ja-JP" altLang="en-US" sz="2800" b="1" u="sng" dirty="0">
                <a:solidFill>
                  <a:schemeClr val="accent6"/>
                </a:solidFill>
              </a:rPr>
              <a:t>（たまに</a:t>
            </a:r>
            <a:r>
              <a:rPr kumimoji="1" lang="en-US" altLang="ja-JP" sz="2800" b="1" u="sng" dirty="0">
                <a:solidFill>
                  <a:schemeClr val="accent6"/>
                </a:solidFill>
              </a:rPr>
              <a:t>0.1</a:t>
            </a:r>
            <a:r>
              <a:rPr kumimoji="1" lang="ja-JP" altLang="en-US" sz="2800" b="1" u="sng" dirty="0">
                <a:solidFill>
                  <a:schemeClr val="accent6"/>
                </a:solidFill>
              </a:rPr>
              <a:t>）</a:t>
            </a:r>
            <a:r>
              <a:rPr kumimoji="1" lang="ja-JP" altLang="en-US" sz="2400" dirty="0">
                <a:solidFill>
                  <a:srgbClr val="4D4D4D"/>
                </a:solidFill>
              </a:rPr>
              <a:t>が支配的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37654A-FF9B-4916-82B7-20DB5819A62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en-US" altLang="ja-JP" dirty="0"/>
              <a:t>α</a:t>
            </a:r>
            <a:r>
              <a:rPr kumimoji="1" lang="ja-JP" altLang="en-US" dirty="0"/>
              <a:t>と</a:t>
            </a:r>
            <a:r>
              <a:rPr kumimoji="1" lang="en-US" altLang="ja-JP" dirty="0"/>
              <a:t>β</a:t>
            </a:r>
            <a:r>
              <a:rPr kumimoji="1" lang="ja-JP" altLang="en-US" dirty="0"/>
              <a:t>については、あまり考える余地がありません。</a:t>
            </a:r>
            <a:endParaRPr kumimoji="1" lang="en-US" altLang="ja-JP" dirty="0"/>
          </a:p>
        </p:txBody>
      </p:sp>
      <p:pic>
        <p:nvPicPr>
          <p:cNvPr id="9" name="Picture 2" descr="talk icon">
            <a:extLst>
              <a:ext uri="{FF2B5EF4-FFF2-40B4-BE49-F238E27FC236}">
                <a16:creationId xmlns:a16="http://schemas.microsoft.com/office/drawing/2014/main" id="{39B8A2AC-3BF9-4799-AD4F-EBEBC5ED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22523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8EF66-9454-4D1E-BF45-1C5F733A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効果量の決め方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548CF29-C0C8-48CA-B502-AE1CB67B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63D26F8E-8C57-49A8-8ABF-9A97D7429B38}"/>
              </a:ext>
            </a:extLst>
          </p:cNvPr>
          <p:cNvSpPr/>
          <p:nvPr/>
        </p:nvSpPr>
        <p:spPr>
          <a:xfrm>
            <a:off x="899592" y="2352075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8C293A-C660-4272-AC6E-E5F5BE8B0F98}"/>
              </a:ext>
            </a:extLst>
          </p:cNvPr>
          <p:cNvSpPr txBox="1"/>
          <p:nvPr/>
        </p:nvSpPr>
        <p:spPr>
          <a:xfrm>
            <a:off x="1722866" y="2132856"/>
            <a:ext cx="7133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 :</a:t>
            </a:r>
            <a:r>
              <a:rPr lang="ja-JP" altLang="en-US" sz="3200" b="1" dirty="0">
                <a:solidFill>
                  <a:srgbClr val="4D4D4D"/>
                </a:solidFill>
              </a:rPr>
              <a:t>介入</a:t>
            </a:r>
            <a:r>
              <a:rPr lang="en-US" altLang="ja-JP" sz="3200" b="1" dirty="0">
                <a:solidFill>
                  <a:srgbClr val="4D4D4D"/>
                </a:solidFill>
              </a:rPr>
              <a:t>/</a:t>
            </a:r>
            <a:r>
              <a:rPr lang="ja-JP" altLang="en-US" sz="3200" b="1" dirty="0">
                <a:solidFill>
                  <a:srgbClr val="4D4D4D"/>
                </a:solidFill>
              </a:rPr>
              <a:t>曝露の効果の大きさ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研究の介入</a:t>
            </a:r>
            <a:r>
              <a:rPr kumimoji="1" lang="en-US" altLang="ja-JP" sz="2400" dirty="0">
                <a:solidFill>
                  <a:srgbClr val="4D4D4D"/>
                </a:solidFill>
              </a:rPr>
              <a:t>/</a:t>
            </a:r>
            <a:r>
              <a:rPr kumimoji="1" lang="ja-JP" altLang="en-US" sz="2400" dirty="0">
                <a:solidFill>
                  <a:srgbClr val="4D4D4D"/>
                </a:solidFill>
              </a:rPr>
              <a:t>曝露が</a:t>
            </a:r>
            <a:r>
              <a:rPr kumimoji="1" lang="ja-JP" altLang="en-US" sz="2400" b="1" u="sng" dirty="0">
                <a:solidFill>
                  <a:schemeClr val="accent6"/>
                </a:solidFill>
              </a:rPr>
              <a:t>主要評価項目に与える影響を予め見積もり</a:t>
            </a:r>
            <a:r>
              <a:rPr kumimoji="1" lang="ja-JP" altLang="en-US" sz="2400" dirty="0">
                <a:solidFill>
                  <a:srgbClr val="4D4D4D"/>
                </a:solidFill>
              </a:rPr>
              <a:t>、計算上の効果量とする。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4F0BF8-0DA1-4DA7-B5C2-A438B2532312}"/>
              </a:ext>
            </a:extLst>
          </p:cNvPr>
          <p:cNvSpPr txBox="1"/>
          <p:nvPr/>
        </p:nvSpPr>
        <p:spPr>
          <a:xfrm>
            <a:off x="1722866" y="3933056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4D4D4D"/>
                </a:solidFill>
              </a:rPr>
              <a:t>例えば、下記を予め見積もる。</a:t>
            </a:r>
            <a:endParaRPr kumimoji="1" lang="en-US" altLang="ja-JP" sz="24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・</a:t>
            </a:r>
            <a:r>
              <a:rPr kumimoji="1" lang="en-US" altLang="ja-JP" sz="2400" dirty="0">
                <a:solidFill>
                  <a:srgbClr val="4D4D4D"/>
                </a:solidFill>
              </a:rPr>
              <a:t>HbA1c</a:t>
            </a:r>
            <a:r>
              <a:rPr kumimoji="1" lang="ja-JP" altLang="en-US" sz="2400" dirty="0">
                <a:solidFill>
                  <a:srgbClr val="4D4D4D"/>
                </a:solidFill>
              </a:rPr>
              <a:t>の群間の平均値差と標準偏差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・術後再発率の群間差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・ハザード比の群間差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770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0485C-7D20-4CFF-B0A3-1ACE4445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まとめ：サンプルサイズを設計する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36D565-ABE4-4BA2-879C-1D8C3EAD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i="0" dirty="0">
                <a:solidFill>
                  <a:srgbClr val="2A3135"/>
                </a:solidFill>
                <a:effectLst/>
                <a:latin typeface="Lucida Grande"/>
              </a:rPr>
              <a:t>α</a:t>
            </a:r>
            <a:r>
              <a:rPr lang="ja-JP" altLang="en-US" i="0" dirty="0">
                <a:solidFill>
                  <a:srgbClr val="2A3135"/>
                </a:solidFill>
                <a:effectLst/>
                <a:latin typeface="Lucida Grande"/>
              </a:rPr>
              <a:t>・</a:t>
            </a:r>
            <a:r>
              <a:rPr lang="en-US" altLang="ja-JP" i="0" dirty="0">
                <a:solidFill>
                  <a:srgbClr val="2A3135"/>
                </a:solidFill>
                <a:effectLst/>
                <a:latin typeface="Lucida Grande"/>
              </a:rPr>
              <a:t>β</a:t>
            </a:r>
            <a:r>
              <a:rPr lang="ja-JP" altLang="en-US" i="0" dirty="0">
                <a:solidFill>
                  <a:srgbClr val="2A3135"/>
                </a:solidFill>
                <a:effectLst/>
                <a:latin typeface="Lucida Grande"/>
              </a:rPr>
              <a:t>・効果量・サンプルサイズの</a:t>
            </a:r>
            <a:r>
              <a:rPr lang="en-US" altLang="ja-JP" i="0" dirty="0">
                <a:solidFill>
                  <a:srgbClr val="2A3135"/>
                </a:solidFill>
                <a:effectLst/>
                <a:latin typeface="Lucida Grande"/>
              </a:rPr>
              <a:t>4</a:t>
            </a:r>
            <a:r>
              <a:rPr lang="ja-JP" altLang="en-US" i="0" dirty="0">
                <a:solidFill>
                  <a:srgbClr val="2A3135"/>
                </a:solidFill>
                <a:effectLst/>
                <a:latin typeface="Lucida Grande"/>
              </a:rPr>
              <a:t>つのうち</a:t>
            </a:r>
            <a:r>
              <a:rPr lang="en-US" altLang="ja-JP" i="0" dirty="0">
                <a:effectLst/>
                <a:latin typeface="Lucida Grande"/>
              </a:rPr>
              <a:t>3</a:t>
            </a:r>
            <a:r>
              <a:rPr lang="ja-JP" altLang="en-US" i="0" dirty="0">
                <a:effectLst/>
                <a:latin typeface="Lucida Grande"/>
              </a:rPr>
              <a:t>つが決まると、残り</a:t>
            </a:r>
            <a:r>
              <a:rPr lang="en-US" altLang="ja-JP" i="0" dirty="0">
                <a:effectLst/>
                <a:latin typeface="Lucida Grande"/>
              </a:rPr>
              <a:t>1</a:t>
            </a:r>
            <a:r>
              <a:rPr lang="ja-JP" altLang="en-US" i="0" dirty="0">
                <a:effectLst/>
                <a:latin typeface="Lucida Grande"/>
              </a:rPr>
              <a:t>つが決まる。</a:t>
            </a:r>
            <a:endParaRPr lang="en-US" altLang="ja-JP" i="0" dirty="0">
              <a:effectLst/>
              <a:latin typeface="Lucida Grande"/>
            </a:endParaRPr>
          </a:p>
          <a:p>
            <a:pPr marL="895333" lvl="1" indent="-514350"/>
            <a:r>
              <a:rPr lang="ja-JP" altLang="en-US" i="0" dirty="0">
                <a:effectLst/>
                <a:latin typeface="Lucida Grande"/>
              </a:rPr>
              <a:t>効果量を決めることが出来れば計算可能</a:t>
            </a:r>
            <a:endParaRPr lang="en-US" altLang="ja-JP" i="0" dirty="0">
              <a:effectLst/>
              <a:latin typeface="Lucida Grande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i="0" dirty="0">
                <a:effectLst/>
                <a:latin typeface="Lucida Grande"/>
              </a:rPr>
              <a:t>統計学的な計算方法以外にも考慮すべき事項がある。</a:t>
            </a:r>
            <a:endParaRPr lang="en-US" altLang="ja-JP" i="0" dirty="0">
              <a:effectLst/>
              <a:latin typeface="Lucida Grande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i="0" dirty="0">
                <a:effectLst/>
                <a:latin typeface="Lucida Grande"/>
              </a:rPr>
              <a:t>多くの統計ソフトで計算ツールがある。</a:t>
            </a:r>
            <a:endParaRPr lang="en-US" altLang="ja-JP" i="0" dirty="0">
              <a:effectLst/>
              <a:latin typeface="Lucida Grande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0CC791-95B4-436A-ABE4-38BD5F8F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89500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8FE0E-96A6-453D-9277-E3F07013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効果量の決め方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62B38C-70DA-4893-8974-9DC32437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C3DDA0C-5C57-4885-BE9F-80ADA09D3EC7}"/>
              </a:ext>
            </a:extLst>
          </p:cNvPr>
          <p:cNvGrpSpPr/>
          <p:nvPr/>
        </p:nvGrpSpPr>
        <p:grpSpPr>
          <a:xfrm>
            <a:off x="178913" y="1608536"/>
            <a:ext cx="8712968" cy="4414458"/>
            <a:chOff x="179512" y="1603988"/>
            <a:chExt cx="8712968" cy="4414458"/>
          </a:xfrm>
        </p:grpSpPr>
        <p:sp>
          <p:nvSpPr>
            <p:cNvPr id="5" name="フローチャート: 処理 4">
              <a:extLst>
                <a:ext uri="{FF2B5EF4-FFF2-40B4-BE49-F238E27FC236}">
                  <a16:creationId xmlns:a16="http://schemas.microsoft.com/office/drawing/2014/main" id="{BA5F0CEC-E122-4DF1-9A10-3A0C90CB682F}"/>
                </a:ext>
              </a:extLst>
            </p:cNvPr>
            <p:cNvSpPr/>
            <p:nvPr/>
          </p:nvSpPr>
          <p:spPr>
            <a:xfrm>
              <a:off x="179512" y="1603988"/>
              <a:ext cx="8712968" cy="1969027"/>
            </a:xfrm>
            <a:prstGeom prst="flowChartProcess">
              <a:avLst/>
            </a:prstGeom>
            <a:solidFill>
              <a:schemeClr val="accent1">
                <a:alpha val="30000"/>
              </a:schemeClr>
            </a:solidFill>
            <a:ln w="76200" cap="sq">
              <a:noFill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ローチャート: 処理 5">
              <a:extLst>
                <a:ext uri="{FF2B5EF4-FFF2-40B4-BE49-F238E27FC236}">
                  <a16:creationId xmlns:a16="http://schemas.microsoft.com/office/drawing/2014/main" id="{9249BEC5-7294-4852-A060-384B6D96600A}"/>
                </a:ext>
              </a:extLst>
            </p:cNvPr>
            <p:cNvSpPr/>
            <p:nvPr/>
          </p:nvSpPr>
          <p:spPr>
            <a:xfrm>
              <a:off x="179512" y="4049419"/>
              <a:ext cx="8712968" cy="1969027"/>
            </a:xfrm>
            <a:prstGeom prst="flowChartProcess">
              <a:avLst/>
            </a:prstGeom>
            <a:solidFill>
              <a:schemeClr val="accent3">
                <a:lumMod val="75000"/>
                <a:alpha val="30000"/>
              </a:schemeClr>
            </a:solidFill>
            <a:ln w="76200" cap="sq">
              <a:noFill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2A0809-3EC4-4919-8FE7-16811761CB29}"/>
              </a:ext>
            </a:extLst>
          </p:cNvPr>
          <p:cNvSpPr txBox="1"/>
          <p:nvPr/>
        </p:nvSpPr>
        <p:spPr>
          <a:xfrm>
            <a:off x="3131840" y="1673659"/>
            <a:ext cx="5570756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ja-JP" altLang="en-US" sz="2400" b="1" dirty="0">
                <a:solidFill>
                  <a:schemeClr val="accent1"/>
                </a:solidFill>
              </a:rPr>
              <a:t>先行文献や類似研究を用いる。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ja-JP" altLang="en-US" sz="2000" dirty="0"/>
              <a:t>・先行文献の数値を参考に設定する。</a:t>
            </a:r>
            <a:endParaRPr lang="en-US" altLang="ja-JP" sz="20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ja-JP" altLang="en-US" sz="2000" dirty="0"/>
              <a:t>・類似研究から使えそうな数値を当てはめる。</a:t>
            </a:r>
            <a:endParaRPr lang="en-US" altLang="ja-JP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5FF842-875F-4E51-BB30-455144A19049}"/>
              </a:ext>
            </a:extLst>
          </p:cNvPr>
          <p:cNvSpPr txBox="1"/>
          <p:nvPr/>
        </p:nvSpPr>
        <p:spPr>
          <a:xfrm>
            <a:off x="3131840" y="4080694"/>
            <a:ext cx="5570756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ja-JP" altLang="en-US" sz="2400" b="1" dirty="0">
                <a:solidFill>
                  <a:schemeClr val="accent3">
                    <a:lumMod val="75000"/>
                  </a:schemeClr>
                </a:solidFill>
              </a:rPr>
              <a:t>臨床的な判断を用いる。</a:t>
            </a:r>
            <a:endParaRPr lang="en-US" altLang="ja-JP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63525" indent="-263525">
              <a:lnSpc>
                <a:spcPct val="150000"/>
              </a:lnSpc>
              <a:spcBef>
                <a:spcPts val="600"/>
              </a:spcBef>
            </a:pPr>
            <a:r>
              <a:rPr kumimoji="1" lang="ja-JP" altLang="en-US" sz="2000" dirty="0">
                <a:solidFill>
                  <a:srgbClr val="4D4D4D"/>
                </a:solidFill>
              </a:rPr>
              <a:t>・患者さんにとって意味がある効果を考える。</a:t>
            </a:r>
            <a:endParaRPr kumimoji="1" lang="en-US" altLang="ja-JP" sz="2000" dirty="0">
              <a:solidFill>
                <a:srgbClr val="4D4D4D"/>
              </a:solidFill>
            </a:endParaRPr>
          </a:p>
          <a:p>
            <a:pPr marL="263525" indent="-263525">
              <a:lnSpc>
                <a:spcPct val="150000"/>
              </a:lnSpc>
              <a:spcBef>
                <a:spcPts val="600"/>
              </a:spcBef>
            </a:pPr>
            <a:r>
              <a:rPr kumimoji="1" lang="ja-JP" altLang="en-US" sz="2000" dirty="0">
                <a:solidFill>
                  <a:srgbClr val="4D4D4D"/>
                </a:solidFill>
              </a:rPr>
              <a:t>・経験上の判断を元に、数値を検討する。</a:t>
            </a:r>
            <a:endParaRPr kumimoji="1" lang="en-US" altLang="ja-JP" sz="2000" dirty="0">
              <a:solidFill>
                <a:srgbClr val="4D4D4D"/>
              </a:solidFill>
            </a:endParaRPr>
          </a:p>
        </p:txBody>
      </p:sp>
      <p:pic>
        <p:nvPicPr>
          <p:cNvPr id="1028" name="Picture 4" descr="「積まれた本と、徹夜で調べものをする様子」の写真［モデル：Max_Ezaki］">
            <a:extLst>
              <a:ext uri="{FF2B5EF4-FFF2-40B4-BE49-F238E27FC236}">
                <a16:creationId xmlns:a16="http://schemas.microsoft.com/office/drawing/2014/main" id="{E9AD3D0F-B20A-4C37-9E0C-E43CAC8EF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"/>
          <a:stretch/>
        </p:blipFill>
        <p:spPr bwMode="auto">
          <a:xfrm>
            <a:off x="331687" y="1697493"/>
            <a:ext cx="2583749" cy="17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B646EF-2C8F-4FCA-819D-EA559596D988}"/>
              </a:ext>
            </a:extLst>
          </p:cNvPr>
          <p:cNvSpPr/>
          <p:nvPr/>
        </p:nvSpPr>
        <p:spPr>
          <a:xfrm>
            <a:off x="323148" y="1711049"/>
            <a:ext cx="2592288" cy="1764000"/>
          </a:xfrm>
          <a:prstGeom prst="rect">
            <a:avLst/>
          </a:prstGeom>
          <a:ln w="44450" cap="sq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30" name="Picture 6" descr="「女性を診察をする医師」の写真［モデル：OZPA Lala］">
            <a:extLst>
              <a:ext uri="{FF2B5EF4-FFF2-40B4-BE49-F238E27FC236}">
                <a16:creationId xmlns:a16="http://schemas.microsoft.com/office/drawing/2014/main" id="{BA7EBC6F-7DDA-4166-A4E2-6FA643B8B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"/>
          <a:stretch/>
        </p:blipFill>
        <p:spPr bwMode="auto">
          <a:xfrm>
            <a:off x="331687" y="4156480"/>
            <a:ext cx="2583749" cy="17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3278CDC-815F-46CF-9CE7-C795F148388C}"/>
              </a:ext>
            </a:extLst>
          </p:cNvPr>
          <p:cNvSpPr/>
          <p:nvPr/>
        </p:nvSpPr>
        <p:spPr>
          <a:xfrm>
            <a:off x="323148" y="4156480"/>
            <a:ext cx="2592288" cy="1764000"/>
          </a:xfrm>
          <a:prstGeom prst="rect">
            <a:avLst/>
          </a:prstGeom>
          <a:ln w="44450" cap="sq">
            <a:solidFill>
              <a:schemeClr val="accent3">
                <a:lumMod val="75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1740403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8FE0E-96A6-453D-9277-E3F07013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それでも困ったら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！？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62B38C-70DA-4893-8974-9DC32437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BA5F0CEC-E122-4DF1-9A10-3A0C90CB682F}"/>
              </a:ext>
            </a:extLst>
          </p:cNvPr>
          <p:cNvSpPr/>
          <p:nvPr/>
        </p:nvSpPr>
        <p:spPr>
          <a:xfrm>
            <a:off x="178913" y="1608536"/>
            <a:ext cx="8712968" cy="1969027"/>
          </a:xfrm>
          <a:prstGeom prst="flowChartProcess">
            <a:avLst/>
          </a:prstGeom>
          <a:solidFill>
            <a:schemeClr val="accent2">
              <a:alpha val="3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2A0809-3EC4-4919-8FE7-16811761CB29}"/>
              </a:ext>
            </a:extLst>
          </p:cNvPr>
          <p:cNvSpPr txBox="1"/>
          <p:nvPr/>
        </p:nvSpPr>
        <p:spPr>
          <a:xfrm>
            <a:off x="3131840" y="1673659"/>
            <a:ext cx="5570756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ja-JP" sz="2400" b="1" dirty="0">
                <a:solidFill>
                  <a:schemeClr val="accent2"/>
                </a:solidFill>
              </a:rPr>
              <a:t>Cohen’s d </a:t>
            </a:r>
            <a:r>
              <a:rPr lang="ja-JP" altLang="en-US" sz="2400" b="1" dirty="0">
                <a:solidFill>
                  <a:schemeClr val="accent2"/>
                </a:solidFill>
              </a:rPr>
              <a:t>を使う。</a:t>
            </a:r>
            <a:endParaRPr lang="en-US" altLang="ja-JP" sz="24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ja-JP" altLang="en-US" sz="2000" dirty="0"/>
              <a:t>・</a:t>
            </a:r>
            <a:r>
              <a:rPr lang="en-US" altLang="ja-JP" sz="2000" dirty="0"/>
              <a:t>Cohen’s d</a:t>
            </a:r>
            <a:r>
              <a:rPr lang="ja-JP" altLang="en-US" sz="2000" dirty="0"/>
              <a:t>の目安（大、中、小）を用いる。</a:t>
            </a:r>
            <a:endParaRPr lang="en-US" altLang="ja-JP" sz="20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ja-JP" altLang="en-US" sz="2000" dirty="0"/>
              <a:t>・</a:t>
            </a:r>
            <a:r>
              <a:rPr lang="en-US" altLang="ja-JP" sz="2000" dirty="0"/>
              <a:t>d</a:t>
            </a:r>
            <a:r>
              <a:rPr lang="ja-JP" altLang="en-US" sz="2000" dirty="0"/>
              <a:t>以外にも色々な指標がある。</a:t>
            </a:r>
            <a:endParaRPr lang="en-US" altLang="ja-JP" sz="2000" dirty="0"/>
          </a:p>
        </p:txBody>
      </p:sp>
      <p:pic>
        <p:nvPicPr>
          <p:cNvPr id="2050" name="Picture 2" descr="「ボロボロになったキーボード」の写真">
            <a:extLst>
              <a:ext uri="{FF2B5EF4-FFF2-40B4-BE49-F238E27FC236}">
                <a16:creationId xmlns:a16="http://schemas.microsoft.com/office/drawing/2014/main" id="{DF397F78-F005-4326-9847-82D35466A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r="6046"/>
          <a:stretch/>
        </p:blipFill>
        <p:spPr bwMode="auto">
          <a:xfrm>
            <a:off x="331687" y="1711049"/>
            <a:ext cx="2584129" cy="17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B646EF-2C8F-4FCA-819D-EA559596D988}"/>
              </a:ext>
            </a:extLst>
          </p:cNvPr>
          <p:cNvSpPr/>
          <p:nvPr/>
        </p:nvSpPr>
        <p:spPr>
          <a:xfrm>
            <a:off x="323148" y="1711049"/>
            <a:ext cx="2592288" cy="1764000"/>
          </a:xfrm>
          <a:prstGeom prst="rect">
            <a:avLst/>
          </a:prstGeom>
          <a:ln w="444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E854E2-BFDA-4E1D-B3F7-51BB7EE02D3A}"/>
              </a:ext>
            </a:extLst>
          </p:cNvPr>
          <p:cNvSpPr txBox="1"/>
          <p:nvPr/>
        </p:nvSpPr>
        <p:spPr>
          <a:xfrm>
            <a:off x="331687" y="4221088"/>
            <a:ext cx="8488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D4D4D"/>
                </a:solidFill>
              </a:rPr>
              <a:t>群間の平均値差が、標準偏差の何倍かを示す指標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400" b="1" dirty="0">
                <a:solidFill>
                  <a:schemeClr val="accent1"/>
                </a:solidFill>
              </a:rPr>
              <a:t>Cohen’s d = 0.20 : Small effect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Cohen’s d = 0.50 : Medium effect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en-US" altLang="ja-JP" sz="2400" b="1" dirty="0">
                <a:solidFill>
                  <a:schemeClr val="accent1"/>
                </a:solidFill>
              </a:rPr>
              <a:t>Cohen’s d = 0.80 : Large effect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という目安がある。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48512E-D1CE-4DD5-B075-52ECA48D2C23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ja-JP" altLang="en-US" dirty="0"/>
              <a:t>英語版</a:t>
            </a:r>
            <a:r>
              <a:rPr lang="en-US" altLang="ja-JP" dirty="0" err="1"/>
              <a:t>wikipedia</a:t>
            </a:r>
            <a:r>
              <a:rPr lang="ja-JP" altLang="en-US" dirty="0"/>
              <a:t>には、色々な効果量の指標が紹介されています。</a:t>
            </a:r>
            <a:endParaRPr kumimoji="1" lang="en-US" altLang="ja-JP" dirty="0"/>
          </a:p>
        </p:txBody>
      </p:sp>
      <p:pic>
        <p:nvPicPr>
          <p:cNvPr id="16" name="Picture 2" descr="talk icon">
            <a:extLst>
              <a:ext uri="{FF2B5EF4-FFF2-40B4-BE49-F238E27FC236}">
                <a16:creationId xmlns:a16="http://schemas.microsoft.com/office/drawing/2014/main" id="{7F802243-44F1-49A3-A636-48AD11EBE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9525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1B050-AE64-469B-A36D-01E8AC87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α</a:t>
            </a:r>
            <a:r>
              <a:rPr kumimoji="1" lang="ja-JP" altLang="en-US" dirty="0"/>
              <a:t>・</a:t>
            </a:r>
            <a:r>
              <a:rPr kumimoji="1" lang="en-US" altLang="ja-JP" dirty="0"/>
              <a:t>β</a:t>
            </a:r>
            <a:r>
              <a:rPr kumimoji="1" lang="ja-JP" altLang="en-US" dirty="0"/>
              <a:t>・効果量の関係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8D2AB0-02A4-4101-AEF8-9E8348D1B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必要サンプルサイズが増える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8DF263-0FC0-40CC-936D-AA28681F45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ja-JP" dirty="0"/>
              <a:t>α</a:t>
            </a:r>
            <a:r>
              <a:rPr lang="ja-JP" altLang="en-US" dirty="0"/>
              <a:t>を小さくする。</a:t>
            </a:r>
            <a:endParaRPr lang="en-US" altLang="ja-JP" dirty="0"/>
          </a:p>
          <a:p>
            <a:r>
              <a:rPr lang="en-US" altLang="ja-JP" dirty="0"/>
              <a:t>β</a:t>
            </a:r>
            <a:r>
              <a:rPr lang="ja-JP" altLang="en-US" dirty="0"/>
              <a:t>を小さくする。</a:t>
            </a:r>
            <a:endParaRPr lang="en-US" altLang="ja-JP" dirty="0"/>
          </a:p>
          <a:p>
            <a:r>
              <a:rPr lang="ja-JP" altLang="en-US" dirty="0"/>
              <a:t>効果量が小さい。</a:t>
            </a:r>
            <a:endParaRPr lang="en-US" altLang="ja-JP" dirty="0"/>
          </a:p>
          <a:p>
            <a:pPr lvl="1"/>
            <a:r>
              <a:rPr lang="ja-JP" altLang="en-US" dirty="0"/>
              <a:t>平均値の差が小さい。</a:t>
            </a:r>
            <a:endParaRPr lang="en-US" altLang="ja-JP" dirty="0"/>
          </a:p>
          <a:p>
            <a:pPr lvl="1"/>
            <a:r>
              <a:rPr lang="ja-JP" altLang="en-US" dirty="0"/>
              <a:t>分散が大きい。</a:t>
            </a:r>
            <a:endParaRPr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48D304-38E5-43E2-8196-0877DD287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必要サンプルサイズが減る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205B020-DE84-4230-A083-090DDB5124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ja-JP" dirty="0"/>
              <a:t>α</a:t>
            </a:r>
            <a:r>
              <a:rPr lang="ja-JP" altLang="en-US" dirty="0"/>
              <a:t>を大きくする。</a:t>
            </a:r>
            <a:endParaRPr lang="en-US" altLang="ja-JP" dirty="0"/>
          </a:p>
          <a:p>
            <a:r>
              <a:rPr lang="en-US" altLang="ja-JP" dirty="0"/>
              <a:t>β</a:t>
            </a:r>
            <a:r>
              <a:rPr lang="ja-JP" altLang="en-US" dirty="0"/>
              <a:t>を大きくする。</a:t>
            </a:r>
            <a:endParaRPr lang="en-US" altLang="ja-JP" dirty="0"/>
          </a:p>
          <a:p>
            <a:r>
              <a:rPr lang="ja-JP" altLang="en-US" dirty="0"/>
              <a:t>効果量が大きい。</a:t>
            </a:r>
            <a:endParaRPr lang="en-US" altLang="ja-JP" dirty="0"/>
          </a:p>
          <a:p>
            <a:pPr lvl="1"/>
            <a:r>
              <a:rPr lang="ja-JP" altLang="en-US" dirty="0"/>
              <a:t>平均値の差が大きい。</a:t>
            </a:r>
            <a:endParaRPr lang="en-US" altLang="ja-JP" dirty="0"/>
          </a:p>
          <a:p>
            <a:pPr lvl="1"/>
            <a:r>
              <a:rPr lang="ja-JP" altLang="en-US" dirty="0"/>
              <a:t>分散が小さい。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9AB561A-87B6-47C6-AFC7-FBD06AD0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802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本日のプログラム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3486819"/>
            <a:ext cx="5976664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サンプルサイズを設計のためその他の要素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195736" y="1484784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なぜ、サンプルサイズを設計するのか？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195736" y="4494931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計算以外の方法で設計する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95736" y="2483346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サンプルサイズを計算するための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要素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決定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要素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4931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実例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計算により設計する（</a:t>
            </a:r>
            <a:r>
              <a:rPr kumimoji="1" lang="en-US" altLang="ja-JP" sz="2400" dirty="0"/>
              <a:t>Stata</a:t>
            </a:r>
            <a:r>
              <a:rPr kumimoji="1" lang="ja-JP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7820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その他の要素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87664" y="131942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その他検討する要素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691680" y="2940368"/>
            <a:ext cx="5760640" cy="1424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sq">
            <a:solidFill>
              <a:schemeClr val="accent3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accent1"/>
                </a:solidFill>
              </a:rPr>
              <a:t>主要評価項目</a:t>
            </a:r>
            <a:endParaRPr kumimoji="1" lang="ja-JP" altLang="en-US" sz="4000" b="1" dirty="0"/>
          </a:p>
        </p:txBody>
      </p:sp>
      <p:sp>
        <p:nvSpPr>
          <p:cNvPr id="39" name="二等辺三角形 38"/>
          <p:cNvSpPr/>
          <p:nvPr/>
        </p:nvSpPr>
        <p:spPr>
          <a:xfrm>
            <a:off x="2987824" y="2524393"/>
            <a:ext cx="228587" cy="472559"/>
          </a:xfrm>
          <a:prstGeom prst="triangle">
            <a:avLst>
              <a:gd name="adj" fmla="val 49076"/>
            </a:avLst>
          </a:prstGeom>
          <a:solidFill>
            <a:schemeClr val="accent3">
              <a:lumMod val="60000"/>
              <a:lumOff val="40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91680" y="5085184"/>
            <a:ext cx="576064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ja-JP" altLang="en-US" sz="2800" dirty="0">
                <a:solidFill>
                  <a:srgbClr val="4D4D4D"/>
                </a:solidFill>
              </a:rPr>
              <a:t>効果量を考える前に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ja-JP" altLang="en-US" sz="2800" dirty="0">
                <a:solidFill>
                  <a:srgbClr val="4D4D4D"/>
                </a:solidFill>
              </a:rPr>
              <a:t>決めておくべき重要事項。</a:t>
            </a:r>
            <a:endParaRPr lang="en-US" altLang="ja-JP" sz="2800" dirty="0">
              <a:solidFill>
                <a:srgbClr val="4D4D4D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928379" y="1981466"/>
            <a:ext cx="3287240" cy="389042"/>
            <a:chOff x="3419872" y="1886775"/>
            <a:chExt cx="3287240" cy="389042"/>
          </a:xfrm>
        </p:grpSpPr>
        <p:sp>
          <p:nvSpPr>
            <p:cNvPr id="31" name="円/楕円 30"/>
            <p:cNvSpPr/>
            <p:nvPr/>
          </p:nvSpPr>
          <p:spPr>
            <a:xfrm>
              <a:off x="3419872" y="1901835"/>
              <a:ext cx="373982" cy="37398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4390958" y="1901835"/>
              <a:ext cx="373982" cy="373982"/>
            </a:xfrm>
            <a:prstGeom prst="ellips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5362044" y="1901835"/>
              <a:ext cx="373982" cy="373982"/>
            </a:xfrm>
            <a:prstGeom prst="ellips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3</a:t>
              </a:r>
              <a:endParaRPr kumimoji="1" lang="ja-JP" altLang="en-US" dirty="0"/>
            </a:p>
          </p:txBody>
        </p:sp>
        <p:cxnSp>
          <p:nvCxnSpPr>
            <p:cNvPr id="35" name="直線コネクタ 34"/>
            <p:cNvCxnSpPr>
              <a:stCxn id="31" idx="6"/>
              <a:endCxn id="32" idx="2"/>
            </p:cNvCxnSpPr>
            <p:nvPr/>
          </p:nvCxnSpPr>
          <p:spPr>
            <a:xfrm>
              <a:off x="3793854" y="2088826"/>
              <a:ext cx="597104" cy="0"/>
            </a:xfrm>
            <a:prstGeom prst="lin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6"/>
              <a:endCxn id="33" idx="2"/>
            </p:cNvCxnSpPr>
            <p:nvPr/>
          </p:nvCxnSpPr>
          <p:spPr>
            <a:xfrm>
              <a:off x="4764940" y="2088826"/>
              <a:ext cx="597104" cy="0"/>
            </a:xfrm>
            <a:prstGeom prst="lin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円/楕円 14"/>
            <p:cNvSpPr/>
            <p:nvPr/>
          </p:nvSpPr>
          <p:spPr>
            <a:xfrm>
              <a:off x="6333130" y="1886775"/>
              <a:ext cx="373982" cy="373982"/>
            </a:xfrm>
            <a:prstGeom prst="ellips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4</a:t>
              </a:r>
              <a:endParaRPr kumimoji="1" lang="ja-JP" altLang="en-US" dirty="0"/>
            </a:p>
          </p:txBody>
        </p:sp>
        <p:cxnSp>
          <p:nvCxnSpPr>
            <p:cNvPr id="16" name="直線コネクタ 15"/>
            <p:cNvCxnSpPr>
              <a:endCxn id="15" idx="2"/>
            </p:cNvCxnSpPr>
            <p:nvPr/>
          </p:nvCxnSpPr>
          <p:spPr>
            <a:xfrm>
              <a:off x="5736026" y="2073766"/>
              <a:ext cx="597104" cy="0"/>
            </a:xfrm>
            <a:prstGeom prst="lin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92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その他の要素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87664" y="131942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その他検討する要素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691680" y="2940368"/>
            <a:ext cx="5760640" cy="1424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sq">
            <a:solidFill>
              <a:schemeClr val="accent3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accent1"/>
                </a:solidFill>
              </a:rPr>
              <a:t>群間比</a:t>
            </a:r>
            <a:endParaRPr kumimoji="1" lang="ja-JP" altLang="en-US" sz="4000" b="1" dirty="0"/>
          </a:p>
        </p:txBody>
      </p:sp>
      <p:sp>
        <p:nvSpPr>
          <p:cNvPr id="39" name="二等辺三角形 38"/>
          <p:cNvSpPr/>
          <p:nvPr/>
        </p:nvSpPr>
        <p:spPr>
          <a:xfrm>
            <a:off x="3972162" y="2524393"/>
            <a:ext cx="228587" cy="472559"/>
          </a:xfrm>
          <a:prstGeom prst="triangle">
            <a:avLst>
              <a:gd name="adj" fmla="val 49076"/>
            </a:avLst>
          </a:prstGeom>
          <a:solidFill>
            <a:schemeClr val="accent3">
              <a:lumMod val="60000"/>
              <a:lumOff val="40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91680" y="5085184"/>
            <a:ext cx="576064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ja-JP" altLang="en-US" sz="2800" dirty="0">
                <a:solidFill>
                  <a:srgbClr val="4D4D4D"/>
                </a:solidFill>
              </a:rPr>
              <a:t>群間比を決めておく。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altLang="ja-JP" sz="4000" b="1" dirty="0">
                <a:solidFill>
                  <a:schemeClr val="accent5"/>
                </a:solidFill>
              </a:rPr>
              <a:t>1:1</a:t>
            </a:r>
            <a:r>
              <a:rPr lang="ja-JP" altLang="en-US" sz="2800" dirty="0">
                <a:solidFill>
                  <a:srgbClr val="4D4D4D"/>
                </a:solidFill>
              </a:rPr>
              <a:t>が効率が最も良いが</a:t>
            </a:r>
            <a:r>
              <a:rPr lang="en-US" altLang="ja-JP" sz="2800" dirty="0">
                <a:solidFill>
                  <a:srgbClr val="4D4D4D"/>
                </a:solidFill>
              </a:rPr>
              <a:t>…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2928379" y="1981466"/>
            <a:ext cx="3287240" cy="389042"/>
            <a:chOff x="3419872" y="1886775"/>
            <a:chExt cx="3287240" cy="389042"/>
          </a:xfrm>
        </p:grpSpPr>
        <p:sp>
          <p:nvSpPr>
            <p:cNvPr id="31" name="円/楕円 30"/>
            <p:cNvSpPr/>
            <p:nvPr/>
          </p:nvSpPr>
          <p:spPr>
            <a:xfrm>
              <a:off x="3419872" y="1901835"/>
              <a:ext cx="373982" cy="37398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4390958" y="1901835"/>
              <a:ext cx="373982" cy="373982"/>
            </a:xfrm>
            <a:prstGeom prst="ellipse">
              <a:avLst/>
            </a:prstGeom>
            <a:solidFill>
              <a:srgbClr val="FFD966"/>
            </a:solidFill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5362044" y="1901835"/>
              <a:ext cx="373982" cy="373982"/>
            </a:xfrm>
            <a:prstGeom prst="ellips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3</a:t>
              </a:r>
              <a:endParaRPr kumimoji="1" lang="ja-JP" altLang="en-US" dirty="0"/>
            </a:p>
          </p:txBody>
        </p:sp>
        <p:cxnSp>
          <p:nvCxnSpPr>
            <p:cNvPr id="35" name="直線コネクタ 34"/>
            <p:cNvCxnSpPr>
              <a:stCxn id="31" idx="6"/>
              <a:endCxn id="32" idx="2"/>
            </p:cNvCxnSpPr>
            <p:nvPr/>
          </p:nvCxnSpPr>
          <p:spPr>
            <a:xfrm>
              <a:off x="3793854" y="2088826"/>
              <a:ext cx="597104" cy="0"/>
            </a:xfrm>
            <a:prstGeom prst="lin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6"/>
              <a:endCxn id="33" idx="2"/>
            </p:cNvCxnSpPr>
            <p:nvPr/>
          </p:nvCxnSpPr>
          <p:spPr>
            <a:xfrm>
              <a:off x="4764940" y="2088826"/>
              <a:ext cx="597104" cy="0"/>
            </a:xfrm>
            <a:prstGeom prst="lin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円/楕円 14"/>
            <p:cNvSpPr/>
            <p:nvPr/>
          </p:nvSpPr>
          <p:spPr>
            <a:xfrm>
              <a:off x="6333130" y="1886775"/>
              <a:ext cx="373982" cy="373982"/>
            </a:xfrm>
            <a:prstGeom prst="ellips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4</a:t>
              </a:r>
              <a:endParaRPr kumimoji="1" lang="ja-JP" altLang="en-US" dirty="0"/>
            </a:p>
          </p:txBody>
        </p:sp>
        <p:cxnSp>
          <p:nvCxnSpPr>
            <p:cNvPr id="16" name="直線コネクタ 15"/>
            <p:cNvCxnSpPr>
              <a:endCxn id="15" idx="2"/>
            </p:cNvCxnSpPr>
            <p:nvPr/>
          </p:nvCxnSpPr>
          <p:spPr>
            <a:xfrm>
              <a:off x="5736026" y="2073766"/>
              <a:ext cx="597104" cy="0"/>
            </a:xfrm>
            <a:prstGeom prst="lin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0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FC38B-6DA2-4255-9B40-6B76A733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01338"/>
          </a:xfrm>
        </p:spPr>
        <p:txBody>
          <a:bodyPr anchor="ctr">
            <a:normAutofit/>
          </a:bodyPr>
          <a:lstStyle/>
          <a:p>
            <a:r>
              <a:rPr kumimoji="1" lang="ja-JP" altLang="en-US" dirty="0"/>
              <a:t>群間比を検討する。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662F26-85D5-4CC0-B6B2-F5BD6AA7C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>
            <a:normAutofit/>
          </a:bodyPr>
          <a:lstStyle/>
          <a:p>
            <a:r>
              <a:rPr lang="ja-JP" altLang="en-US" dirty="0"/>
              <a:t>曝露：非曝露＝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>k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1161BCC-C48A-45DE-A2D9-D830171F9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/>
          <a:p>
            <a:r>
              <a:rPr lang="ja-JP" altLang="en-US" dirty="0"/>
              <a:t>効率が落ちる。</a:t>
            </a:r>
            <a:endParaRPr lang="en-US" altLang="ja-JP" dirty="0"/>
          </a:p>
          <a:p>
            <a:r>
              <a:rPr lang="ja-JP" altLang="en-US" dirty="0"/>
              <a:t>手間がかかる。</a:t>
            </a:r>
            <a:endParaRPr lang="en-US" altLang="ja-JP" dirty="0"/>
          </a:p>
          <a:p>
            <a:r>
              <a:rPr lang="ja-JP" altLang="en-US" dirty="0"/>
              <a:t>有意水準を満たす確率が</a:t>
            </a:r>
            <a:r>
              <a:rPr lang="ja-JP" altLang="en-US" b="1" u="sng" dirty="0"/>
              <a:t>少し</a:t>
            </a:r>
            <a:r>
              <a:rPr lang="ja-JP" altLang="en-US" dirty="0"/>
              <a:t>増える。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42C571E-D504-4672-9CBF-F17E7F2D5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>
            <a:normAutofit/>
          </a:bodyPr>
          <a:lstStyle/>
          <a:p>
            <a:r>
              <a:rPr lang="ja-JP" altLang="en-US" dirty="0"/>
              <a:t>曝露：非曝露＝</a:t>
            </a:r>
            <a:r>
              <a:rPr lang="en-US" altLang="ja-JP" dirty="0"/>
              <a:t>1</a:t>
            </a:r>
            <a:r>
              <a:rPr lang="ja-JP" altLang="en-US" dirty="0"/>
              <a:t>：</a:t>
            </a:r>
            <a:r>
              <a:rPr lang="en-US" altLang="ja-JP" dirty="0"/>
              <a:t>1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39901F9-05B9-4D47-9FFC-F553EC75C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/>
          <a:p>
            <a:r>
              <a:rPr lang="ja-JP" altLang="en-US" dirty="0"/>
              <a:t>最も効率が良い。</a:t>
            </a:r>
            <a:endParaRPr lang="en-US" altLang="ja-JP" dirty="0"/>
          </a:p>
          <a:p>
            <a:r>
              <a:rPr lang="ja-JP" altLang="en-US" dirty="0"/>
              <a:t>手間も掛からない。</a:t>
            </a:r>
            <a:endParaRPr lang="en-US" altLang="ja-JP" dirty="0"/>
          </a:p>
          <a:p>
            <a:r>
              <a:rPr lang="ja-JP" altLang="en-US" dirty="0"/>
              <a:t>有意水準を満たす確率が増えない。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47A5B-999E-4FF2-A0B3-5A1BF8B0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188640"/>
            <a:ext cx="1763688" cy="55807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3400"/>
              <a:t> </a:t>
            </a:r>
            <a:fld id="{8B45D110-FD8E-48BD-8825-CDFBF9D22CA3}" type="slidenum">
              <a:rPr lang="ja-JP" altLang="en-US" sz="3400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ja-JP" altLang="en-US" sz="3400"/>
          </a:p>
        </p:txBody>
      </p:sp>
    </p:spTree>
    <p:extLst>
      <p:ext uri="{BB962C8B-B14F-4D97-AF65-F5344CB8AC3E}">
        <p14:creationId xmlns:p14="http://schemas.microsoft.com/office/powerpoint/2010/main" val="214928803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lt"/>
              </a:rPr>
              <a:t>症例対照研究の例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sp>
        <p:nvSpPr>
          <p:cNvPr id="20" name="下矢印 19"/>
          <p:cNvSpPr/>
          <p:nvPr/>
        </p:nvSpPr>
        <p:spPr>
          <a:xfrm>
            <a:off x="3923928" y="3447003"/>
            <a:ext cx="1296144" cy="720080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3387" y="4455115"/>
            <a:ext cx="81355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症例の数は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年以上増やせない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ので、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36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対照の数を増やすべきか？</a:t>
            </a:r>
            <a:endParaRPr lang="en-US" altLang="ja-JP" sz="36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219" y="1700808"/>
            <a:ext cx="81355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症例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：稀少疾患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（年間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人）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対照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：それ以外の者</a:t>
            </a:r>
          </a:p>
        </p:txBody>
      </p:sp>
    </p:spTree>
    <p:extLst>
      <p:ext uri="{BB962C8B-B14F-4D97-AF65-F5344CB8AC3E}">
        <p14:creationId xmlns:p14="http://schemas.microsoft.com/office/powerpoint/2010/main" val="33411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7DF95187-0E14-4C6B-9302-1363DDBE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症例対照研究の場合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6CDD53-55B3-4BBF-A9FE-5F3BDE77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F277EC9-D17D-4A62-B0BF-74B6CFCE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40" y="1070963"/>
            <a:ext cx="6634197" cy="5378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EB08EA-6B73-44D7-B590-0D380034280B}"/>
              </a:ext>
            </a:extLst>
          </p:cNvPr>
          <p:cNvSpPr txBox="1"/>
          <p:nvPr/>
        </p:nvSpPr>
        <p:spPr>
          <a:xfrm>
            <a:off x="3962665" y="6044530"/>
            <a:ext cx="36816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症例数：対照数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＝１：ｋ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右矢印 1">
            <a:extLst>
              <a:ext uri="{FF2B5EF4-FFF2-40B4-BE49-F238E27FC236}">
                <a16:creationId xmlns:a16="http://schemas.microsoft.com/office/drawing/2014/main" id="{04B0EAA0-A9E5-4BD5-AF4C-3D4975B3899D}"/>
              </a:ext>
            </a:extLst>
          </p:cNvPr>
          <p:cNvSpPr/>
          <p:nvPr/>
        </p:nvSpPr>
        <p:spPr>
          <a:xfrm>
            <a:off x="6709913" y="6023791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4">
            <a:extLst>
              <a:ext uri="{FF2B5EF4-FFF2-40B4-BE49-F238E27FC236}">
                <a16:creationId xmlns:a16="http://schemas.microsoft.com/office/drawing/2014/main" id="{C5547ED5-866C-4C57-A863-ED673B39C6F8}"/>
              </a:ext>
            </a:extLst>
          </p:cNvPr>
          <p:cNvSpPr/>
          <p:nvPr/>
        </p:nvSpPr>
        <p:spPr>
          <a:xfrm rot="16200000">
            <a:off x="326638" y="1808820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FFBC26-ED3B-4A60-9647-EAC1511E5763}"/>
              </a:ext>
            </a:extLst>
          </p:cNvPr>
          <p:cNvSpPr txBox="1"/>
          <p:nvPr/>
        </p:nvSpPr>
        <p:spPr>
          <a:xfrm>
            <a:off x="671869" y="2708920"/>
            <a:ext cx="461665" cy="29019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>
                <a:solidFill>
                  <a:srgbClr val="4D4D4D"/>
                </a:solidFill>
              </a:rPr>
              <a:t>統計学的検出力（相対値）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A7D7DA-774C-41F4-B5C8-539DB8AB0E37}"/>
              </a:ext>
            </a:extLst>
          </p:cNvPr>
          <p:cNvSpPr txBox="1"/>
          <p:nvPr/>
        </p:nvSpPr>
        <p:spPr>
          <a:xfrm>
            <a:off x="5768570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D4D4D"/>
                </a:solidFill>
              </a:rPr>
              <a:t>k</a:t>
            </a:r>
            <a:r>
              <a:rPr kumimoji="1" lang="ja-JP" altLang="en-US" b="1" dirty="0">
                <a:solidFill>
                  <a:srgbClr val="4D4D4D"/>
                </a:solidFill>
              </a:rPr>
              <a:t>→∞で</a:t>
            </a:r>
            <a:r>
              <a:rPr kumimoji="1" lang="en-US" altLang="ja-JP" b="1" dirty="0">
                <a:solidFill>
                  <a:srgbClr val="4D4D4D"/>
                </a:solidFill>
              </a:rPr>
              <a:t>2</a:t>
            </a:r>
            <a:r>
              <a:rPr kumimoji="1" lang="ja-JP" altLang="en-US" b="1" dirty="0">
                <a:solidFill>
                  <a:srgbClr val="4D4D4D"/>
                </a:solidFill>
              </a:rPr>
              <a:t>に漸近</a:t>
            </a:r>
            <a:endParaRPr lang="en-US" altLang="ja-JP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172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lt"/>
              </a:rPr>
              <a:t>症例対照研究の例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sp>
        <p:nvSpPr>
          <p:cNvPr id="20" name="下矢印 19"/>
          <p:cNvSpPr/>
          <p:nvPr/>
        </p:nvSpPr>
        <p:spPr>
          <a:xfrm>
            <a:off x="3923928" y="3447003"/>
            <a:ext cx="1296144" cy="720080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3387" y="4455115"/>
            <a:ext cx="8135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対照を増やしても</a:t>
            </a:r>
            <a:b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統計学的検出力の増加は</a:t>
            </a:r>
            <a:r>
              <a:rPr lang="ja-JP" altLang="en-US" sz="36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逓減する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219" y="1700808"/>
            <a:ext cx="81355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症例の数は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年以上増やせない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ので、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36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対照の数を増やすべきか？</a:t>
            </a:r>
            <a:endParaRPr lang="en-US" altLang="ja-JP" sz="36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956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8EF66-9454-4D1E-BF45-1C5F733A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サンプルサイズ計算できるツール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548CF29-C0C8-48CA-B502-AE1CB67B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63D26F8E-8C57-49A8-8ABF-9A97D7429B38}"/>
              </a:ext>
            </a:extLst>
          </p:cNvPr>
          <p:cNvSpPr/>
          <p:nvPr/>
        </p:nvSpPr>
        <p:spPr>
          <a:xfrm>
            <a:off x="899592" y="1992035"/>
            <a:ext cx="504056" cy="504056"/>
          </a:xfrm>
          <a:prstGeom prst="flowChartProcess">
            <a:avLst/>
          </a:prstGeom>
          <a:solidFill>
            <a:schemeClr val="accent1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8C293A-C660-4272-AC6E-E5F5BE8B0F98}"/>
              </a:ext>
            </a:extLst>
          </p:cNvPr>
          <p:cNvSpPr txBox="1"/>
          <p:nvPr/>
        </p:nvSpPr>
        <p:spPr>
          <a:xfrm>
            <a:off x="1722866" y="1772816"/>
            <a:ext cx="7133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u="sng" dirty="0">
                <a:solidFill>
                  <a:srgbClr val="4D4D4D"/>
                </a:solidFill>
              </a:rPr>
              <a:t>Stata</a:t>
            </a:r>
          </a:p>
          <a:p>
            <a:r>
              <a:rPr kumimoji="1" lang="en-US" altLang="ja-JP" sz="2400" dirty="0" err="1"/>
              <a:t>moodle</a:t>
            </a:r>
            <a:r>
              <a:rPr kumimoji="1" lang="ja-JP" altLang="en-US" sz="2400" dirty="0"/>
              <a:t>「</a:t>
            </a:r>
            <a:r>
              <a:rPr kumimoji="1" lang="en-US" altLang="ja-JP" sz="2400" dirty="0"/>
              <a:t>STATA</a:t>
            </a:r>
            <a:r>
              <a:rPr kumimoji="1" lang="ja-JP" altLang="en-US" sz="2400" dirty="0"/>
              <a:t>ユーザークラブ」登録で利用可能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46642845-A854-49D5-BB21-C01A8F9E43E6}"/>
              </a:ext>
            </a:extLst>
          </p:cNvPr>
          <p:cNvSpPr/>
          <p:nvPr/>
        </p:nvSpPr>
        <p:spPr>
          <a:xfrm>
            <a:off x="899592" y="3434818"/>
            <a:ext cx="504056" cy="504056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AE60F1-8691-4B3D-967E-10C59006D116}"/>
              </a:ext>
            </a:extLst>
          </p:cNvPr>
          <p:cNvSpPr txBox="1"/>
          <p:nvPr/>
        </p:nvSpPr>
        <p:spPr>
          <a:xfrm>
            <a:off x="1722866" y="3215599"/>
            <a:ext cx="7133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4D4D4D"/>
                </a:solidFill>
              </a:rPr>
              <a:t>R (</a:t>
            </a:r>
            <a:r>
              <a:rPr kumimoji="1" lang="en-US" altLang="ja-JP" sz="3200" b="1" dirty="0" err="1">
                <a:solidFill>
                  <a:srgbClr val="4D4D4D"/>
                </a:solidFill>
              </a:rPr>
              <a:t>TrialSize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パッケージ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*)</a:t>
            </a:r>
          </a:p>
          <a:p>
            <a:r>
              <a:rPr lang="en-US" altLang="ja-JP" sz="2400" dirty="0">
                <a:hlinkClick r:id="rId2"/>
              </a:rPr>
              <a:t>http://www.okadajp.org/RWiki/</a:t>
            </a:r>
            <a:endParaRPr lang="en-US" altLang="ja-JP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37654A-FF9B-4916-82B7-20DB5819A62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0" i="0" dirty="0">
                <a:solidFill>
                  <a:srgbClr val="222222"/>
                </a:solidFill>
                <a:effectLst/>
                <a:latin typeface="-apple-system"/>
              </a:rPr>
              <a:t>* 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-apple-system"/>
              </a:rPr>
              <a:t>ただし、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-apple-system"/>
              </a:rPr>
              <a:t>TwoSampleProportion.Equivalence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-apple-system"/>
              </a:rPr>
              <a:t>関数</a:t>
            </a:r>
            <a:r>
              <a:rPr lang="ja-JP" altLang="en-US" dirty="0"/>
              <a:t>バグあり</a:t>
            </a:r>
            <a:endParaRPr kumimoji="1" lang="en-US" altLang="ja-JP" dirty="0"/>
          </a:p>
        </p:txBody>
      </p:sp>
      <p:pic>
        <p:nvPicPr>
          <p:cNvPr id="9" name="Picture 2" descr="talk icon">
            <a:extLst>
              <a:ext uri="{FF2B5EF4-FFF2-40B4-BE49-F238E27FC236}">
                <a16:creationId xmlns:a16="http://schemas.microsoft.com/office/drawing/2014/main" id="{39B8A2AC-3BF9-4799-AD4F-EBEBC5ED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C3B0933B-271C-4D56-9D42-7E0A8B1064F2}"/>
              </a:ext>
            </a:extLst>
          </p:cNvPr>
          <p:cNvSpPr/>
          <p:nvPr/>
        </p:nvSpPr>
        <p:spPr>
          <a:xfrm>
            <a:off x="899592" y="4889214"/>
            <a:ext cx="504056" cy="504056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4067DC-4B2D-4E1D-B101-7C985FA8D179}"/>
              </a:ext>
            </a:extLst>
          </p:cNvPr>
          <p:cNvSpPr txBox="1"/>
          <p:nvPr/>
        </p:nvSpPr>
        <p:spPr>
          <a:xfrm>
            <a:off x="1722866" y="4669995"/>
            <a:ext cx="713310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4D4D4D"/>
                </a:solidFill>
              </a:rPr>
              <a:t>PS3.1</a:t>
            </a:r>
            <a:r>
              <a:rPr lang="ja-JP" altLang="en-US" sz="3200" b="1" dirty="0">
                <a:solidFill>
                  <a:srgbClr val="4D4D4D"/>
                </a:solidFill>
              </a:rPr>
              <a:t> </a:t>
            </a:r>
            <a:r>
              <a:rPr lang="en-US" altLang="ja-JP" sz="3200" b="1" dirty="0">
                <a:solidFill>
                  <a:srgbClr val="4D4D4D"/>
                </a:solidFill>
              </a:rPr>
              <a:t>(Vanderbilt</a:t>
            </a:r>
            <a:r>
              <a:rPr lang="ja-JP" altLang="en-US" sz="3200" b="1" dirty="0">
                <a:solidFill>
                  <a:srgbClr val="4D4D4D"/>
                </a:solidFill>
              </a:rPr>
              <a:t>大学のツール</a:t>
            </a:r>
            <a:r>
              <a:rPr lang="en-US" altLang="ja-JP" sz="3200" b="1" dirty="0">
                <a:solidFill>
                  <a:srgbClr val="4D4D4D"/>
                </a:solidFill>
              </a:rPr>
              <a:t>)</a:t>
            </a:r>
            <a:endParaRPr kumimoji="1" lang="en-US" altLang="ja-JP" sz="3200" b="1" dirty="0">
              <a:solidFill>
                <a:srgbClr val="4D4D4D"/>
              </a:solidFill>
            </a:endParaRPr>
          </a:p>
          <a:p>
            <a:r>
              <a:rPr kumimoji="1" lang="en-US" altLang="ja-JP" sz="2000" dirty="0">
                <a:solidFill>
                  <a:srgbClr val="4D4D4D"/>
                </a:solidFill>
                <a:hlinkClick r:id="rId4"/>
              </a:rPr>
              <a:t>https://biostat.app.vumc.org/wiki/Main/PowerSampleSize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75794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その他の要素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87664" y="131942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その他検討する要素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691680" y="2940368"/>
            <a:ext cx="5760640" cy="1424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sq">
            <a:solidFill>
              <a:schemeClr val="accent3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accent1"/>
                </a:solidFill>
              </a:rPr>
              <a:t>倫理的検討</a:t>
            </a:r>
            <a:endParaRPr kumimoji="1" lang="ja-JP" altLang="en-US" sz="4000" b="1" dirty="0"/>
          </a:p>
        </p:txBody>
      </p:sp>
      <p:sp>
        <p:nvSpPr>
          <p:cNvPr id="39" name="二等辺三角形 38"/>
          <p:cNvSpPr/>
          <p:nvPr/>
        </p:nvSpPr>
        <p:spPr>
          <a:xfrm>
            <a:off x="4943248" y="2524393"/>
            <a:ext cx="228587" cy="472559"/>
          </a:xfrm>
          <a:prstGeom prst="triangle">
            <a:avLst>
              <a:gd name="adj" fmla="val 49076"/>
            </a:avLst>
          </a:prstGeom>
          <a:solidFill>
            <a:schemeClr val="accent3">
              <a:lumMod val="60000"/>
              <a:lumOff val="40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91680" y="5085184"/>
            <a:ext cx="576064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ja-JP" altLang="en-US" sz="2800" dirty="0">
                <a:solidFill>
                  <a:srgbClr val="4D4D4D"/>
                </a:solidFill>
              </a:rPr>
              <a:t>割付けは倫理的に妥当か？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ja-JP" altLang="en-US" sz="3600" b="1" dirty="0">
                <a:solidFill>
                  <a:srgbClr val="4D4D4D"/>
                </a:solidFill>
              </a:rPr>
              <a:t>侵襲</a:t>
            </a:r>
            <a:r>
              <a:rPr lang="ja-JP" altLang="en-US" sz="2800" dirty="0">
                <a:solidFill>
                  <a:srgbClr val="4D4D4D"/>
                </a:solidFill>
              </a:rPr>
              <a:t>を考えるとサンプルサイズを抑えるべきでは？</a:t>
            </a:r>
            <a:endParaRPr lang="en-US" altLang="ja-JP" sz="2800" dirty="0">
              <a:solidFill>
                <a:srgbClr val="4D4D4D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928379" y="1981466"/>
            <a:ext cx="3287240" cy="389042"/>
            <a:chOff x="3419872" y="1886775"/>
            <a:chExt cx="3287240" cy="389042"/>
          </a:xfrm>
        </p:grpSpPr>
        <p:sp>
          <p:nvSpPr>
            <p:cNvPr id="31" name="円/楕円 30"/>
            <p:cNvSpPr/>
            <p:nvPr/>
          </p:nvSpPr>
          <p:spPr>
            <a:xfrm>
              <a:off x="3419872" y="1901835"/>
              <a:ext cx="373982" cy="37398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4390958" y="1901835"/>
              <a:ext cx="373982" cy="37398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5362044" y="1901835"/>
              <a:ext cx="373982" cy="373982"/>
            </a:xfrm>
            <a:prstGeom prst="ellipse">
              <a:avLst/>
            </a:prstGeom>
            <a:solidFill>
              <a:srgbClr val="FFD966"/>
            </a:solidFill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3</a:t>
              </a:r>
              <a:endParaRPr kumimoji="1" lang="ja-JP" altLang="en-US" dirty="0"/>
            </a:p>
          </p:txBody>
        </p:sp>
        <p:cxnSp>
          <p:nvCxnSpPr>
            <p:cNvPr id="35" name="直線コネクタ 34"/>
            <p:cNvCxnSpPr>
              <a:stCxn id="31" idx="6"/>
              <a:endCxn id="32" idx="2"/>
            </p:cNvCxnSpPr>
            <p:nvPr/>
          </p:nvCxnSpPr>
          <p:spPr>
            <a:xfrm>
              <a:off x="3793854" y="2088826"/>
              <a:ext cx="597104" cy="0"/>
            </a:xfrm>
            <a:prstGeom prst="lin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6"/>
              <a:endCxn id="33" idx="2"/>
            </p:cNvCxnSpPr>
            <p:nvPr/>
          </p:nvCxnSpPr>
          <p:spPr>
            <a:xfrm>
              <a:off x="4764940" y="2088826"/>
              <a:ext cx="597104" cy="0"/>
            </a:xfrm>
            <a:prstGeom prst="lin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円/楕円 14"/>
            <p:cNvSpPr/>
            <p:nvPr/>
          </p:nvSpPr>
          <p:spPr>
            <a:xfrm>
              <a:off x="6333130" y="1886775"/>
              <a:ext cx="373982" cy="373982"/>
            </a:xfrm>
            <a:prstGeom prst="ellips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4</a:t>
              </a:r>
              <a:endParaRPr kumimoji="1" lang="ja-JP" altLang="en-US" dirty="0"/>
            </a:p>
          </p:txBody>
        </p:sp>
        <p:cxnSp>
          <p:nvCxnSpPr>
            <p:cNvPr id="16" name="直線コネクタ 15"/>
            <p:cNvCxnSpPr>
              <a:endCxn id="15" idx="2"/>
            </p:cNvCxnSpPr>
            <p:nvPr/>
          </p:nvCxnSpPr>
          <p:spPr>
            <a:xfrm>
              <a:off x="5736026" y="2073766"/>
              <a:ext cx="597104" cy="0"/>
            </a:xfrm>
            <a:prstGeom prst="lin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21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その他の要素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787664" y="131942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その他検討する要素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691680" y="2940368"/>
            <a:ext cx="5760640" cy="14247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sq">
            <a:solidFill>
              <a:schemeClr val="accent3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予算・時間・人員</a:t>
            </a:r>
            <a:endParaRPr kumimoji="1" lang="ja-JP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39" name="二等辺三角形 38"/>
          <p:cNvSpPr/>
          <p:nvPr/>
        </p:nvSpPr>
        <p:spPr>
          <a:xfrm>
            <a:off x="5914334" y="2524393"/>
            <a:ext cx="228587" cy="472559"/>
          </a:xfrm>
          <a:prstGeom prst="triangle">
            <a:avLst>
              <a:gd name="adj" fmla="val 49076"/>
            </a:avLst>
          </a:prstGeom>
          <a:solidFill>
            <a:schemeClr val="accent3">
              <a:lumMod val="60000"/>
              <a:lumOff val="40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91680" y="5085184"/>
            <a:ext cx="576064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ja-JP" altLang="en-US" sz="2800" dirty="0">
                <a:solidFill>
                  <a:srgbClr val="4D4D4D"/>
                </a:solidFill>
              </a:rPr>
              <a:t>実現可能なサンプルサイズは、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ja-JP" altLang="en-US" sz="3600" b="1" dirty="0">
                <a:solidFill>
                  <a:schemeClr val="accent6"/>
                </a:solidFill>
              </a:rPr>
              <a:t>計算外の要因</a:t>
            </a:r>
            <a:r>
              <a:rPr lang="ja-JP" altLang="en-US" sz="2800" dirty="0">
                <a:solidFill>
                  <a:srgbClr val="4D4D4D"/>
                </a:solidFill>
              </a:rPr>
              <a:t>で決まっている。</a:t>
            </a:r>
            <a:endParaRPr lang="en-US" altLang="ja-JP" sz="2800" dirty="0">
              <a:solidFill>
                <a:srgbClr val="4D4D4D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928379" y="1981466"/>
            <a:ext cx="3287240" cy="389042"/>
            <a:chOff x="3419872" y="1886775"/>
            <a:chExt cx="3287240" cy="389042"/>
          </a:xfrm>
        </p:grpSpPr>
        <p:sp>
          <p:nvSpPr>
            <p:cNvPr id="31" name="円/楕円 30"/>
            <p:cNvSpPr/>
            <p:nvPr/>
          </p:nvSpPr>
          <p:spPr>
            <a:xfrm>
              <a:off x="3419872" y="1901835"/>
              <a:ext cx="373982" cy="37398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4390958" y="1901835"/>
              <a:ext cx="373982" cy="37398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5362044" y="1901835"/>
              <a:ext cx="373982" cy="373982"/>
            </a:xfrm>
            <a:prstGeom prst="ellips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3</a:t>
              </a:r>
              <a:endParaRPr kumimoji="1" lang="ja-JP" altLang="en-US" dirty="0"/>
            </a:p>
          </p:txBody>
        </p:sp>
        <p:cxnSp>
          <p:nvCxnSpPr>
            <p:cNvPr id="35" name="直線コネクタ 34"/>
            <p:cNvCxnSpPr>
              <a:stCxn id="31" idx="6"/>
              <a:endCxn id="32" idx="2"/>
            </p:cNvCxnSpPr>
            <p:nvPr/>
          </p:nvCxnSpPr>
          <p:spPr>
            <a:xfrm>
              <a:off x="3793854" y="2088826"/>
              <a:ext cx="597104" cy="0"/>
            </a:xfrm>
            <a:prstGeom prst="lin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6"/>
              <a:endCxn id="33" idx="2"/>
            </p:cNvCxnSpPr>
            <p:nvPr/>
          </p:nvCxnSpPr>
          <p:spPr>
            <a:xfrm>
              <a:off x="4764940" y="2088826"/>
              <a:ext cx="597104" cy="0"/>
            </a:xfrm>
            <a:prstGeom prst="lin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円/楕円 14"/>
            <p:cNvSpPr/>
            <p:nvPr/>
          </p:nvSpPr>
          <p:spPr>
            <a:xfrm>
              <a:off x="6333130" y="1886775"/>
              <a:ext cx="373982" cy="373982"/>
            </a:xfrm>
            <a:prstGeom prst="ellipse">
              <a:avLst/>
            </a:prstGeom>
            <a:solidFill>
              <a:srgbClr val="FFD966"/>
            </a:solidFill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4</a:t>
              </a:r>
              <a:endParaRPr kumimoji="1" lang="ja-JP" altLang="en-US" dirty="0"/>
            </a:p>
          </p:txBody>
        </p:sp>
        <p:cxnSp>
          <p:nvCxnSpPr>
            <p:cNvPr id="16" name="直線コネクタ 15"/>
            <p:cNvCxnSpPr>
              <a:endCxn id="15" idx="2"/>
            </p:cNvCxnSpPr>
            <p:nvPr/>
          </p:nvCxnSpPr>
          <p:spPr>
            <a:xfrm>
              <a:off x="5736026" y="2073766"/>
              <a:ext cx="597104" cy="0"/>
            </a:xfrm>
            <a:prstGeom prst="line">
              <a:avLst/>
            </a:prstGeom>
            <a:ln w="19050" cap="sq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5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72833-C2B9-40E3-96C6-E9B40D12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B995F8-DC95-4B77-B049-69771F56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2DC6740D-9989-4134-BDBE-19380869EDFD}"/>
              </a:ext>
            </a:extLst>
          </p:cNvPr>
          <p:cNvSpPr/>
          <p:nvPr/>
        </p:nvSpPr>
        <p:spPr>
          <a:xfrm>
            <a:off x="899592" y="2712115"/>
            <a:ext cx="504056" cy="504056"/>
          </a:xfrm>
          <a:prstGeom prst="flowChartProcess">
            <a:avLst/>
          </a:prstGeom>
          <a:solidFill>
            <a:schemeClr val="accent5"/>
          </a:solidFill>
          <a:ln w="1905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22B868-D9FB-4BAB-BFFC-5E933FDF005D}"/>
              </a:ext>
            </a:extLst>
          </p:cNvPr>
          <p:cNvSpPr txBox="1"/>
          <p:nvPr/>
        </p:nvSpPr>
        <p:spPr>
          <a:xfrm>
            <a:off x="1722866" y="2492896"/>
            <a:ext cx="7133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サンプルサイズの計算</a:t>
            </a:r>
          </a:p>
          <a:p>
            <a:r>
              <a:rPr kumimoji="1" lang="en-US" altLang="ja-JP" sz="2400" b="1" dirty="0">
                <a:solidFill>
                  <a:schemeClr val="accent1"/>
                </a:solidFill>
              </a:rPr>
              <a:t>α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・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β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・効果量</a:t>
            </a:r>
            <a:r>
              <a:rPr kumimoji="1" lang="ja-JP" altLang="en-US" sz="2400" dirty="0">
                <a:solidFill>
                  <a:srgbClr val="4D4D4D"/>
                </a:solidFill>
              </a:rPr>
              <a:t>を設定する必要がある。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F5BFA5CC-FE4D-4898-AE06-BE96510B9082}"/>
              </a:ext>
            </a:extLst>
          </p:cNvPr>
          <p:cNvSpPr/>
          <p:nvPr/>
        </p:nvSpPr>
        <p:spPr>
          <a:xfrm>
            <a:off x="899592" y="4305011"/>
            <a:ext cx="504056" cy="504056"/>
          </a:xfrm>
          <a:prstGeom prst="flowChartProcess">
            <a:avLst/>
          </a:prstGeom>
          <a:solidFill>
            <a:schemeClr val="accent5"/>
          </a:solidFill>
          <a:ln w="1905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CDE326C-2496-46EC-A747-5E0E6346DF6D}"/>
              </a:ext>
            </a:extLst>
          </p:cNvPr>
          <p:cNvSpPr txBox="1"/>
          <p:nvPr/>
        </p:nvSpPr>
        <p:spPr>
          <a:xfrm>
            <a:off x="1722866" y="4085792"/>
            <a:ext cx="7133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サンプルサイズの決定</a:t>
            </a:r>
            <a:endParaRPr kumimoji="1" lang="en-US" altLang="ja-JP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計算に基づく数値だけではなく、</a:t>
            </a:r>
            <a:br>
              <a:rPr kumimoji="1" lang="ja-JP" altLang="en-US" sz="2400" dirty="0">
                <a:solidFill>
                  <a:srgbClr val="4D4D4D"/>
                </a:solidFill>
              </a:rPr>
            </a:br>
            <a:r>
              <a:rPr kumimoji="1" lang="ja-JP" altLang="en-US" sz="2400" b="1" dirty="0">
                <a:solidFill>
                  <a:schemeClr val="accent1"/>
                </a:solidFill>
              </a:rPr>
              <a:t>他の要素</a:t>
            </a:r>
            <a:r>
              <a:rPr kumimoji="1" lang="ja-JP" altLang="en-US" sz="2400" dirty="0">
                <a:solidFill>
                  <a:srgbClr val="4D4D4D"/>
                </a:solidFill>
              </a:rPr>
              <a:t>も複合的に考える。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305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本日のプログラム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3486819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サンプルサイズを設計のためその他の要素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195736" y="1484784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なぜ、サンプルサイズを設計するのか？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195736" y="4494931"/>
            <a:ext cx="5976664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計算以外の方法で設計する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95736" y="2483346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サンプルサイズを計算するための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要素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決定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要素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4931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実例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計算により設計する（</a:t>
            </a:r>
            <a:r>
              <a:rPr kumimoji="1" lang="en-US" altLang="ja-JP" sz="2400" dirty="0"/>
              <a:t>Stata</a:t>
            </a:r>
            <a:r>
              <a:rPr kumimoji="1" lang="ja-JP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4512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計算外の要因で決定する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419872" y="1513818"/>
            <a:ext cx="373982" cy="373982"/>
          </a:xfrm>
          <a:prstGeom prst="ellipse">
            <a:avLst/>
          </a:prstGeom>
          <a:solidFill>
            <a:srgbClr val="FFD966"/>
          </a:solidFill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390958" y="1513818"/>
            <a:ext cx="373982" cy="373982"/>
          </a:xfrm>
          <a:prstGeom prst="ellipse">
            <a:avLst/>
          </a:prstGeom>
          <a:noFill/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5362044" y="1513818"/>
            <a:ext cx="373982" cy="373982"/>
          </a:xfrm>
          <a:prstGeom prst="ellipse">
            <a:avLst/>
          </a:prstGeom>
          <a:noFill/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4" idx="6"/>
            <a:endCxn id="5" idx="2"/>
          </p:cNvCxnSpPr>
          <p:nvPr/>
        </p:nvCxnSpPr>
        <p:spPr>
          <a:xfrm>
            <a:off x="3793854" y="1700809"/>
            <a:ext cx="597104" cy="0"/>
          </a:xfrm>
          <a:prstGeom prst="line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5" idx="6"/>
            <a:endCxn id="6" idx="2"/>
          </p:cNvCxnSpPr>
          <p:nvPr/>
        </p:nvCxnSpPr>
        <p:spPr>
          <a:xfrm>
            <a:off x="4764940" y="1700809"/>
            <a:ext cx="597104" cy="0"/>
          </a:xfrm>
          <a:prstGeom prst="line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>
            <a:off x="1691680" y="1887800"/>
            <a:ext cx="5760640" cy="1397184"/>
            <a:chOff x="1691680" y="4620791"/>
            <a:chExt cx="5760640" cy="1397184"/>
          </a:xfrm>
        </p:grpSpPr>
        <p:sp>
          <p:nvSpPr>
            <p:cNvPr id="12" name="正方形/長方形 11"/>
            <p:cNvSpPr/>
            <p:nvPr/>
          </p:nvSpPr>
          <p:spPr>
            <a:xfrm>
              <a:off x="1691680" y="4964652"/>
              <a:ext cx="5760640" cy="105332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sq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lvl="1" algn="ctr"/>
              <a:r>
                <a:rPr lang="ja-JP" altLang="en-US" sz="3200" b="1" dirty="0">
                  <a:solidFill>
                    <a:srgbClr val="4D4D4D"/>
                  </a:solidFill>
                </a:rPr>
                <a:t>既存情報のみを利用する</a:t>
              </a:r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3505822" y="4620791"/>
              <a:ext cx="202082" cy="343862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sq">
              <a:noFill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b="1" dirty="0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1121591" y="4077072"/>
            <a:ext cx="69008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選択基準・除外基準を満たす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3600" b="1" dirty="0">
                <a:solidFill>
                  <a:srgbClr val="4D4D4D"/>
                </a:solidFill>
              </a:rPr>
              <a:t>既存情報の量</a:t>
            </a:r>
            <a:r>
              <a:rPr kumimoji="1" lang="ja-JP" altLang="en-US" sz="2800" dirty="0">
                <a:solidFill>
                  <a:srgbClr val="4D4D4D"/>
                </a:solidFill>
              </a:rPr>
              <a:t>は決まっているので、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対象者数は自ずと定まる。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lt"/>
              </a:rPr>
              <a:t>既存情報のみを用いる例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sp>
        <p:nvSpPr>
          <p:cNvPr id="20" name="下矢印 19"/>
          <p:cNvSpPr/>
          <p:nvPr/>
        </p:nvSpPr>
        <p:spPr>
          <a:xfrm>
            <a:off x="3923928" y="3447003"/>
            <a:ext cx="1296144" cy="720080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3387" y="4455115"/>
            <a:ext cx="8135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統計学的な計算不要</a:t>
            </a:r>
            <a:endParaRPr lang="en-US" altLang="ja-JP" sz="3600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症例数＝カルテ上で条件を満たす症例数。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219" y="1700808"/>
            <a:ext cx="81355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選択基準：</a:t>
            </a: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カルテベースで薬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2010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日～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2013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12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31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日に服用した患者（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15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歳～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60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歳）</a:t>
            </a:r>
          </a:p>
        </p:txBody>
      </p:sp>
    </p:spTree>
    <p:extLst>
      <p:ext uri="{BB962C8B-B14F-4D97-AF65-F5344CB8AC3E}">
        <p14:creationId xmlns:p14="http://schemas.microsoft.com/office/powerpoint/2010/main" val="34385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計算外の要因で決定する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419872" y="1513818"/>
            <a:ext cx="373982" cy="373982"/>
          </a:xfrm>
          <a:prstGeom prst="ellipse">
            <a:avLst/>
          </a:prstGeom>
          <a:noFill/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390958" y="1513818"/>
            <a:ext cx="373982" cy="373982"/>
          </a:xfrm>
          <a:prstGeom prst="ellipse">
            <a:avLst/>
          </a:prstGeom>
          <a:solidFill>
            <a:srgbClr val="FFD966"/>
          </a:solidFill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5362044" y="1513818"/>
            <a:ext cx="373982" cy="373982"/>
          </a:xfrm>
          <a:prstGeom prst="ellipse">
            <a:avLst/>
          </a:prstGeom>
          <a:noFill/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4" idx="6"/>
            <a:endCxn id="5" idx="2"/>
          </p:cNvCxnSpPr>
          <p:nvPr/>
        </p:nvCxnSpPr>
        <p:spPr>
          <a:xfrm>
            <a:off x="3793854" y="1700809"/>
            <a:ext cx="597104" cy="0"/>
          </a:xfrm>
          <a:prstGeom prst="line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5" idx="6"/>
            <a:endCxn id="6" idx="2"/>
          </p:cNvCxnSpPr>
          <p:nvPr/>
        </p:nvCxnSpPr>
        <p:spPr>
          <a:xfrm>
            <a:off x="4764940" y="1700809"/>
            <a:ext cx="597104" cy="0"/>
          </a:xfrm>
          <a:prstGeom prst="line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>
            <a:off x="1691680" y="1887800"/>
            <a:ext cx="5760640" cy="1397184"/>
            <a:chOff x="1691680" y="4620791"/>
            <a:chExt cx="5760640" cy="1397184"/>
          </a:xfrm>
        </p:grpSpPr>
        <p:sp>
          <p:nvSpPr>
            <p:cNvPr id="12" name="正方形/長方形 11"/>
            <p:cNvSpPr/>
            <p:nvPr/>
          </p:nvSpPr>
          <p:spPr>
            <a:xfrm>
              <a:off x="1691680" y="4964652"/>
              <a:ext cx="5760640" cy="105332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sq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lvl="1" algn="ctr"/>
              <a:r>
                <a:rPr lang="ja-JP" altLang="en-US" sz="3200" b="1" dirty="0">
                  <a:solidFill>
                    <a:srgbClr val="4D4D4D"/>
                  </a:solidFill>
                </a:rPr>
                <a:t>対象者範囲が決まっている</a:t>
              </a:r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4470959" y="4620791"/>
              <a:ext cx="202082" cy="343862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sq">
              <a:noFill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b="1" dirty="0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1121591" y="4077072"/>
            <a:ext cx="69008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4D4D4D"/>
                </a:solidFill>
              </a:rPr>
              <a:t>ポピュレーションベース</a:t>
            </a:r>
            <a:r>
              <a:rPr kumimoji="1" lang="ja-JP" altLang="en-US" sz="2800" dirty="0">
                <a:solidFill>
                  <a:srgbClr val="4D4D4D"/>
                </a:solidFill>
              </a:rPr>
              <a:t>の場合、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選択条件を満たす数は決まっているので、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対象者数は自ずと定まる。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lt"/>
              </a:rPr>
              <a:t>対象者範囲が決まっている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p:sp>
        <p:nvSpPr>
          <p:cNvPr id="20" name="下矢印 19"/>
          <p:cNvSpPr/>
          <p:nvPr/>
        </p:nvSpPr>
        <p:spPr>
          <a:xfrm>
            <a:off x="3923928" y="3447003"/>
            <a:ext cx="1296144" cy="720080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3387" y="4455115"/>
            <a:ext cx="81355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統計学的な計算不要</a:t>
            </a:r>
            <a:endParaRPr lang="en-US" altLang="ja-JP" sz="3600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選択基準に該当する対象者数は、</a:t>
            </a:r>
            <a:b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住民台帳から数え上げる。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219" y="1700808"/>
            <a:ext cx="8135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選択基準（悉皆調査）：</a:t>
            </a:r>
          </a:p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2021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月に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町の未就学児全員を対象とする。</a:t>
            </a:r>
          </a:p>
        </p:txBody>
      </p:sp>
    </p:spTree>
    <p:extLst>
      <p:ext uri="{BB962C8B-B14F-4D97-AF65-F5344CB8AC3E}">
        <p14:creationId xmlns:p14="http://schemas.microsoft.com/office/powerpoint/2010/main" val="213434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計算外の要因で決定する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419872" y="1513818"/>
            <a:ext cx="373982" cy="373982"/>
          </a:xfrm>
          <a:prstGeom prst="ellipse">
            <a:avLst/>
          </a:prstGeom>
          <a:noFill/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390958" y="1513818"/>
            <a:ext cx="373982" cy="373982"/>
          </a:xfrm>
          <a:prstGeom prst="ellipse">
            <a:avLst/>
          </a:prstGeom>
          <a:noFill/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5362044" y="1513818"/>
            <a:ext cx="373982" cy="373982"/>
          </a:xfrm>
          <a:prstGeom prst="ellipse">
            <a:avLst/>
          </a:prstGeom>
          <a:solidFill>
            <a:srgbClr val="FFD966"/>
          </a:solidFill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4" idx="6"/>
            <a:endCxn id="5" idx="2"/>
          </p:cNvCxnSpPr>
          <p:nvPr/>
        </p:nvCxnSpPr>
        <p:spPr>
          <a:xfrm>
            <a:off x="3793854" y="1700809"/>
            <a:ext cx="597104" cy="0"/>
          </a:xfrm>
          <a:prstGeom prst="line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5" idx="6"/>
            <a:endCxn id="6" idx="2"/>
          </p:cNvCxnSpPr>
          <p:nvPr/>
        </p:nvCxnSpPr>
        <p:spPr>
          <a:xfrm>
            <a:off x="4764940" y="1700809"/>
            <a:ext cx="597104" cy="0"/>
          </a:xfrm>
          <a:prstGeom prst="line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>
            <a:off x="1691680" y="1887800"/>
            <a:ext cx="5760640" cy="1397184"/>
            <a:chOff x="1691680" y="4620791"/>
            <a:chExt cx="5760640" cy="1397184"/>
          </a:xfrm>
        </p:grpSpPr>
        <p:sp>
          <p:nvSpPr>
            <p:cNvPr id="12" name="正方形/長方形 11"/>
            <p:cNvSpPr/>
            <p:nvPr/>
          </p:nvSpPr>
          <p:spPr>
            <a:xfrm>
              <a:off x="1691680" y="4964652"/>
              <a:ext cx="5760640" cy="105332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sq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lvl="1" algn="ctr"/>
              <a:r>
                <a:rPr lang="ja-JP" altLang="en-US" sz="3200" b="1" dirty="0">
                  <a:solidFill>
                    <a:srgbClr val="4D4D4D"/>
                  </a:solidFill>
                </a:rPr>
                <a:t>稀少疾患など</a:t>
              </a:r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5447994" y="4620791"/>
              <a:ext cx="202082" cy="343862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sq">
              <a:noFill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b="1" dirty="0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1121591" y="4077072"/>
            <a:ext cx="69008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4D4D4D"/>
                </a:solidFill>
              </a:rPr>
              <a:t>稀少疾患</a:t>
            </a:r>
            <a:r>
              <a:rPr kumimoji="1" lang="ja-JP" altLang="en-US" sz="2800" dirty="0">
                <a:solidFill>
                  <a:srgbClr val="4D4D4D"/>
                </a:solidFill>
              </a:rPr>
              <a:t>を対象とする研究の場合、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選択条件を満たす数は決まっているので、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対象者数は自ずと定まる。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lt"/>
              </a:rPr>
              <a:t>稀少疾患を対象とする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p:sp>
        <p:nvSpPr>
          <p:cNvPr id="20" name="下矢印 19"/>
          <p:cNvSpPr/>
          <p:nvPr/>
        </p:nvSpPr>
        <p:spPr>
          <a:xfrm>
            <a:off x="3923928" y="3447003"/>
            <a:ext cx="1296144" cy="720080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3387" y="4455115"/>
            <a:ext cx="813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統計学的な計算不要</a:t>
            </a:r>
            <a:endParaRPr lang="en-US" altLang="ja-JP" sz="3600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研究期間を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年と設定すると、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×3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年＝</a:t>
            </a:r>
            <a:r>
              <a:rPr lang="en-US" altLang="ja-JP" sz="32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15</a:t>
            </a:r>
            <a:r>
              <a:rPr lang="ja-JP" altLang="en-US" sz="32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人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が目標症例数になる。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4219" y="1700808"/>
            <a:ext cx="81355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選択基準：</a:t>
            </a: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稀少疾患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と新規診断された患者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（これまでは</a:t>
            </a:r>
            <a:r>
              <a:rPr lang="en-US" altLang="ja-JP" sz="28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8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年間に</a:t>
            </a:r>
            <a:r>
              <a:rPr lang="en-US" altLang="ja-JP" sz="28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28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名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の患者が新規診断）</a:t>
            </a:r>
          </a:p>
        </p:txBody>
      </p:sp>
    </p:spTree>
    <p:extLst>
      <p:ext uri="{BB962C8B-B14F-4D97-AF65-F5344CB8AC3E}">
        <p14:creationId xmlns:p14="http://schemas.microsoft.com/office/powerpoint/2010/main" val="178361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8EF66-9454-4D1E-BF45-1C5F733A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サンプルサイズ計算できる</a:t>
            </a:r>
            <a:r>
              <a:rPr kumimoji="1" lang="en-US" altLang="ja-JP" dirty="0"/>
              <a:t>Web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548CF29-C0C8-48CA-B502-AE1CB67B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63D26F8E-8C57-49A8-8ABF-9A97D7429B38}"/>
              </a:ext>
            </a:extLst>
          </p:cNvPr>
          <p:cNvSpPr/>
          <p:nvPr/>
        </p:nvSpPr>
        <p:spPr>
          <a:xfrm>
            <a:off x="899592" y="1992035"/>
            <a:ext cx="504056" cy="504056"/>
          </a:xfrm>
          <a:prstGeom prst="flowChartProcess">
            <a:avLst/>
          </a:prstGeom>
          <a:solidFill>
            <a:schemeClr val="accent5"/>
          </a:solidFill>
          <a:ln w="1905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8C293A-C660-4272-AC6E-E5F5BE8B0F98}"/>
              </a:ext>
            </a:extLst>
          </p:cNvPr>
          <p:cNvSpPr txBox="1"/>
          <p:nvPr/>
        </p:nvSpPr>
        <p:spPr>
          <a:xfrm>
            <a:off x="1722866" y="1772816"/>
            <a:ext cx="7133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4D4D4D"/>
                </a:solidFill>
              </a:rPr>
              <a:t>長島健悟先生（慶応大学）のサイト</a:t>
            </a:r>
            <a:endParaRPr kumimoji="1" lang="en-US" altLang="ja-JP" sz="3200" b="1" u="sng" dirty="0">
              <a:solidFill>
                <a:srgbClr val="4D4D4D"/>
              </a:solidFill>
            </a:endParaRPr>
          </a:p>
          <a:p>
            <a:r>
              <a:rPr kumimoji="1" lang="en-US" altLang="ja-JP" sz="2400" dirty="0">
                <a:hlinkClick r:id="rId2"/>
              </a:rPr>
              <a:t>https://nshi.jp/contents/</a:t>
            </a:r>
            <a:endParaRPr kumimoji="1" lang="en-US" altLang="ja-JP" sz="2400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46642845-A854-49D5-BB21-C01A8F9E43E6}"/>
              </a:ext>
            </a:extLst>
          </p:cNvPr>
          <p:cNvSpPr/>
          <p:nvPr/>
        </p:nvSpPr>
        <p:spPr>
          <a:xfrm>
            <a:off x="899592" y="3434818"/>
            <a:ext cx="504056" cy="50405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1905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AE60F1-8691-4B3D-967E-10C59006D116}"/>
              </a:ext>
            </a:extLst>
          </p:cNvPr>
          <p:cNvSpPr txBox="1"/>
          <p:nvPr/>
        </p:nvSpPr>
        <p:spPr>
          <a:xfrm>
            <a:off x="1722866" y="3215599"/>
            <a:ext cx="7133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4D4D4D"/>
                </a:solidFill>
              </a:rPr>
              <a:t>SWOG</a:t>
            </a:r>
            <a:r>
              <a:rPr lang="ja-JP" altLang="en-US" sz="3200" b="1" dirty="0">
                <a:solidFill>
                  <a:srgbClr val="4D4D4D"/>
                </a:solidFill>
              </a:rPr>
              <a:t> </a:t>
            </a:r>
            <a:r>
              <a:rPr lang="en-US" altLang="ja-JP" sz="3200" b="1" dirty="0">
                <a:solidFill>
                  <a:srgbClr val="4D4D4D"/>
                </a:solidFill>
              </a:rPr>
              <a:t>(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Southwest Oncology Group</a:t>
            </a:r>
            <a:r>
              <a:rPr lang="en-US" altLang="ja-JP" sz="3200" b="1" dirty="0">
                <a:solidFill>
                  <a:srgbClr val="4D4D4D"/>
                </a:solidFill>
              </a:rPr>
              <a:t>)</a:t>
            </a:r>
          </a:p>
          <a:p>
            <a:r>
              <a:rPr lang="en-US" altLang="ja-JP" sz="2400" dirty="0">
                <a:hlinkClick r:id="rId3"/>
              </a:rPr>
              <a:t>https://stattools.crab.org/</a:t>
            </a:r>
            <a:endParaRPr lang="en-US" altLang="ja-JP" sz="2400" dirty="0"/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C3B0933B-271C-4D56-9D42-7E0A8B1064F2}"/>
              </a:ext>
            </a:extLst>
          </p:cNvPr>
          <p:cNvSpPr/>
          <p:nvPr/>
        </p:nvSpPr>
        <p:spPr>
          <a:xfrm>
            <a:off x="899592" y="4889214"/>
            <a:ext cx="504056" cy="50405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1905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4067DC-4B2D-4E1D-B101-7C985FA8D179}"/>
              </a:ext>
            </a:extLst>
          </p:cNvPr>
          <p:cNvSpPr txBox="1"/>
          <p:nvPr/>
        </p:nvSpPr>
        <p:spPr>
          <a:xfrm>
            <a:off x="1722866" y="4669995"/>
            <a:ext cx="7133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4D4D4D"/>
                </a:solidFill>
              </a:rPr>
              <a:t>OpenEpi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 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(Emory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大学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)</a:t>
            </a:r>
          </a:p>
          <a:p>
            <a:r>
              <a:rPr kumimoji="1" lang="en-US" altLang="ja-JP" sz="2400" dirty="0">
                <a:hlinkClick r:id="rId4"/>
              </a:rPr>
              <a:t>https://www.openepi.com/Menu/OE_Menu.htm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16682590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本日のプログラム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3486819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サンプルサイズを設計のためその他の要素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195736" y="1484784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なぜ、サンプルサイズを設計するのか？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195736" y="4494931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計算以外の方法で設計する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95736" y="2483346"/>
            <a:ext cx="5976664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サンプルサイズを計算するための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要素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決定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要素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4931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実例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計算により設計する（</a:t>
            </a:r>
            <a:r>
              <a:rPr kumimoji="1" lang="en-US" altLang="ja-JP" sz="2400" dirty="0"/>
              <a:t>Stata</a:t>
            </a:r>
            <a:r>
              <a:rPr kumimoji="1" lang="ja-JP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726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実例リスト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1489695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連続量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292080" y="1484784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292080" y="2483346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割合（</a:t>
            </a:r>
            <a:r>
              <a:rPr lang="en-US" altLang="ja-JP" sz="2400" dirty="0"/>
              <a:t>1:1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195736" y="2483346"/>
            <a:ext cx="2880320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1:1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800200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2000" spc="300" dirty="0">
                <a:solidFill>
                  <a:schemeClr val="bg1"/>
                </a:solidFill>
              </a:rPr>
              <a:t>2</a:t>
            </a:r>
            <a:r>
              <a:rPr kumimoji="1" lang="ja-JP" altLang="en-US" sz="2000" spc="300" dirty="0">
                <a:solidFill>
                  <a:schemeClr val="bg1"/>
                </a:solidFill>
              </a:rPr>
              <a:t>群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単群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5990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対応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有り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生存時間分析など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B4D33D-EDED-4EAB-9D9F-0A658E0C3505}"/>
              </a:ext>
            </a:extLst>
          </p:cNvPr>
          <p:cNvSpPr/>
          <p:nvPr/>
        </p:nvSpPr>
        <p:spPr>
          <a:xfrm>
            <a:off x="5292080" y="3486819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割合（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1DD5EA-89AC-44BB-9684-466AF987A825}"/>
              </a:ext>
            </a:extLst>
          </p:cNvPr>
          <p:cNvSpPr/>
          <p:nvPr/>
        </p:nvSpPr>
        <p:spPr>
          <a:xfrm>
            <a:off x="2195736" y="3486819"/>
            <a:ext cx="2880320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B3EB52-A394-4174-966D-8407B6EB875A}"/>
              </a:ext>
            </a:extLst>
          </p:cNvPr>
          <p:cNvSpPr/>
          <p:nvPr/>
        </p:nvSpPr>
        <p:spPr>
          <a:xfrm>
            <a:off x="5292080" y="4490292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0688F7-28AE-438A-BBB8-005825819C6D}"/>
              </a:ext>
            </a:extLst>
          </p:cNvPr>
          <p:cNvSpPr/>
          <p:nvPr/>
        </p:nvSpPr>
        <p:spPr>
          <a:xfrm>
            <a:off x="2195736" y="4490292"/>
            <a:ext cx="2880320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D4F35A-1D7A-437B-8A4D-FDDDDFD694EF}"/>
              </a:ext>
            </a:extLst>
          </p:cNvPr>
          <p:cNvSpPr/>
          <p:nvPr/>
        </p:nvSpPr>
        <p:spPr>
          <a:xfrm>
            <a:off x="758807" y="5499914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12032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実例リスト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1489695"/>
            <a:ext cx="2880320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連続量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292080" y="1484784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292080" y="2483346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割合（</a:t>
            </a:r>
            <a:r>
              <a:rPr lang="en-US" altLang="ja-JP" sz="2400" dirty="0"/>
              <a:t>1:1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195736" y="2483346"/>
            <a:ext cx="2880320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1:1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800200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2000" spc="300" dirty="0">
                <a:solidFill>
                  <a:schemeClr val="bg1"/>
                </a:solidFill>
              </a:rPr>
              <a:t>2</a:t>
            </a:r>
            <a:r>
              <a:rPr kumimoji="1" lang="ja-JP" altLang="en-US" sz="2000" spc="300" dirty="0">
                <a:solidFill>
                  <a:schemeClr val="bg1"/>
                </a:solidFill>
              </a:rPr>
              <a:t>群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単群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5990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対応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有り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生存時間分析など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B4D33D-EDED-4EAB-9D9F-0A658E0C3505}"/>
              </a:ext>
            </a:extLst>
          </p:cNvPr>
          <p:cNvSpPr/>
          <p:nvPr/>
        </p:nvSpPr>
        <p:spPr>
          <a:xfrm>
            <a:off x="5292080" y="3486819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割合（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1DD5EA-89AC-44BB-9684-466AF987A825}"/>
              </a:ext>
            </a:extLst>
          </p:cNvPr>
          <p:cNvSpPr/>
          <p:nvPr/>
        </p:nvSpPr>
        <p:spPr>
          <a:xfrm>
            <a:off x="2195736" y="3486819"/>
            <a:ext cx="2880320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B3EB52-A394-4174-966D-8407B6EB875A}"/>
              </a:ext>
            </a:extLst>
          </p:cNvPr>
          <p:cNvSpPr/>
          <p:nvPr/>
        </p:nvSpPr>
        <p:spPr>
          <a:xfrm>
            <a:off x="5292080" y="4490292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0688F7-28AE-438A-BBB8-005825819C6D}"/>
              </a:ext>
            </a:extLst>
          </p:cNvPr>
          <p:cNvSpPr/>
          <p:nvPr/>
        </p:nvSpPr>
        <p:spPr>
          <a:xfrm>
            <a:off x="2195736" y="4490292"/>
            <a:ext cx="2880320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D4F35A-1D7A-437B-8A4D-FDDDDFD694EF}"/>
              </a:ext>
            </a:extLst>
          </p:cNvPr>
          <p:cNvSpPr/>
          <p:nvPr/>
        </p:nvSpPr>
        <p:spPr>
          <a:xfrm>
            <a:off x="758807" y="5499914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6207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単群・連続量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712115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2866" y="2492896"/>
            <a:ext cx="71331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閾値平均値 </a:t>
            </a:r>
            <a:r>
              <a:rPr kumimoji="1" lang="en-US" altLang="ja-JP" sz="2400" dirty="0">
                <a:solidFill>
                  <a:srgbClr val="4D4D4D"/>
                </a:solidFill>
              </a:rPr>
              <a:t>m0	</a:t>
            </a:r>
            <a:r>
              <a:rPr kumimoji="1" lang="ja-JP" altLang="en-US" sz="2400" dirty="0">
                <a:solidFill>
                  <a:srgbClr val="4D4D4D"/>
                </a:solidFill>
              </a:rPr>
              <a:t>：ぜひ越えて欲しい数値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期待平均値 </a:t>
            </a:r>
            <a:r>
              <a:rPr kumimoji="1" lang="en-US" altLang="ja-JP" sz="2400" dirty="0">
                <a:solidFill>
                  <a:srgbClr val="4D4D4D"/>
                </a:solidFill>
              </a:rPr>
              <a:t>m1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：期待される数値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標準偏差 </a:t>
            </a:r>
            <a:r>
              <a:rPr kumimoji="1" lang="en-US" altLang="ja-JP" sz="2400" dirty="0" err="1">
                <a:solidFill>
                  <a:srgbClr val="4D4D4D"/>
                </a:solidFill>
              </a:rPr>
              <a:t>sd</a:t>
            </a:r>
            <a:r>
              <a:rPr kumimoji="1" lang="en-US" altLang="ja-JP" sz="2400" dirty="0">
                <a:solidFill>
                  <a:srgbClr val="4D4D4D"/>
                </a:solidFill>
              </a:rPr>
              <a:t>		</a:t>
            </a:r>
            <a:r>
              <a:rPr kumimoji="1" lang="ja-JP" altLang="en-US" sz="2400" dirty="0">
                <a:solidFill>
                  <a:srgbClr val="4D4D4D"/>
                </a:solidFill>
              </a:rPr>
              <a:t>：主要評価項目の標準偏差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198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単群・連続量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712115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2866" y="2492896"/>
            <a:ext cx="71331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治療薬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X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内服後の臨床検査値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Y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の値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閾値平均値 </a:t>
            </a:r>
            <a:r>
              <a:rPr kumimoji="1" lang="en-US" altLang="ja-JP" sz="2400" dirty="0">
                <a:solidFill>
                  <a:srgbClr val="4D4D4D"/>
                </a:solidFill>
              </a:rPr>
              <a:t>m0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1.35mg/dl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期待平均値 </a:t>
            </a:r>
            <a:r>
              <a:rPr kumimoji="1" lang="en-US" altLang="ja-JP" sz="2400" dirty="0">
                <a:solidFill>
                  <a:srgbClr val="4D4D4D"/>
                </a:solidFill>
              </a:rPr>
              <a:t>m1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2.12mg/dl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標準偏差 </a:t>
            </a:r>
            <a:r>
              <a:rPr kumimoji="1" lang="en-US" altLang="ja-JP" sz="2400" dirty="0" err="1">
                <a:solidFill>
                  <a:srgbClr val="4D4D4D"/>
                </a:solidFill>
              </a:rPr>
              <a:t>sd</a:t>
            </a:r>
            <a:r>
              <a:rPr kumimoji="1" lang="en-US" altLang="ja-JP" sz="2400" dirty="0">
                <a:solidFill>
                  <a:srgbClr val="4D4D4D"/>
                </a:solidFill>
              </a:rPr>
              <a:t>	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1.28mg/dl</a:t>
            </a:r>
          </a:p>
          <a:p>
            <a:endParaRPr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b="1" dirty="0">
                <a:solidFill>
                  <a:srgbClr val="4D4D4D"/>
                </a:solidFill>
              </a:rPr>
              <a:t>ざっくり言うと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…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治療薬</a:t>
            </a:r>
            <a:r>
              <a:rPr kumimoji="1" lang="en-US" altLang="ja-JP" sz="2400" dirty="0">
                <a:solidFill>
                  <a:srgbClr val="4D4D4D"/>
                </a:solidFill>
              </a:rPr>
              <a:t>X</a:t>
            </a:r>
            <a:r>
              <a:rPr kumimoji="1" lang="ja-JP" altLang="en-US" sz="2400" dirty="0">
                <a:solidFill>
                  <a:srgbClr val="4D4D4D"/>
                </a:solidFill>
              </a:rPr>
              <a:t>を飲むと検査値</a:t>
            </a:r>
            <a:r>
              <a:rPr kumimoji="1" lang="en-US" altLang="ja-JP" sz="2400" dirty="0">
                <a:solidFill>
                  <a:srgbClr val="4D4D4D"/>
                </a:solidFill>
              </a:rPr>
              <a:t>Y</a:t>
            </a:r>
            <a:r>
              <a:rPr kumimoji="1" lang="ja-JP" altLang="en-US" sz="2400" dirty="0">
                <a:solidFill>
                  <a:srgbClr val="4D4D4D"/>
                </a:solidFill>
              </a:rPr>
              <a:t>は</a:t>
            </a:r>
            <a:r>
              <a:rPr lang="en-US" altLang="ja-JP" sz="2400" dirty="0">
                <a:solidFill>
                  <a:srgbClr val="4D4D4D"/>
                </a:solidFill>
              </a:rPr>
              <a:t>2.12</a:t>
            </a:r>
            <a:r>
              <a:rPr lang="ja-JP" altLang="en-US" sz="2400" dirty="0">
                <a:solidFill>
                  <a:srgbClr val="4D4D4D"/>
                </a:solidFill>
              </a:rPr>
              <a:t>くらいになる</a:t>
            </a:r>
            <a:r>
              <a:rPr kumimoji="1" lang="ja-JP" altLang="en-US" sz="2400" dirty="0">
                <a:solidFill>
                  <a:srgbClr val="4D4D4D"/>
                </a:solidFill>
              </a:rPr>
              <a:t>と期待しているけど、</a:t>
            </a:r>
            <a:r>
              <a:rPr kumimoji="1" lang="ja-JP" altLang="en-US" sz="2400" b="1" u="sng" dirty="0">
                <a:solidFill>
                  <a:srgbClr val="4D4D4D"/>
                </a:solidFill>
              </a:rPr>
              <a:t>最悪でも</a:t>
            </a:r>
            <a:r>
              <a:rPr kumimoji="1" lang="en-US" altLang="ja-JP" sz="2400" b="1" u="sng" dirty="0">
                <a:solidFill>
                  <a:srgbClr val="4D4D4D"/>
                </a:solidFill>
              </a:rPr>
              <a:t>1.35</a:t>
            </a:r>
            <a:r>
              <a:rPr kumimoji="1" lang="ja-JP" altLang="en-US" sz="2400" b="1" u="sng" dirty="0">
                <a:solidFill>
                  <a:srgbClr val="4D4D4D"/>
                </a:solidFill>
              </a:rPr>
              <a:t>は越えて欲しい</a:t>
            </a:r>
            <a:r>
              <a:rPr kumimoji="1" lang="ja-JP" altLang="en-US" sz="2400" dirty="0">
                <a:solidFill>
                  <a:srgbClr val="4D4D4D"/>
                </a:solidFill>
              </a:rPr>
              <a:t>。なお、標準偏差は</a:t>
            </a:r>
            <a:r>
              <a:rPr kumimoji="1" lang="en-US" altLang="ja-JP" sz="2400" dirty="0">
                <a:solidFill>
                  <a:srgbClr val="4D4D4D"/>
                </a:solidFill>
              </a:rPr>
              <a:t>1.28</a:t>
            </a:r>
            <a:r>
              <a:rPr kumimoji="1" lang="ja-JP" altLang="en-US" sz="2400" dirty="0">
                <a:solidFill>
                  <a:srgbClr val="4D4D4D"/>
                </a:solidFill>
              </a:rPr>
              <a:t>くらいある。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42E6864-D6BE-4D0C-A5E1-00BBCFC4E75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ja-JP" altLang="en-US" dirty="0"/>
              <a:t>太文字部分を解析に反映させると、片側検定を行うことに相当します。</a:t>
            </a:r>
            <a:endParaRPr kumimoji="1"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04B8D276-E49D-427A-BA82-B7662DDA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018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DC0D1-C2B5-4FE3-889C-F5A83825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による計算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0D59AC-5A7D-443A-9758-31285E4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FC4A05E-0CAE-488C-9098-A6DE113E6204}"/>
              </a:ext>
            </a:extLst>
          </p:cNvPr>
          <p:cNvSpPr txBox="1">
            <a:spLocks/>
          </p:cNvSpPr>
          <p:nvPr/>
        </p:nvSpPr>
        <p:spPr>
          <a:xfrm>
            <a:off x="457200" y="1124744"/>
            <a:ext cx="8229600" cy="35283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55582" indent="-355582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23865" indent="-368281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ja-JP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power </a:t>
            </a:r>
            <a:r>
              <a:rPr lang="en-US" altLang="ja-JP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onemean</a:t>
            </a: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1.35 2.12, </a:t>
            </a:r>
            <a:r>
              <a:rPr lang="en-US" altLang="ja-JP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sd</a:t>
            </a: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(1.28) </a:t>
            </a:r>
            <a:r>
              <a:rPr lang="en-US" altLang="ja-JP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onesided</a:t>
            </a:r>
            <a:endParaRPr lang="ja-JP" alt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333087-94F8-47C2-8F67-68697098B93F}"/>
              </a:ext>
            </a:extLst>
          </p:cNvPr>
          <p:cNvSpPr txBox="1"/>
          <p:nvPr/>
        </p:nvSpPr>
        <p:spPr>
          <a:xfrm>
            <a:off x="452215" y="405658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4D4D4D"/>
                </a:solidFill>
              </a:rPr>
              <a:t>m0 m1</a:t>
            </a:r>
            <a:r>
              <a:rPr kumimoji="1" lang="ja-JP" altLang="en-US" sz="2800" dirty="0">
                <a:solidFill>
                  <a:srgbClr val="4D4D4D"/>
                </a:solidFill>
              </a:rPr>
              <a:t>の順で数字を入れる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54FD1A-0C90-425B-9EBB-B136877F0D27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en-US" altLang="ja-JP" dirty="0"/>
              <a:t>α</a:t>
            </a:r>
            <a:r>
              <a:rPr kumimoji="1" lang="ja-JP" altLang="en-US" dirty="0"/>
              <a:t>と</a:t>
            </a:r>
            <a:r>
              <a:rPr kumimoji="1" lang="en-US" altLang="ja-JP" dirty="0"/>
              <a:t>β</a:t>
            </a:r>
            <a:r>
              <a:rPr kumimoji="1" lang="ja-JP" altLang="en-US" dirty="0"/>
              <a:t>は指定していませんが、指定しないと勝手に</a:t>
            </a:r>
            <a:r>
              <a:rPr kumimoji="1" lang="en-US" altLang="ja-JP" dirty="0"/>
              <a:t>α=0.05</a:t>
            </a:r>
            <a:r>
              <a:rPr kumimoji="1" lang="ja-JP" altLang="en-US" dirty="0"/>
              <a:t>、</a:t>
            </a:r>
            <a:r>
              <a:rPr kumimoji="1" lang="en-US" altLang="ja-JP" dirty="0"/>
              <a:t>β=0.2</a:t>
            </a:r>
            <a:r>
              <a:rPr kumimoji="1" lang="ja-JP" altLang="en-US" dirty="0"/>
              <a:t>に設定されます。</a:t>
            </a:r>
            <a:endParaRPr kumimoji="1"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46882DD4-9248-45D1-B8EF-3A674B02E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E1375E-901D-4A75-8AC0-4A3E6B587D71}"/>
              </a:ext>
            </a:extLst>
          </p:cNvPr>
          <p:cNvSpPr txBox="1"/>
          <p:nvPr/>
        </p:nvSpPr>
        <p:spPr>
          <a:xfrm>
            <a:off x="1691680" y="4807120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err="1">
                <a:solidFill>
                  <a:srgbClr val="4D4D4D"/>
                </a:solidFill>
              </a:rPr>
              <a:t>sd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(</a:t>
            </a:r>
            <a:r>
              <a:rPr kumimoji="1" lang="ja-JP" altLang="en-US" sz="2800" b="1" u="sng" dirty="0">
                <a:solidFill>
                  <a:srgbClr val="4D4D4D"/>
                </a:solidFill>
              </a:rPr>
              <a:t>数字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)</a:t>
            </a:r>
            <a:r>
              <a:rPr kumimoji="1" lang="ja-JP" altLang="en-US" sz="2800" dirty="0">
                <a:solidFill>
                  <a:srgbClr val="4D4D4D"/>
                </a:solidFill>
              </a:rPr>
              <a:t>として指定する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CDACD9-5E37-4030-88AD-B642F16A8037}"/>
              </a:ext>
            </a:extLst>
          </p:cNvPr>
          <p:cNvCxnSpPr>
            <a:cxnSpLocks/>
          </p:cNvCxnSpPr>
          <p:nvPr/>
        </p:nvCxnSpPr>
        <p:spPr>
          <a:xfrm>
            <a:off x="3347864" y="3501008"/>
            <a:ext cx="1584176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84B7C70-B8EC-48AD-B16A-F7055992FE64}"/>
              </a:ext>
            </a:extLst>
          </p:cNvPr>
          <p:cNvCxnSpPr>
            <a:cxnSpLocks/>
          </p:cNvCxnSpPr>
          <p:nvPr/>
        </p:nvCxnSpPr>
        <p:spPr>
          <a:xfrm>
            <a:off x="5148064" y="3501008"/>
            <a:ext cx="1368152" cy="0"/>
          </a:xfrm>
          <a:prstGeom prst="line">
            <a:avLst/>
          </a:prstGeom>
          <a:ln w="3810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A339D-7C59-420B-AA98-7481F2C6B0D5}"/>
              </a:ext>
            </a:extLst>
          </p:cNvPr>
          <p:cNvCxnSpPr>
            <a:stCxn id="6" idx="0"/>
          </p:cNvCxnSpPr>
          <p:nvPr/>
        </p:nvCxnSpPr>
        <p:spPr>
          <a:xfrm flipV="1">
            <a:off x="2900487" y="3621883"/>
            <a:ext cx="1368152" cy="434699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C5A2ED7-915F-443B-9426-EB579FFB26D7}"/>
              </a:ext>
            </a:extLst>
          </p:cNvPr>
          <p:cNvCxnSpPr>
            <a:cxnSpLocks/>
          </p:cNvCxnSpPr>
          <p:nvPr/>
        </p:nvCxnSpPr>
        <p:spPr>
          <a:xfrm flipV="1">
            <a:off x="5724128" y="3654993"/>
            <a:ext cx="288032" cy="1070152"/>
          </a:xfrm>
          <a:prstGeom prst="straightConnector1">
            <a:avLst/>
          </a:prstGeom>
          <a:ln w="38100" cap="sq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54C28D3-803B-402D-842E-4477FB75C422}"/>
              </a:ext>
            </a:extLst>
          </p:cNvPr>
          <p:cNvCxnSpPr>
            <a:cxnSpLocks/>
          </p:cNvCxnSpPr>
          <p:nvPr/>
        </p:nvCxnSpPr>
        <p:spPr>
          <a:xfrm>
            <a:off x="6732240" y="3501008"/>
            <a:ext cx="1368152" cy="0"/>
          </a:xfrm>
          <a:prstGeom prst="line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29254AC-F420-40CC-AD7B-1310A787D720}"/>
              </a:ext>
            </a:extLst>
          </p:cNvPr>
          <p:cNvSpPr txBox="1"/>
          <p:nvPr/>
        </p:nvSpPr>
        <p:spPr>
          <a:xfrm>
            <a:off x="3059832" y="5563372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err="1">
                <a:solidFill>
                  <a:srgbClr val="4D4D4D"/>
                </a:solidFill>
              </a:rPr>
              <a:t>onesided</a:t>
            </a:r>
            <a:r>
              <a:rPr kumimoji="1" lang="ja-JP" altLang="en-US" sz="2800" dirty="0">
                <a:solidFill>
                  <a:srgbClr val="4D4D4D"/>
                </a:solidFill>
              </a:rPr>
              <a:t>を加える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1BF48D1-1769-40A5-A15A-109C1D0A35C2}"/>
              </a:ext>
            </a:extLst>
          </p:cNvPr>
          <p:cNvCxnSpPr>
            <a:cxnSpLocks/>
          </p:cNvCxnSpPr>
          <p:nvPr/>
        </p:nvCxnSpPr>
        <p:spPr>
          <a:xfrm flipV="1">
            <a:off x="6963593" y="3750880"/>
            <a:ext cx="192856" cy="1747356"/>
          </a:xfrm>
          <a:prstGeom prst="straightConnector1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208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27669C45-A805-431F-BF43-84804AC3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412"/>
            <a:ext cx="9144000" cy="6096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E79AEA2-788A-4578-8FE7-02CA34BA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による計算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62C90CB-BC70-4567-9E10-C166E6A2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BCE2EC8-19E6-4713-9240-22DC40DC63A4}"/>
              </a:ext>
            </a:extLst>
          </p:cNvPr>
          <p:cNvSpPr/>
          <p:nvPr/>
        </p:nvSpPr>
        <p:spPr>
          <a:xfrm>
            <a:off x="1187624" y="5124572"/>
            <a:ext cx="5184576" cy="1296144"/>
          </a:xfrm>
          <a:prstGeom prst="ellips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553860-4DFF-45A2-AA84-F78AE096CE8E}"/>
              </a:ext>
            </a:extLst>
          </p:cNvPr>
          <p:cNvSpPr txBox="1"/>
          <p:nvPr/>
        </p:nvSpPr>
        <p:spPr>
          <a:xfrm>
            <a:off x="2771800" y="3217809"/>
            <a:ext cx="5640968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Stata</a:t>
            </a:r>
            <a:r>
              <a:rPr kumimoji="1" lang="ja-JP" altLang="en-US" sz="2800" dirty="0">
                <a:solidFill>
                  <a:srgbClr val="4D4D4D"/>
                </a:solidFill>
              </a:rPr>
              <a:t>のこの部分にコマンドを入力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en-US" altLang="ja-JP" sz="2800" dirty="0">
                <a:solidFill>
                  <a:srgbClr val="4D4D4D"/>
                </a:solidFill>
              </a:rPr>
              <a:t>Enter</a:t>
            </a:r>
            <a:r>
              <a:rPr kumimoji="1" lang="ja-JP" altLang="en-US" sz="2800" dirty="0">
                <a:solidFill>
                  <a:srgbClr val="4D4D4D"/>
                </a:solidFill>
              </a:rPr>
              <a:t>キーを打つ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2EE36BF-D987-4A31-9358-2142543D6321}"/>
              </a:ext>
            </a:extLst>
          </p:cNvPr>
          <p:cNvCxnSpPr/>
          <p:nvPr/>
        </p:nvCxnSpPr>
        <p:spPr>
          <a:xfrm flipH="1">
            <a:off x="4427984" y="4203412"/>
            <a:ext cx="720080" cy="665748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8526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1C7CC961-04FF-426A-9845-8A0C36E1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424"/>
            <a:ext cx="9144000" cy="6096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E79AEA2-788A-4578-8FE7-02CA34BA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による計算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62C90CB-BC70-4567-9E10-C166E6A2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47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553860-4DFF-45A2-AA84-F78AE096CE8E}"/>
              </a:ext>
            </a:extLst>
          </p:cNvPr>
          <p:cNvSpPr txBox="1"/>
          <p:nvPr/>
        </p:nvSpPr>
        <p:spPr>
          <a:xfrm>
            <a:off x="5148064" y="3259805"/>
            <a:ext cx="341632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結果が表示される。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2EE36BF-D987-4A31-9358-2142543D6321}"/>
              </a:ext>
            </a:extLst>
          </p:cNvPr>
          <p:cNvCxnSpPr>
            <a:cxnSpLocks/>
          </p:cNvCxnSpPr>
          <p:nvPr/>
        </p:nvCxnSpPr>
        <p:spPr>
          <a:xfrm flipH="1">
            <a:off x="4211960" y="3573016"/>
            <a:ext cx="792090" cy="648072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21B438D-785C-46D2-BA57-E17EB774DCEE}"/>
              </a:ext>
            </a:extLst>
          </p:cNvPr>
          <p:cNvSpPr/>
          <p:nvPr/>
        </p:nvSpPr>
        <p:spPr>
          <a:xfrm>
            <a:off x="1331640" y="1772816"/>
            <a:ext cx="3168352" cy="3168352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8970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307B9E30-6659-4C59-8D4F-BE1F22C34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6" y="1052736"/>
            <a:ext cx="6035158" cy="566026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B4EF4A6-8302-4076-A88D-B41408EE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による計算結果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5706A74-E0C1-46A2-AFAF-35492159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48</a:t>
            </a:fld>
            <a:endParaRPr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EDCE600-8FCE-43AE-A997-605A83BED730}"/>
              </a:ext>
            </a:extLst>
          </p:cNvPr>
          <p:cNvSpPr/>
          <p:nvPr/>
        </p:nvSpPr>
        <p:spPr>
          <a:xfrm>
            <a:off x="2843808" y="6047254"/>
            <a:ext cx="648072" cy="665748"/>
          </a:xfrm>
          <a:prstGeom prst="ellips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287A44-86EC-4AF9-AC03-AFDD5108D1EA}"/>
              </a:ext>
            </a:extLst>
          </p:cNvPr>
          <p:cNvCxnSpPr>
            <a:cxnSpLocks/>
          </p:cNvCxnSpPr>
          <p:nvPr/>
        </p:nvCxnSpPr>
        <p:spPr>
          <a:xfrm flipH="1">
            <a:off x="3583246" y="5456982"/>
            <a:ext cx="1060762" cy="828106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75F191-8961-4EB1-BE75-EDCB1C7D9FF1}"/>
              </a:ext>
            </a:extLst>
          </p:cNvPr>
          <p:cNvSpPr txBox="1"/>
          <p:nvPr/>
        </p:nvSpPr>
        <p:spPr>
          <a:xfrm>
            <a:off x="3995936" y="4698811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6"/>
                </a:solidFill>
              </a:rPr>
              <a:t>19</a:t>
            </a:r>
            <a:r>
              <a:rPr kumimoji="1" lang="ja-JP" altLang="en-US" sz="3600" b="1" dirty="0">
                <a:solidFill>
                  <a:schemeClr val="accent6"/>
                </a:solidFill>
              </a:rPr>
              <a:t>症例</a:t>
            </a:r>
            <a:r>
              <a:rPr kumimoji="1" lang="ja-JP" altLang="en-US" sz="2800" dirty="0">
                <a:solidFill>
                  <a:srgbClr val="4D4D4D"/>
                </a:solidFill>
              </a:rPr>
              <a:t>が必要という結果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24DE40C-156D-4516-9650-78752B789055}"/>
              </a:ext>
            </a:extLst>
          </p:cNvPr>
          <p:cNvCxnSpPr>
            <a:cxnSpLocks/>
          </p:cNvCxnSpPr>
          <p:nvPr/>
        </p:nvCxnSpPr>
        <p:spPr>
          <a:xfrm>
            <a:off x="2437217" y="2996952"/>
            <a:ext cx="1584176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E362C2-C116-4D69-8BAA-D38604A4A241}"/>
              </a:ext>
            </a:extLst>
          </p:cNvPr>
          <p:cNvSpPr txBox="1"/>
          <p:nvPr/>
        </p:nvSpPr>
        <p:spPr>
          <a:xfrm>
            <a:off x="3635896" y="3036785"/>
            <a:ext cx="4955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対立仮説が</a:t>
            </a:r>
            <a:r>
              <a:rPr kumimoji="1" lang="ja-JP" altLang="en-US" sz="3200" b="1" dirty="0">
                <a:solidFill>
                  <a:schemeClr val="accent1"/>
                </a:solidFill>
              </a:rPr>
              <a:t>片側</a:t>
            </a:r>
            <a:r>
              <a:rPr kumimoji="1" lang="ja-JP" altLang="en-US" sz="2800" dirty="0">
                <a:solidFill>
                  <a:srgbClr val="4D4D4D"/>
                </a:solidFill>
              </a:rPr>
              <a:t>になっている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8336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1BCA0944-1DA6-47B7-AF3D-5DAB3E68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928"/>
            <a:ext cx="9144000" cy="381103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1F29376-7FBE-4FC1-951C-60E8FFD3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長島先生のサイトでの計算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FCA48C7-FD8F-4E9A-8A5A-89BB6E14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49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59571-5130-446F-ACA6-7A0492E9AA2A}"/>
              </a:ext>
            </a:extLst>
          </p:cNvPr>
          <p:cNvSpPr txBox="1"/>
          <p:nvPr/>
        </p:nvSpPr>
        <p:spPr>
          <a:xfrm>
            <a:off x="130299" y="1154633"/>
            <a:ext cx="8451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i="0" dirty="0">
                <a:solidFill>
                  <a:schemeClr val="accent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母平均の仮説検定 </a:t>
            </a:r>
            <a:r>
              <a:rPr lang="en-US" altLang="ja-JP" sz="2400" b="1" i="0" dirty="0">
                <a:solidFill>
                  <a:schemeClr val="accent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b="1" i="0" dirty="0">
                <a:solidFill>
                  <a:schemeClr val="accent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一標本 </a:t>
            </a:r>
            <a:r>
              <a:rPr lang="en-US" altLang="ja-JP" sz="2400" b="1" i="1" dirty="0">
                <a:solidFill>
                  <a:schemeClr val="accent6"/>
                </a:solidFill>
                <a:effectLst/>
                <a:latin typeface="KaTeX_Math"/>
                <a:ea typeface="Meiryo UI" panose="020B0604030504040204" pitchFamily="50" charset="-128"/>
              </a:rPr>
              <a:t>t</a:t>
            </a:r>
            <a:r>
              <a:rPr lang="ja-JP" altLang="en-US" sz="2400" b="1" i="0" dirty="0">
                <a:solidFill>
                  <a:schemeClr val="accent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検定</a:t>
            </a:r>
            <a:r>
              <a:rPr lang="en-US" altLang="ja-JP" sz="2400" b="1" i="0" dirty="0">
                <a:solidFill>
                  <a:schemeClr val="accent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2400" b="1" i="0" dirty="0">
                <a:solidFill>
                  <a:schemeClr val="accent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に対するサンプルサイズ設計</a:t>
            </a:r>
            <a:endParaRPr lang="en-US" altLang="ja-JP" sz="2400" b="1" i="0" dirty="0">
              <a:solidFill>
                <a:schemeClr val="accent6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https://nshi.jp/contents/js/onemean/</a:t>
            </a:r>
            <a:endParaRPr lang="en-US" altLang="ja-JP" sz="2400" i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BFD89EF-C0AD-455E-A699-15E1802D2C1D}"/>
              </a:ext>
            </a:extLst>
          </p:cNvPr>
          <p:cNvSpPr/>
          <p:nvPr/>
        </p:nvSpPr>
        <p:spPr>
          <a:xfrm>
            <a:off x="467544" y="3059520"/>
            <a:ext cx="4032448" cy="2851068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4F53A0F-5E85-4958-8E0D-6E5B4DD68504}"/>
              </a:ext>
            </a:extLst>
          </p:cNvPr>
          <p:cNvCxnSpPr>
            <a:cxnSpLocks/>
          </p:cNvCxnSpPr>
          <p:nvPr/>
        </p:nvCxnSpPr>
        <p:spPr>
          <a:xfrm>
            <a:off x="2267744" y="2881377"/>
            <a:ext cx="432048" cy="545843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7851BC4-6095-43D7-B5FF-F2C190B69E1E}"/>
              </a:ext>
            </a:extLst>
          </p:cNvPr>
          <p:cNvCxnSpPr>
            <a:cxnSpLocks/>
          </p:cNvCxnSpPr>
          <p:nvPr/>
        </p:nvCxnSpPr>
        <p:spPr>
          <a:xfrm flipV="1">
            <a:off x="1187624" y="6093296"/>
            <a:ext cx="584448" cy="330736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E25C628-8D79-4750-B790-94CDC3383BE1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7398641" y="3581157"/>
            <a:ext cx="415850" cy="573680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3F61B0-5764-4BB5-A209-4A54C7F3970E}"/>
              </a:ext>
            </a:extLst>
          </p:cNvPr>
          <p:cNvSpPr txBox="1"/>
          <p:nvPr/>
        </p:nvSpPr>
        <p:spPr>
          <a:xfrm>
            <a:off x="1043608" y="2358157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① 必要事項を入力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005AB5B-0B07-4F8C-B888-A5E7DB52408C}"/>
              </a:ext>
            </a:extLst>
          </p:cNvPr>
          <p:cNvSpPr txBox="1"/>
          <p:nvPr/>
        </p:nvSpPr>
        <p:spPr>
          <a:xfrm>
            <a:off x="297215" y="633569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② </a:t>
            </a:r>
            <a:r>
              <a:rPr lang="en-US" altLang="ja-JP" sz="2800" dirty="0">
                <a:solidFill>
                  <a:srgbClr val="4D4D4D"/>
                </a:solidFill>
              </a:rPr>
              <a:t>Submit</a:t>
            </a:r>
            <a:r>
              <a:rPr lang="ja-JP" altLang="en-US" sz="2800" dirty="0">
                <a:solidFill>
                  <a:srgbClr val="4D4D4D"/>
                </a:solidFill>
              </a:rPr>
              <a:t>を押す</a:t>
            </a:r>
            <a:endParaRPr lang="en-US" altLang="ja-JP" sz="2800" dirty="0">
              <a:solidFill>
                <a:srgbClr val="4D4D4D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6558D46-9246-45B1-B29E-54607D4A5D3A}"/>
              </a:ext>
            </a:extLst>
          </p:cNvPr>
          <p:cNvSpPr txBox="1"/>
          <p:nvPr/>
        </p:nvSpPr>
        <p:spPr>
          <a:xfrm>
            <a:off x="6605972" y="4280609"/>
            <a:ext cx="2736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③ 結果が表示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pPr algn="ctr"/>
            <a:r>
              <a:rPr lang="en-US" altLang="ja-JP" sz="3200" b="1" dirty="0">
                <a:solidFill>
                  <a:schemeClr val="accent1"/>
                </a:solidFill>
              </a:rPr>
              <a:t>19</a:t>
            </a:r>
            <a:r>
              <a:rPr lang="ja-JP" altLang="en-US" sz="3200" b="1" dirty="0">
                <a:solidFill>
                  <a:schemeClr val="accent1"/>
                </a:solidFill>
              </a:rPr>
              <a:t>症例</a:t>
            </a:r>
            <a:endParaRPr lang="en-US" altLang="ja-JP" sz="2800" b="1" dirty="0">
              <a:solidFill>
                <a:schemeClr val="accent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F94C66EC-2B3D-46B8-AC21-F87909859E6E}"/>
              </a:ext>
            </a:extLst>
          </p:cNvPr>
          <p:cNvSpPr/>
          <p:nvPr/>
        </p:nvSpPr>
        <p:spPr>
          <a:xfrm>
            <a:off x="7490455" y="2915409"/>
            <a:ext cx="648072" cy="665748"/>
          </a:xfrm>
          <a:prstGeom prst="ellips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73DA4FE-FADF-4880-ACE7-418777F3AC51}"/>
              </a:ext>
            </a:extLst>
          </p:cNvPr>
          <p:cNvSpPr/>
          <p:nvPr/>
        </p:nvSpPr>
        <p:spPr>
          <a:xfrm>
            <a:off x="6444208" y="6237312"/>
            <a:ext cx="1440160" cy="216024"/>
          </a:xfrm>
          <a:prstGeom prst="rect">
            <a:avLst/>
          </a:prstGeom>
          <a:solidFill>
            <a:schemeClr val="bg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139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本日のプログラム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3486819"/>
            <a:ext cx="5976664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サンプルサイズを設計のためその他の要素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195736" y="148478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なぜ、サンプルサイズを設計するのか？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195736" y="4494931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計算以外の方法で設計する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95736" y="2483346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サンプルサイズを計算するための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要素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決定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要素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4931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実例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計算により設計する（</a:t>
            </a:r>
            <a:r>
              <a:rPr kumimoji="1" lang="en-US" altLang="ja-JP" sz="2400" dirty="0"/>
              <a:t>Stata</a:t>
            </a:r>
            <a:r>
              <a:rPr kumimoji="1" lang="ja-JP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594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実例リスト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50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1489695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連続量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292080" y="1484784"/>
            <a:ext cx="2880320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292080" y="2483346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割合（</a:t>
            </a:r>
            <a:r>
              <a:rPr lang="en-US" altLang="ja-JP" sz="2400" dirty="0"/>
              <a:t>1:1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195736" y="2483346"/>
            <a:ext cx="2880320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1:1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800200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2000" spc="300" dirty="0">
                <a:solidFill>
                  <a:schemeClr val="bg1"/>
                </a:solidFill>
              </a:rPr>
              <a:t>2</a:t>
            </a:r>
            <a:r>
              <a:rPr kumimoji="1" lang="ja-JP" altLang="en-US" sz="2000" spc="300" dirty="0">
                <a:solidFill>
                  <a:schemeClr val="bg1"/>
                </a:solidFill>
              </a:rPr>
              <a:t>群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単群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5990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対応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有り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生存時間分析など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B4D33D-EDED-4EAB-9D9F-0A658E0C3505}"/>
              </a:ext>
            </a:extLst>
          </p:cNvPr>
          <p:cNvSpPr/>
          <p:nvPr/>
        </p:nvSpPr>
        <p:spPr>
          <a:xfrm>
            <a:off x="5292080" y="3486819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割合（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1DD5EA-89AC-44BB-9684-466AF987A825}"/>
              </a:ext>
            </a:extLst>
          </p:cNvPr>
          <p:cNvSpPr/>
          <p:nvPr/>
        </p:nvSpPr>
        <p:spPr>
          <a:xfrm>
            <a:off x="2195736" y="3486819"/>
            <a:ext cx="2880320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B3EB52-A394-4174-966D-8407B6EB875A}"/>
              </a:ext>
            </a:extLst>
          </p:cNvPr>
          <p:cNvSpPr/>
          <p:nvPr/>
        </p:nvSpPr>
        <p:spPr>
          <a:xfrm>
            <a:off x="5292080" y="4490292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0688F7-28AE-438A-BBB8-005825819C6D}"/>
              </a:ext>
            </a:extLst>
          </p:cNvPr>
          <p:cNvSpPr/>
          <p:nvPr/>
        </p:nvSpPr>
        <p:spPr>
          <a:xfrm>
            <a:off x="2195736" y="4490292"/>
            <a:ext cx="2880320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D4F35A-1D7A-437B-8A4D-FDDDDFD694EF}"/>
              </a:ext>
            </a:extLst>
          </p:cNvPr>
          <p:cNvSpPr/>
          <p:nvPr/>
        </p:nvSpPr>
        <p:spPr>
          <a:xfrm>
            <a:off x="758807" y="5499914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36349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単群・割合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51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712115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2866" y="2492896"/>
            <a:ext cx="7133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閾値割合 </a:t>
            </a:r>
            <a:r>
              <a:rPr kumimoji="1" lang="en-US" altLang="ja-JP" sz="2400" dirty="0">
                <a:solidFill>
                  <a:srgbClr val="4D4D4D"/>
                </a:solidFill>
              </a:rPr>
              <a:t>p0	</a:t>
            </a:r>
            <a:r>
              <a:rPr kumimoji="1" lang="ja-JP" altLang="en-US" sz="2400" dirty="0">
                <a:solidFill>
                  <a:srgbClr val="4D4D4D"/>
                </a:solidFill>
              </a:rPr>
              <a:t>：ぜひ越えて欲しい割合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期待割合 </a:t>
            </a:r>
            <a:r>
              <a:rPr kumimoji="1" lang="en-US" altLang="ja-JP" sz="2400" dirty="0">
                <a:solidFill>
                  <a:srgbClr val="4D4D4D"/>
                </a:solidFill>
              </a:rPr>
              <a:t>p1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：期待される割合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6063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単群・割合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52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712115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2866" y="2492896"/>
            <a:ext cx="71331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治療薬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X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内服後の著効率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閾値割合 </a:t>
            </a:r>
            <a:r>
              <a:rPr kumimoji="1" lang="en-US" altLang="ja-JP" sz="2400" dirty="0">
                <a:solidFill>
                  <a:srgbClr val="4D4D4D"/>
                </a:solidFill>
              </a:rPr>
              <a:t>p0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80%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期待割合 </a:t>
            </a:r>
            <a:r>
              <a:rPr kumimoji="1" lang="en-US" altLang="ja-JP" sz="2400" dirty="0">
                <a:solidFill>
                  <a:srgbClr val="4D4D4D"/>
                </a:solidFill>
              </a:rPr>
              <a:t>p1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90%</a:t>
            </a:r>
          </a:p>
          <a:p>
            <a:endParaRPr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b="1" dirty="0">
                <a:solidFill>
                  <a:srgbClr val="4D4D4D"/>
                </a:solidFill>
              </a:rPr>
              <a:t>ざっくり言うと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…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治療薬</a:t>
            </a:r>
            <a:r>
              <a:rPr kumimoji="1" lang="en-US" altLang="ja-JP" sz="2400" dirty="0">
                <a:solidFill>
                  <a:srgbClr val="4D4D4D"/>
                </a:solidFill>
              </a:rPr>
              <a:t>X</a:t>
            </a:r>
            <a:r>
              <a:rPr kumimoji="1" lang="ja-JP" altLang="en-US" sz="2400" dirty="0">
                <a:solidFill>
                  <a:srgbClr val="4D4D4D"/>
                </a:solidFill>
              </a:rPr>
              <a:t>を飲むと</a:t>
            </a:r>
            <a:r>
              <a:rPr kumimoji="1" lang="en-US" altLang="ja-JP" sz="2400" dirty="0">
                <a:solidFill>
                  <a:schemeClr val="accent1"/>
                </a:solidFill>
              </a:rPr>
              <a:t>90</a:t>
            </a:r>
            <a:r>
              <a:rPr kumimoji="1" lang="ja-JP" altLang="en-US" sz="2400" dirty="0">
                <a:solidFill>
                  <a:schemeClr val="accent1"/>
                </a:solidFill>
              </a:rPr>
              <a:t>％</a:t>
            </a:r>
            <a:r>
              <a:rPr kumimoji="1" lang="ja-JP" altLang="en-US" sz="2400" dirty="0">
                <a:solidFill>
                  <a:srgbClr val="4D4D4D"/>
                </a:solidFill>
              </a:rPr>
              <a:t>の患者で著効すると期待しているけど、最悪でも</a:t>
            </a:r>
            <a:r>
              <a:rPr kumimoji="1" lang="en-US" altLang="ja-JP" sz="2400" dirty="0">
                <a:solidFill>
                  <a:schemeClr val="accent1"/>
                </a:solidFill>
              </a:rPr>
              <a:t>80%</a:t>
            </a:r>
            <a:r>
              <a:rPr kumimoji="1" lang="ja-JP" altLang="en-US" sz="2400" dirty="0">
                <a:solidFill>
                  <a:srgbClr val="4D4D4D"/>
                </a:solidFill>
              </a:rPr>
              <a:t>は越えて欲しい。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2325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DC0D1-C2B5-4FE3-889C-F5A83825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による計算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0D59AC-5A7D-443A-9758-31285E4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53</a:t>
            </a:fld>
            <a:endParaRPr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FC4A05E-0CAE-488C-9098-A6DE113E6204}"/>
              </a:ext>
            </a:extLst>
          </p:cNvPr>
          <p:cNvSpPr txBox="1">
            <a:spLocks/>
          </p:cNvSpPr>
          <p:nvPr/>
        </p:nvSpPr>
        <p:spPr>
          <a:xfrm>
            <a:off x="457200" y="1124744"/>
            <a:ext cx="8229600" cy="35283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55582" indent="-355582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23865" indent="-368281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ja-JP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b="1" dirty="0">
                <a:solidFill>
                  <a:schemeClr val="accent1"/>
                </a:solidFill>
                <a:latin typeface="Consolas" panose="020B0609020204030204" pitchFamily="49" charset="0"/>
              </a:rPr>
              <a:t>power </a:t>
            </a:r>
            <a:r>
              <a:rPr lang="en-US" altLang="ja-JP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oneprop</a:t>
            </a:r>
            <a:r>
              <a:rPr lang="en-US" altLang="ja-JP" b="1" dirty="0">
                <a:solidFill>
                  <a:schemeClr val="accent1"/>
                </a:solidFill>
                <a:latin typeface="Consolas" panose="020B0609020204030204" pitchFamily="49" charset="0"/>
              </a:rPr>
              <a:t> 0.8 0.9, </a:t>
            </a:r>
            <a:r>
              <a:rPr lang="en-US" altLang="ja-JP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onesided</a:t>
            </a:r>
            <a:endParaRPr lang="ja-JP" alt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333087-94F8-47C2-8F67-68697098B93F}"/>
              </a:ext>
            </a:extLst>
          </p:cNvPr>
          <p:cNvSpPr txBox="1"/>
          <p:nvPr/>
        </p:nvSpPr>
        <p:spPr>
          <a:xfrm>
            <a:off x="1187624" y="4273931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4D4D4D"/>
                </a:solidFill>
              </a:rPr>
              <a:t>p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0 p1</a:t>
            </a:r>
            <a:r>
              <a:rPr kumimoji="1" lang="ja-JP" altLang="en-US" sz="2800" dirty="0">
                <a:solidFill>
                  <a:srgbClr val="4D4D4D"/>
                </a:solidFill>
              </a:rPr>
              <a:t>の順で数字を入れる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CDACD9-5E37-4030-88AD-B642F16A8037}"/>
              </a:ext>
            </a:extLst>
          </p:cNvPr>
          <p:cNvCxnSpPr>
            <a:cxnSpLocks/>
          </p:cNvCxnSpPr>
          <p:nvPr/>
        </p:nvCxnSpPr>
        <p:spPr>
          <a:xfrm>
            <a:off x="4247964" y="3645024"/>
            <a:ext cx="1656184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A339D-7C59-420B-AA98-7481F2C6B0D5}"/>
              </a:ext>
            </a:extLst>
          </p:cNvPr>
          <p:cNvCxnSpPr>
            <a:cxnSpLocks/>
          </p:cNvCxnSpPr>
          <p:nvPr/>
        </p:nvCxnSpPr>
        <p:spPr>
          <a:xfrm flipV="1">
            <a:off x="4355976" y="3801520"/>
            <a:ext cx="900100" cy="360039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3A074B-DB07-473E-B355-FAEF0A12BC6B}"/>
              </a:ext>
            </a:extLst>
          </p:cNvPr>
          <p:cNvCxnSpPr>
            <a:cxnSpLocks/>
          </p:cNvCxnSpPr>
          <p:nvPr/>
        </p:nvCxnSpPr>
        <p:spPr>
          <a:xfrm>
            <a:off x="6256441" y="3645024"/>
            <a:ext cx="1795117" cy="0"/>
          </a:xfrm>
          <a:prstGeom prst="line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AF35CC-C8BA-43EE-96AA-D5ECB8C434BD}"/>
              </a:ext>
            </a:extLst>
          </p:cNvPr>
          <p:cNvSpPr txBox="1"/>
          <p:nvPr/>
        </p:nvSpPr>
        <p:spPr>
          <a:xfrm>
            <a:off x="2357754" y="4994011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 err="1">
                <a:solidFill>
                  <a:srgbClr val="4D4D4D"/>
                </a:solidFill>
              </a:rPr>
              <a:t>onesided</a:t>
            </a:r>
            <a:r>
              <a:rPr kumimoji="1" lang="ja-JP" altLang="en-US" sz="2800" dirty="0">
                <a:solidFill>
                  <a:srgbClr val="4D4D4D"/>
                </a:solidFill>
              </a:rPr>
              <a:t>を加える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F99510A-3E25-4539-AF91-856D5211600E}"/>
              </a:ext>
            </a:extLst>
          </p:cNvPr>
          <p:cNvCxnSpPr>
            <a:cxnSpLocks/>
          </p:cNvCxnSpPr>
          <p:nvPr/>
        </p:nvCxnSpPr>
        <p:spPr>
          <a:xfrm flipV="1">
            <a:off x="6035334" y="3933056"/>
            <a:ext cx="936104" cy="976468"/>
          </a:xfrm>
          <a:prstGeom prst="straightConnector1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24140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65B39154-B93D-45DB-97D6-D558DD4B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70963"/>
            <a:ext cx="7884368" cy="555145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0D5F72D-ED0B-4F12-9B8B-E6F1DB77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による計算結果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C9858E-1205-4C70-8EA1-492D41D2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54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B272EC-BE43-48B4-ACC1-E9D60FB2E640}"/>
              </a:ext>
            </a:extLst>
          </p:cNvPr>
          <p:cNvSpPr/>
          <p:nvPr/>
        </p:nvSpPr>
        <p:spPr>
          <a:xfrm>
            <a:off x="3341853" y="6068514"/>
            <a:ext cx="648072" cy="665748"/>
          </a:xfrm>
          <a:prstGeom prst="ellips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D0539D-A4A0-4AE7-86E9-9DFDBF7457E2}"/>
              </a:ext>
            </a:extLst>
          </p:cNvPr>
          <p:cNvCxnSpPr>
            <a:cxnSpLocks/>
          </p:cNvCxnSpPr>
          <p:nvPr/>
        </p:nvCxnSpPr>
        <p:spPr>
          <a:xfrm flipH="1">
            <a:off x="4067944" y="5456982"/>
            <a:ext cx="576064" cy="611532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7840E4-B11B-4FC9-8326-B8CE551B2768}"/>
              </a:ext>
            </a:extLst>
          </p:cNvPr>
          <p:cNvSpPr txBox="1"/>
          <p:nvPr/>
        </p:nvSpPr>
        <p:spPr>
          <a:xfrm>
            <a:off x="3995936" y="4698811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6"/>
                </a:solidFill>
              </a:rPr>
              <a:t>83</a:t>
            </a:r>
            <a:r>
              <a:rPr kumimoji="1" lang="ja-JP" altLang="en-US" sz="3600" b="1" dirty="0">
                <a:solidFill>
                  <a:schemeClr val="accent6"/>
                </a:solidFill>
              </a:rPr>
              <a:t>症例</a:t>
            </a:r>
            <a:r>
              <a:rPr kumimoji="1" lang="ja-JP" altLang="en-US" sz="2800" dirty="0">
                <a:solidFill>
                  <a:srgbClr val="4D4D4D"/>
                </a:solidFill>
              </a:rPr>
              <a:t>が必要という結果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CAC438-314F-466C-A498-7020F4B25335}"/>
              </a:ext>
            </a:extLst>
          </p:cNvPr>
          <p:cNvCxnSpPr>
            <a:cxnSpLocks/>
          </p:cNvCxnSpPr>
          <p:nvPr/>
        </p:nvCxnSpPr>
        <p:spPr>
          <a:xfrm>
            <a:off x="3008519" y="2708920"/>
            <a:ext cx="1584176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4A4EEB-7397-4CB2-85C7-8067EEF8CB32}"/>
              </a:ext>
            </a:extLst>
          </p:cNvPr>
          <p:cNvSpPr txBox="1"/>
          <p:nvPr/>
        </p:nvSpPr>
        <p:spPr>
          <a:xfrm>
            <a:off x="3707904" y="2820761"/>
            <a:ext cx="4955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対立仮説が</a:t>
            </a:r>
            <a:r>
              <a:rPr kumimoji="1" lang="ja-JP" altLang="en-US" sz="3200" b="1" dirty="0">
                <a:solidFill>
                  <a:schemeClr val="accent1"/>
                </a:solidFill>
              </a:rPr>
              <a:t>片側</a:t>
            </a:r>
            <a:r>
              <a:rPr kumimoji="1" lang="ja-JP" altLang="en-US" sz="2800" dirty="0">
                <a:solidFill>
                  <a:srgbClr val="4D4D4D"/>
                </a:solidFill>
              </a:rPr>
              <a:t>になっている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0218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8BB83B17-E0C9-4751-BE1B-CA17DE24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0" y="1852888"/>
            <a:ext cx="4772008" cy="48072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1F29376-7FBE-4FC1-951C-60E8FFD3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長島先生のサイトでの計算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FCA48C7-FD8F-4E9A-8A5A-89BB6E14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59571-5130-446F-ACA6-7A0492E9AA2A}"/>
              </a:ext>
            </a:extLst>
          </p:cNvPr>
          <p:cNvSpPr txBox="1"/>
          <p:nvPr/>
        </p:nvSpPr>
        <p:spPr>
          <a:xfrm>
            <a:off x="17601" y="1021891"/>
            <a:ext cx="6328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i="0" dirty="0">
                <a:solidFill>
                  <a:schemeClr val="accent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二項確率の仮説検定に基づくサンプルサイズ設計</a:t>
            </a:r>
            <a:endParaRPr lang="en-US" altLang="ja-JP" sz="2400" b="1" i="0" dirty="0">
              <a:solidFill>
                <a:schemeClr val="accent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i="0" dirty="0">
                <a:effectLst/>
                <a:latin typeface="+mj-ea"/>
                <a:ea typeface="+mj-ea"/>
                <a:hlinkClick r:id="rId3"/>
              </a:rPr>
              <a:t>https://nshi.jp/contents/js/onebinom/</a:t>
            </a:r>
            <a:endParaRPr lang="ja-JP" altLang="en-US" sz="2400" i="0" dirty="0">
              <a:effectLst/>
              <a:latin typeface="+mj-ea"/>
              <a:ea typeface="+mj-ea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4F53A0F-5E85-4958-8E0D-6E5B4DD68504}"/>
              </a:ext>
            </a:extLst>
          </p:cNvPr>
          <p:cNvCxnSpPr>
            <a:cxnSpLocks/>
          </p:cNvCxnSpPr>
          <p:nvPr/>
        </p:nvCxnSpPr>
        <p:spPr>
          <a:xfrm flipH="1">
            <a:off x="4881793" y="2487776"/>
            <a:ext cx="571501" cy="409893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3F61B0-5764-4BB5-A209-4A54C7F3970E}"/>
              </a:ext>
            </a:extLst>
          </p:cNvPr>
          <p:cNvSpPr txBox="1"/>
          <p:nvPr/>
        </p:nvSpPr>
        <p:spPr>
          <a:xfrm>
            <a:off x="5604316" y="222616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① 必要事項を入力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424D5E-C2A8-4E47-8429-80AABD9F3A25}"/>
              </a:ext>
            </a:extLst>
          </p:cNvPr>
          <p:cNvSpPr/>
          <p:nvPr/>
        </p:nvSpPr>
        <p:spPr>
          <a:xfrm>
            <a:off x="395536" y="2154045"/>
            <a:ext cx="4631772" cy="1634995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F284B42-A18A-4E96-B459-263A3D0FCCFA}"/>
              </a:ext>
            </a:extLst>
          </p:cNvPr>
          <p:cNvCxnSpPr>
            <a:cxnSpLocks/>
          </p:cNvCxnSpPr>
          <p:nvPr/>
        </p:nvCxnSpPr>
        <p:spPr>
          <a:xfrm flipH="1">
            <a:off x="4525925" y="4369014"/>
            <a:ext cx="571501" cy="409893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2CC0E7B-A734-4170-8277-A8CAFB4237AC}"/>
              </a:ext>
            </a:extLst>
          </p:cNvPr>
          <p:cNvSpPr txBox="1"/>
          <p:nvPr/>
        </p:nvSpPr>
        <p:spPr>
          <a:xfrm>
            <a:off x="5167544" y="3698722"/>
            <a:ext cx="3749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② 一番下を選ぶと</a:t>
            </a:r>
            <a:r>
              <a:rPr kumimoji="1" lang="en-US" altLang="ja-JP" sz="2800" dirty="0">
                <a:solidFill>
                  <a:srgbClr val="4D4D4D"/>
                </a:solidFill>
              </a:rPr>
              <a:t>Stata</a:t>
            </a:r>
            <a:r>
              <a:rPr kumimoji="1" lang="ja-JP" altLang="en-US" sz="2800" dirty="0">
                <a:solidFill>
                  <a:srgbClr val="4D4D4D"/>
                </a:solidFill>
              </a:rPr>
              <a:t>と同じ計算方法になる。他でも良い。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9856872-FB12-43EA-ACFC-420966F062FA}"/>
              </a:ext>
            </a:extLst>
          </p:cNvPr>
          <p:cNvCxnSpPr>
            <a:cxnSpLocks/>
          </p:cNvCxnSpPr>
          <p:nvPr/>
        </p:nvCxnSpPr>
        <p:spPr>
          <a:xfrm flipH="1">
            <a:off x="4525925" y="5494322"/>
            <a:ext cx="536443" cy="341787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37A37E-3A0D-4F1E-80BF-D084DED3013F}"/>
              </a:ext>
            </a:extLst>
          </p:cNvPr>
          <p:cNvSpPr txBox="1"/>
          <p:nvPr/>
        </p:nvSpPr>
        <p:spPr>
          <a:xfrm>
            <a:off x="5217710" y="5222216"/>
            <a:ext cx="3749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③ 片側（上限）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対立仮説 </a:t>
            </a:r>
            <a:r>
              <a:rPr kumimoji="1" lang="en-US" altLang="ja-JP" sz="2800" dirty="0">
                <a:solidFill>
                  <a:srgbClr val="4D4D4D"/>
                </a:solidFill>
              </a:rPr>
              <a:t>p0&lt;p1</a:t>
            </a:r>
          </a:p>
        </p:txBody>
      </p:sp>
    </p:spTree>
    <p:extLst>
      <p:ext uri="{BB962C8B-B14F-4D97-AF65-F5344CB8AC3E}">
        <p14:creationId xmlns:p14="http://schemas.microsoft.com/office/powerpoint/2010/main" val="258283299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実例リスト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56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1489695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連続量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292080" y="1484784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292080" y="2483346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割合（</a:t>
            </a:r>
            <a:r>
              <a:rPr lang="en-US" altLang="ja-JP" sz="2400" dirty="0"/>
              <a:t>1:1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195736" y="2483346"/>
            <a:ext cx="2880320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1:1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800200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2000" spc="300" dirty="0">
                <a:solidFill>
                  <a:schemeClr val="bg1"/>
                </a:solidFill>
              </a:rPr>
              <a:t>2</a:t>
            </a:r>
            <a:r>
              <a:rPr kumimoji="1" lang="ja-JP" altLang="en-US" sz="2000" spc="300" dirty="0">
                <a:solidFill>
                  <a:schemeClr val="bg1"/>
                </a:solidFill>
              </a:rPr>
              <a:t>群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単群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5990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対応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有り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生存時間分析など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B4D33D-EDED-4EAB-9D9F-0A658E0C3505}"/>
              </a:ext>
            </a:extLst>
          </p:cNvPr>
          <p:cNvSpPr/>
          <p:nvPr/>
        </p:nvSpPr>
        <p:spPr>
          <a:xfrm>
            <a:off x="5292080" y="3486819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割合（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1DD5EA-89AC-44BB-9684-466AF987A825}"/>
              </a:ext>
            </a:extLst>
          </p:cNvPr>
          <p:cNvSpPr/>
          <p:nvPr/>
        </p:nvSpPr>
        <p:spPr>
          <a:xfrm>
            <a:off x="2195736" y="3486819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B3EB52-A394-4174-966D-8407B6EB875A}"/>
              </a:ext>
            </a:extLst>
          </p:cNvPr>
          <p:cNvSpPr/>
          <p:nvPr/>
        </p:nvSpPr>
        <p:spPr>
          <a:xfrm>
            <a:off x="5292080" y="4490292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0688F7-28AE-438A-BBB8-005825819C6D}"/>
              </a:ext>
            </a:extLst>
          </p:cNvPr>
          <p:cNvSpPr/>
          <p:nvPr/>
        </p:nvSpPr>
        <p:spPr>
          <a:xfrm>
            <a:off x="2195736" y="4490292"/>
            <a:ext cx="2880320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D4F35A-1D7A-437B-8A4D-FDDDDFD694EF}"/>
              </a:ext>
            </a:extLst>
          </p:cNvPr>
          <p:cNvSpPr/>
          <p:nvPr/>
        </p:nvSpPr>
        <p:spPr>
          <a:xfrm>
            <a:off x="758807" y="5499914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19131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群・連続量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712115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2492896"/>
            <a:ext cx="71331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の平均値</a:t>
            </a:r>
            <a:r>
              <a:rPr kumimoji="1" lang="en-US" altLang="ja-JP" sz="2400" dirty="0">
                <a:solidFill>
                  <a:srgbClr val="4D4D4D"/>
                </a:solidFill>
              </a:rPr>
              <a:t>	m1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の評価項目の平均値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の標準偏差 </a:t>
            </a:r>
            <a:r>
              <a:rPr kumimoji="1" lang="en-US" altLang="ja-JP" sz="2400" dirty="0">
                <a:solidFill>
                  <a:srgbClr val="4D4D4D"/>
                </a:solidFill>
              </a:rPr>
              <a:t>sd1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の評価項目の標準偏差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の平均値</a:t>
            </a:r>
            <a:r>
              <a:rPr kumimoji="1" lang="en-US" altLang="ja-JP" sz="2400" dirty="0">
                <a:solidFill>
                  <a:srgbClr val="4D4D4D"/>
                </a:solidFill>
              </a:rPr>
              <a:t>	m2	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kumimoji="1"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の評価項目の平均値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の標準偏差 </a:t>
            </a:r>
            <a:r>
              <a:rPr kumimoji="1" lang="en-US" altLang="ja-JP" sz="2400" dirty="0">
                <a:solidFill>
                  <a:srgbClr val="4D4D4D"/>
                </a:solidFill>
              </a:rPr>
              <a:t>sd2	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の評価項目の標準偏差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679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群・連続量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58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712115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2492896"/>
            <a:ext cx="71331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標準偏差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計算ツールによっては</a:t>
            </a:r>
            <a:r>
              <a:rPr kumimoji="1" lang="en-US" altLang="ja-JP" sz="2400" b="1" dirty="0" err="1">
                <a:solidFill>
                  <a:schemeClr val="accent1"/>
                </a:solidFill>
              </a:rPr>
              <a:t>sd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を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1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個しか入力できない</a:t>
            </a:r>
            <a:r>
              <a:rPr kumimoji="1" lang="ja-JP" altLang="en-US" sz="2400" dirty="0">
                <a:solidFill>
                  <a:srgbClr val="4D4D4D"/>
                </a:solidFill>
              </a:rPr>
              <a:t>。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そもそも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標準偏差は群間差ない</a:t>
            </a:r>
            <a:r>
              <a:rPr kumimoji="1" lang="ja-JP" altLang="en-US" sz="2400" dirty="0">
                <a:solidFill>
                  <a:srgbClr val="4D4D4D"/>
                </a:solidFill>
              </a:rPr>
              <a:t>かも知れない。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　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pPr lvl="3"/>
            <a:r>
              <a:rPr kumimoji="1" lang="ja-JP" altLang="en-US" sz="2400" dirty="0">
                <a:solidFill>
                  <a:srgbClr val="4D4D4D"/>
                </a:solidFill>
              </a:rPr>
              <a:t>群間で標準偏差が等しいと仮定する。</a:t>
            </a:r>
            <a:endParaRPr lang="en-US" altLang="ja-JP" sz="2400" dirty="0">
              <a:solidFill>
                <a:srgbClr val="4D4D4D"/>
              </a:solidFill>
            </a:endParaRPr>
          </a:p>
          <a:p>
            <a:pPr lvl="3"/>
            <a:r>
              <a:rPr kumimoji="1" lang="ja-JP" altLang="en-US" sz="2400" dirty="0">
                <a:solidFill>
                  <a:srgbClr val="4D4D4D"/>
                </a:solidFill>
              </a:rPr>
              <a:t>プールされた標準偏差を用いる。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  <p:sp>
        <p:nvSpPr>
          <p:cNvPr id="6" name="下矢印 19">
            <a:extLst>
              <a:ext uri="{FF2B5EF4-FFF2-40B4-BE49-F238E27FC236}">
                <a16:creationId xmlns:a16="http://schemas.microsoft.com/office/drawing/2014/main" id="{702539A2-F0CE-4B27-9226-DDC222892E89}"/>
              </a:ext>
            </a:extLst>
          </p:cNvPr>
          <p:cNvSpPr/>
          <p:nvPr/>
        </p:nvSpPr>
        <p:spPr>
          <a:xfrm rot="16200000">
            <a:off x="1763688" y="4437112"/>
            <a:ext cx="1296144" cy="720080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93163147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7FDD0-EDF7-430E-B7BC-FF9A4AF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参考：プールされた標準偏差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D95440-45F1-44E0-87CB-666B6CAF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FE1EFAA-8E85-42CA-B8A0-80A2282ED1A0}"/>
                  </a:ext>
                </a:extLst>
              </p:cNvPr>
              <p:cNvSpPr txBox="1"/>
              <p:nvPr/>
            </p:nvSpPr>
            <p:spPr>
              <a:xfrm>
                <a:off x="1209989" y="1867927"/>
                <a:ext cx="6724020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𝑝𝑜𝑜𝑙𝑒𝑑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kumimoji="1"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4D4D4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ja-JP" altLang="en-US" sz="2800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FE1EFAA-8E85-42CA-B8A0-80A2282ED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89" y="1867927"/>
                <a:ext cx="6724020" cy="1273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0A6104-2FCD-4ECF-8B6E-9F4021CCEB6C}"/>
              </a:ext>
            </a:extLst>
          </p:cNvPr>
          <p:cNvSpPr txBox="1"/>
          <p:nvPr/>
        </p:nvSpPr>
        <p:spPr>
          <a:xfrm>
            <a:off x="1205885" y="3717033"/>
            <a:ext cx="6728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n1</a:t>
            </a:r>
            <a:r>
              <a:rPr kumimoji="1" lang="ja-JP" altLang="en-US" sz="2800" dirty="0">
                <a:solidFill>
                  <a:srgbClr val="4D4D4D"/>
                </a:solidFill>
              </a:rPr>
              <a:t>と</a:t>
            </a:r>
            <a:r>
              <a:rPr kumimoji="1" lang="en-US" altLang="ja-JP" sz="2800" dirty="0">
                <a:solidFill>
                  <a:srgbClr val="4D4D4D"/>
                </a:solidFill>
              </a:rPr>
              <a:t>n2	</a:t>
            </a:r>
            <a:r>
              <a:rPr kumimoji="1" lang="ja-JP" altLang="en-US" sz="2800" dirty="0">
                <a:solidFill>
                  <a:srgbClr val="4D4D4D"/>
                </a:solidFill>
              </a:rPr>
              <a:t>：群</a:t>
            </a:r>
            <a:r>
              <a:rPr kumimoji="1" lang="en-US" altLang="ja-JP" sz="2800" dirty="0">
                <a:solidFill>
                  <a:srgbClr val="4D4D4D"/>
                </a:solidFill>
              </a:rPr>
              <a:t>1</a:t>
            </a:r>
            <a:r>
              <a:rPr kumimoji="1" lang="ja-JP" altLang="en-US" sz="2800" dirty="0">
                <a:solidFill>
                  <a:srgbClr val="4D4D4D"/>
                </a:solidFill>
              </a:rPr>
              <a:t>と群</a:t>
            </a:r>
            <a:r>
              <a:rPr kumimoji="1" lang="en-US" altLang="ja-JP" sz="2800" dirty="0">
                <a:solidFill>
                  <a:srgbClr val="4D4D4D"/>
                </a:solidFill>
              </a:rPr>
              <a:t>2</a:t>
            </a:r>
            <a:r>
              <a:rPr kumimoji="1" lang="ja-JP" altLang="en-US" sz="2800" dirty="0">
                <a:solidFill>
                  <a:srgbClr val="4D4D4D"/>
                </a:solidFill>
              </a:rPr>
              <a:t>のサンプルサイズ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lang="en-US" altLang="ja-JP" sz="2800" dirty="0">
                <a:solidFill>
                  <a:srgbClr val="4D4D4D"/>
                </a:solidFill>
              </a:rPr>
              <a:t>SD1</a:t>
            </a:r>
            <a:r>
              <a:rPr lang="ja-JP" altLang="en-US" sz="2800" dirty="0">
                <a:solidFill>
                  <a:srgbClr val="4D4D4D"/>
                </a:solidFill>
              </a:rPr>
              <a:t>と</a:t>
            </a:r>
            <a:r>
              <a:rPr lang="en-US" altLang="ja-JP" sz="2800" dirty="0">
                <a:solidFill>
                  <a:srgbClr val="4D4D4D"/>
                </a:solidFill>
              </a:rPr>
              <a:t>SD2	</a:t>
            </a:r>
            <a:r>
              <a:rPr lang="ja-JP" altLang="en-US" sz="2800" dirty="0">
                <a:solidFill>
                  <a:srgbClr val="4D4D4D"/>
                </a:solidFill>
              </a:rPr>
              <a:t>：群</a:t>
            </a:r>
            <a:r>
              <a:rPr lang="en-US" altLang="ja-JP" sz="2800" dirty="0">
                <a:solidFill>
                  <a:srgbClr val="4D4D4D"/>
                </a:solidFill>
              </a:rPr>
              <a:t>1</a:t>
            </a:r>
            <a:r>
              <a:rPr lang="ja-JP" altLang="en-US" sz="2800" dirty="0">
                <a:solidFill>
                  <a:srgbClr val="4D4D4D"/>
                </a:solidFill>
              </a:rPr>
              <a:t>と群</a:t>
            </a:r>
            <a:r>
              <a:rPr lang="en-US" altLang="ja-JP" sz="2800" dirty="0">
                <a:solidFill>
                  <a:srgbClr val="4D4D4D"/>
                </a:solidFill>
              </a:rPr>
              <a:t>2</a:t>
            </a:r>
            <a:r>
              <a:rPr lang="ja-JP" altLang="en-US" sz="2800" dirty="0">
                <a:solidFill>
                  <a:srgbClr val="4D4D4D"/>
                </a:solidFill>
              </a:rPr>
              <a:t>の標準偏差</a:t>
            </a:r>
            <a:endParaRPr lang="en-US" altLang="ja-JP" sz="2800" dirty="0">
              <a:solidFill>
                <a:srgbClr val="4D4D4D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135699-620D-4105-B3E4-0632C7E74219}"/>
              </a:ext>
            </a:extLst>
          </p:cNvPr>
          <p:cNvSpPr txBox="1"/>
          <p:nvPr/>
        </p:nvSpPr>
        <p:spPr>
          <a:xfrm>
            <a:off x="937030" y="5085184"/>
            <a:ext cx="7269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4D4D4D"/>
                </a:solidFill>
              </a:rPr>
              <a:t>サンプルサイズ計算のために</a:t>
            </a:r>
            <a:r>
              <a:rPr kumimoji="1" lang="en-US" altLang="ja-JP" sz="2000" dirty="0">
                <a:solidFill>
                  <a:srgbClr val="4D4D4D"/>
                </a:solidFill>
              </a:rPr>
              <a:t>pooled SD</a:t>
            </a:r>
            <a:r>
              <a:rPr kumimoji="1" lang="ja-JP" altLang="en-US" sz="2000" dirty="0">
                <a:solidFill>
                  <a:srgbClr val="4D4D4D"/>
                </a:solidFill>
              </a:rPr>
              <a:t>を算出するときには、</a:t>
            </a:r>
            <a:endParaRPr kumimoji="1" lang="en-US" altLang="ja-JP" sz="2000" dirty="0">
              <a:solidFill>
                <a:srgbClr val="4D4D4D"/>
              </a:solidFill>
            </a:endParaRPr>
          </a:p>
          <a:p>
            <a:r>
              <a:rPr lang="en-US" altLang="ja-JP" sz="2000" dirty="0">
                <a:solidFill>
                  <a:srgbClr val="4D4D4D"/>
                </a:solidFill>
              </a:rPr>
              <a:t>n1, n2, SD1, SD2</a:t>
            </a:r>
            <a:r>
              <a:rPr lang="ja-JP" altLang="en-US" sz="2000" dirty="0">
                <a:solidFill>
                  <a:srgbClr val="4D4D4D"/>
                </a:solidFill>
              </a:rPr>
              <a:t>は先行文献などから数値を用いる。</a:t>
            </a:r>
            <a:endParaRPr lang="en-US" altLang="ja-JP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412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本日のプログラム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3486819"/>
            <a:ext cx="5976664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サンプルサイズを設計のためその他の要素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2195736" y="1484784"/>
            <a:ext cx="5976664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なぜ、サンプルサイズを設計するのか？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2195736" y="4494931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計算以外の方法で設計する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95736" y="2483346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サンプルサイズを計算するための</a:t>
            </a:r>
            <a:r>
              <a:rPr kumimoji="1" lang="en-US" altLang="ja-JP" sz="2400" dirty="0"/>
              <a:t>4</a:t>
            </a:r>
            <a:r>
              <a:rPr kumimoji="1" lang="ja-JP" altLang="en-US" sz="2400" dirty="0"/>
              <a:t>要素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決定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要素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基本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4931"/>
            <a:ext cx="1296143" cy="1795561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実例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計算により設計する（</a:t>
            </a:r>
            <a:r>
              <a:rPr kumimoji="1" lang="en-US" altLang="ja-JP" sz="2400" dirty="0"/>
              <a:t>Stata</a:t>
            </a:r>
            <a:r>
              <a:rPr kumimoji="1" lang="ja-JP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911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群・連続量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60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1890405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1671186"/>
            <a:ext cx="71331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治療薬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X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内服後の臨床検査値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Y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の値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偽薬内服群の平均値</a:t>
            </a:r>
            <a:r>
              <a:rPr lang="en-US" altLang="ja-JP" sz="2400" dirty="0">
                <a:solidFill>
                  <a:srgbClr val="4D4D4D"/>
                </a:solidFill>
              </a:rPr>
              <a:t> </a:t>
            </a:r>
            <a:r>
              <a:rPr kumimoji="1" lang="en-US" altLang="ja-JP" sz="2400" dirty="0">
                <a:solidFill>
                  <a:srgbClr val="4D4D4D"/>
                </a:solidFill>
              </a:rPr>
              <a:t>m1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1.35mg/dl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偽薬内服群の標準偏差 </a:t>
            </a:r>
            <a:r>
              <a:rPr kumimoji="1" lang="en-US" altLang="ja-JP" sz="2400" dirty="0">
                <a:solidFill>
                  <a:srgbClr val="4D4D4D"/>
                </a:solidFill>
              </a:rPr>
              <a:t>sd1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1.28mg/dl</a:t>
            </a:r>
          </a:p>
          <a:p>
            <a:r>
              <a:rPr lang="en-US" altLang="ja-JP" sz="2400" dirty="0">
                <a:solidFill>
                  <a:srgbClr val="4D4D4D"/>
                </a:solidFill>
              </a:rPr>
              <a:t>X</a:t>
            </a:r>
            <a:r>
              <a:rPr lang="ja-JP" altLang="en-US" sz="2400" dirty="0">
                <a:solidFill>
                  <a:srgbClr val="4D4D4D"/>
                </a:solidFill>
              </a:rPr>
              <a:t>内服群</a:t>
            </a:r>
            <a:r>
              <a:rPr kumimoji="1" lang="ja-JP" altLang="en-US" sz="2400" dirty="0">
                <a:solidFill>
                  <a:srgbClr val="4D4D4D"/>
                </a:solidFill>
              </a:rPr>
              <a:t>の平均値</a:t>
            </a:r>
            <a:r>
              <a:rPr lang="en-US" altLang="ja-JP" sz="2400" dirty="0">
                <a:solidFill>
                  <a:srgbClr val="4D4D4D"/>
                </a:solidFill>
              </a:rPr>
              <a:t> </a:t>
            </a:r>
            <a:r>
              <a:rPr kumimoji="1" lang="en-US" altLang="ja-JP" sz="2400" dirty="0">
                <a:solidFill>
                  <a:srgbClr val="4D4D4D"/>
                </a:solidFill>
              </a:rPr>
              <a:t>m2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2.12mg/dl</a:t>
            </a:r>
          </a:p>
          <a:p>
            <a:r>
              <a:rPr kumimoji="1" lang="en-US" altLang="ja-JP" sz="2400" dirty="0">
                <a:solidFill>
                  <a:srgbClr val="4D4D4D"/>
                </a:solidFill>
              </a:rPr>
              <a:t>X</a:t>
            </a:r>
            <a:r>
              <a:rPr kumimoji="1" lang="ja-JP" altLang="en-US" sz="2400" dirty="0">
                <a:solidFill>
                  <a:srgbClr val="4D4D4D"/>
                </a:solidFill>
              </a:rPr>
              <a:t>内服群の標準偏差 </a:t>
            </a:r>
            <a:r>
              <a:rPr kumimoji="1" lang="en-US" altLang="ja-JP" sz="2400" dirty="0">
                <a:solidFill>
                  <a:srgbClr val="4D4D4D"/>
                </a:solidFill>
              </a:rPr>
              <a:t>sd2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1.28mg/dl</a:t>
            </a:r>
          </a:p>
          <a:p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b="1" dirty="0">
                <a:solidFill>
                  <a:srgbClr val="4D4D4D"/>
                </a:solidFill>
              </a:rPr>
              <a:t>ざっくり言うと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…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治療薬</a:t>
            </a:r>
            <a:r>
              <a:rPr kumimoji="1" lang="en-US" altLang="ja-JP" sz="2400" dirty="0">
                <a:solidFill>
                  <a:srgbClr val="4D4D4D"/>
                </a:solidFill>
              </a:rPr>
              <a:t>X</a:t>
            </a:r>
            <a:r>
              <a:rPr kumimoji="1" lang="ja-JP" altLang="en-US" sz="2400" dirty="0">
                <a:solidFill>
                  <a:srgbClr val="4D4D4D"/>
                </a:solidFill>
              </a:rPr>
              <a:t>を飲むと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2.12mg/dl</a:t>
            </a:r>
            <a:r>
              <a:rPr kumimoji="1" lang="ja-JP" altLang="en-US" sz="2400" dirty="0">
                <a:solidFill>
                  <a:srgbClr val="4D4D4D"/>
                </a:solidFill>
              </a:rPr>
              <a:t>で、偽薬では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1.35mg/dl</a:t>
            </a:r>
            <a:r>
              <a:rPr kumimoji="1" lang="ja-JP" altLang="en-US" sz="2400" dirty="0">
                <a:solidFill>
                  <a:srgbClr val="4D4D4D"/>
                </a:solidFill>
              </a:rPr>
              <a:t>になると想定している。標準偏差は共に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1.28mg/dl</a:t>
            </a:r>
            <a:r>
              <a:rPr kumimoji="1" lang="ja-JP" altLang="en-US" sz="2400" dirty="0">
                <a:solidFill>
                  <a:srgbClr val="4D4D4D"/>
                </a:solidFill>
              </a:rPr>
              <a:t>であると想定。</a:t>
            </a:r>
            <a:br>
              <a:rPr kumimoji="1" lang="en-US" altLang="ja-JP" sz="2400" dirty="0">
                <a:solidFill>
                  <a:srgbClr val="4D4D4D"/>
                </a:solidFill>
              </a:rPr>
            </a:br>
            <a:r>
              <a:rPr kumimoji="1" lang="ja-JP" altLang="en-US" sz="2400" dirty="0">
                <a:solidFill>
                  <a:srgbClr val="4D4D4D"/>
                </a:solidFill>
              </a:rPr>
              <a:t>この時に群間で統計学的に有意な差があるのか</a:t>
            </a:r>
            <a:r>
              <a:rPr kumimoji="1" lang="en-US" altLang="ja-JP" sz="2400" dirty="0">
                <a:solidFill>
                  <a:srgbClr val="4D4D4D"/>
                </a:solidFill>
              </a:rPr>
              <a:t>…</a:t>
            </a:r>
            <a:r>
              <a:rPr kumimoji="1" lang="ja-JP" altLang="en-US" sz="2400" dirty="0">
                <a:solidFill>
                  <a:srgbClr val="4D4D4D"/>
                </a:solidFill>
              </a:rPr>
              <a:t>？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9109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DC0D1-C2B5-4FE3-889C-F5A83825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による計算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0D59AC-5A7D-443A-9758-31285E4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61</a:t>
            </a:fld>
            <a:endParaRPr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FC4A05E-0CAE-488C-9098-A6DE113E6204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35283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55582" indent="-355582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23865" indent="-368281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ja-JP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b="1" dirty="0">
                <a:solidFill>
                  <a:schemeClr val="accent1"/>
                </a:solidFill>
                <a:latin typeface="Consolas" panose="020B0609020204030204" pitchFamily="49" charset="0"/>
              </a:rPr>
              <a:t>power </a:t>
            </a:r>
            <a:r>
              <a:rPr lang="en-US" altLang="ja-JP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twomeans</a:t>
            </a:r>
            <a:r>
              <a:rPr lang="en-US" altLang="ja-JP" b="1" dirty="0">
                <a:solidFill>
                  <a:schemeClr val="accent1"/>
                </a:solidFill>
                <a:latin typeface="Consolas" panose="020B0609020204030204" pitchFamily="49" charset="0"/>
              </a:rPr>
              <a:t> 1.35 2.12, </a:t>
            </a:r>
            <a:r>
              <a:rPr lang="en-US" altLang="ja-JP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sd</a:t>
            </a:r>
            <a:r>
              <a:rPr lang="en-US" altLang="ja-JP" b="1" dirty="0">
                <a:solidFill>
                  <a:schemeClr val="accent1"/>
                </a:solidFill>
                <a:latin typeface="Consolas" panose="020B0609020204030204" pitchFamily="49" charset="0"/>
              </a:rPr>
              <a:t>(1.28)</a:t>
            </a:r>
            <a:endParaRPr lang="ja-JP" alt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333087-94F8-47C2-8F67-68697098B93F}"/>
              </a:ext>
            </a:extLst>
          </p:cNvPr>
          <p:cNvSpPr txBox="1"/>
          <p:nvPr/>
        </p:nvSpPr>
        <p:spPr>
          <a:xfrm>
            <a:off x="1187624" y="37698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4D4D4D"/>
                </a:solidFill>
              </a:rPr>
              <a:t>m1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 m2</a:t>
            </a:r>
            <a:r>
              <a:rPr kumimoji="1" lang="ja-JP" altLang="en-US" sz="2800" dirty="0">
                <a:solidFill>
                  <a:srgbClr val="4D4D4D"/>
                </a:solidFill>
              </a:rPr>
              <a:t>の順で数字を入れる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CDACD9-5E37-4030-88AD-B642F16A8037}"/>
              </a:ext>
            </a:extLst>
          </p:cNvPr>
          <p:cNvCxnSpPr>
            <a:cxnSpLocks/>
          </p:cNvCxnSpPr>
          <p:nvPr/>
        </p:nvCxnSpPr>
        <p:spPr>
          <a:xfrm>
            <a:off x="4139952" y="3140968"/>
            <a:ext cx="1944216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A339D-7C59-420B-AA98-7481F2C6B0D5}"/>
              </a:ext>
            </a:extLst>
          </p:cNvPr>
          <p:cNvCxnSpPr>
            <a:cxnSpLocks/>
          </p:cNvCxnSpPr>
          <p:nvPr/>
        </p:nvCxnSpPr>
        <p:spPr>
          <a:xfrm flipV="1">
            <a:off x="4355976" y="3297464"/>
            <a:ext cx="900100" cy="360039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3A074B-DB07-473E-B355-FAEF0A12BC6B}"/>
              </a:ext>
            </a:extLst>
          </p:cNvPr>
          <p:cNvCxnSpPr>
            <a:cxnSpLocks/>
          </p:cNvCxnSpPr>
          <p:nvPr/>
        </p:nvCxnSpPr>
        <p:spPr>
          <a:xfrm>
            <a:off x="6503386" y="3140968"/>
            <a:ext cx="1795117" cy="0"/>
          </a:xfrm>
          <a:prstGeom prst="line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AF35CC-C8BA-43EE-96AA-D5ECB8C434BD}"/>
              </a:ext>
            </a:extLst>
          </p:cNvPr>
          <p:cNvSpPr txBox="1"/>
          <p:nvPr/>
        </p:nvSpPr>
        <p:spPr>
          <a:xfrm>
            <a:off x="1187624" y="4489955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err="1">
                <a:solidFill>
                  <a:srgbClr val="4D4D4D"/>
                </a:solidFill>
              </a:rPr>
              <a:t>sd</a:t>
            </a:r>
            <a:r>
              <a:rPr lang="en-US" altLang="ja-JP" sz="2800" b="1" dirty="0">
                <a:solidFill>
                  <a:srgbClr val="4D4D4D"/>
                </a:solidFill>
              </a:rPr>
              <a:t>(</a:t>
            </a:r>
            <a:r>
              <a:rPr lang="ja-JP" altLang="en-US" sz="2800" b="1" dirty="0">
                <a:solidFill>
                  <a:srgbClr val="4D4D4D"/>
                </a:solidFill>
              </a:rPr>
              <a:t>数字</a:t>
            </a:r>
            <a:r>
              <a:rPr lang="en-US" altLang="ja-JP" sz="2800" b="1" dirty="0">
                <a:solidFill>
                  <a:srgbClr val="4D4D4D"/>
                </a:solidFill>
              </a:rPr>
              <a:t>)</a:t>
            </a:r>
            <a:r>
              <a:rPr kumimoji="1" lang="ja-JP" altLang="en-US" sz="2800" dirty="0">
                <a:solidFill>
                  <a:srgbClr val="4D4D4D"/>
                </a:solidFill>
              </a:rPr>
              <a:t>を加える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群間で標準偏差が違うと設定した場合は、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en-US" altLang="ja-JP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sd1(1.28) sd2(2.00)</a:t>
            </a:r>
            <a:endParaRPr kumimoji="1" lang="ja-JP" altLang="en-US" sz="28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F99510A-3E25-4539-AF91-856D5211600E}"/>
              </a:ext>
            </a:extLst>
          </p:cNvPr>
          <p:cNvCxnSpPr>
            <a:cxnSpLocks/>
          </p:cNvCxnSpPr>
          <p:nvPr/>
        </p:nvCxnSpPr>
        <p:spPr>
          <a:xfrm flipV="1">
            <a:off x="6035334" y="3429000"/>
            <a:ext cx="936104" cy="976468"/>
          </a:xfrm>
          <a:prstGeom prst="straightConnector1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A87E5E1-0A26-43AC-8856-BA19BD307AF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ja-JP" altLang="en-US" dirty="0"/>
              <a:t>片側検定であれば、「</a:t>
            </a:r>
            <a:r>
              <a:rPr kumimoji="1" lang="en-US" altLang="ja-JP" dirty="0"/>
              <a:t>,</a:t>
            </a:r>
            <a:r>
              <a:rPr kumimoji="1" lang="ja-JP" altLang="en-US" dirty="0"/>
              <a:t>」の後に</a:t>
            </a:r>
            <a:r>
              <a:rPr kumimoji="1" lang="en-US" altLang="ja-JP" b="1" dirty="0" err="1">
                <a:latin typeface="Consolas" panose="020B0609020204030204" pitchFamily="49" charset="0"/>
              </a:rPr>
              <a:t>onesided</a:t>
            </a:r>
            <a:r>
              <a:rPr kumimoji="1" lang="ja-JP" altLang="en-US" dirty="0"/>
              <a:t>を加える。</a:t>
            </a:r>
            <a:endParaRPr kumimoji="1" lang="en-US" altLang="ja-JP" dirty="0"/>
          </a:p>
        </p:txBody>
      </p:sp>
      <p:pic>
        <p:nvPicPr>
          <p:cNvPr id="14" name="Picture 2" descr="talk icon">
            <a:extLst>
              <a:ext uri="{FF2B5EF4-FFF2-40B4-BE49-F238E27FC236}">
                <a16:creationId xmlns:a16="http://schemas.microsoft.com/office/drawing/2014/main" id="{C459A65F-D164-4C84-B4A7-7D2F88F7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80200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E9804B2-4B03-4255-B7F4-2402C72E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5976664" cy="56368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0D5F72D-ED0B-4F12-9B8B-E6F1DB77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による計算結果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C9858E-1205-4C70-8EA1-492D41D2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62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B272EC-BE43-48B4-ACC1-E9D60FB2E640}"/>
              </a:ext>
            </a:extLst>
          </p:cNvPr>
          <p:cNvSpPr/>
          <p:nvPr/>
        </p:nvSpPr>
        <p:spPr>
          <a:xfrm>
            <a:off x="2663788" y="5949280"/>
            <a:ext cx="648072" cy="665748"/>
          </a:xfrm>
          <a:prstGeom prst="ellips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D0539D-A4A0-4AE7-86E9-9DFDBF7457E2}"/>
              </a:ext>
            </a:extLst>
          </p:cNvPr>
          <p:cNvCxnSpPr>
            <a:cxnSpLocks/>
          </p:cNvCxnSpPr>
          <p:nvPr/>
        </p:nvCxnSpPr>
        <p:spPr>
          <a:xfrm flipH="1">
            <a:off x="3419872" y="5456982"/>
            <a:ext cx="1224136" cy="564306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7840E4-B11B-4FC9-8326-B8CE551B2768}"/>
              </a:ext>
            </a:extLst>
          </p:cNvPr>
          <p:cNvSpPr txBox="1"/>
          <p:nvPr/>
        </p:nvSpPr>
        <p:spPr>
          <a:xfrm>
            <a:off x="4788024" y="4688937"/>
            <a:ext cx="3456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6"/>
                </a:solidFill>
              </a:rPr>
              <a:t>90</a:t>
            </a:r>
            <a:r>
              <a:rPr kumimoji="1" lang="ja-JP" altLang="en-US" sz="3600" b="1" dirty="0">
                <a:solidFill>
                  <a:schemeClr val="accent6"/>
                </a:solidFill>
              </a:rPr>
              <a:t>症例</a:t>
            </a:r>
            <a:r>
              <a:rPr kumimoji="1" lang="en-US" altLang="ja-JP" sz="2800" dirty="0">
                <a:solidFill>
                  <a:schemeClr val="accent6"/>
                </a:solidFill>
              </a:rPr>
              <a:t>(</a:t>
            </a:r>
            <a:r>
              <a:rPr kumimoji="1" lang="ja-JP" altLang="en-US" sz="2800" dirty="0">
                <a:solidFill>
                  <a:schemeClr val="accent6"/>
                </a:solidFill>
              </a:rPr>
              <a:t>片群</a:t>
            </a:r>
            <a:r>
              <a:rPr kumimoji="1" lang="en-US" altLang="ja-JP" sz="2800" dirty="0">
                <a:solidFill>
                  <a:schemeClr val="accent6"/>
                </a:solidFill>
              </a:rPr>
              <a:t>45)</a:t>
            </a:r>
            <a:r>
              <a:rPr kumimoji="1" lang="ja-JP" altLang="en-US" sz="2800" dirty="0">
                <a:solidFill>
                  <a:srgbClr val="4D4D4D"/>
                </a:solidFill>
              </a:rPr>
              <a:t>が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必要という結果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CAC438-314F-466C-A498-7020F4B25335}"/>
              </a:ext>
            </a:extLst>
          </p:cNvPr>
          <p:cNvCxnSpPr>
            <a:cxnSpLocks/>
          </p:cNvCxnSpPr>
          <p:nvPr/>
        </p:nvCxnSpPr>
        <p:spPr>
          <a:xfrm>
            <a:off x="2987824" y="2924944"/>
            <a:ext cx="1296144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4A4EEB-7397-4CB2-85C7-8067EEF8CB32}"/>
              </a:ext>
            </a:extLst>
          </p:cNvPr>
          <p:cNvSpPr txBox="1"/>
          <p:nvPr/>
        </p:nvSpPr>
        <p:spPr>
          <a:xfrm>
            <a:off x="3707904" y="2820761"/>
            <a:ext cx="495520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対立仮説が</a:t>
            </a:r>
            <a:r>
              <a:rPr kumimoji="1" lang="ja-JP" altLang="en-US" sz="3200" b="1" dirty="0">
                <a:solidFill>
                  <a:schemeClr val="accent1"/>
                </a:solidFill>
              </a:rPr>
              <a:t>両側</a:t>
            </a:r>
            <a:r>
              <a:rPr kumimoji="1" lang="ja-JP" altLang="en-US" sz="2800" dirty="0">
                <a:solidFill>
                  <a:srgbClr val="4D4D4D"/>
                </a:solidFill>
              </a:rPr>
              <a:t>になっている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en-US" altLang="ja-JP" sz="2000" b="1" dirty="0">
                <a:solidFill>
                  <a:schemeClr val="accent1"/>
                </a:solidFill>
              </a:rPr>
              <a:t>!=</a:t>
            </a:r>
            <a:r>
              <a:rPr lang="ja-JP" altLang="en-US" sz="2000" dirty="0">
                <a:solidFill>
                  <a:srgbClr val="4D4D4D"/>
                </a:solidFill>
              </a:rPr>
              <a:t> という記号は </a:t>
            </a:r>
            <a:r>
              <a:rPr lang="ja-JP" altLang="en-US" sz="2000" b="1" dirty="0">
                <a:solidFill>
                  <a:schemeClr val="accent1"/>
                </a:solidFill>
              </a:rPr>
              <a:t>≠</a:t>
            </a:r>
            <a:r>
              <a:rPr lang="ja-JP" altLang="en-US" sz="2000" dirty="0">
                <a:solidFill>
                  <a:srgbClr val="4D4D4D"/>
                </a:solidFill>
              </a:rPr>
              <a:t> の意味</a:t>
            </a:r>
            <a:endParaRPr lang="en-US" altLang="ja-JP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16643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04F0117-3B0F-4717-92E6-79114521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4" y="1760555"/>
            <a:ext cx="5442821" cy="497104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1F29376-7FBE-4FC1-951C-60E8FFD3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長島先生のサイトでの計算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FCA48C7-FD8F-4E9A-8A5A-89BB6E14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63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59571-5130-446F-ACA6-7A0492E9AA2A}"/>
              </a:ext>
            </a:extLst>
          </p:cNvPr>
          <p:cNvSpPr txBox="1"/>
          <p:nvPr/>
        </p:nvSpPr>
        <p:spPr>
          <a:xfrm>
            <a:off x="17601" y="1021891"/>
            <a:ext cx="81724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二群の母平均の差の仮説検定 </a:t>
            </a:r>
            <a:r>
              <a:rPr lang="en-US" altLang="ja-JP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独立二標本の </a:t>
            </a:r>
            <a:r>
              <a:rPr lang="en-US" altLang="ja-JP" b="1" i="1" dirty="0">
                <a:solidFill>
                  <a:srgbClr val="0B4C5F"/>
                </a:solidFill>
                <a:effectLst/>
                <a:latin typeface="KaTeX_Math"/>
                <a:ea typeface="Meiryo UI" panose="020B0604030504040204" pitchFamily="50" charset="-128"/>
              </a:rPr>
              <a:t>t</a:t>
            </a:r>
            <a:r>
              <a:rPr lang="ja-JP" altLang="en-US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検定</a:t>
            </a:r>
            <a:r>
              <a:rPr lang="en-US" altLang="ja-JP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に対するサンプルサイズ設計</a:t>
            </a:r>
            <a:endParaRPr lang="en-US" altLang="ja-JP" b="1" i="0" dirty="0">
              <a:solidFill>
                <a:srgbClr val="0B4C5F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https://nshi.jp/contents/js/twomean12/</a:t>
            </a:r>
            <a:endParaRPr lang="ja-JP" altLang="en-US" sz="2400" i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4F53A0F-5E85-4958-8E0D-6E5B4DD68504}"/>
              </a:ext>
            </a:extLst>
          </p:cNvPr>
          <p:cNvCxnSpPr>
            <a:cxnSpLocks/>
          </p:cNvCxnSpPr>
          <p:nvPr/>
        </p:nvCxnSpPr>
        <p:spPr>
          <a:xfrm flipH="1">
            <a:off x="5240894" y="2736294"/>
            <a:ext cx="571501" cy="409893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3F61B0-5764-4BB5-A209-4A54C7F3970E}"/>
              </a:ext>
            </a:extLst>
          </p:cNvPr>
          <p:cNvSpPr txBox="1"/>
          <p:nvPr/>
        </p:nvSpPr>
        <p:spPr>
          <a:xfrm>
            <a:off x="5604316" y="222616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① 必要事項を入力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424D5E-C2A8-4E47-8429-80AABD9F3A25}"/>
              </a:ext>
            </a:extLst>
          </p:cNvPr>
          <p:cNvSpPr/>
          <p:nvPr/>
        </p:nvSpPr>
        <p:spPr>
          <a:xfrm>
            <a:off x="273278" y="2080171"/>
            <a:ext cx="5180015" cy="1880161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9856872-FB12-43EA-ACFC-420966F062FA}"/>
              </a:ext>
            </a:extLst>
          </p:cNvPr>
          <p:cNvCxnSpPr>
            <a:cxnSpLocks/>
          </p:cNvCxnSpPr>
          <p:nvPr/>
        </p:nvCxnSpPr>
        <p:spPr>
          <a:xfrm flipH="1">
            <a:off x="4525925" y="5494322"/>
            <a:ext cx="536443" cy="341787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37A37E-3A0D-4F1E-80BF-D084DED3013F}"/>
              </a:ext>
            </a:extLst>
          </p:cNvPr>
          <p:cNvSpPr txBox="1"/>
          <p:nvPr/>
        </p:nvSpPr>
        <p:spPr>
          <a:xfrm>
            <a:off x="5217710" y="5222216"/>
            <a:ext cx="3749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② 両側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対立仮説 </a:t>
            </a:r>
            <a:r>
              <a:rPr kumimoji="1" lang="en-US" altLang="ja-JP" sz="2800" dirty="0">
                <a:solidFill>
                  <a:srgbClr val="4D4D4D"/>
                </a:solidFill>
              </a:rPr>
              <a:t>m1</a:t>
            </a:r>
            <a:r>
              <a:rPr kumimoji="1" lang="ja-JP" altLang="en-US" sz="2800" dirty="0">
                <a:solidFill>
                  <a:srgbClr val="4D4D4D"/>
                </a:solidFill>
              </a:rPr>
              <a:t>≠</a:t>
            </a:r>
            <a:r>
              <a:rPr kumimoji="1" lang="en-US" altLang="ja-JP" sz="2800" dirty="0">
                <a:solidFill>
                  <a:srgbClr val="4D4D4D"/>
                </a:solidFill>
              </a:rPr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376894485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群・連続量 </a:t>
            </a:r>
            <a:r>
              <a:rPr kumimoji="1" lang="en-US" altLang="ja-JP" dirty="0"/>
              <a:t>Cohen’s d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64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422336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2203117"/>
            <a:ext cx="71331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治療薬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X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内服後の臨床検査値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Y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の値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en-US" altLang="ja-JP" sz="2400" dirty="0">
                <a:solidFill>
                  <a:srgbClr val="4D4D4D"/>
                </a:solidFill>
              </a:rPr>
              <a:t>X</a:t>
            </a:r>
            <a:r>
              <a:rPr kumimoji="1" lang="ja-JP" altLang="en-US" sz="2400" dirty="0">
                <a:solidFill>
                  <a:srgbClr val="4D4D4D"/>
                </a:solidFill>
              </a:rPr>
              <a:t>を内服すると</a:t>
            </a:r>
            <a:r>
              <a:rPr kumimoji="1" lang="en-US" altLang="ja-JP" sz="2400" dirty="0">
                <a:solidFill>
                  <a:srgbClr val="4D4D4D"/>
                </a:solidFill>
              </a:rPr>
              <a:t>Y</a:t>
            </a:r>
            <a:r>
              <a:rPr kumimoji="1" lang="ja-JP" altLang="en-US" sz="2400" dirty="0">
                <a:solidFill>
                  <a:srgbClr val="4D4D4D"/>
                </a:solidFill>
              </a:rPr>
              <a:t>がどの位上昇するのか分からない。だが、</a:t>
            </a:r>
            <a:r>
              <a:rPr kumimoji="1" lang="ja-JP" altLang="en-US" sz="2400" b="1" u="sng" dirty="0">
                <a:solidFill>
                  <a:schemeClr val="accent1"/>
                </a:solidFill>
              </a:rPr>
              <a:t>中程度の大きさ</a:t>
            </a:r>
            <a:r>
              <a:rPr kumimoji="1" lang="ja-JP" altLang="en-US" sz="2400" dirty="0">
                <a:solidFill>
                  <a:srgbClr val="4D4D4D"/>
                </a:solidFill>
              </a:rPr>
              <a:t>はあるのでは無いか</a:t>
            </a:r>
            <a:r>
              <a:rPr kumimoji="1" lang="en-US" altLang="ja-JP" sz="2400" dirty="0">
                <a:solidFill>
                  <a:srgbClr val="4D4D4D"/>
                </a:solidFill>
              </a:rPr>
              <a:t>…</a:t>
            </a:r>
            <a:r>
              <a:rPr kumimoji="1" lang="ja-JP" altLang="en-US" sz="2400" dirty="0">
                <a:solidFill>
                  <a:srgbClr val="4D4D4D"/>
                </a:solidFill>
              </a:rPr>
              <a:t>？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en-US" altLang="ja-JP" sz="2400" b="1" dirty="0">
                <a:solidFill>
                  <a:srgbClr val="4D4D4D"/>
                </a:solidFill>
              </a:rPr>
              <a:t>Cohen’s d</a:t>
            </a:r>
            <a:r>
              <a:rPr kumimoji="1" lang="ja-JP" altLang="en-US" sz="2400" b="1" dirty="0">
                <a:solidFill>
                  <a:srgbClr val="4D4D4D"/>
                </a:solidFill>
              </a:rPr>
              <a:t>を使うと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…</a:t>
            </a:r>
          </a:p>
          <a:p>
            <a:r>
              <a:rPr kumimoji="1" lang="ja-JP" altLang="en-US" sz="2400" dirty="0">
                <a:solidFill>
                  <a:schemeClr val="accent1"/>
                </a:solidFill>
              </a:rPr>
              <a:t>中程度 </a:t>
            </a:r>
            <a:r>
              <a:rPr kumimoji="1" lang="en-US" altLang="ja-JP" sz="2400" dirty="0">
                <a:solidFill>
                  <a:schemeClr val="accent1"/>
                </a:solidFill>
              </a:rPr>
              <a:t>Cohen’s d = 0.50 = 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(m2-m1)/</a:t>
            </a:r>
            <a:r>
              <a:rPr kumimoji="1" lang="en-US" altLang="ja-JP" sz="2400" b="1" dirty="0" err="1">
                <a:solidFill>
                  <a:schemeClr val="accent1"/>
                </a:solidFill>
              </a:rPr>
              <a:t>sd</a:t>
            </a:r>
            <a:endParaRPr kumimoji="1" lang="en-US" altLang="ja-JP" sz="2400" b="1" dirty="0">
              <a:solidFill>
                <a:schemeClr val="accent1"/>
              </a:solidFill>
            </a:endParaRPr>
          </a:p>
          <a:p>
            <a:r>
              <a:rPr kumimoji="1" lang="en-US" altLang="ja-JP" sz="2400" dirty="0">
                <a:solidFill>
                  <a:srgbClr val="4D4D4D"/>
                </a:solidFill>
              </a:rPr>
              <a:t>m1=0.</a:t>
            </a:r>
            <a:r>
              <a:rPr kumimoji="1" lang="ja-JP" altLang="en-US" sz="2400" dirty="0">
                <a:solidFill>
                  <a:srgbClr val="4D4D4D"/>
                </a:solidFill>
              </a:rPr>
              <a:t>、</a:t>
            </a:r>
            <a:r>
              <a:rPr kumimoji="1" lang="en-US" altLang="ja-JP" sz="2400" dirty="0">
                <a:solidFill>
                  <a:srgbClr val="4D4D4D"/>
                </a:solidFill>
              </a:rPr>
              <a:t>m2=0.50</a:t>
            </a:r>
            <a:r>
              <a:rPr kumimoji="1" lang="ja-JP" altLang="en-US" sz="2400" dirty="0">
                <a:solidFill>
                  <a:srgbClr val="4D4D4D"/>
                </a:solidFill>
              </a:rPr>
              <a:t>、</a:t>
            </a:r>
            <a:r>
              <a:rPr kumimoji="1" lang="en-US" altLang="ja-JP" sz="2400" dirty="0">
                <a:solidFill>
                  <a:srgbClr val="4D4D4D"/>
                </a:solidFill>
              </a:rPr>
              <a:t>sd1=sd2=1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と設定すれば良い。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2243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DC0D1-C2B5-4FE3-889C-F5A83825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による計算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0D59AC-5A7D-443A-9758-31285E4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65</a:t>
            </a:fld>
            <a:endParaRPr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FC4A05E-0CAE-488C-9098-A6DE113E6204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35283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55582" indent="-355582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23865" indent="-368281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ja-JP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b="1" dirty="0">
                <a:solidFill>
                  <a:schemeClr val="accent1"/>
                </a:solidFill>
                <a:latin typeface="Consolas" panose="020B0609020204030204" pitchFamily="49" charset="0"/>
              </a:rPr>
              <a:t>power </a:t>
            </a:r>
            <a:r>
              <a:rPr lang="en-US" altLang="ja-JP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twomeans</a:t>
            </a:r>
            <a:r>
              <a:rPr lang="en-US" altLang="ja-JP" b="1" dirty="0">
                <a:solidFill>
                  <a:schemeClr val="accent1"/>
                </a:solidFill>
                <a:latin typeface="Consolas" panose="020B0609020204030204" pitchFamily="49" charset="0"/>
              </a:rPr>
              <a:t> 0 0.5</a:t>
            </a:r>
            <a:endParaRPr lang="ja-JP" altLang="en-US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333087-94F8-47C2-8F67-68697098B93F}"/>
              </a:ext>
            </a:extLst>
          </p:cNvPr>
          <p:cNvSpPr txBox="1"/>
          <p:nvPr/>
        </p:nvSpPr>
        <p:spPr>
          <a:xfrm>
            <a:off x="1187624" y="376987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4D4D4D"/>
                </a:solidFill>
              </a:rPr>
              <a:t>m1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 m2</a:t>
            </a:r>
            <a:r>
              <a:rPr kumimoji="1" lang="ja-JP" altLang="en-US" sz="2800" dirty="0">
                <a:solidFill>
                  <a:srgbClr val="4D4D4D"/>
                </a:solidFill>
              </a:rPr>
              <a:t>の順で数字を入れる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CDACD9-5E37-4030-88AD-B642F16A8037}"/>
              </a:ext>
            </a:extLst>
          </p:cNvPr>
          <p:cNvCxnSpPr>
            <a:cxnSpLocks/>
          </p:cNvCxnSpPr>
          <p:nvPr/>
        </p:nvCxnSpPr>
        <p:spPr>
          <a:xfrm>
            <a:off x="5652120" y="3147751"/>
            <a:ext cx="1152128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A339D-7C59-420B-AA98-7481F2C6B0D5}"/>
              </a:ext>
            </a:extLst>
          </p:cNvPr>
          <p:cNvCxnSpPr>
            <a:cxnSpLocks/>
          </p:cNvCxnSpPr>
          <p:nvPr/>
        </p:nvCxnSpPr>
        <p:spPr>
          <a:xfrm flipV="1">
            <a:off x="4355976" y="3215154"/>
            <a:ext cx="1222158" cy="416225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3A074B-DB07-473E-B355-FAEF0A12BC6B}"/>
              </a:ext>
            </a:extLst>
          </p:cNvPr>
          <p:cNvCxnSpPr>
            <a:cxnSpLocks/>
          </p:cNvCxnSpPr>
          <p:nvPr/>
        </p:nvCxnSpPr>
        <p:spPr>
          <a:xfrm>
            <a:off x="7007442" y="3147751"/>
            <a:ext cx="948934" cy="0"/>
          </a:xfrm>
          <a:prstGeom prst="line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AF35CC-C8BA-43EE-96AA-D5ECB8C434BD}"/>
              </a:ext>
            </a:extLst>
          </p:cNvPr>
          <p:cNvSpPr txBox="1"/>
          <p:nvPr/>
        </p:nvSpPr>
        <p:spPr>
          <a:xfrm>
            <a:off x="2555776" y="4741768"/>
            <a:ext cx="5256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err="1">
                <a:solidFill>
                  <a:srgbClr val="4D4D4D"/>
                </a:solidFill>
              </a:rPr>
              <a:t>sd</a:t>
            </a:r>
            <a:r>
              <a:rPr lang="en-US" altLang="ja-JP" sz="2800" b="1" dirty="0">
                <a:solidFill>
                  <a:srgbClr val="4D4D4D"/>
                </a:solidFill>
              </a:rPr>
              <a:t>(</a:t>
            </a:r>
            <a:r>
              <a:rPr lang="ja-JP" altLang="en-US" sz="2800" b="1" u="sng" dirty="0">
                <a:solidFill>
                  <a:srgbClr val="4D4D4D"/>
                </a:solidFill>
              </a:rPr>
              <a:t>数字</a:t>
            </a:r>
            <a:r>
              <a:rPr lang="en-US" altLang="ja-JP" sz="2800" b="1" dirty="0">
                <a:solidFill>
                  <a:srgbClr val="4D4D4D"/>
                </a:solidFill>
              </a:rPr>
              <a:t>)</a:t>
            </a:r>
            <a:r>
              <a:rPr kumimoji="1" lang="ja-JP" altLang="en-US" sz="2800" dirty="0">
                <a:solidFill>
                  <a:srgbClr val="4D4D4D"/>
                </a:solidFill>
              </a:rPr>
              <a:t>が省略されると、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en-US" altLang="ja-JP" sz="2800" dirty="0" err="1">
                <a:solidFill>
                  <a:srgbClr val="4D4D4D"/>
                </a:solidFill>
              </a:rPr>
              <a:t>sd</a:t>
            </a:r>
            <a:r>
              <a:rPr kumimoji="1" lang="en-US" altLang="ja-JP" sz="2800" dirty="0">
                <a:solidFill>
                  <a:srgbClr val="4D4D4D"/>
                </a:solidFill>
              </a:rPr>
              <a:t>(1)</a:t>
            </a:r>
            <a:r>
              <a:rPr kumimoji="1" lang="ja-JP" altLang="en-US" sz="2800" dirty="0">
                <a:solidFill>
                  <a:srgbClr val="4D4D4D"/>
                </a:solidFill>
              </a:rPr>
              <a:t>と設定されます。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F99510A-3E25-4539-AF91-856D5211600E}"/>
              </a:ext>
            </a:extLst>
          </p:cNvPr>
          <p:cNvCxnSpPr>
            <a:cxnSpLocks/>
          </p:cNvCxnSpPr>
          <p:nvPr/>
        </p:nvCxnSpPr>
        <p:spPr>
          <a:xfrm flipV="1">
            <a:off x="6035334" y="3434809"/>
            <a:ext cx="1128954" cy="1218327"/>
          </a:xfrm>
          <a:prstGeom prst="straightConnector1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A87E5E1-0A26-43AC-8856-BA19BD307AF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ja-JP" altLang="en-US" dirty="0"/>
              <a:t>片側検定であれば、「</a:t>
            </a:r>
            <a:r>
              <a:rPr kumimoji="1" lang="en-US" altLang="ja-JP" dirty="0"/>
              <a:t>,</a:t>
            </a:r>
            <a:r>
              <a:rPr kumimoji="1" lang="ja-JP" altLang="en-US" dirty="0"/>
              <a:t>」の後に</a:t>
            </a:r>
            <a:r>
              <a:rPr kumimoji="1" lang="en-US" altLang="ja-JP" b="1" dirty="0" err="1">
                <a:latin typeface="Consolas" panose="020B0609020204030204" pitchFamily="49" charset="0"/>
              </a:rPr>
              <a:t>onesided</a:t>
            </a:r>
            <a:r>
              <a:rPr kumimoji="1" lang="ja-JP" altLang="en-US" dirty="0"/>
              <a:t>を加える。</a:t>
            </a:r>
            <a:endParaRPr kumimoji="1" lang="en-US" altLang="ja-JP" dirty="0"/>
          </a:p>
        </p:txBody>
      </p:sp>
      <p:pic>
        <p:nvPicPr>
          <p:cNvPr id="14" name="Picture 2" descr="talk icon">
            <a:extLst>
              <a:ext uri="{FF2B5EF4-FFF2-40B4-BE49-F238E27FC236}">
                <a16:creationId xmlns:a16="http://schemas.microsoft.com/office/drawing/2014/main" id="{C459A65F-D164-4C84-B4A7-7D2F88F7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94860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035E7F3-BCA6-46D9-82E1-5B8B81D1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91845"/>
            <a:ext cx="5914825" cy="56612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0D5F72D-ED0B-4F12-9B8B-E6F1DB77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による計算結果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C9858E-1205-4C70-8EA1-492D41D2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66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B272EC-BE43-48B4-ACC1-E9D60FB2E640}"/>
              </a:ext>
            </a:extLst>
          </p:cNvPr>
          <p:cNvSpPr/>
          <p:nvPr/>
        </p:nvSpPr>
        <p:spPr>
          <a:xfrm>
            <a:off x="2663788" y="5949280"/>
            <a:ext cx="648072" cy="665748"/>
          </a:xfrm>
          <a:prstGeom prst="ellips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D0539D-A4A0-4AE7-86E9-9DFDBF7457E2}"/>
              </a:ext>
            </a:extLst>
          </p:cNvPr>
          <p:cNvCxnSpPr>
            <a:cxnSpLocks/>
          </p:cNvCxnSpPr>
          <p:nvPr/>
        </p:nvCxnSpPr>
        <p:spPr>
          <a:xfrm flipH="1">
            <a:off x="3419872" y="5456982"/>
            <a:ext cx="1224136" cy="564306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7840E4-B11B-4FC9-8326-B8CE551B2768}"/>
              </a:ext>
            </a:extLst>
          </p:cNvPr>
          <p:cNvSpPr txBox="1"/>
          <p:nvPr/>
        </p:nvSpPr>
        <p:spPr>
          <a:xfrm>
            <a:off x="4788024" y="4688937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6"/>
                </a:solidFill>
              </a:rPr>
              <a:t>128</a:t>
            </a:r>
            <a:r>
              <a:rPr kumimoji="1" lang="ja-JP" altLang="en-US" sz="3600" b="1" dirty="0">
                <a:solidFill>
                  <a:schemeClr val="accent6"/>
                </a:solidFill>
              </a:rPr>
              <a:t>症例</a:t>
            </a:r>
            <a:r>
              <a:rPr kumimoji="1" lang="en-US" altLang="ja-JP" sz="2800" dirty="0">
                <a:solidFill>
                  <a:schemeClr val="accent6"/>
                </a:solidFill>
              </a:rPr>
              <a:t>(</a:t>
            </a:r>
            <a:r>
              <a:rPr kumimoji="1" lang="ja-JP" altLang="en-US" sz="2800" dirty="0">
                <a:solidFill>
                  <a:schemeClr val="accent6"/>
                </a:solidFill>
              </a:rPr>
              <a:t>片群</a:t>
            </a:r>
            <a:r>
              <a:rPr kumimoji="1" lang="en-US" altLang="ja-JP" sz="2800" dirty="0">
                <a:solidFill>
                  <a:schemeClr val="accent6"/>
                </a:solidFill>
              </a:rPr>
              <a:t>64)</a:t>
            </a:r>
            <a:r>
              <a:rPr kumimoji="1" lang="ja-JP" altLang="en-US" sz="2800" dirty="0">
                <a:solidFill>
                  <a:srgbClr val="4D4D4D"/>
                </a:solidFill>
              </a:rPr>
              <a:t>が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必要という結果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CAC438-314F-466C-A498-7020F4B25335}"/>
              </a:ext>
            </a:extLst>
          </p:cNvPr>
          <p:cNvCxnSpPr>
            <a:cxnSpLocks/>
          </p:cNvCxnSpPr>
          <p:nvPr/>
        </p:nvCxnSpPr>
        <p:spPr>
          <a:xfrm>
            <a:off x="2987824" y="2924944"/>
            <a:ext cx="1296144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4A4EEB-7397-4CB2-85C7-8067EEF8CB32}"/>
              </a:ext>
            </a:extLst>
          </p:cNvPr>
          <p:cNvSpPr txBox="1"/>
          <p:nvPr/>
        </p:nvSpPr>
        <p:spPr>
          <a:xfrm>
            <a:off x="3658627" y="2934208"/>
            <a:ext cx="495520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対立仮説が</a:t>
            </a:r>
            <a:r>
              <a:rPr kumimoji="1" lang="ja-JP" altLang="en-US" sz="3200" b="1" dirty="0">
                <a:solidFill>
                  <a:schemeClr val="accent1"/>
                </a:solidFill>
              </a:rPr>
              <a:t>両側</a:t>
            </a:r>
            <a:r>
              <a:rPr kumimoji="1" lang="ja-JP" altLang="en-US" sz="2800" dirty="0">
                <a:solidFill>
                  <a:srgbClr val="4D4D4D"/>
                </a:solidFill>
              </a:rPr>
              <a:t>になっている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en-US" altLang="ja-JP" sz="2000" b="1" dirty="0">
                <a:solidFill>
                  <a:schemeClr val="accent1"/>
                </a:solidFill>
              </a:rPr>
              <a:t>!=</a:t>
            </a:r>
            <a:r>
              <a:rPr lang="ja-JP" altLang="en-US" sz="2000" dirty="0">
                <a:solidFill>
                  <a:srgbClr val="4D4D4D"/>
                </a:solidFill>
              </a:rPr>
              <a:t> という記号は </a:t>
            </a:r>
            <a:r>
              <a:rPr lang="ja-JP" altLang="en-US" sz="2000" b="1" dirty="0">
                <a:solidFill>
                  <a:schemeClr val="accent1"/>
                </a:solidFill>
              </a:rPr>
              <a:t>≠</a:t>
            </a:r>
            <a:r>
              <a:rPr lang="ja-JP" altLang="en-US" sz="2000" dirty="0">
                <a:solidFill>
                  <a:srgbClr val="4D4D4D"/>
                </a:solidFill>
              </a:rPr>
              <a:t> の意味</a:t>
            </a:r>
            <a:endParaRPr lang="en-US" altLang="ja-JP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0914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実例リスト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67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1489695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連続量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292080" y="1484784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292080" y="2483346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割合（</a:t>
            </a:r>
            <a:r>
              <a:rPr lang="en-US" altLang="ja-JP" sz="2400" dirty="0"/>
              <a:t>1:1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195736" y="2483346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1:1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800200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2000" spc="300" dirty="0">
                <a:solidFill>
                  <a:schemeClr val="bg1"/>
                </a:solidFill>
              </a:rPr>
              <a:t>2</a:t>
            </a:r>
            <a:r>
              <a:rPr kumimoji="1" lang="ja-JP" altLang="en-US" sz="2000" spc="300" dirty="0">
                <a:solidFill>
                  <a:schemeClr val="bg1"/>
                </a:solidFill>
              </a:rPr>
              <a:t>群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単群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5990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対応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有り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生存時間分析など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B4D33D-EDED-4EAB-9D9F-0A658E0C3505}"/>
              </a:ext>
            </a:extLst>
          </p:cNvPr>
          <p:cNvSpPr/>
          <p:nvPr/>
        </p:nvSpPr>
        <p:spPr>
          <a:xfrm>
            <a:off x="5292080" y="3486819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割合（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1DD5EA-89AC-44BB-9684-466AF987A825}"/>
              </a:ext>
            </a:extLst>
          </p:cNvPr>
          <p:cNvSpPr/>
          <p:nvPr/>
        </p:nvSpPr>
        <p:spPr>
          <a:xfrm>
            <a:off x="2195736" y="3486819"/>
            <a:ext cx="2880320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B3EB52-A394-4174-966D-8407B6EB875A}"/>
              </a:ext>
            </a:extLst>
          </p:cNvPr>
          <p:cNvSpPr/>
          <p:nvPr/>
        </p:nvSpPr>
        <p:spPr>
          <a:xfrm>
            <a:off x="5292080" y="4490292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0688F7-28AE-438A-BBB8-005825819C6D}"/>
              </a:ext>
            </a:extLst>
          </p:cNvPr>
          <p:cNvSpPr/>
          <p:nvPr/>
        </p:nvSpPr>
        <p:spPr>
          <a:xfrm>
            <a:off x="2195736" y="4490292"/>
            <a:ext cx="2880320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D4F35A-1D7A-437B-8A4D-FDDDDFD694EF}"/>
              </a:ext>
            </a:extLst>
          </p:cNvPr>
          <p:cNvSpPr/>
          <p:nvPr/>
        </p:nvSpPr>
        <p:spPr>
          <a:xfrm>
            <a:off x="758807" y="5499914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37139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群・連続量（</a:t>
            </a:r>
            <a:r>
              <a:rPr kumimoji="1" lang="en-US" altLang="ja-JP" dirty="0"/>
              <a:t>1:k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68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712115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2492896"/>
            <a:ext cx="713310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の平均値</a:t>
            </a:r>
            <a:r>
              <a:rPr kumimoji="1" lang="en-US" altLang="ja-JP" sz="2400" dirty="0">
                <a:solidFill>
                  <a:srgbClr val="4D4D4D"/>
                </a:solidFill>
              </a:rPr>
              <a:t>	m1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の評価項目の平均値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の標準偏差 </a:t>
            </a:r>
            <a:r>
              <a:rPr kumimoji="1" lang="en-US" altLang="ja-JP" sz="2400" dirty="0">
                <a:solidFill>
                  <a:srgbClr val="4D4D4D"/>
                </a:solidFill>
              </a:rPr>
              <a:t>sd1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の評価項目の標準偏差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の平均値</a:t>
            </a:r>
            <a:r>
              <a:rPr kumimoji="1" lang="en-US" altLang="ja-JP" sz="2400" dirty="0">
                <a:solidFill>
                  <a:srgbClr val="4D4D4D"/>
                </a:solidFill>
              </a:rPr>
              <a:t>	m2	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kumimoji="1"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の評価項目の平均値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の標準偏差 </a:t>
            </a:r>
            <a:r>
              <a:rPr kumimoji="1" lang="en-US" altLang="ja-JP" sz="2400" dirty="0">
                <a:solidFill>
                  <a:srgbClr val="4D4D4D"/>
                </a:solidFill>
              </a:rPr>
              <a:t>sd2	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の評価項目の標準偏差</a:t>
            </a:r>
            <a:endParaRPr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b="1" dirty="0">
                <a:solidFill>
                  <a:srgbClr val="4D4D4D"/>
                </a:solidFill>
              </a:rPr>
              <a:t>群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1</a:t>
            </a:r>
            <a:r>
              <a:rPr kumimoji="1" lang="ja-JP" altLang="en-US" sz="2400" b="1" dirty="0">
                <a:solidFill>
                  <a:srgbClr val="4D4D4D"/>
                </a:solidFill>
              </a:rPr>
              <a:t>と群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2</a:t>
            </a:r>
            <a:r>
              <a:rPr kumimoji="1" lang="ja-JP" altLang="en-US" sz="2400" b="1" dirty="0">
                <a:solidFill>
                  <a:srgbClr val="4D4D4D"/>
                </a:solidFill>
              </a:rPr>
              <a:t>の比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	</a:t>
            </a:r>
            <a:r>
              <a:rPr kumimoji="1" lang="ja-JP" altLang="en-US" sz="2400" b="1" dirty="0">
                <a:solidFill>
                  <a:srgbClr val="4D4D4D"/>
                </a:solidFill>
              </a:rPr>
              <a:t>：群間のサンプルサイズの比</a:t>
            </a:r>
            <a:endParaRPr kumimoji="1" lang="en-US" altLang="ja-JP" sz="24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45907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群・連続量（</a:t>
            </a:r>
            <a:r>
              <a:rPr kumimoji="1" lang="en-US" altLang="ja-JP" dirty="0"/>
              <a:t>1:k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69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1890405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1671186"/>
            <a:ext cx="713310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治療薬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X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内服後の臨床検査値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Y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の値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偽薬内服群の平均値</a:t>
            </a:r>
            <a:r>
              <a:rPr lang="en-US" altLang="ja-JP" sz="2400" dirty="0">
                <a:solidFill>
                  <a:srgbClr val="4D4D4D"/>
                </a:solidFill>
              </a:rPr>
              <a:t> </a:t>
            </a:r>
            <a:r>
              <a:rPr kumimoji="1" lang="en-US" altLang="ja-JP" sz="2400" dirty="0">
                <a:solidFill>
                  <a:srgbClr val="4D4D4D"/>
                </a:solidFill>
              </a:rPr>
              <a:t>m1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1.35mg/dl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偽薬内服群の標準偏差 </a:t>
            </a:r>
            <a:r>
              <a:rPr kumimoji="1" lang="en-US" altLang="ja-JP" sz="2400" dirty="0">
                <a:solidFill>
                  <a:srgbClr val="4D4D4D"/>
                </a:solidFill>
              </a:rPr>
              <a:t>sd1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1.28mg/dl</a:t>
            </a:r>
          </a:p>
          <a:p>
            <a:r>
              <a:rPr lang="en-US" altLang="ja-JP" sz="2400" dirty="0">
                <a:solidFill>
                  <a:srgbClr val="4D4D4D"/>
                </a:solidFill>
              </a:rPr>
              <a:t>X</a:t>
            </a:r>
            <a:r>
              <a:rPr lang="ja-JP" altLang="en-US" sz="2400" dirty="0">
                <a:solidFill>
                  <a:srgbClr val="4D4D4D"/>
                </a:solidFill>
              </a:rPr>
              <a:t>内服群</a:t>
            </a:r>
            <a:r>
              <a:rPr kumimoji="1" lang="ja-JP" altLang="en-US" sz="2400" dirty="0">
                <a:solidFill>
                  <a:srgbClr val="4D4D4D"/>
                </a:solidFill>
              </a:rPr>
              <a:t>の平均値</a:t>
            </a:r>
            <a:r>
              <a:rPr lang="en-US" altLang="ja-JP" sz="2400" dirty="0">
                <a:solidFill>
                  <a:srgbClr val="4D4D4D"/>
                </a:solidFill>
              </a:rPr>
              <a:t> </a:t>
            </a:r>
            <a:r>
              <a:rPr kumimoji="1" lang="en-US" altLang="ja-JP" sz="2400" dirty="0">
                <a:solidFill>
                  <a:srgbClr val="4D4D4D"/>
                </a:solidFill>
              </a:rPr>
              <a:t>m2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2.12mg/dl</a:t>
            </a:r>
          </a:p>
          <a:p>
            <a:r>
              <a:rPr kumimoji="1" lang="en-US" altLang="ja-JP" sz="2400" dirty="0">
                <a:solidFill>
                  <a:srgbClr val="4D4D4D"/>
                </a:solidFill>
              </a:rPr>
              <a:t>X</a:t>
            </a:r>
            <a:r>
              <a:rPr kumimoji="1" lang="ja-JP" altLang="en-US" sz="2400" dirty="0">
                <a:solidFill>
                  <a:srgbClr val="4D4D4D"/>
                </a:solidFill>
              </a:rPr>
              <a:t>内服群の標準偏差 </a:t>
            </a:r>
            <a:r>
              <a:rPr kumimoji="1" lang="en-US" altLang="ja-JP" sz="2400" dirty="0">
                <a:solidFill>
                  <a:srgbClr val="4D4D4D"/>
                </a:solidFill>
              </a:rPr>
              <a:t>sd2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1.28mg/dl</a:t>
            </a:r>
          </a:p>
          <a:p>
            <a:r>
              <a:rPr kumimoji="1" lang="ja-JP" altLang="en-US" sz="2400" b="1" dirty="0">
                <a:solidFill>
                  <a:schemeClr val="accent1"/>
                </a:solidFill>
              </a:rPr>
              <a:t>群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1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：群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2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＝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1</a:t>
            </a:r>
            <a:r>
              <a:rPr kumimoji="1" lang="ja-JP" altLang="en-US" sz="2400" b="1" dirty="0">
                <a:solidFill>
                  <a:schemeClr val="accent1"/>
                </a:solidFill>
              </a:rPr>
              <a:t>：</a:t>
            </a:r>
            <a:r>
              <a:rPr kumimoji="1" lang="en-US" altLang="ja-JP" sz="2400" b="1" dirty="0">
                <a:solidFill>
                  <a:schemeClr val="accent1"/>
                </a:solidFill>
              </a:rPr>
              <a:t>2</a:t>
            </a:r>
          </a:p>
          <a:p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b="1" dirty="0">
                <a:solidFill>
                  <a:srgbClr val="4D4D4D"/>
                </a:solidFill>
              </a:rPr>
              <a:t>ざっくり言うと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…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治療薬</a:t>
            </a:r>
            <a:r>
              <a:rPr kumimoji="1" lang="en-US" altLang="ja-JP" sz="2400" dirty="0">
                <a:solidFill>
                  <a:srgbClr val="4D4D4D"/>
                </a:solidFill>
              </a:rPr>
              <a:t>X</a:t>
            </a:r>
            <a:r>
              <a:rPr kumimoji="1" lang="ja-JP" altLang="en-US" sz="2400" dirty="0">
                <a:solidFill>
                  <a:srgbClr val="4D4D4D"/>
                </a:solidFill>
              </a:rPr>
              <a:t>を飲むと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2.12mg/dl</a:t>
            </a:r>
            <a:r>
              <a:rPr kumimoji="1" lang="ja-JP" altLang="en-US" sz="2400" dirty="0">
                <a:solidFill>
                  <a:srgbClr val="4D4D4D"/>
                </a:solidFill>
              </a:rPr>
              <a:t>で、偽薬では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1.35mg/dl</a:t>
            </a:r>
            <a:r>
              <a:rPr kumimoji="1" lang="ja-JP" altLang="en-US" sz="2400" dirty="0">
                <a:solidFill>
                  <a:srgbClr val="4D4D4D"/>
                </a:solidFill>
              </a:rPr>
              <a:t>になると想定している。標準偏差は共に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1.28mg/dl</a:t>
            </a:r>
            <a:r>
              <a:rPr kumimoji="1" lang="ja-JP" altLang="en-US" sz="2400" dirty="0">
                <a:solidFill>
                  <a:srgbClr val="4D4D4D"/>
                </a:solidFill>
              </a:rPr>
              <a:t>であると想定。</a:t>
            </a:r>
            <a:br>
              <a:rPr kumimoji="1" lang="en-US" altLang="ja-JP" sz="2400" dirty="0">
                <a:solidFill>
                  <a:srgbClr val="4D4D4D"/>
                </a:solidFill>
              </a:rPr>
            </a:br>
            <a:r>
              <a:rPr kumimoji="1" lang="ja-JP" altLang="en-US" sz="2400" dirty="0">
                <a:solidFill>
                  <a:srgbClr val="4D4D4D"/>
                </a:solidFill>
              </a:rPr>
              <a:t>この時に群間で統計学的に有意な差があるのか</a:t>
            </a:r>
            <a:r>
              <a:rPr kumimoji="1" lang="en-US" altLang="ja-JP" sz="2400" dirty="0">
                <a:solidFill>
                  <a:srgbClr val="4D4D4D"/>
                </a:solidFill>
              </a:rPr>
              <a:t>…</a:t>
            </a:r>
            <a:r>
              <a:rPr kumimoji="1" lang="ja-JP" altLang="en-US" sz="2400" dirty="0">
                <a:solidFill>
                  <a:srgbClr val="4D4D4D"/>
                </a:solidFill>
              </a:rPr>
              <a:t>？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238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サンプルサイズ計算の理由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419872" y="1513818"/>
            <a:ext cx="373982" cy="373982"/>
          </a:xfrm>
          <a:prstGeom prst="ellipse">
            <a:avLst/>
          </a:prstGeom>
          <a:solidFill>
            <a:srgbClr val="FFD966"/>
          </a:solidFill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4390958" y="1513818"/>
            <a:ext cx="373982" cy="373982"/>
          </a:xfrm>
          <a:prstGeom prst="ellipse">
            <a:avLst/>
          </a:prstGeom>
          <a:noFill/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5362044" y="1513818"/>
            <a:ext cx="373982" cy="373982"/>
          </a:xfrm>
          <a:prstGeom prst="ellipse">
            <a:avLst/>
          </a:prstGeom>
          <a:noFill/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4" idx="6"/>
            <a:endCxn id="5" idx="2"/>
          </p:cNvCxnSpPr>
          <p:nvPr/>
        </p:nvCxnSpPr>
        <p:spPr>
          <a:xfrm>
            <a:off x="3793854" y="1700809"/>
            <a:ext cx="597104" cy="0"/>
          </a:xfrm>
          <a:prstGeom prst="line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5" idx="6"/>
            <a:endCxn id="6" idx="2"/>
          </p:cNvCxnSpPr>
          <p:nvPr/>
        </p:nvCxnSpPr>
        <p:spPr>
          <a:xfrm>
            <a:off x="4764940" y="1700809"/>
            <a:ext cx="597104" cy="0"/>
          </a:xfrm>
          <a:prstGeom prst="line">
            <a:avLst/>
          </a:prstGeom>
          <a:ln w="19050" cap="sq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/>
          <p:cNvGrpSpPr/>
          <p:nvPr/>
        </p:nvGrpSpPr>
        <p:grpSpPr>
          <a:xfrm>
            <a:off x="1691680" y="1887800"/>
            <a:ext cx="5760640" cy="1397184"/>
            <a:chOff x="1691680" y="4620791"/>
            <a:chExt cx="5760640" cy="1397184"/>
          </a:xfrm>
        </p:grpSpPr>
        <p:sp>
          <p:nvSpPr>
            <p:cNvPr id="12" name="正方形/長方形 11"/>
            <p:cNvSpPr/>
            <p:nvPr/>
          </p:nvSpPr>
          <p:spPr>
            <a:xfrm>
              <a:off x="1691680" y="4964652"/>
              <a:ext cx="5760640" cy="105332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sq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lvl="1" algn="ctr"/>
              <a:r>
                <a:rPr lang="ja-JP" altLang="en-US" sz="3200" b="1" dirty="0">
                  <a:solidFill>
                    <a:srgbClr val="4D4D4D"/>
                  </a:solidFill>
                </a:rPr>
                <a:t>小さいサンプルサイズの問題</a:t>
              </a:r>
            </a:p>
          </p:txBody>
        </p:sp>
        <p:sp>
          <p:nvSpPr>
            <p:cNvPr id="13" name="二等辺三角形 12"/>
            <p:cNvSpPr/>
            <p:nvPr/>
          </p:nvSpPr>
          <p:spPr>
            <a:xfrm>
              <a:off x="3505822" y="4620791"/>
              <a:ext cx="202082" cy="343862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sq">
              <a:noFill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800" b="1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1187624" y="4077072"/>
            <a:ext cx="69008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サンプルサイズが小さすぎると、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3200" b="1" dirty="0">
                <a:solidFill>
                  <a:schemeClr val="accent5"/>
                </a:solidFill>
              </a:rPr>
              <a:t>効果量が十分にあったとしても</a:t>
            </a:r>
            <a:r>
              <a:rPr kumimoji="1" lang="ja-JP" altLang="en-US" sz="2800" dirty="0">
                <a:solidFill>
                  <a:srgbClr val="4D4D4D"/>
                </a:solidFill>
              </a:rPr>
              <a:t>、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統計学的に有意にならないかも知れない。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3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DC0D1-C2B5-4FE3-889C-F5A83825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による計算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0D59AC-5A7D-443A-9758-31285E4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70</a:t>
            </a:fld>
            <a:endParaRPr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FC4A05E-0CAE-488C-9098-A6DE113E6204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35283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55582" indent="-355582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23865" indent="-368281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ja-JP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power </a:t>
            </a:r>
            <a:r>
              <a:rPr lang="en-US" altLang="ja-JP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twomeans</a:t>
            </a: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1.35 2.12, </a:t>
            </a:r>
            <a:r>
              <a:rPr lang="en-US" altLang="ja-JP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sd</a:t>
            </a: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(1.28)</a:t>
            </a:r>
            <a:r>
              <a:rPr lang="ja-JP" alt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nratio</a:t>
            </a: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(2)</a:t>
            </a:r>
            <a:endParaRPr lang="ja-JP" altLang="en-US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333087-94F8-47C2-8F67-68697098B93F}"/>
              </a:ext>
            </a:extLst>
          </p:cNvPr>
          <p:cNvSpPr txBox="1"/>
          <p:nvPr/>
        </p:nvSpPr>
        <p:spPr>
          <a:xfrm>
            <a:off x="83076" y="340296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4D4D4D"/>
                </a:solidFill>
              </a:rPr>
              <a:t>m1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 m2</a:t>
            </a:r>
            <a:r>
              <a:rPr kumimoji="1" lang="ja-JP" altLang="en-US" sz="2800" dirty="0">
                <a:solidFill>
                  <a:srgbClr val="4D4D4D"/>
                </a:solidFill>
              </a:rPr>
              <a:t>の順で数字を入れる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CDACD9-5E37-4030-88AD-B642F16A8037}"/>
              </a:ext>
            </a:extLst>
          </p:cNvPr>
          <p:cNvCxnSpPr>
            <a:cxnSpLocks/>
          </p:cNvCxnSpPr>
          <p:nvPr/>
        </p:nvCxnSpPr>
        <p:spPr>
          <a:xfrm>
            <a:off x="3419872" y="2996952"/>
            <a:ext cx="1476164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A339D-7C59-420B-AA98-7481F2C6B0D5}"/>
              </a:ext>
            </a:extLst>
          </p:cNvPr>
          <p:cNvCxnSpPr>
            <a:cxnSpLocks/>
          </p:cNvCxnSpPr>
          <p:nvPr/>
        </p:nvCxnSpPr>
        <p:spPr>
          <a:xfrm flipV="1">
            <a:off x="3504710" y="3101665"/>
            <a:ext cx="736290" cy="301300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3A074B-DB07-473E-B355-FAEF0A12BC6B}"/>
              </a:ext>
            </a:extLst>
          </p:cNvPr>
          <p:cNvCxnSpPr>
            <a:cxnSpLocks/>
          </p:cNvCxnSpPr>
          <p:nvPr/>
        </p:nvCxnSpPr>
        <p:spPr>
          <a:xfrm>
            <a:off x="6732240" y="3017374"/>
            <a:ext cx="1512168" cy="0"/>
          </a:xfrm>
          <a:prstGeom prst="line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AF35CC-C8BA-43EE-96AA-D5ECB8C434BD}"/>
              </a:ext>
            </a:extLst>
          </p:cNvPr>
          <p:cNvSpPr txBox="1"/>
          <p:nvPr/>
        </p:nvSpPr>
        <p:spPr>
          <a:xfrm>
            <a:off x="1547664" y="4571853"/>
            <a:ext cx="4044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err="1">
                <a:solidFill>
                  <a:srgbClr val="4D4D4D"/>
                </a:solidFill>
              </a:rPr>
              <a:t>sd</a:t>
            </a:r>
            <a:r>
              <a:rPr lang="en-US" altLang="ja-JP" sz="2800" b="1" dirty="0">
                <a:solidFill>
                  <a:srgbClr val="4D4D4D"/>
                </a:solidFill>
              </a:rPr>
              <a:t>(</a:t>
            </a:r>
            <a:r>
              <a:rPr lang="ja-JP" altLang="en-US" sz="2800" b="1" dirty="0">
                <a:solidFill>
                  <a:srgbClr val="4D4D4D"/>
                </a:solidFill>
              </a:rPr>
              <a:t>数字</a:t>
            </a:r>
            <a:r>
              <a:rPr lang="en-US" altLang="ja-JP" sz="2800" b="1" dirty="0">
                <a:solidFill>
                  <a:srgbClr val="4D4D4D"/>
                </a:solidFill>
              </a:rPr>
              <a:t>)</a:t>
            </a:r>
            <a:r>
              <a:rPr kumimoji="1" lang="ja-JP" altLang="en-US" sz="2800" dirty="0">
                <a:solidFill>
                  <a:srgbClr val="4D4D4D"/>
                </a:solidFill>
              </a:rPr>
              <a:t>を加える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F99510A-3E25-4539-AF91-856D5211600E}"/>
              </a:ext>
            </a:extLst>
          </p:cNvPr>
          <p:cNvCxnSpPr>
            <a:cxnSpLocks/>
          </p:cNvCxnSpPr>
          <p:nvPr/>
        </p:nvCxnSpPr>
        <p:spPr>
          <a:xfrm flipV="1">
            <a:off x="6444208" y="3250230"/>
            <a:ext cx="983695" cy="1844843"/>
          </a:xfrm>
          <a:prstGeom prst="straightConnector1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A87E5E1-0A26-43AC-8856-BA19BD307AF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ja-JP" altLang="en-US" dirty="0"/>
              <a:t>片側検定であれば、「</a:t>
            </a:r>
            <a:r>
              <a:rPr kumimoji="1" lang="en-US" altLang="ja-JP" dirty="0"/>
              <a:t>,</a:t>
            </a:r>
            <a:r>
              <a:rPr kumimoji="1" lang="ja-JP" altLang="en-US" dirty="0"/>
              <a:t>」の後に</a:t>
            </a:r>
            <a:r>
              <a:rPr kumimoji="1" lang="en-US" altLang="ja-JP" b="1" dirty="0" err="1">
                <a:latin typeface="Consolas" panose="020B0609020204030204" pitchFamily="49" charset="0"/>
              </a:rPr>
              <a:t>onesided</a:t>
            </a:r>
            <a:r>
              <a:rPr kumimoji="1" lang="ja-JP" altLang="en-US" dirty="0"/>
              <a:t>を加える。</a:t>
            </a:r>
            <a:endParaRPr kumimoji="1" lang="en-US" altLang="ja-JP" dirty="0"/>
          </a:p>
        </p:txBody>
      </p:sp>
      <p:pic>
        <p:nvPicPr>
          <p:cNvPr id="14" name="Picture 2" descr="talk icon">
            <a:extLst>
              <a:ext uri="{FF2B5EF4-FFF2-40B4-BE49-F238E27FC236}">
                <a16:creationId xmlns:a16="http://schemas.microsoft.com/office/drawing/2014/main" id="{C459A65F-D164-4C84-B4A7-7D2F88F7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9DDCB06-D961-411E-8D8B-8814B01C16F2}"/>
              </a:ext>
            </a:extLst>
          </p:cNvPr>
          <p:cNvCxnSpPr>
            <a:cxnSpLocks/>
          </p:cNvCxnSpPr>
          <p:nvPr/>
        </p:nvCxnSpPr>
        <p:spPr>
          <a:xfrm flipV="1">
            <a:off x="5231659" y="2996952"/>
            <a:ext cx="1331413" cy="18104"/>
          </a:xfrm>
          <a:prstGeom prst="line">
            <a:avLst/>
          </a:prstGeom>
          <a:ln w="3810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370BA91-5EFF-4E59-92B7-560BE849066F}"/>
              </a:ext>
            </a:extLst>
          </p:cNvPr>
          <p:cNvCxnSpPr>
            <a:cxnSpLocks/>
          </p:cNvCxnSpPr>
          <p:nvPr/>
        </p:nvCxnSpPr>
        <p:spPr>
          <a:xfrm flipV="1">
            <a:off x="4763607" y="3303088"/>
            <a:ext cx="936104" cy="976468"/>
          </a:xfrm>
          <a:prstGeom prst="straightConnector1">
            <a:avLst/>
          </a:prstGeom>
          <a:ln w="38100" cap="sq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36F5DB-D2B2-4BF3-9779-7B16FEFD6C1D}"/>
              </a:ext>
            </a:extLst>
          </p:cNvPr>
          <p:cNvSpPr txBox="1"/>
          <p:nvPr/>
        </p:nvSpPr>
        <p:spPr>
          <a:xfrm>
            <a:off x="4067944" y="5312347"/>
            <a:ext cx="4044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solidFill>
                  <a:srgbClr val="4D4D4D"/>
                </a:solidFill>
              </a:rPr>
              <a:t>nartio</a:t>
            </a:r>
            <a:r>
              <a:rPr lang="en-US" altLang="ja-JP" sz="2800" b="1" dirty="0">
                <a:solidFill>
                  <a:srgbClr val="4D4D4D"/>
                </a:solidFill>
              </a:rPr>
              <a:t>(</a:t>
            </a:r>
            <a:r>
              <a:rPr lang="ja-JP" altLang="en-US" sz="2800" b="1" dirty="0">
                <a:solidFill>
                  <a:srgbClr val="4D4D4D"/>
                </a:solidFill>
              </a:rPr>
              <a:t>数字</a:t>
            </a:r>
            <a:r>
              <a:rPr lang="en-US" altLang="ja-JP" sz="2800" b="1" dirty="0">
                <a:solidFill>
                  <a:srgbClr val="4D4D4D"/>
                </a:solidFill>
              </a:rPr>
              <a:t>)</a:t>
            </a:r>
            <a:r>
              <a:rPr kumimoji="1" lang="ja-JP" altLang="en-US" sz="2800" dirty="0">
                <a:solidFill>
                  <a:srgbClr val="4D4D4D"/>
                </a:solidFill>
              </a:rPr>
              <a:t>を加える。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lang="en-US" altLang="ja-JP" sz="2800" dirty="0">
                <a:solidFill>
                  <a:srgbClr val="4D4D4D"/>
                </a:solidFill>
              </a:rPr>
              <a:t>N2/N1</a:t>
            </a:r>
            <a:r>
              <a:rPr lang="ja-JP" altLang="en-US" sz="2800" dirty="0">
                <a:solidFill>
                  <a:srgbClr val="4D4D4D"/>
                </a:solidFill>
              </a:rPr>
              <a:t>の値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96697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E799B2D-F560-477D-B8ED-72E623C3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91845"/>
            <a:ext cx="5465731" cy="566995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0D5F72D-ED0B-4F12-9B8B-E6F1DB77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による計算結果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C9858E-1205-4C70-8EA1-492D41D2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71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B272EC-BE43-48B4-ACC1-E9D60FB2E640}"/>
              </a:ext>
            </a:extLst>
          </p:cNvPr>
          <p:cNvSpPr/>
          <p:nvPr/>
        </p:nvSpPr>
        <p:spPr>
          <a:xfrm>
            <a:off x="2389764" y="5805263"/>
            <a:ext cx="742076" cy="792077"/>
          </a:xfrm>
          <a:prstGeom prst="ellips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D0539D-A4A0-4AE7-86E9-9DFDBF7457E2}"/>
              </a:ext>
            </a:extLst>
          </p:cNvPr>
          <p:cNvCxnSpPr>
            <a:cxnSpLocks/>
          </p:cNvCxnSpPr>
          <p:nvPr/>
        </p:nvCxnSpPr>
        <p:spPr>
          <a:xfrm flipH="1">
            <a:off x="3419872" y="5456982"/>
            <a:ext cx="1224136" cy="564306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7840E4-B11B-4FC9-8326-B8CE551B2768}"/>
              </a:ext>
            </a:extLst>
          </p:cNvPr>
          <p:cNvSpPr txBox="1"/>
          <p:nvPr/>
        </p:nvSpPr>
        <p:spPr>
          <a:xfrm>
            <a:off x="4788024" y="4688937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6"/>
                </a:solidFill>
              </a:rPr>
              <a:t>102</a:t>
            </a:r>
            <a:r>
              <a:rPr kumimoji="1" lang="ja-JP" altLang="en-US" sz="3600" b="1" dirty="0">
                <a:solidFill>
                  <a:schemeClr val="accent6"/>
                </a:solidFill>
              </a:rPr>
              <a:t>症例</a:t>
            </a:r>
            <a:r>
              <a:rPr kumimoji="1" lang="en-US" altLang="ja-JP" sz="2800" dirty="0">
                <a:solidFill>
                  <a:schemeClr val="accent6"/>
                </a:solidFill>
              </a:rPr>
              <a:t>(34+68)</a:t>
            </a:r>
            <a:r>
              <a:rPr kumimoji="1" lang="ja-JP" altLang="en-US" sz="2800" dirty="0">
                <a:solidFill>
                  <a:srgbClr val="4D4D4D"/>
                </a:solidFill>
              </a:rPr>
              <a:t>が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必要という結果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CAC438-314F-466C-A498-7020F4B25335}"/>
              </a:ext>
            </a:extLst>
          </p:cNvPr>
          <p:cNvCxnSpPr>
            <a:cxnSpLocks/>
          </p:cNvCxnSpPr>
          <p:nvPr/>
        </p:nvCxnSpPr>
        <p:spPr>
          <a:xfrm>
            <a:off x="2428479" y="2780928"/>
            <a:ext cx="1296144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4A4EEB-7397-4CB2-85C7-8067EEF8CB32}"/>
              </a:ext>
            </a:extLst>
          </p:cNvPr>
          <p:cNvSpPr txBox="1"/>
          <p:nvPr/>
        </p:nvSpPr>
        <p:spPr>
          <a:xfrm>
            <a:off x="3900765" y="2512538"/>
            <a:ext cx="495520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対立仮説が</a:t>
            </a:r>
            <a:r>
              <a:rPr kumimoji="1" lang="ja-JP" altLang="en-US" sz="3200" b="1" dirty="0">
                <a:solidFill>
                  <a:schemeClr val="accent1"/>
                </a:solidFill>
              </a:rPr>
              <a:t>両側</a:t>
            </a:r>
            <a:r>
              <a:rPr kumimoji="1" lang="ja-JP" altLang="en-US" sz="2800" dirty="0">
                <a:solidFill>
                  <a:srgbClr val="4D4D4D"/>
                </a:solidFill>
              </a:rPr>
              <a:t>になっている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en-US" altLang="ja-JP" sz="2000" b="1" dirty="0">
                <a:solidFill>
                  <a:schemeClr val="accent1"/>
                </a:solidFill>
              </a:rPr>
              <a:t>!=</a:t>
            </a:r>
            <a:r>
              <a:rPr lang="ja-JP" altLang="en-US" sz="2000" dirty="0">
                <a:solidFill>
                  <a:srgbClr val="4D4D4D"/>
                </a:solidFill>
              </a:rPr>
              <a:t> という記号は </a:t>
            </a:r>
            <a:r>
              <a:rPr lang="ja-JP" altLang="en-US" sz="2000" b="1" dirty="0">
                <a:solidFill>
                  <a:schemeClr val="accent1"/>
                </a:solidFill>
              </a:rPr>
              <a:t>≠</a:t>
            </a:r>
            <a:r>
              <a:rPr lang="ja-JP" altLang="en-US" sz="2000" dirty="0">
                <a:solidFill>
                  <a:srgbClr val="4D4D4D"/>
                </a:solidFill>
              </a:rPr>
              <a:t> の意味</a:t>
            </a:r>
            <a:endParaRPr lang="en-US" altLang="ja-JP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86019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54D0FFBA-84FF-459E-B1C1-73A56C16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" y="1777780"/>
            <a:ext cx="5476706" cy="501317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1F29376-7FBE-4FC1-951C-60E8FFD3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長島先生のサイトでの計算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FCA48C7-FD8F-4E9A-8A5A-89BB6E14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72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59571-5130-446F-ACA6-7A0492E9AA2A}"/>
              </a:ext>
            </a:extLst>
          </p:cNvPr>
          <p:cNvSpPr txBox="1"/>
          <p:nvPr/>
        </p:nvSpPr>
        <p:spPr>
          <a:xfrm>
            <a:off x="17601" y="1021891"/>
            <a:ext cx="81724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二群の母平均の差の仮説検定 </a:t>
            </a:r>
            <a:r>
              <a:rPr lang="en-US" altLang="ja-JP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独立二標本の </a:t>
            </a:r>
            <a:r>
              <a:rPr lang="en-US" altLang="ja-JP" b="1" i="1" dirty="0">
                <a:solidFill>
                  <a:srgbClr val="0B4C5F"/>
                </a:solidFill>
                <a:effectLst/>
                <a:latin typeface="KaTeX_Math"/>
                <a:ea typeface="Meiryo UI" panose="020B0604030504040204" pitchFamily="50" charset="-128"/>
              </a:rPr>
              <a:t>t</a:t>
            </a:r>
            <a:r>
              <a:rPr lang="ja-JP" altLang="en-US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検定</a:t>
            </a:r>
            <a:r>
              <a:rPr lang="en-US" altLang="ja-JP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に対するサンプルサイズ設計</a:t>
            </a:r>
            <a:endParaRPr lang="en-US" altLang="ja-JP" b="1" i="0" dirty="0">
              <a:solidFill>
                <a:srgbClr val="0B4C5F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4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https://nshi.jp/contents/js/twomean12/</a:t>
            </a:r>
            <a:endParaRPr lang="ja-JP" altLang="en-US" sz="2400" i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4F53A0F-5E85-4958-8E0D-6E5B4DD68504}"/>
              </a:ext>
            </a:extLst>
          </p:cNvPr>
          <p:cNvCxnSpPr>
            <a:cxnSpLocks/>
          </p:cNvCxnSpPr>
          <p:nvPr/>
        </p:nvCxnSpPr>
        <p:spPr>
          <a:xfrm flipH="1">
            <a:off x="5240894" y="2736294"/>
            <a:ext cx="571501" cy="409893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3F61B0-5764-4BB5-A209-4A54C7F3970E}"/>
              </a:ext>
            </a:extLst>
          </p:cNvPr>
          <p:cNvSpPr txBox="1"/>
          <p:nvPr/>
        </p:nvSpPr>
        <p:spPr>
          <a:xfrm>
            <a:off x="5604316" y="222616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① 必要事項を入力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424D5E-C2A8-4E47-8429-80AABD9F3A25}"/>
              </a:ext>
            </a:extLst>
          </p:cNvPr>
          <p:cNvSpPr/>
          <p:nvPr/>
        </p:nvSpPr>
        <p:spPr>
          <a:xfrm>
            <a:off x="273278" y="2080171"/>
            <a:ext cx="5180015" cy="1880161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9856872-FB12-43EA-ACFC-420966F062FA}"/>
              </a:ext>
            </a:extLst>
          </p:cNvPr>
          <p:cNvCxnSpPr>
            <a:cxnSpLocks/>
          </p:cNvCxnSpPr>
          <p:nvPr/>
        </p:nvCxnSpPr>
        <p:spPr>
          <a:xfrm flipH="1">
            <a:off x="4525925" y="5494322"/>
            <a:ext cx="536443" cy="341787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37A37E-3A0D-4F1E-80BF-D084DED3013F}"/>
              </a:ext>
            </a:extLst>
          </p:cNvPr>
          <p:cNvSpPr txBox="1"/>
          <p:nvPr/>
        </p:nvSpPr>
        <p:spPr>
          <a:xfrm>
            <a:off x="5217710" y="5222216"/>
            <a:ext cx="3749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③ 両側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対立仮説 </a:t>
            </a:r>
            <a:r>
              <a:rPr kumimoji="1" lang="en-US" altLang="ja-JP" sz="2800" dirty="0">
                <a:solidFill>
                  <a:srgbClr val="4D4D4D"/>
                </a:solidFill>
              </a:rPr>
              <a:t>m1</a:t>
            </a:r>
            <a:r>
              <a:rPr kumimoji="1" lang="ja-JP" altLang="en-US" sz="2800" dirty="0">
                <a:solidFill>
                  <a:srgbClr val="4D4D4D"/>
                </a:solidFill>
              </a:rPr>
              <a:t>≠</a:t>
            </a:r>
            <a:r>
              <a:rPr kumimoji="1" lang="en-US" altLang="ja-JP" sz="2800" dirty="0">
                <a:solidFill>
                  <a:srgbClr val="4D4D4D"/>
                </a:solidFill>
              </a:rPr>
              <a:t>m2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63D5B13-D10F-49A2-8E53-445066D5CA89}"/>
              </a:ext>
            </a:extLst>
          </p:cNvPr>
          <p:cNvSpPr/>
          <p:nvPr/>
        </p:nvSpPr>
        <p:spPr>
          <a:xfrm>
            <a:off x="1852703" y="3897270"/>
            <a:ext cx="648072" cy="648072"/>
          </a:xfrm>
          <a:prstGeom prst="ellipse">
            <a:avLst/>
          </a:prstGeom>
          <a:ln w="571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8590DC-94FA-4271-86A6-851F5F0F809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699793" y="4365105"/>
            <a:ext cx="2501890" cy="27768"/>
          </a:xfrm>
          <a:prstGeom prst="straightConnector1">
            <a:avLst/>
          </a:prstGeom>
          <a:ln w="38100" cap="sq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4175C9-71B3-4494-B87F-0E8FE8A59A0B}"/>
              </a:ext>
            </a:extLst>
          </p:cNvPr>
          <p:cNvSpPr txBox="1"/>
          <p:nvPr/>
        </p:nvSpPr>
        <p:spPr>
          <a:xfrm>
            <a:off x="5201683" y="4131263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② 必要事項を入力</a:t>
            </a:r>
          </a:p>
        </p:txBody>
      </p:sp>
    </p:spTree>
    <p:extLst>
      <p:ext uri="{BB962C8B-B14F-4D97-AF65-F5344CB8AC3E}">
        <p14:creationId xmlns:p14="http://schemas.microsoft.com/office/powerpoint/2010/main" val="25800404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実例リスト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73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1489695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連続量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292080" y="1484784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292080" y="2483346"/>
            <a:ext cx="2880320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割合（</a:t>
            </a:r>
            <a:r>
              <a:rPr lang="en-US" altLang="ja-JP" sz="2400" dirty="0"/>
              <a:t>1:1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195736" y="2483346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1:1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800200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2000" spc="300" dirty="0">
                <a:solidFill>
                  <a:schemeClr val="bg1"/>
                </a:solidFill>
              </a:rPr>
              <a:t>2</a:t>
            </a:r>
            <a:r>
              <a:rPr kumimoji="1" lang="ja-JP" altLang="en-US" sz="2000" spc="300" dirty="0">
                <a:solidFill>
                  <a:schemeClr val="bg1"/>
                </a:solidFill>
              </a:rPr>
              <a:t>群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単群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5990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対応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有り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生存時間分析など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B4D33D-EDED-4EAB-9D9F-0A658E0C3505}"/>
              </a:ext>
            </a:extLst>
          </p:cNvPr>
          <p:cNvSpPr/>
          <p:nvPr/>
        </p:nvSpPr>
        <p:spPr>
          <a:xfrm>
            <a:off x="5292080" y="3486819"/>
            <a:ext cx="2880320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割合（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1DD5EA-89AC-44BB-9684-466AF987A825}"/>
              </a:ext>
            </a:extLst>
          </p:cNvPr>
          <p:cNvSpPr/>
          <p:nvPr/>
        </p:nvSpPr>
        <p:spPr>
          <a:xfrm>
            <a:off x="2195736" y="3486819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B3EB52-A394-4174-966D-8407B6EB875A}"/>
              </a:ext>
            </a:extLst>
          </p:cNvPr>
          <p:cNvSpPr/>
          <p:nvPr/>
        </p:nvSpPr>
        <p:spPr>
          <a:xfrm>
            <a:off x="5292080" y="4490292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0688F7-28AE-438A-BBB8-005825819C6D}"/>
              </a:ext>
            </a:extLst>
          </p:cNvPr>
          <p:cNvSpPr/>
          <p:nvPr/>
        </p:nvSpPr>
        <p:spPr>
          <a:xfrm>
            <a:off x="2195736" y="4490292"/>
            <a:ext cx="2880320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D4F35A-1D7A-437B-8A4D-FDDDDFD694EF}"/>
              </a:ext>
            </a:extLst>
          </p:cNvPr>
          <p:cNvSpPr/>
          <p:nvPr/>
        </p:nvSpPr>
        <p:spPr>
          <a:xfrm>
            <a:off x="758807" y="5499914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20851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群・割合（</a:t>
            </a:r>
            <a:r>
              <a:rPr kumimoji="1" lang="en-US" altLang="ja-JP" dirty="0"/>
              <a:t>1:k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74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712115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2492896"/>
            <a:ext cx="71331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の平均値</a:t>
            </a:r>
            <a:r>
              <a:rPr kumimoji="1" lang="en-US" altLang="ja-JP" sz="2400" dirty="0">
                <a:solidFill>
                  <a:srgbClr val="4D4D4D"/>
                </a:solidFill>
              </a:rPr>
              <a:t>	</a:t>
            </a:r>
            <a:r>
              <a:rPr lang="en-US" altLang="ja-JP" sz="2400" dirty="0">
                <a:solidFill>
                  <a:srgbClr val="4D4D4D"/>
                </a:solidFill>
              </a:rPr>
              <a:t>p1</a:t>
            </a:r>
            <a:r>
              <a:rPr kumimoji="1" lang="en-US" altLang="ja-JP" sz="2400" dirty="0">
                <a:solidFill>
                  <a:srgbClr val="4D4D4D"/>
                </a:solidFill>
              </a:rPr>
              <a:t>	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の評価項目の割合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の平均値</a:t>
            </a:r>
            <a:r>
              <a:rPr kumimoji="1" lang="en-US" altLang="ja-JP" sz="2400" dirty="0">
                <a:solidFill>
                  <a:srgbClr val="4D4D4D"/>
                </a:solidFill>
              </a:rPr>
              <a:t>	p2	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kumimoji="1"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の評価項目の割合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b="1" dirty="0">
                <a:solidFill>
                  <a:srgbClr val="4D4D4D"/>
                </a:solidFill>
              </a:rPr>
              <a:t>群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1</a:t>
            </a:r>
            <a:r>
              <a:rPr kumimoji="1" lang="ja-JP" altLang="en-US" sz="2400" b="1" dirty="0">
                <a:solidFill>
                  <a:srgbClr val="4D4D4D"/>
                </a:solidFill>
              </a:rPr>
              <a:t>と群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2</a:t>
            </a:r>
            <a:r>
              <a:rPr kumimoji="1" lang="ja-JP" altLang="en-US" sz="2400" b="1" dirty="0">
                <a:solidFill>
                  <a:srgbClr val="4D4D4D"/>
                </a:solidFill>
              </a:rPr>
              <a:t>の比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	</a:t>
            </a:r>
            <a:r>
              <a:rPr kumimoji="1" lang="ja-JP" altLang="en-US" sz="2400" b="1" dirty="0">
                <a:solidFill>
                  <a:srgbClr val="4D4D4D"/>
                </a:solidFill>
              </a:rPr>
              <a:t>：群間のサンプルサイズの比</a:t>
            </a:r>
            <a:endParaRPr kumimoji="1" lang="en-US" altLang="ja-JP" sz="24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26652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群・割合（</a:t>
            </a:r>
            <a:r>
              <a:rPr kumimoji="1" lang="en-US" altLang="ja-JP" dirty="0"/>
              <a:t>1:k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75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064043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1844824"/>
            <a:ext cx="71331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偽薬内服の著効率</a:t>
            </a:r>
            <a:r>
              <a:rPr lang="en-US" altLang="ja-JP" sz="2400" dirty="0">
                <a:solidFill>
                  <a:srgbClr val="4D4D4D"/>
                </a:solidFill>
              </a:rPr>
              <a:t> p1</a:t>
            </a:r>
            <a:r>
              <a:rPr kumimoji="1" lang="en-US" altLang="ja-JP" sz="2400" dirty="0">
                <a:solidFill>
                  <a:srgbClr val="4D4D4D"/>
                </a:solidFill>
              </a:rPr>
              <a:t>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40%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治療薬</a:t>
            </a:r>
            <a:r>
              <a:rPr kumimoji="1" lang="en-US" altLang="ja-JP" sz="2400" dirty="0">
                <a:solidFill>
                  <a:srgbClr val="4D4D4D"/>
                </a:solidFill>
              </a:rPr>
              <a:t>X</a:t>
            </a:r>
            <a:r>
              <a:rPr kumimoji="1" lang="ja-JP" altLang="en-US" sz="2400" dirty="0">
                <a:solidFill>
                  <a:srgbClr val="4D4D4D"/>
                </a:solidFill>
              </a:rPr>
              <a:t>内服の著効率</a:t>
            </a:r>
            <a:r>
              <a:rPr kumimoji="1" lang="en-US" altLang="ja-JP" sz="2400" dirty="0">
                <a:solidFill>
                  <a:srgbClr val="4D4D4D"/>
                </a:solidFill>
              </a:rPr>
              <a:t> p2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60%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kumimoji="1"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と群</a:t>
            </a:r>
            <a:r>
              <a:rPr kumimoji="1"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の比</a:t>
            </a:r>
            <a:r>
              <a:rPr kumimoji="1" lang="en-US" altLang="ja-JP" sz="2400" dirty="0">
                <a:solidFill>
                  <a:srgbClr val="4D4D4D"/>
                </a:solidFill>
              </a:rPr>
              <a:t>	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（治療薬</a:t>
            </a:r>
            <a:r>
              <a:rPr kumimoji="1" lang="en-US" altLang="ja-JP" sz="2400" dirty="0">
                <a:solidFill>
                  <a:srgbClr val="4D4D4D"/>
                </a:solidFill>
              </a:rPr>
              <a:t>X</a:t>
            </a:r>
            <a:r>
              <a:rPr kumimoji="1" lang="ja-JP" altLang="en-US" sz="2400" dirty="0">
                <a:solidFill>
                  <a:srgbClr val="4D4D4D"/>
                </a:solidFill>
              </a:rPr>
              <a:t>が</a:t>
            </a:r>
            <a:r>
              <a:rPr kumimoji="1"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倍）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endParaRPr lang="en-US" altLang="ja-JP" sz="2400" b="1" dirty="0">
              <a:solidFill>
                <a:srgbClr val="4D4D4D"/>
              </a:solidFill>
            </a:endParaRPr>
          </a:p>
          <a:p>
            <a:r>
              <a:rPr kumimoji="1" lang="ja-JP" altLang="en-US" sz="2400" b="1" dirty="0">
                <a:solidFill>
                  <a:srgbClr val="4D4D4D"/>
                </a:solidFill>
              </a:rPr>
              <a:t>ざっくり言うと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…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治療薬</a:t>
            </a:r>
            <a:r>
              <a:rPr kumimoji="1" lang="en-US" altLang="ja-JP" sz="2400" dirty="0">
                <a:solidFill>
                  <a:srgbClr val="4D4D4D"/>
                </a:solidFill>
              </a:rPr>
              <a:t>X</a:t>
            </a:r>
            <a:r>
              <a:rPr kumimoji="1" lang="ja-JP" altLang="en-US" sz="2400" dirty="0">
                <a:solidFill>
                  <a:srgbClr val="4D4D4D"/>
                </a:solidFill>
              </a:rPr>
              <a:t>を飲むと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60%</a:t>
            </a:r>
            <a:r>
              <a:rPr kumimoji="1" lang="ja-JP" altLang="en-US" sz="2400" dirty="0">
                <a:solidFill>
                  <a:srgbClr val="4D4D4D"/>
                </a:solidFill>
              </a:rPr>
              <a:t>で著効し、偽薬では</a:t>
            </a:r>
            <a:r>
              <a:rPr lang="en-US" altLang="ja-JP" sz="2400" u="sng" dirty="0">
                <a:solidFill>
                  <a:schemeClr val="accent1"/>
                </a:solidFill>
              </a:rPr>
              <a:t>40%</a:t>
            </a:r>
            <a:r>
              <a:rPr kumimoji="1" lang="ja-JP" altLang="en-US" sz="2400" dirty="0">
                <a:solidFill>
                  <a:srgbClr val="4D4D4D"/>
                </a:solidFill>
              </a:rPr>
              <a:t>と想定した。治療薬</a:t>
            </a:r>
            <a:r>
              <a:rPr kumimoji="1" lang="en-US" altLang="ja-JP" sz="2400" dirty="0">
                <a:solidFill>
                  <a:srgbClr val="4D4D4D"/>
                </a:solidFill>
              </a:rPr>
              <a:t>X</a:t>
            </a:r>
            <a:r>
              <a:rPr kumimoji="1" lang="ja-JP" altLang="en-US" sz="2400" dirty="0">
                <a:solidFill>
                  <a:srgbClr val="4D4D4D"/>
                </a:solidFill>
              </a:rPr>
              <a:t>群の患者を</a:t>
            </a:r>
            <a:r>
              <a:rPr kumimoji="1"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倍集積する。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21638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DC0D1-C2B5-4FE3-889C-F5A83825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による計算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0D59AC-5A7D-443A-9758-31285E4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76</a:t>
            </a:fld>
            <a:endParaRPr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FC4A05E-0CAE-488C-9098-A6DE113E6204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35283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55582" indent="-355582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23865" indent="-368281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ja-JP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b="1" dirty="0">
                <a:solidFill>
                  <a:schemeClr val="accent1"/>
                </a:solidFill>
                <a:latin typeface="Consolas" panose="020B0609020204030204" pitchFamily="49" charset="0"/>
              </a:rPr>
              <a:t>power </a:t>
            </a:r>
            <a:r>
              <a:rPr lang="en-US" altLang="ja-JP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twoprop</a:t>
            </a:r>
            <a:r>
              <a:rPr lang="en-US" altLang="ja-JP" b="1" dirty="0">
                <a:solidFill>
                  <a:schemeClr val="accent1"/>
                </a:solidFill>
                <a:latin typeface="Consolas" panose="020B0609020204030204" pitchFamily="49" charset="0"/>
              </a:rPr>
              <a:t> 0.40 0.60, </a:t>
            </a:r>
            <a:r>
              <a:rPr lang="en-US" altLang="ja-JP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nratio</a:t>
            </a:r>
            <a:r>
              <a:rPr lang="en-US" altLang="ja-JP" b="1" dirty="0">
                <a:solidFill>
                  <a:schemeClr val="accent1"/>
                </a:solidFill>
                <a:latin typeface="Consolas" panose="020B0609020204030204" pitchFamily="49" charset="0"/>
              </a:rPr>
              <a:t>(2)</a:t>
            </a:r>
            <a:endParaRPr lang="ja-JP" altLang="en-US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333087-94F8-47C2-8F67-68697098B93F}"/>
              </a:ext>
            </a:extLst>
          </p:cNvPr>
          <p:cNvSpPr txBox="1"/>
          <p:nvPr/>
        </p:nvSpPr>
        <p:spPr>
          <a:xfrm>
            <a:off x="83076" y="340296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4D4D4D"/>
                </a:solidFill>
              </a:rPr>
              <a:t>p1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 p2</a:t>
            </a:r>
            <a:r>
              <a:rPr kumimoji="1" lang="ja-JP" altLang="en-US" sz="2800" dirty="0">
                <a:solidFill>
                  <a:srgbClr val="4D4D4D"/>
                </a:solidFill>
              </a:rPr>
              <a:t>の順で数字を入れる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CDACD9-5E37-4030-88AD-B642F16A8037}"/>
              </a:ext>
            </a:extLst>
          </p:cNvPr>
          <p:cNvCxnSpPr>
            <a:cxnSpLocks/>
          </p:cNvCxnSpPr>
          <p:nvPr/>
        </p:nvCxnSpPr>
        <p:spPr>
          <a:xfrm>
            <a:off x="3872855" y="3101665"/>
            <a:ext cx="2067297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A339D-7C59-420B-AA98-7481F2C6B0D5}"/>
              </a:ext>
            </a:extLst>
          </p:cNvPr>
          <p:cNvCxnSpPr>
            <a:cxnSpLocks/>
          </p:cNvCxnSpPr>
          <p:nvPr/>
        </p:nvCxnSpPr>
        <p:spPr>
          <a:xfrm flipV="1">
            <a:off x="3504710" y="3101665"/>
            <a:ext cx="736290" cy="301300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3A074B-DB07-473E-B355-FAEF0A12BC6B}"/>
              </a:ext>
            </a:extLst>
          </p:cNvPr>
          <p:cNvCxnSpPr>
            <a:cxnSpLocks/>
          </p:cNvCxnSpPr>
          <p:nvPr/>
        </p:nvCxnSpPr>
        <p:spPr>
          <a:xfrm>
            <a:off x="6336196" y="3101665"/>
            <a:ext cx="1908212" cy="0"/>
          </a:xfrm>
          <a:prstGeom prst="line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F99510A-3E25-4539-AF91-856D5211600E}"/>
              </a:ext>
            </a:extLst>
          </p:cNvPr>
          <p:cNvCxnSpPr>
            <a:cxnSpLocks/>
          </p:cNvCxnSpPr>
          <p:nvPr/>
        </p:nvCxnSpPr>
        <p:spPr>
          <a:xfrm flipV="1">
            <a:off x="5796136" y="3250231"/>
            <a:ext cx="1631767" cy="1258889"/>
          </a:xfrm>
          <a:prstGeom prst="straightConnector1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A87E5E1-0A26-43AC-8856-BA19BD307AF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ja-JP" altLang="en-US" dirty="0"/>
              <a:t>片側検定であれば、「</a:t>
            </a:r>
            <a:r>
              <a:rPr kumimoji="1" lang="en-US" altLang="ja-JP" dirty="0"/>
              <a:t>,</a:t>
            </a:r>
            <a:r>
              <a:rPr kumimoji="1" lang="ja-JP" altLang="en-US" dirty="0"/>
              <a:t>」の後に</a:t>
            </a:r>
            <a:r>
              <a:rPr kumimoji="1" lang="en-US" altLang="ja-JP" b="1" dirty="0" err="1">
                <a:latin typeface="Consolas" panose="020B0609020204030204" pitchFamily="49" charset="0"/>
              </a:rPr>
              <a:t>onesided</a:t>
            </a:r>
            <a:r>
              <a:rPr kumimoji="1" lang="ja-JP" altLang="en-US" dirty="0"/>
              <a:t>を加える。</a:t>
            </a:r>
            <a:endParaRPr kumimoji="1" lang="en-US" altLang="ja-JP" dirty="0"/>
          </a:p>
        </p:txBody>
      </p:sp>
      <p:pic>
        <p:nvPicPr>
          <p:cNvPr id="14" name="Picture 2" descr="talk icon">
            <a:extLst>
              <a:ext uri="{FF2B5EF4-FFF2-40B4-BE49-F238E27FC236}">
                <a16:creationId xmlns:a16="http://schemas.microsoft.com/office/drawing/2014/main" id="{C459A65F-D164-4C84-B4A7-7D2F88F7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36F5DB-D2B2-4BF3-9779-7B16FEFD6C1D}"/>
              </a:ext>
            </a:extLst>
          </p:cNvPr>
          <p:cNvSpPr txBox="1"/>
          <p:nvPr/>
        </p:nvSpPr>
        <p:spPr>
          <a:xfrm>
            <a:off x="2627784" y="4598805"/>
            <a:ext cx="40440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solidFill>
                  <a:srgbClr val="4D4D4D"/>
                </a:solidFill>
              </a:rPr>
              <a:t>nartio</a:t>
            </a:r>
            <a:r>
              <a:rPr lang="en-US" altLang="ja-JP" sz="2800" b="1" dirty="0">
                <a:solidFill>
                  <a:srgbClr val="4D4D4D"/>
                </a:solidFill>
              </a:rPr>
              <a:t>(</a:t>
            </a:r>
            <a:r>
              <a:rPr lang="ja-JP" altLang="en-US" sz="2800" b="1" dirty="0">
                <a:solidFill>
                  <a:srgbClr val="4D4D4D"/>
                </a:solidFill>
              </a:rPr>
              <a:t>数字</a:t>
            </a:r>
            <a:r>
              <a:rPr lang="en-US" altLang="ja-JP" sz="2800" b="1" dirty="0">
                <a:solidFill>
                  <a:srgbClr val="4D4D4D"/>
                </a:solidFill>
              </a:rPr>
              <a:t>)</a:t>
            </a:r>
            <a:r>
              <a:rPr kumimoji="1" lang="ja-JP" altLang="en-US" sz="2800" dirty="0">
                <a:solidFill>
                  <a:srgbClr val="4D4D4D"/>
                </a:solidFill>
              </a:rPr>
              <a:t>を加える。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lang="en-US" altLang="ja-JP" sz="2800" dirty="0">
                <a:solidFill>
                  <a:srgbClr val="4D4D4D"/>
                </a:solidFill>
              </a:rPr>
              <a:t>N2/N1</a:t>
            </a:r>
            <a:r>
              <a:rPr lang="ja-JP" altLang="en-US" sz="2800" dirty="0">
                <a:solidFill>
                  <a:srgbClr val="4D4D4D"/>
                </a:solidFill>
              </a:rPr>
              <a:t>の値</a:t>
            </a:r>
            <a:endParaRPr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000" dirty="0">
                <a:solidFill>
                  <a:srgbClr val="4D4D4D"/>
                </a:solidFill>
              </a:rPr>
              <a:t>省略すると </a:t>
            </a:r>
            <a:r>
              <a:rPr lang="en-US" altLang="ja-JP" sz="2000" dirty="0">
                <a:solidFill>
                  <a:srgbClr val="4D4D4D"/>
                </a:solidFill>
              </a:rPr>
              <a:t>1:1</a:t>
            </a:r>
            <a:r>
              <a:rPr lang="ja-JP" altLang="en-US" sz="2000" dirty="0">
                <a:solidFill>
                  <a:srgbClr val="4D4D4D"/>
                </a:solidFill>
              </a:rPr>
              <a:t>と設定される。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12594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1B188EE-BE10-4BD0-B96C-1E7015A0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9" y="1091845"/>
            <a:ext cx="6407725" cy="558924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0D5F72D-ED0B-4F12-9B8B-E6F1DB77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による計算結果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C9858E-1205-4C70-8EA1-492D41D2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77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B272EC-BE43-48B4-ACC1-E9D60FB2E640}"/>
              </a:ext>
            </a:extLst>
          </p:cNvPr>
          <p:cNvSpPr/>
          <p:nvPr/>
        </p:nvSpPr>
        <p:spPr>
          <a:xfrm>
            <a:off x="2411760" y="5739135"/>
            <a:ext cx="936104" cy="941943"/>
          </a:xfrm>
          <a:prstGeom prst="ellips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D0539D-A4A0-4AE7-86E9-9DFDBF7457E2}"/>
              </a:ext>
            </a:extLst>
          </p:cNvPr>
          <p:cNvCxnSpPr>
            <a:cxnSpLocks/>
          </p:cNvCxnSpPr>
          <p:nvPr/>
        </p:nvCxnSpPr>
        <p:spPr>
          <a:xfrm flipH="1">
            <a:off x="3419872" y="5456982"/>
            <a:ext cx="1224136" cy="564306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7840E4-B11B-4FC9-8326-B8CE551B2768}"/>
              </a:ext>
            </a:extLst>
          </p:cNvPr>
          <p:cNvSpPr txBox="1"/>
          <p:nvPr/>
        </p:nvSpPr>
        <p:spPr>
          <a:xfrm>
            <a:off x="4788024" y="4688937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6"/>
                </a:solidFill>
              </a:rPr>
              <a:t>219</a:t>
            </a:r>
            <a:r>
              <a:rPr kumimoji="1" lang="ja-JP" altLang="en-US" sz="3600" b="1" dirty="0">
                <a:solidFill>
                  <a:schemeClr val="accent6"/>
                </a:solidFill>
              </a:rPr>
              <a:t>症例</a:t>
            </a:r>
            <a:r>
              <a:rPr kumimoji="1" lang="en-US" altLang="ja-JP" sz="2800" dirty="0">
                <a:solidFill>
                  <a:schemeClr val="accent6"/>
                </a:solidFill>
              </a:rPr>
              <a:t>(73+146)</a:t>
            </a:r>
            <a:r>
              <a:rPr kumimoji="1" lang="ja-JP" altLang="en-US" sz="2800" dirty="0">
                <a:solidFill>
                  <a:srgbClr val="4D4D4D"/>
                </a:solidFill>
              </a:rPr>
              <a:t>が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必要という結果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CAC438-314F-466C-A498-7020F4B25335}"/>
              </a:ext>
            </a:extLst>
          </p:cNvPr>
          <p:cNvCxnSpPr>
            <a:cxnSpLocks/>
          </p:cNvCxnSpPr>
          <p:nvPr/>
        </p:nvCxnSpPr>
        <p:spPr>
          <a:xfrm>
            <a:off x="2604621" y="2852936"/>
            <a:ext cx="1296144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4A4EEB-7397-4CB2-85C7-8067EEF8CB32}"/>
              </a:ext>
            </a:extLst>
          </p:cNvPr>
          <p:cNvSpPr txBox="1"/>
          <p:nvPr/>
        </p:nvSpPr>
        <p:spPr>
          <a:xfrm>
            <a:off x="4146132" y="2536448"/>
            <a:ext cx="495520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対立仮説が</a:t>
            </a:r>
            <a:r>
              <a:rPr kumimoji="1" lang="ja-JP" altLang="en-US" sz="3200" b="1" dirty="0">
                <a:solidFill>
                  <a:schemeClr val="accent1"/>
                </a:solidFill>
              </a:rPr>
              <a:t>両側</a:t>
            </a:r>
            <a:r>
              <a:rPr kumimoji="1" lang="ja-JP" altLang="en-US" sz="2800" dirty="0">
                <a:solidFill>
                  <a:srgbClr val="4D4D4D"/>
                </a:solidFill>
              </a:rPr>
              <a:t>になっている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en-US" altLang="ja-JP" sz="2000" b="1" dirty="0">
                <a:solidFill>
                  <a:schemeClr val="accent1"/>
                </a:solidFill>
              </a:rPr>
              <a:t>!=</a:t>
            </a:r>
            <a:r>
              <a:rPr lang="ja-JP" altLang="en-US" sz="2000" dirty="0">
                <a:solidFill>
                  <a:srgbClr val="4D4D4D"/>
                </a:solidFill>
              </a:rPr>
              <a:t> という記号は </a:t>
            </a:r>
            <a:r>
              <a:rPr lang="ja-JP" altLang="en-US" sz="2000" b="1" dirty="0">
                <a:solidFill>
                  <a:schemeClr val="accent1"/>
                </a:solidFill>
              </a:rPr>
              <a:t>≠</a:t>
            </a:r>
            <a:r>
              <a:rPr lang="ja-JP" altLang="en-US" sz="2000" dirty="0">
                <a:solidFill>
                  <a:srgbClr val="4D4D4D"/>
                </a:solidFill>
              </a:rPr>
              <a:t> の意味</a:t>
            </a:r>
            <a:endParaRPr lang="en-US" altLang="ja-JP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38025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44BD2E4-0380-4428-AF08-F5D2BBB4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27543"/>
            <a:ext cx="5822178" cy="480450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1F29376-7FBE-4FC1-951C-60E8FFD3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長島先生のサイトでの計算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FCA48C7-FD8F-4E9A-8A5A-89BB6E14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78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59571-5130-446F-ACA6-7A0492E9AA2A}"/>
              </a:ext>
            </a:extLst>
          </p:cNvPr>
          <p:cNvSpPr txBox="1"/>
          <p:nvPr/>
        </p:nvSpPr>
        <p:spPr>
          <a:xfrm>
            <a:off x="17601" y="1021891"/>
            <a:ext cx="7260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i="0" dirty="0">
                <a:solidFill>
                  <a:srgbClr val="0B4C5F"/>
                </a:solidFill>
                <a:effectLst/>
                <a:latin typeface="KaTeX_Main"/>
                <a:ea typeface="Meiryo UI" panose="020B0604030504040204" pitchFamily="50" charset="-128"/>
              </a:rPr>
              <a:t>2×2</a:t>
            </a:r>
            <a:r>
              <a:rPr lang="ja-JP" altLang="en-US" sz="2400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分割表のカイ二乗検定に対するサンプルサイズ設計</a:t>
            </a:r>
            <a:endParaRPr lang="en-US" altLang="ja-JP" sz="2400" b="1" dirty="0">
              <a:solidFill>
                <a:srgbClr val="0B4C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https://nshi.jp/contents/js/twofreq/</a:t>
            </a:r>
            <a:endParaRPr lang="en-US" altLang="ja-JP" sz="2400" i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4F53A0F-5E85-4958-8E0D-6E5B4DD68504}"/>
              </a:ext>
            </a:extLst>
          </p:cNvPr>
          <p:cNvCxnSpPr>
            <a:cxnSpLocks/>
          </p:cNvCxnSpPr>
          <p:nvPr/>
        </p:nvCxnSpPr>
        <p:spPr>
          <a:xfrm flipH="1">
            <a:off x="5201683" y="2492896"/>
            <a:ext cx="863086" cy="340585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424D5E-C2A8-4E47-8429-80AABD9F3A25}"/>
              </a:ext>
            </a:extLst>
          </p:cNvPr>
          <p:cNvSpPr/>
          <p:nvPr/>
        </p:nvSpPr>
        <p:spPr>
          <a:xfrm>
            <a:off x="242590" y="2118108"/>
            <a:ext cx="5687092" cy="1294109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9856872-FB12-43EA-ACFC-420966F062FA}"/>
              </a:ext>
            </a:extLst>
          </p:cNvPr>
          <p:cNvCxnSpPr>
            <a:cxnSpLocks/>
          </p:cNvCxnSpPr>
          <p:nvPr/>
        </p:nvCxnSpPr>
        <p:spPr>
          <a:xfrm flipH="1">
            <a:off x="4762048" y="5212835"/>
            <a:ext cx="536443" cy="341787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37A37E-3A0D-4F1E-80BF-D084DED3013F}"/>
              </a:ext>
            </a:extLst>
          </p:cNvPr>
          <p:cNvSpPr txBox="1"/>
          <p:nvPr/>
        </p:nvSpPr>
        <p:spPr>
          <a:xfrm>
            <a:off x="5403352" y="4733841"/>
            <a:ext cx="3749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③ 両側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対立仮説 </a:t>
            </a:r>
            <a:r>
              <a:rPr kumimoji="1" lang="en-US" altLang="ja-JP" sz="2800" dirty="0">
                <a:solidFill>
                  <a:srgbClr val="4D4D4D"/>
                </a:solidFill>
              </a:rPr>
              <a:t>m1</a:t>
            </a:r>
            <a:r>
              <a:rPr kumimoji="1" lang="ja-JP" altLang="en-US" sz="2800" dirty="0">
                <a:solidFill>
                  <a:srgbClr val="4D4D4D"/>
                </a:solidFill>
              </a:rPr>
              <a:t>≠</a:t>
            </a:r>
            <a:r>
              <a:rPr kumimoji="1" lang="en-US" altLang="ja-JP" sz="2800" dirty="0">
                <a:solidFill>
                  <a:srgbClr val="4D4D4D"/>
                </a:solidFill>
              </a:rPr>
              <a:t>m2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63D5B13-D10F-49A2-8E53-445066D5CA89}"/>
              </a:ext>
            </a:extLst>
          </p:cNvPr>
          <p:cNvSpPr/>
          <p:nvPr/>
        </p:nvSpPr>
        <p:spPr>
          <a:xfrm>
            <a:off x="2055238" y="3569797"/>
            <a:ext cx="648072" cy="648072"/>
          </a:xfrm>
          <a:prstGeom prst="ellipse">
            <a:avLst/>
          </a:prstGeom>
          <a:ln w="571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8590DC-94FA-4271-86A6-851F5F0F809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160802" y="3994420"/>
            <a:ext cx="2501890" cy="27768"/>
          </a:xfrm>
          <a:prstGeom prst="straightConnector1">
            <a:avLst/>
          </a:prstGeom>
          <a:ln w="38100" cap="sq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4175C9-71B3-4494-B87F-0E8FE8A59A0B}"/>
              </a:ext>
            </a:extLst>
          </p:cNvPr>
          <p:cNvSpPr txBox="1"/>
          <p:nvPr/>
        </p:nvSpPr>
        <p:spPr>
          <a:xfrm>
            <a:off x="5662692" y="376057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② 必要事項を入力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3F61B0-5764-4BB5-A209-4A54C7F3970E}"/>
              </a:ext>
            </a:extLst>
          </p:cNvPr>
          <p:cNvSpPr txBox="1"/>
          <p:nvPr/>
        </p:nvSpPr>
        <p:spPr>
          <a:xfrm>
            <a:off x="6000958" y="2084519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① 必要事項を入力</a:t>
            </a:r>
          </a:p>
        </p:txBody>
      </p:sp>
    </p:spTree>
    <p:extLst>
      <p:ext uri="{BB962C8B-B14F-4D97-AF65-F5344CB8AC3E}">
        <p14:creationId xmlns:p14="http://schemas.microsoft.com/office/powerpoint/2010/main" val="3870665224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実例リスト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79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1489695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連続量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292080" y="1484784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292080" y="2483346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割合（</a:t>
            </a:r>
            <a:r>
              <a:rPr lang="en-US" altLang="ja-JP" sz="2400" dirty="0"/>
              <a:t>1:1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195736" y="2483346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1:1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800200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2000" spc="300" dirty="0">
                <a:solidFill>
                  <a:schemeClr val="bg1"/>
                </a:solidFill>
              </a:rPr>
              <a:t>2</a:t>
            </a:r>
            <a:r>
              <a:rPr kumimoji="1" lang="ja-JP" altLang="en-US" sz="2000" spc="300" dirty="0">
                <a:solidFill>
                  <a:schemeClr val="bg1"/>
                </a:solidFill>
              </a:rPr>
              <a:t>群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単群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5990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対応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有り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生存時間分析など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B4D33D-EDED-4EAB-9D9F-0A658E0C3505}"/>
              </a:ext>
            </a:extLst>
          </p:cNvPr>
          <p:cNvSpPr/>
          <p:nvPr/>
        </p:nvSpPr>
        <p:spPr>
          <a:xfrm>
            <a:off x="5292080" y="3486819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割合（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1DD5EA-89AC-44BB-9684-466AF987A825}"/>
              </a:ext>
            </a:extLst>
          </p:cNvPr>
          <p:cNvSpPr/>
          <p:nvPr/>
        </p:nvSpPr>
        <p:spPr>
          <a:xfrm>
            <a:off x="2195736" y="3486819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B3EB52-A394-4174-966D-8407B6EB875A}"/>
              </a:ext>
            </a:extLst>
          </p:cNvPr>
          <p:cNvSpPr/>
          <p:nvPr/>
        </p:nvSpPr>
        <p:spPr>
          <a:xfrm>
            <a:off x="5292080" y="4490292"/>
            <a:ext cx="2880320" cy="792088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0688F7-28AE-438A-BBB8-005825819C6D}"/>
              </a:ext>
            </a:extLst>
          </p:cNvPr>
          <p:cNvSpPr/>
          <p:nvPr/>
        </p:nvSpPr>
        <p:spPr>
          <a:xfrm>
            <a:off x="2195736" y="4490292"/>
            <a:ext cx="2880320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D4F35A-1D7A-437B-8A4D-FDDDDFD694EF}"/>
              </a:ext>
            </a:extLst>
          </p:cNvPr>
          <p:cNvSpPr/>
          <p:nvPr/>
        </p:nvSpPr>
        <p:spPr>
          <a:xfrm>
            <a:off x="758807" y="5499914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37268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AF8C2-DFEB-4D62-A46C-F0F45DB1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小さい過ぎるサンプルサイズ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439F8FD-D7DD-4D01-B822-BFA11231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6DB0DD2-094E-4692-934A-3709F81B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75579"/>
              </p:ext>
            </p:extLst>
          </p:nvPr>
        </p:nvGraphicFramePr>
        <p:xfrm>
          <a:off x="611560" y="1412776"/>
          <a:ext cx="7848872" cy="256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>
                  <a:extLst>
                    <a:ext uri="{9D8B030D-6E8A-4147-A177-3AD203B41FA5}">
                      <a16:colId xmlns:a16="http://schemas.microsoft.com/office/drawing/2014/main" val="1713478485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635893853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1605400559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3576931243"/>
                    </a:ext>
                  </a:extLst>
                </a:gridCol>
              </a:tblGrid>
              <a:tr h="853791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発症あり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発症なし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リスク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053594"/>
                  </a:ext>
                </a:extLst>
              </a:tr>
              <a:tr h="8537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曝露あり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8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4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j-ea"/>
                          <a:ea typeface="+mj-ea"/>
                        </a:rPr>
                        <a:t>0.67</a:t>
                      </a:r>
                      <a:endParaRPr kumimoji="1" lang="ja-JP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74301"/>
                  </a:ext>
                </a:extLst>
              </a:tr>
              <a:tr h="8537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曝露なし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7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11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j-ea"/>
                          <a:ea typeface="+mj-ea"/>
                        </a:rPr>
                        <a:t>0.39</a:t>
                      </a:r>
                      <a:endParaRPr kumimoji="1" lang="ja-JP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0451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4DB121-5C75-4D30-8123-79D36D8CA071}"/>
              </a:ext>
            </a:extLst>
          </p:cNvPr>
          <p:cNvSpPr txBox="1"/>
          <p:nvPr/>
        </p:nvSpPr>
        <p:spPr>
          <a:xfrm>
            <a:off x="963660" y="4556088"/>
            <a:ext cx="715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リスク比</a:t>
            </a:r>
            <a:r>
              <a:rPr kumimoji="1" lang="en-US" altLang="ja-JP" sz="2800" dirty="0">
                <a:solidFill>
                  <a:srgbClr val="4D4D4D"/>
                </a:solidFill>
              </a:rPr>
              <a:t>= </a:t>
            </a:r>
            <a:r>
              <a:rPr kumimoji="1" lang="en-US" altLang="ja-JP" sz="2800" b="1" dirty="0">
                <a:highlight>
                  <a:srgbClr val="FFD966"/>
                </a:highlight>
              </a:rPr>
              <a:t>1.71</a:t>
            </a:r>
            <a:r>
              <a:rPr kumimoji="1" lang="en-US" altLang="ja-JP" sz="2800" dirty="0">
                <a:solidFill>
                  <a:srgbClr val="4D4D4D"/>
                </a:solidFill>
              </a:rPr>
              <a:t> (95%CI: 0.85, 3.47) </a:t>
            </a:r>
            <a:r>
              <a:rPr kumimoji="1" lang="en-US" altLang="ja-JP" sz="2800" dirty="0">
                <a:solidFill>
                  <a:srgbClr val="4D4D4D"/>
                </a:solidFill>
                <a:highlight>
                  <a:srgbClr val="FFD966"/>
                </a:highlight>
              </a:rPr>
              <a:t>p=</a:t>
            </a:r>
            <a:r>
              <a:rPr kumimoji="1" lang="en-US" altLang="ja-JP" sz="2800" b="1" dirty="0">
                <a:solidFill>
                  <a:srgbClr val="4D4D4D"/>
                </a:solidFill>
                <a:highlight>
                  <a:srgbClr val="FFD966"/>
                </a:highlight>
              </a:rPr>
              <a:t>0.136</a:t>
            </a:r>
            <a:endParaRPr kumimoji="1" lang="ja-JP" altLang="en-US" sz="2800" b="1" dirty="0">
              <a:solidFill>
                <a:srgbClr val="4D4D4D"/>
              </a:solidFill>
              <a:highlight>
                <a:srgbClr val="FFD966"/>
              </a:highligh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60B2F1-2EC5-4FBF-B30B-C3E0713191B7}"/>
              </a:ext>
            </a:extLst>
          </p:cNvPr>
          <p:cNvSpPr txBox="1"/>
          <p:nvPr/>
        </p:nvSpPr>
        <p:spPr>
          <a:xfrm>
            <a:off x="2303748" y="5445224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リスク比は大きいのに、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lang="ja-JP" altLang="en-US" sz="2800" dirty="0">
                <a:solidFill>
                  <a:srgbClr val="4D4D4D"/>
                </a:solidFill>
              </a:rPr>
              <a:t>統計学的に有意ではない。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559241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対応のある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群・連続量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80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208059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1988840"/>
            <a:ext cx="71331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の平均値</a:t>
            </a:r>
            <a:r>
              <a:rPr kumimoji="1" lang="en-US" altLang="ja-JP" sz="2400" dirty="0">
                <a:solidFill>
                  <a:srgbClr val="4D4D4D"/>
                </a:solidFill>
              </a:rPr>
              <a:t>	ma1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の評価項目の平均値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群</a:t>
            </a:r>
            <a:r>
              <a:rPr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の平均値</a:t>
            </a:r>
            <a:r>
              <a:rPr kumimoji="1" lang="en-US" altLang="ja-JP" sz="2400" dirty="0">
                <a:solidFill>
                  <a:srgbClr val="4D4D4D"/>
                </a:solidFill>
              </a:rPr>
              <a:t>	ma2	</a:t>
            </a:r>
            <a:r>
              <a:rPr kumimoji="1" lang="ja-JP" altLang="en-US" sz="2400" dirty="0">
                <a:solidFill>
                  <a:srgbClr val="4D4D4D"/>
                </a:solidFill>
              </a:rPr>
              <a:t>：群</a:t>
            </a:r>
            <a:r>
              <a:rPr kumimoji="1"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の評価項目の平均値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endParaRPr kumimoji="1" lang="en-US" altLang="ja-JP" sz="2400" b="1" dirty="0">
              <a:solidFill>
                <a:srgbClr val="4D4D4D"/>
              </a:solidFill>
            </a:endParaRPr>
          </a:p>
          <a:p>
            <a:r>
              <a:rPr kumimoji="1" lang="ja-JP" altLang="en-US" sz="2800" b="1" dirty="0">
                <a:solidFill>
                  <a:srgbClr val="4D4D4D"/>
                </a:solidFill>
              </a:rPr>
              <a:t>追加で必要な数値</a:t>
            </a:r>
            <a:endParaRPr kumimoji="1" lang="en-US" altLang="ja-JP" sz="28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① 群</a:t>
            </a:r>
            <a:r>
              <a:rPr kumimoji="1"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と群</a:t>
            </a:r>
            <a:r>
              <a:rPr kumimoji="1"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の差</a:t>
            </a:r>
            <a:r>
              <a:rPr kumimoji="1" lang="en-US" altLang="ja-JP" sz="2400" dirty="0">
                <a:solidFill>
                  <a:srgbClr val="4D4D4D"/>
                </a:solidFill>
              </a:rPr>
              <a:t>(m1-m2)</a:t>
            </a:r>
            <a:r>
              <a:rPr kumimoji="1" lang="ja-JP" altLang="en-US" sz="2400" dirty="0">
                <a:solidFill>
                  <a:srgbClr val="4D4D4D"/>
                </a:solidFill>
              </a:rPr>
              <a:t>の標準偏差 </a:t>
            </a:r>
            <a:r>
              <a:rPr kumimoji="1" lang="en-US" altLang="ja-JP" sz="2400" dirty="0" err="1">
                <a:solidFill>
                  <a:srgbClr val="4D4D4D"/>
                </a:solidFill>
              </a:rPr>
              <a:t>sd_d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　 または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② 群</a:t>
            </a:r>
            <a:r>
              <a:rPr lang="en-US" altLang="ja-JP" sz="2400" dirty="0">
                <a:solidFill>
                  <a:srgbClr val="4D4D4D"/>
                </a:solidFill>
              </a:rPr>
              <a:t>1</a:t>
            </a:r>
            <a:r>
              <a:rPr lang="ja-JP" altLang="en-US" sz="2400" dirty="0">
                <a:solidFill>
                  <a:srgbClr val="4D4D4D"/>
                </a:solidFill>
              </a:rPr>
              <a:t>と群</a:t>
            </a:r>
            <a:r>
              <a:rPr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の標準偏差＋群</a:t>
            </a:r>
            <a:r>
              <a:rPr kumimoji="1" lang="en-US" altLang="ja-JP" sz="2400" dirty="0">
                <a:solidFill>
                  <a:srgbClr val="4D4D4D"/>
                </a:solidFill>
              </a:rPr>
              <a:t>1</a:t>
            </a:r>
            <a:r>
              <a:rPr kumimoji="1" lang="ja-JP" altLang="en-US" sz="2400" dirty="0">
                <a:solidFill>
                  <a:srgbClr val="4D4D4D"/>
                </a:solidFill>
              </a:rPr>
              <a:t>と群</a:t>
            </a:r>
            <a:r>
              <a:rPr kumimoji="1" lang="en-US" altLang="ja-JP" sz="2400" dirty="0">
                <a:solidFill>
                  <a:srgbClr val="4D4D4D"/>
                </a:solidFill>
              </a:rPr>
              <a:t>2</a:t>
            </a:r>
            <a:r>
              <a:rPr kumimoji="1" lang="ja-JP" altLang="en-US" sz="2400" dirty="0">
                <a:solidFill>
                  <a:srgbClr val="4D4D4D"/>
                </a:solidFill>
              </a:rPr>
              <a:t>の相関係数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1CC76F-87F2-4581-8679-4029AFEE5CB4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ja-JP" altLang="en-US" dirty="0"/>
              <a:t>②の情報を使うと①が計算できる。</a:t>
            </a:r>
            <a:endParaRPr kumimoji="1"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092DECBD-E3DD-4484-8671-F1C592425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89545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対応のある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群・連続量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81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1890405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1671186"/>
            <a:ext cx="713310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治療薬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X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内服前後の臨床検査値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Y</a:t>
            </a:r>
            <a:r>
              <a:rPr kumimoji="1" lang="ja-JP" altLang="en-US" sz="3200" b="1" dirty="0">
                <a:solidFill>
                  <a:srgbClr val="4D4D4D"/>
                </a:solidFill>
              </a:rPr>
              <a:t>の値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内服前の平均値</a:t>
            </a:r>
            <a:r>
              <a:rPr lang="en-US" altLang="ja-JP" sz="2400" dirty="0">
                <a:solidFill>
                  <a:srgbClr val="4D4D4D"/>
                </a:solidFill>
              </a:rPr>
              <a:t> </a:t>
            </a:r>
            <a:r>
              <a:rPr kumimoji="1" lang="en-US" altLang="ja-JP" sz="2400" dirty="0">
                <a:solidFill>
                  <a:srgbClr val="4D4D4D"/>
                </a:solidFill>
              </a:rPr>
              <a:t>ma1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1.35mg/dl</a:t>
            </a:r>
          </a:p>
          <a:p>
            <a:r>
              <a:rPr lang="ja-JP" altLang="en-US" sz="2400" dirty="0">
                <a:solidFill>
                  <a:srgbClr val="4D4D4D"/>
                </a:solidFill>
              </a:rPr>
              <a:t>内服後</a:t>
            </a:r>
            <a:r>
              <a:rPr kumimoji="1" lang="ja-JP" altLang="en-US" sz="2400" dirty="0">
                <a:solidFill>
                  <a:srgbClr val="4D4D4D"/>
                </a:solidFill>
              </a:rPr>
              <a:t>の平均値</a:t>
            </a:r>
            <a:r>
              <a:rPr lang="en-US" altLang="ja-JP" sz="2400" dirty="0">
                <a:solidFill>
                  <a:srgbClr val="4D4D4D"/>
                </a:solidFill>
              </a:rPr>
              <a:t> </a:t>
            </a:r>
            <a:r>
              <a:rPr kumimoji="1" lang="en-US" altLang="ja-JP" sz="2400" dirty="0">
                <a:solidFill>
                  <a:srgbClr val="4D4D4D"/>
                </a:solidFill>
              </a:rPr>
              <a:t>ma2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2.12mg/dl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標準偏差 </a:t>
            </a:r>
            <a:r>
              <a:rPr kumimoji="1" lang="en-US" altLang="ja-JP" sz="2400" dirty="0" err="1">
                <a:solidFill>
                  <a:srgbClr val="4D4D4D"/>
                </a:solidFill>
              </a:rPr>
              <a:t>sd</a:t>
            </a:r>
            <a:r>
              <a:rPr kumimoji="1" lang="en-US" altLang="ja-JP" sz="2400" dirty="0">
                <a:solidFill>
                  <a:srgbClr val="4D4D4D"/>
                </a:solidFill>
              </a:rPr>
              <a:t>		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1.28mg/dl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内服前後の相関係数 </a:t>
            </a:r>
            <a:r>
              <a:rPr kumimoji="1" lang="en-US" altLang="ja-JP" sz="2400" dirty="0" err="1">
                <a:solidFill>
                  <a:srgbClr val="4D4D4D"/>
                </a:solidFill>
              </a:rPr>
              <a:t>corr</a:t>
            </a:r>
            <a:r>
              <a:rPr kumimoji="1" lang="en-US" altLang="ja-JP" sz="2400" dirty="0">
                <a:solidFill>
                  <a:srgbClr val="4D4D4D"/>
                </a:solidFill>
              </a:rPr>
              <a:t>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0.3</a:t>
            </a:r>
          </a:p>
          <a:p>
            <a:r>
              <a:rPr kumimoji="1" lang="en-US" altLang="ja-JP" sz="2400" dirty="0">
                <a:solidFill>
                  <a:srgbClr val="4D4D4D"/>
                </a:solidFill>
              </a:rPr>
              <a:t>ma1-ma2</a:t>
            </a:r>
            <a:r>
              <a:rPr kumimoji="1" lang="ja-JP" altLang="en-US" sz="2400" dirty="0">
                <a:solidFill>
                  <a:srgbClr val="4D4D4D"/>
                </a:solidFill>
              </a:rPr>
              <a:t>の標準偏差 </a:t>
            </a:r>
            <a:r>
              <a:rPr kumimoji="1" lang="en-US" altLang="ja-JP" sz="2400" dirty="0" err="1">
                <a:solidFill>
                  <a:srgbClr val="4D4D4D"/>
                </a:solidFill>
              </a:rPr>
              <a:t>sd_d</a:t>
            </a:r>
            <a:r>
              <a:rPr kumimoji="1" lang="en-US" altLang="ja-JP" sz="2400" dirty="0">
                <a:solidFill>
                  <a:srgbClr val="4D4D4D"/>
                </a:solidFill>
              </a:rPr>
              <a:t>	</a:t>
            </a:r>
            <a:r>
              <a:rPr kumimoji="1" lang="ja-JP" altLang="en-US" sz="2400" dirty="0">
                <a:solidFill>
                  <a:srgbClr val="4D4D4D"/>
                </a:solidFill>
              </a:rPr>
              <a:t>：</a:t>
            </a:r>
            <a:r>
              <a:rPr kumimoji="1" lang="en-US" altLang="ja-JP" sz="2400" dirty="0">
                <a:solidFill>
                  <a:srgbClr val="4D4D4D"/>
                </a:solidFill>
              </a:rPr>
              <a:t>1.5145mg/dl</a:t>
            </a:r>
          </a:p>
          <a:p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b="1" dirty="0">
                <a:solidFill>
                  <a:srgbClr val="4D4D4D"/>
                </a:solidFill>
              </a:rPr>
              <a:t>ざっくり言うと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…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治療薬</a:t>
            </a:r>
            <a:r>
              <a:rPr kumimoji="1" lang="en-US" altLang="ja-JP" sz="2400" dirty="0">
                <a:solidFill>
                  <a:srgbClr val="4D4D4D"/>
                </a:solidFill>
              </a:rPr>
              <a:t>X</a:t>
            </a:r>
            <a:r>
              <a:rPr kumimoji="1" lang="ja-JP" altLang="en-US" sz="2400" dirty="0">
                <a:solidFill>
                  <a:srgbClr val="4D4D4D"/>
                </a:solidFill>
              </a:rPr>
              <a:t>を飲む前の平均は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1.35mg/dl</a:t>
            </a:r>
            <a:r>
              <a:rPr kumimoji="1" lang="ja-JP" altLang="en-US" sz="2400" dirty="0">
                <a:solidFill>
                  <a:srgbClr val="4D4D4D"/>
                </a:solidFill>
              </a:rPr>
              <a:t>で、飲んだあとの平均は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2.12mg/dl</a:t>
            </a:r>
            <a:r>
              <a:rPr kumimoji="1" lang="ja-JP" altLang="en-US" sz="2400" dirty="0">
                <a:solidFill>
                  <a:srgbClr val="4D4D4D"/>
                </a:solidFill>
              </a:rPr>
              <a:t>になると想定している。標準偏差は共に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1.28mg/dl</a:t>
            </a:r>
            <a:r>
              <a:rPr kumimoji="1" lang="ja-JP" altLang="en-US" sz="2400" dirty="0">
                <a:solidFill>
                  <a:srgbClr val="4D4D4D"/>
                </a:solidFill>
              </a:rPr>
              <a:t>で、前後の相関は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0.3</a:t>
            </a:r>
            <a:r>
              <a:rPr kumimoji="1" lang="ja-JP" altLang="en-US" sz="2400" dirty="0">
                <a:solidFill>
                  <a:srgbClr val="4D4D4D"/>
                </a:solidFill>
              </a:rPr>
              <a:t>あると想定（前後差の標準偏差は</a:t>
            </a:r>
            <a:r>
              <a:rPr kumimoji="1" lang="en-US" altLang="ja-JP" sz="2400" u="sng" dirty="0">
                <a:solidFill>
                  <a:schemeClr val="accent1"/>
                </a:solidFill>
              </a:rPr>
              <a:t>1.5145mg/dl</a:t>
            </a:r>
            <a:r>
              <a:rPr kumimoji="1" lang="ja-JP" altLang="en-US" sz="2400" dirty="0">
                <a:solidFill>
                  <a:srgbClr val="4D4D4D"/>
                </a:solidFill>
              </a:rPr>
              <a:t>）。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86532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DC0D1-C2B5-4FE3-889C-F5A83825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による計算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0D59AC-5A7D-443A-9758-31285E4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82</a:t>
            </a:fld>
            <a:endParaRPr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FC4A05E-0CAE-488C-9098-A6DE113E6204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35283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55582" indent="-355582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23865" indent="-368281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ja-JP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power </a:t>
            </a:r>
            <a:r>
              <a:rPr lang="en-US" altLang="ja-JP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pairedmean</a:t>
            </a: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1.35 2.12, </a:t>
            </a:r>
            <a:r>
              <a:rPr lang="en-US" altLang="ja-JP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sddiff</a:t>
            </a: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(1.5145)</a:t>
            </a:r>
            <a:endParaRPr lang="ja-JP" altLang="en-US" sz="18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333087-94F8-47C2-8F67-68697098B93F}"/>
              </a:ext>
            </a:extLst>
          </p:cNvPr>
          <p:cNvSpPr txBox="1"/>
          <p:nvPr/>
        </p:nvSpPr>
        <p:spPr>
          <a:xfrm>
            <a:off x="83076" y="3402965"/>
            <a:ext cx="525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4D4D4D"/>
                </a:solidFill>
              </a:rPr>
              <a:t>ma1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 ma2</a:t>
            </a:r>
            <a:r>
              <a:rPr kumimoji="1" lang="ja-JP" altLang="en-US" sz="2800" dirty="0">
                <a:solidFill>
                  <a:srgbClr val="4D4D4D"/>
                </a:solidFill>
              </a:rPr>
              <a:t>の順で数字を入れる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CDACD9-5E37-4030-88AD-B642F16A8037}"/>
              </a:ext>
            </a:extLst>
          </p:cNvPr>
          <p:cNvCxnSpPr>
            <a:cxnSpLocks/>
          </p:cNvCxnSpPr>
          <p:nvPr/>
        </p:nvCxnSpPr>
        <p:spPr>
          <a:xfrm>
            <a:off x="3851920" y="3068960"/>
            <a:ext cx="1487016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A339D-7C59-420B-AA98-7481F2C6B0D5}"/>
              </a:ext>
            </a:extLst>
          </p:cNvPr>
          <p:cNvCxnSpPr>
            <a:cxnSpLocks/>
          </p:cNvCxnSpPr>
          <p:nvPr/>
        </p:nvCxnSpPr>
        <p:spPr>
          <a:xfrm flipV="1">
            <a:off x="3504710" y="3101665"/>
            <a:ext cx="736290" cy="301300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3A074B-DB07-473E-B355-FAEF0A12BC6B}"/>
              </a:ext>
            </a:extLst>
          </p:cNvPr>
          <p:cNvCxnSpPr>
            <a:cxnSpLocks/>
          </p:cNvCxnSpPr>
          <p:nvPr/>
        </p:nvCxnSpPr>
        <p:spPr>
          <a:xfrm flipV="1">
            <a:off x="5724128" y="3068960"/>
            <a:ext cx="2376264" cy="11624"/>
          </a:xfrm>
          <a:prstGeom prst="line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F99510A-3E25-4539-AF91-856D5211600E}"/>
              </a:ext>
            </a:extLst>
          </p:cNvPr>
          <p:cNvCxnSpPr>
            <a:cxnSpLocks/>
          </p:cNvCxnSpPr>
          <p:nvPr/>
        </p:nvCxnSpPr>
        <p:spPr>
          <a:xfrm flipV="1">
            <a:off x="5796136" y="3212976"/>
            <a:ext cx="1080120" cy="1296145"/>
          </a:xfrm>
          <a:prstGeom prst="straightConnector1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A87E5E1-0A26-43AC-8856-BA19BD307AF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ja-JP" altLang="en-US" dirty="0"/>
              <a:t>片側検定であれば、「</a:t>
            </a:r>
            <a:r>
              <a:rPr kumimoji="1" lang="en-US" altLang="ja-JP" dirty="0"/>
              <a:t>,</a:t>
            </a:r>
            <a:r>
              <a:rPr kumimoji="1" lang="ja-JP" altLang="en-US" dirty="0"/>
              <a:t>」の後に</a:t>
            </a:r>
            <a:r>
              <a:rPr kumimoji="1" lang="en-US" altLang="ja-JP" b="1" dirty="0" err="1">
                <a:latin typeface="Consolas" panose="020B0609020204030204" pitchFamily="49" charset="0"/>
              </a:rPr>
              <a:t>onesided</a:t>
            </a:r>
            <a:r>
              <a:rPr kumimoji="1" lang="ja-JP" altLang="en-US" dirty="0"/>
              <a:t>を加える。</a:t>
            </a:r>
            <a:endParaRPr kumimoji="1" lang="en-US" altLang="ja-JP" dirty="0"/>
          </a:p>
        </p:txBody>
      </p:sp>
      <p:pic>
        <p:nvPicPr>
          <p:cNvPr id="14" name="Picture 2" descr="talk icon">
            <a:extLst>
              <a:ext uri="{FF2B5EF4-FFF2-40B4-BE49-F238E27FC236}">
                <a16:creationId xmlns:a16="http://schemas.microsoft.com/office/drawing/2014/main" id="{C459A65F-D164-4C84-B4A7-7D2F88F7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36F5DB-D2B2-4BF3-9779-7B16FEFD6C1D}"/>
              </a:ext>
            </a:extLst>
          </p:cNvPr>
          <p:cNvSpPr txBox="1"/>
          <p:nvPr/>
        </p:nvSpPr>
        <p:spPr>
          <a:xfrm>
            <a:off x="2627784" y="4598805"/>
            <a:ext cx="480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solidFill>
                  <a:srgbClr val="4D4D4D"/>
                </a:solidFill>
              </a:rPr>
              <a:t>sddiff</a:t>
            </a:r>
            <a:r>
              <a:rPr lang="en-US" altLang="ja-JP" sz="2800" b="1" dirty="0">
                <a:solidFill>
                  <a:srgbClr val="4D4D4D"/>
                </a:solidFill>
              </a:rPr>
              <a:t>(</a:t>
            </a:r>
            <a:r>
              <a:rPr lang="ja-JP" altLang="en-US" sz="2800" b="1" dirty="0">
                <a:solidFill>
                  <a:srgbClr val="4D4D4D"/>
                </a:solidFill>
              </a:rPr>
              <a:t>数字</a:t>
            </a:r>
            <a:r>
              <a:rPr lang="en-US" altLang="ja-JP" sz="2800" b="1" dirty="0">
                <a:solidFill>
                  <a:srgbClr val="4D4D4D"/>
                </a:solidFill>
              </a:rPr>
              <a:t>)</a:t>
            </a:r>
            <a:r>
              <a:rPr kumimoji="1" lang="ja-JP" altLang="en-US" sz="2800" dirty="0">
                <a:solidFill>
                  <a:srgbClr val="4D4D4D"/>
                </a:solidFill>
              </a:rPr>
              <a:t>を加える。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前後差の標準偏差を入れる。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19952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66C7A30-5AF5-4082-8C90-38CD215B2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33618"/>
            <a:ext cx="7178598" cy="58243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0D5F72D-ED0B-4F12-9B8B-E6F1DB77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による計算結果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C9858E-1205-4C70-8EA1-492D41D2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83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B272EC-BE43-48B4-ACC1-E9D60FB2E640}"/>
              </a:ext>
            </a:extLst>
          </p:cNvPr>
          <p:cNvSpPr/>
          <p:nvPr/>
        </p:nvSpPr>
        <p:spPr>
          <a:xfrm>
            <a:off x="2843808" y="6194957"/>
            <a:ext cx="646447" cy="650479"/>
          </a:xfrm>
          <a:prstGeom prst="ellips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D0539D-A4A0-4AE7-86E9-9DFDBF7457E2}"/>
              </a:ext>
            </a:extLst>
          </p:cNvPr>
          <p:cNvCxnSpPr>
            <a:cxnSpLocks/>
          </p:cNvCxnSpPr>
          <p:nvPr/>
        </p:nvCxnSpPr>
        <p:spPr>
          <a:xfrm flipH="1">
            <a:off x="3527072" y="5442989"/>
            <a:ext cx="1159309" cy="751968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7840E4-B11B-4FC9-8326-B8CE551B2768}"/>
              </a:ext>
            </a:extLst>
          </p:cNvPr>
          <p:cNvSpPr txBox="1"/>
          <p:nvPr/>
        </p:nvSpPr>
        <p:spPr>
          <a:xfrm>
            <a:off x="4788024" y="4688937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6"/>
                </a:solidFill>
              </a:rPr>
              <a:t>33</a:t>
            </a:r>
            <a:r>
              <a:rPr kumimoji="1" lang="ja-JP" altLang="en-US" sz="3600" b="1" dirty="0">
                <a:solidFill>
                  <a:schemeClr val="accent6"/>
                </a:solidFill>
              </a:rPr>
              <a:t>ペア</a:t>
            </a:r>
            <a:r>
              <a:rPr kumimoji="1" lang="ja-JP" altLang="en-US" sz="2800" dirty="0">
                <a:solidFill>
                  <a:srgbClr val="4D4D4D"/>
                </a:solidFill>
              </a:rPr>
              <a:t>が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必要という結果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前後比較なら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33</a:t>
            </a:r>
            <a:r>
              <a:rPr kumimoji="1" lang="ja-JP" altLang="en-US" sz="2800" b="1" dirty="0">
                <a:solidFill>
                  <a:srgbClr val="4D4D4D"/>
                </a:solidFill>
              </a:rPr>
              <a:t>症例</a:t>
            </a:r>
            <a:endParaRPr kumimoji="1" lang="en-US" altLang="ja-JP" sz="2800" b="1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マッチングなら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66</a:t>
            </a:r>
            <a:r>
              <a:rPr kumimoji="1" lang="ja-JP" altLang="en-US" sz="2800" b="1" dirty="0">
                <a:solidFill>
                  <a:srgbClr val="4D4D4D"/>
                </a:solidFill>
              </a:rPr>
              <a:t>症例</a:t>
            </a:r>
            <a:endParaRPr kumimoji="1" lang="en-US" altLang="ja-JP" sz="2800" b="1" dirty="0">
              <a:solidFill>
                <a:srgbClr val="4D4D4D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CAC438-314F-466C-A498-7020F4B25335}"/>
              </a:ext>
            </a:extLst>
          </p:cNvPr>
          <p:cNvCxnSpPr>
            <a:cxnSpLocks/>
          </p:cNvCxnSpPr>
          <p:nvPr/>
        </p:nvCxnSpPr>
        <p:spPr>
          <a:xfrm>
            <a:off x="5076056" y="2492896"/>
            <a:ext cx="2160240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4A4EEB-7397-4CB2-85C7-8067EEF8CB32}"/>
              </a:ext>
            </a:extLst>
          </p:cNvPr>
          <p:cNvSpPr txBox="1"/>
          <p:nvPr/>
        </p:nvSpPr>
        <p:spPr>
          <a:xfrm>
            <a:off x="5652120" y="2523437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paired-means test</a:t>
            </a:r>
          </a:p>
          <a:p>
            <a:r>
              <a:rPr lang="ja-JP" altLang="en-US" sz="2400" dirty="0">
                <a:solidFill>
                  <a:srgbClr val="4D4D4D"/>
                </a:solidFill>
              </a:rPr>
              <a:t>対応のある平均値差の検定</a:t>
            </a:r>
            <a:endParaRPr lang="en-US" altLang="ja-JP" sz="2400" dirty="0">
              <a:solidFill>
                <a:srgbClr val="4D4D4D"/>
              </a:solidFill>
            </a:endParaRPr>
          </a:p>
          <a:p>
            <a:r>
              <a:rPr lang="ja-JP" altLang="en-US" sz="2400" dirty="0">
                <a:solidFill>
                  <a:srgbClr val="4D4D4D"/>
                </a:solidFill>
              </a:rPr>
              <a:t>になっている。</a:t>
            </a:r>
            <a:endParaRPr lang="en-US" altLang="ja-JP" sz="2400" dirty="0">
              <a:solidFill>
                <a:srgbClr val="4D4D4D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A23FDD-CC47-49C5-9E00-84122580A074}"/>
              </a:ext>
            </a:extLst>
          </p:cNvPr>
          <p:cNvCxnSpPr>
            <a:cxnSpLocks/>
          </p:cNvCxnSpPr>
          <p:nvPr/>
        </p:nvCxnSpPr>
        <p:spPr>
          <a:xfrm>
            <a:off x="179512" y="2708920"/>
            <a:ext cx="1584176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257154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DC0D1-C2B5-4FE3-889C-F5A83825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による計算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0D59AC-5A7D-443A-9758-31285E4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84</a:t>
            </a:fld>
            <a:endParaRPr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FC4A05E-0CAE-488C-9098-A6DE113E6204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35283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55582" indent="-355582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23865" indent="-368281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ja-JP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power </a:t>
            </a:r>
            <a:r>
              <a:rPr lang="en-US" altLang="ja-JP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pairedmean</a:t>
            </a: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1.35 2.12, </a:t>
            </a:r>
            <a:r>
              <a:rPr lang="en-US" altLang="ja-JP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sd</a:t>
            </a: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(1.28) </a:t>
            </a:r>
            <a:r>
              <a:rPr lang="en-US" altLang="ja-JP" sz="24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corr</a:t>
            </a:r>
            <a:r>
              <a:rPr lang="en-US" altLang="ja-JP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(0.3)</a:t>
            </a:r>
            <a:endParaRPr lang="ja-JP" altLang="en-US" sz="18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333087-94F8-47C2-8F67-68697098B93F}"/>
              </a:ext>
            </a:extLst>
          </p:cNvPr>
          <p:cNvSpPr txBox="1"/>
          <p:nvPr/>
        </p:nvSpPr>
        <p:spPr>
          <a:xfrm>
            <a:off x="83076" y="3402965"/>
            <a:ext cx="525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4D4D4D"/>
                </a:solidFill>
              </a:rPr>
              <a:t>ma1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 ma2</a:t>
            </a:r>
            <a:r>
              <a:rPr kumimoji="1" lang="ja-JP" altLang="en-US" sz="2800" dirty="0">
                <a:solidFill>
                  <a:srgbClr val="4D4D4D"/>
                </a:solidFill>
              </a:rPr>
              <a:t>の順で数字を入れる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CDACD9-5E37-4030-88AD-B642F16A8037}"/>
              </a:ext>
            </a:extLst>
          </p:cNvPr>
          <p:cNvCxnSpPr>
            <a:cxnSpLocks/>
          </p:cNvCxnSpPr>
          <p:nvPr/>
        </p:nvCxnSpPr>
        <p:spPr>
          <a:xfrm>
            <a:off x="3563888" y="3035266"/>
            <a:ext cx="1487016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A339D-7C59-420B-AA98-7481F2C6B0D5}"/>
              </a:ext>
            </a:extLst>
          </p:cNvPr>
          <p:cNvCxnSpPr>
            <a:cxnSpLocks/>
          </p:cNvCxnSpPr>
          <p:nvPr/>
        </p:nvCxnSpPr>
        <p:spPr>
          <a:xfrm flipV="1">
            <a:off x="3504710" y="3101665"/>
            <a:ext cx="736290" cy="301300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3A074B-DB07-473E-B355-FAEF0A12BC6B}"/>
              </a:ext>
            </a:extLst>
          </p:cNvPr>
          <p:cNvCxnSpPr>
            <a:cxnSpLocks/>
          </p:cNvCxnSpPr>
          <p:nvPr/>
        </p:nvCxnSpPr>
        <p:spPr>
          <a:xfrm>
            <a:off x="5364088" y="3042013"/>
            <a:ext cx="3024336" cy="0"/>
          </a:xfrm>
          <a:prstGeom prst="line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F99510A-3E25-4539-AF91-856D5211600E}"/>
              </a:ext>
            </a:extLst>
          </p:cNvPr>
          <p:cNvCxnSpPr>
            <a:cxnSpLocks/>
          </p:cNvCxnSpPr>
          <p:nvPr/>
        </p:nvCxnSpPr>
        <p:spPr>
          <a:xfrm flipV="1">
            <a:off x="5796136" y="3212976"/>
            <a:ext cx="1080120" cy="1296145"/>
          </a:xfrm>
          <a:prstGeom prst="straightConnector1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A87E5E1-0A26-43AC-8856-BA19BD307AF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ja-JP" altLang="en-US" dirty="0"/>
              <a:t>片側検定であれば、「</a:t>
            </a:r>
            <a:r>
              <a:rPr kumimoji="1" lang="en-US" altLang="ja-JP" dirty="0"/>
              <a:t>,</a:t>
            </a:r>
            <a:r>
              <a:rPr kumimoji="1" lang="ja-JP" altLang="en-US" dirty="0"/>
              <a:t>」の後に</a:t>
            </a:r>
            <a:r>
              <a:rPr kumimoji="1" lang="en-US" altLang="ja-JP" b="1" dirty="0" err="1">
                <a:latin typeface="Consolas" panose="020B0609020204030204" pitchFamily="49" charset="0"/>
              </a:rPr>
              <a:t>onesided</a:t>
            </a:r>
            <a:r>
              <a:rPr kumimoji="1" lang="ja-JP" altLang="en-US" dirty="0"/>
              <a:t>を加える。</a:t>
            </a:r>
            <a:endParaRPr kumimoji="1" lang="en-US" altLang="ja-JP" dirty="0"/>
          </a:p>
        </p:txBody>
      </p:sp>
      <p:pic>
        <p:nvPicPr>
          <p:cNvPr id="14" name="Picture 2" descr="talk icon">
            <a:extLst>
              <a:ext uri="{FF2B5EF4-FFF2-40B4-BE49-F238E27FC236}">
                <a16:creationId xmlns:a16="http://schemas.microsoft.com/office/drawing/2014/main" id="{C459A65F-D164-4C84-B4A7-7D2F88F7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36F5DB-D2B2-4BF3-9779-7B16FEFD6C1D}"/>
              </a:ext>
            </a:extLst>
          </p:cNvPr>
          <p:cNvSpPr txBox="1"/>
          <p:nvPr/>
        </p:nvSpPr>
        <p:spPr>
          <a:xfrm>
            <a:off x="2627784" y="4598805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solidFill>
                  <a:srgbClr val="4D4D4D"/>
                </a:solidFill>
              </a:rPr>
              <a:t>sd</a:t>
            </a:r>
            <a:r>
              <a:rPr lang="en-US" altLang="ja-JP" sz="2800" b="1" dirty="0">
                <a:solidFill>
                  <a:srgbClr val="4D4D4D"/>
                </a:solidFill>
              </a:rPr>
              <a:t>(</a:t>
            </a:r>
            <a:r>
              <a:rPr lang="ja-JP" altLang="en-US" sz="2800" b="1" dirty="0">
                <a:solidFill>
                  <a:srgbClr val="4D4D4D"/>
                </a:solidFill>
              </a:rPr>
              <a:t>数字</a:t>
            </a:r>
            <a:r>
              <a:rPr lang="en-US" altLang="ja-JP" sz="2800" b="1" dirty="0">
                <a:solidFill>
                  <a:srgbClr val="4D4D4D"/>
                </a:solidFill>
              </a:rPr>
              <a:t>)</a:t>
            </a:r>
            <a:r>
              <a:rPr lang="ja-JP" altLang="en-US" sz="2800" b="1" dirty="0">
                <a:solidFill>
                  <a:srgbClr val="4D4D4D"/>
                </a:solidFill>
              </a:rPr>
              <a:t>と</a:t>
            </a:r>
            <a:r>
              <a:rPr lang="en-US" altLang="ja-JP" sz="2800" b="1" dirty="0" err="1">
                <a:solidFill>
                  <a:srgbClr val="4D4D4D"/>
                </a:solidFill>
              </a:rPr>
              <a:t>corr</a:t>
            </a:r>
            <a:r>
              <a:rPr lang="en-US" altLang="ja-JP" sz="2800" b="1" dirty="0">
                <a:solidFill>
                  <a:srgbClr val="4D4D4D"/>
                </a:solidFill>
              </a:rPr>
              <a:t>(</a:t>
            </a:r>
            <a:r>
              <a:rPr lang="ja-JP" altLang="en-US" sz="2800" b="1" dirty="0">
                <a:solidFill>
                  <a:srgbClr val="4D4D4D"/>
                </a:solidFill>
              </a:rPr>
              <a:t>数字</a:t>
            </a:r>
            <a:r>
              <a:rPr lang="en-US" altLang="ja-JP" sz="2800" b="1" dirty="0">
                <a:solidFill>
                  <a:srgbClr val="4D4D4D"/>
                </a:solidFill>
              </a:rPr>
              <a:t>)</a:t>
            </a:r>
            <a:r>
              <a:rPr kumimoji="1" lang="ja-JP" altLang="en-US" sz="2800" dirty="0">
                <a:solidFill>
                  <a:srgbClr val="4D4D4D"/>
                </a:solidFill>
              </a:rPr>
              <a:t>を加える。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7803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7D28906-1DA4-4BBC-8D12-D3C76BFBC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74" y="1141977"/>
            <a:ext cx="7038595" cy="551723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0D5F72D-ED0B-4F12-9B8B-E6F1DB77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による計算結果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C9858E-1205-4C70-8EA1-492D41D2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85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B272EC-BE43-48B4-ACC1-E9D60FB2E640}"/>
              </a:ext>
            </a:extLst>
          </p:cNvPr>
          <p:cNvSpPr/>
          <p:nvPr/>
        </p:nvSpPr>
        <p:spPr>
          <a:xfrm>
            <a:off x="2843808" y="6194957"/>
            <a:ext cx="646447" cy="650479"/>
          </a:xfrm>
          <a:prstGeom prst="ellips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D0539D-A4A0-4AE7-86E9-9DFDBF7457E2}"/>
              </a:ext>
            </a:extLst>
          </p:cNvPr>
          <p:cNvCxnSpPr>
            <a:cxnSpLocks/>
          </p:cNvCxnSpPr>
          <p:nvPr/>
        </p:nvCxnSpPr>
        <p:spPr>
          <a:xfrm flipH="1">
            <a:off x="3527072" y="5442989"/>
            <a:ext cx="1159309" cy="751968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7840E4-B11B-4FC9-8326-B8CE551B2768}"/>
              </a:ext>
            </a:extLst>
          </p:cNvPr>
          <p:cNvSpPr txBox="1"/>
          <p:nvPr/>
        </p:nvSpPr>
        <p:spPr>
          <a:xfrm>
            <a:off x="4979109" y="4869160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6"/>
                </a:solidFill>
              </a:rPr>
              <a:t>33</a:t>
            </a:r>
            <a:r>
              <a:rPr kumimoji="1" lang="ja-JP" altLang="en-US" sz="3600" b="1" dirty="0">
                <a:solidFill>
                  <a:schemeClr val="accent6"/>
                </a:solidFill>
              </a:rPr>
              <a:t>ペア</a:t>
            </a:r>
            <a:r>
              <a:rPr kumimoji="1" lang="ja-JP" altLang="en-US" sz="2800" dirty="0">
                <a:solidFill>
                  <a:srgbClr val="4D4D4D"/>
                </a:solidFill>
              </a:rPr>
              <a:t>が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必要という結果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前後比較なら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33</a:t>
            </a:r>
            <a:r>
              <a:rPr kumimoji="1" lang="ja-JP" altLang="en-US" sz="2800" b="1" dirty="0">
                <a:solidFill>
                  <a:srgbClr val="4D4D4D"/>
                </a:solidFill>
              </a:rPr>
              <a:t>症例</a:t>
            </a:r>
            <a:endParaRPr kumimoji="1" lang="en-US" altLang="ja-JP" sz="2800" b="1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マッチングなら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66</a:t>
            </a:r>
            <a:r>
              <a:rPr kumimoji="1" lang="ja-JP" altLang="en-US" sz="2800" b="1" dirty="0">
                <a:solidFill>
                  <a:srgbClr val="4D4D4D"/>
                </a:solidFill>
              </a:rPr>
              <a:t>症例</a:t>
            </a:r>
            <a:endParaRPr kumimoji="1" lang="en-US" altLang="ja-JP" sz="2800" b="1" dirty="0">
              <a:solidFill>
                <a:srgbClr val="4D4D4D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4A4EEB-7397-4CB2-85C7-8067EEF8CB32}"/>
              </a:ext>
            </a:extLst>
          </p:cNvPr>
          <p:cNvSpPr txBox="1"/>
          <p:nvPr/>
        </p:nvSpPr>
        <p:spPr>
          <a:xfrm>
            <a:off x="5377140" y="2872616"/>
            <a:ext cx="35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solidFill>
                  <a:srgbClr val="4D4D4D"/>
                </a:solidFill>
              </a:rPr>
              <a:t>sd_d</a:t>
            </a:r>
            <a:r>
              <a:rPr lang="ja-JP" altLang="en-US" sz="2400" dirty="0">
                <a:solidFill>
                  <a:srgbClr val="4D4D4D"/>
                </a:solidFill>
              </a:rPr>
              <a:t>が計算されている。</a:t>
            </a:r>
            <a:endParaRPr lang="en-US" altLang="ja-JP" sz="2400" dirty="0">
              <a:solidFill>
                <a:srgbClr val="4D4D4D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D725D9-346A-46C3-9B66-0B180B70511E}"/>
              </a:ext>
            </a:extLst>
          </p:cNvPr>
          <p:cNvSpPr/>
          <p:nvPr/>
        </p:nvSpPr>
        <p:spPr>
          <a:xfrm>
            <a:off x="971438" y="5107872"/>
            <a:ext cx="2577488" cy="462643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3810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88850C3-50D2-4743-BB56-68F3E5A3BE8E}"/>
              </a:ext>
            </a:extLst>
          </p:cNvPr>
          <p:cNvCxnSpPr>
            <a:cxnSpLocks/>
          </p:cNvCxnSpPr>
          <p:nvPr/>
        </p:nvCxnSpPr>
        <p:spPr>
          <a:xfrm flipH="1">
            <a:off x="3563888" y="3148625"/>
            <a:ext cx="1702148" cy="1797392"/>
          </a:xfrm>
          <a:prstGeom prst="straightConnector1">
            <a:avLst/>
          </a:prstGeom>
          <a:ln w="38100" cap="sq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27133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2443723B-2ACA-4372-B4E8-3BEDAB23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4" y="1903432"/>
            <a:ext cx="6155476" cy="494116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1F29376-7FBE-4FC1-951C-60E8FFD3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長島先生のサイトでの計算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FCA48C7-FD8F-4E9A-8A5A-89BB6E14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86</a:t>
            </a:fld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59571-5130-446F-ACA6-7A0492E9AA2A}"/>
              </a:ext>
            </a:extLst>
          </p:cNvPr>
          <p:cNvSpPr txBox="1"/>
          <p:nvPr/>
        </p:nvSpPr>
        <p:spPr>
          <a:xfrm>
            <a:off x="17601" y="1021891"/>
            <a:ext cx="8839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対応のある母平均の差の仮説検定 </a:t>
            </a:r>
            <a:r>
              <a:rPr lang="en-US" altLang="ja-JP" sz="2000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(Paired </a:t>
            </a:r>
            <a:r>
              <a:rPr lang="en-US" altLang="ja-JP" sz="2000" b="1" i="1" dirty="0">
                <a:solidFill>
                  <a:srgbClr val="0B4C5F"/>
                </a:solidFill>
                <a:effectLst/>
                <a:latin typeface="KaTeX_Math"/>
                <a:ea typeface="Meiryo UI" panose="020B0604030504040204" pitchFamily="50" charset="-128"/>
              </a:rPr>
              <a:t>t</a:t>
            </a:r>
            <a:r>
              <a:rPr lang="ja-JP" altLang="en-US" sz="2000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検定</a:t>
            </a:r>
            <a:r>
              <a:rPr lang="en-US" altLang="ja-JP" sz="2000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2000" b="1" i="0" dirty="0">
                <a:solidFill>
                  <a:srgbClr val="0B4C5F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に対するサンプルサイズ設計</a:t>
            </a:r>
            <a:endParaRPr lang="en-US" altLang="ja-JP" sz="2000" b="1" i="0" dirty="0">
              <a:solidFill>
                <a:srgbClr val="0B4C5F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https://nshi.jp/contents/js/pairedmean/</a:t>
            </a:r>
            <a:endParaRPr lang="ja-JP" altLang="en-US" sz="2000" i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4F53A0F-5E85-4958-8E0D-6E5B4DD68504}"/>
              </a:ext>
            </a:extLst>
          </p:cNvPr>
          <p:cNvCxnSpPr>
            <a:cxnSpLocks/>
          </p:cNvCxnSpPr>
          <p:nvPr/>
        </p:nvCxnSpPr>
        <p:spPr>
          <a:xfrm flipH="1">
            <a:off x="4305805" y="2420888"/>
            <a:ext cx="1346315" cy="427796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424D5E-C2A8-4E47-8429-80AABD9F3A25}"/>
              </a:ext>
            </a:extLst>
          </p:cNvPr>
          <p:cNvSpPr/>
          <p:nvPr/>
        </p:nvSpPr>
        <p:spPr>
          <a:xfrm>
            <a:off x="242590" y="2118108"/>
            <a:ext cx="4329410" cy="2319004"/>
          </a:xfrm>
          <a:prstGeom prst="rect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9856872-FB12-43EA-ACFC-420966F062FA}"/>
              </a:ext>
            </a:extLst>
          </p:cNvPr>
          <p:cNvCxnSpPr>
            <a:cxnSpLocks/>
          </p:cNvCxnSpPr>
          <p:nvPr/>
        </p:nvCxnSpPr>
        <p:spPr>
          <a:xfrm flipH="1">
            <a:off x="4788024" y="5212835"/>
            <a:ext cx="510468" cy="623274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37A37E-3A0D-4F1E-80BF-D084DED3013F}"/>
              </a:ext>
            </a:extLst>
          </p:cNvPr>
          <p:cNvSpPr txBox="1"/>
          <p:nvPr/>
        </p:nvSpPr>
        <p:spPr>
          <a:xfrm>
            <a:off x="5403352" y="4733841"/>
            <a:ext cx="3749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③ 両側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対立仮説 </a:t>
            </a:r>
            <a:r>
              <a:rPr kumimoji="1" lang="en-US" altLang="ja-JP" sz="2800" dirty="0">
                <a:solidFill>
                  <a:srgbClr val="4D4D4D"/>
                </a:solidFill>
              </a:rPr>
              <a:t>ma1</a:t>
            </a:r>
            <a:r>
              <a:rPr kumimoji="1" lang="ja-JP" altLang="en-US" sz="2800" dirty="0">
                <a:solidFill>
                  <a:srgbClr val="4D4D4D"/>
                </a:solidFill>
              </a:rPr>
              <a:t>≠</a:t>
            </a:r>
            <a:r>
              <a:rPr kumimoji="1" lang="en-US" altLang="ja-JP" sz="2800" dirty="0">
                <a:solidFill>
                  <a:srgbClr val="4D4D4D"/>
                </a:solidFill>
              </a:rPr>
              <a:t>ma2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63D5B13-D10F-49A2-8E53-445066D5CA89}"/>
              </a:ext>
            </a:extLst>
          </p:cNvPr>
          <p:cNvSpPr/>
          <p:nvPr/>
        </p:nvSpPr>
        <p:spPr>
          <a:xfrm>
            <a:off x="2398101" y="2200612"/>
            <a:ext cx="648072" cy="648072"/>
          </a:xfrm>
          <a:prstGeom prst="ellipse">
            <a:avLst/>
          </a:prstGeom>
          <a:ln w="5715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8590DC-94FA-4271-86A6-851F5F0F8092}"/>
              </a:ext>
            </a:extLst>
          </p:cNvPr>
          <p:cNvCxnSpPr>
            <a:cxnSpLocks/>
            <a:stCxn id="15" idx="1"/>
            <a:endCxn id="5" idx="5"/>
          </p:cNvCxnSpPr>
          <p:nvPr/>
        </p:nvCxnSpPr>
        <p:spPr>
          <a:xfrm flipH="1" flipV="1">
            <a:off x="2951265" y="2753776"/>
            <a:ext cx="2797303" cy="1224866"/>
          </a:xfrm>
          <a:prstGeom prst="straightConnector1">
            <a:avLst/>
          </a:prstGeom>
          <a:ln w="38100" cap="sq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4175C9-71B3-4494-B87F-0E8FE8A59A0B}"/>
              </a:ext>
            </a:extLst>
          </p:cNvPr>
          <p:cNvSpPr txBox="1"/>
          <p:nvPr/>
        </p:nvSpPr>
        <p:spPr>
          <a:xfrm>
            <a:off x="5748568" y="371703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② </a:t>
            </a:r>
            <a:r>
              <a:rPr kumimoji="1" lang="en-US" altLang="ja-JP" sz="2800" dirty="0">
                <a:solidFill>
                  <a:srgbClr val="4D4D4D"/>
                </a:solidFill>
              </a:rPr>
              <a:t>ma2-ma1</a:t>
            </a:r>
            <a:r>
              <a:rPr kumimoji="1" lang="ja-JP" altLang="en-US" sz="2800" dirty="0">
                <a:solidFill>
                  <a:srgbClr val="4D4D4D"/>
                </a:solidFill>
              </a:rPr>
              <a:t>を入力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E3F61B0-5764-4BB5-A209-4A54C7F3970E}"/>
              </a:ext>
            </a:extLst>
          </p:cNvPr>
          <p:cNvSpPr txBox="1"/>
          <p:nvPr/>
        </p:nvSpPr>
        <p:spPr>
          <a:xfrm>
            <a:off x="5831632" y="2109665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① 必要事項を入力</a:t>
            </a:r>
          </a:p>
        </p:txBody>
      </p:sp>
    </p:spTree>
    <p:extLst>
      <p:ext uri="{BB962C8B-B14F-4D97-AF65-F5344CB8AC3E}">
        <p14:creationId xmlns:p14="http://schemas.microsoft.com/office/powerpoint/2010/main" val="523183151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実例リスト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87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95736" y="1489695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連続量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292080" y="1484784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5292080" y="2483346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割合（</a:t>
            </a:r>
            <a:r>
              <a:rPr lang="en-US" altLang="ja-JP" sz="2400" dirty="0"/>
              <a:t>1:1</a:t>
            </a:r>
            <a:r>
              <a:rPr lang="ja-JP" altLang="en-US" sz="2400" dirty="0"/>
              <a:t>）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195736" y="2483346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1:1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755577" y="2483346"/>
            <a:ext cx="1296143" cy="1800200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en-US" altLang="ja-JP" sz="2000" spc="300" dirty="0">
                <a:solidFill>
                  <a:schemeClr val="bg1"/>
                </a:solidFill>
              </a:rPr>
              <a:t>2</a:t>
            </a:r>
            <a:r>
              <a:rPr kumimoji="1" lang="ja-JP" altLang="en-US" sz="2000" spc="300" dirty="0">
                <a:solidFill>
                  <a:schemeClr val="bg1"/>
                </a:solidFill>
              </a:rPr>
              <a:t>群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55577" y="1484784"/>
            <a:ext cx="1296144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単群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755577" y="4495990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対応</a:t>
            </a:r>
            <a:br>
              <a:rPr kumimoji="1" lang="en-US" altLang="ja-JP" sz="2000" spc="300" dirty="0">
                <a:solidFill>
                  <a:schemeClr val="bg1"/>
                </a:solidFill>
              </a:rPr>
            </a:br>
            <a:r>
              <a:rPr kumimoji="1" lang="ja-JP" altLang="en-US" sz="2000" spc="300" dirty="0">
                <a:solidFill>
                  <a:schemeClr val="bg1"/>
                </a:solidFill>
              </a:rPr>
              <a:t>有り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195736" y="5498404"/>
            <a:ext cx="5976664" cy="79208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生存時間分析など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CB4D33D-EDED-4EAB-9D9F-0A658E0C3505}"/>
              </a:ext>
            </a:extLst>
          </p:cNvPr>
          <p:cNvSpPr/>
          <p:nvPr/>
        </p:nvSpPr>
        <p:spPr>
          <a:xfrm>
            <a:off x="5292080" y="3486819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割合（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41DD5EA-89AC-44BB-9684-466AF987A825}"/>
              </a:ext>
            </a:extLst>
          </p:cNvPr>
          <p:cNvSpPr/>
          <p:nvPr/>
        </p:nvSpPr>
        <p:spPr>
          <a:xfrm>
            <a:off x="2195736" y="3486819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連続量（</a:t>
            </a:r>
            <a:r>
              <a:rPr kumimoji="1" lang="en-US" altLang="ja-JP" sz="2400" dirty="0"/>
              <a:t>1:k</a:t>
            </a:r>
            <a:r>
              <a:rPr kumimoji="1" lang="ja-JP" altLang="en-US" sz="2400" dirty="0"/>
              <a:t>）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EB3EB52-A394-4174-966D-8407B6EB875A}"/>
              </a:ext>
            </a:extLst>
          </p:cNvPr>
          <p:cNvSpPr/>
          <p:nvPr/>
        </p:nvSpPr>
        <p:spPr>
          <a:xfrm>
            <a:off x="5292080" y="4490292"/>
            <a:ext cx="2880320" cy="792088"/>
          </a:xfrm>
          <a:prstGeom prst="rect">
            <a:avLst/>
          </a:prstGeom>
          <a:solidFill>
            <a:srgbClr val="FFD966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割合</a:t>
            </a:r>
            <a:endParaRPr kumimoji="1" lang="ja-JP" altLang="en-US" sz="2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0688F7-28AE-438A-BBB8-005825819C6D}"/>
              </a:ext>
            </a:extLst>
          </p:cNvPr>
          <p:cNvSpPr/>
          <p:nvPr/>
        </p:nvSpPr>
        <p:spPr>
          <a:xfrm>
            <a:off x="2195736" y="4490292"/>
            <a:ext cx="2880320" cy="7920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連続量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D4F35A-1D7A-437B-8A4D-FDDDDFD694EF}"/>
              </a:ext>
            </a:extLst>
          </p:cNvPr>
          <p:cNvSpPr/>
          <p:nvPr/>
        </p:nvSpPr>
        <p:spPr>
          <a:xfrm>
            <a:off x="758807" y="5499914"/>
            <a:ext cx="1296143" cy="792088"/>
          </a:xfrm>
          <a:prstGeom prst="rect">
            <a:avLst/>
          </a:prstGeom>
          <a:solidFill>
            <a:schemeClr val="accent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/>
          <a:lstStyle/>
          <a:p>
            <a:pPr algn="ctr"/>
            <a:r>
              <a:rPr kumimoji="1" lang="ja-JP" altLang="en-US" sz="2000" spc="300" dirty="0">
                <a:solidFill>
                  <a:schemeClr val="bg1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12547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対応のある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群・割合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88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1484784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2866" y="1519546"/>
            <a:ext cx="7133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D4D4D"/>
                </a:solidFill>
              </a:rPr>
              <a:t>勝手が違うので、先に実例を用いる。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137458B-2107-4B21-8ACD-9057368F0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21780"/>
              </p:ext>
            </p:extLst>
          </p:nvPr>
        </p:nvGraphicFramePr>
        <p:xfrm>
          <a:off x="539552" y="3212976"/>
          <a:ext cx="806489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7490209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17275158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20907064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4778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対照群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曝露有り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63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症例群　曝露あり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p11 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p12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p1*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93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　　　　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/>
                        <a:t>p21</a:t>
                      </a:r>
                      <a:endParaRPr kumimoji="1" lang="ja-JP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p22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1-p1*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09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p*1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1-p*1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32534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E7FF07-2C6B-41BC-8604-5A3D8D454EBD}"/>
              </a:ext>
            </a:extLst>
          </p:cNvPr>
          <p:cNvSpPr txBox="1"/>
          <p:nvPr/>
        </p:nvSpPr>
        <p:spPr>
          <a:xfrm>
            <a:off x="2145695" y="2553810"/>
            <a:ext cx="5319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1:1</a:t>
            </a:r>
            <a:r>
              <a:rPr kumimoji="1" lang="ja-JP" altLang="en-US" sz="2800" dirty="0">
                <a:solidFill>
                  <a:srgbClr val="4D4D4D"/>
                </a:solidFill>
              </a:rPr>
              <a:t>マッチングした症例対照研究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70B2A4-B32E-4855-ACA4-B4EBC6D86304}"/>
              </a:ext>
            </a:extLst>
          </p:cNvPr>
          <p:cNvSpPr txBox="1"/>
          <p:nvPr/>
        </p:nvSpPr>
        <p:spPr>
          <a:xfrm>
            <a:off x="5489918" y="5476711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オッズ比</a:t>
            </a:r>
            <a:r>
              <a:rPr kumimoji="1" lang="en-US" altLang="ja-JP" sz="2800" dirty="0">
                <a:solidFill>
                  <a:srgbClr val="4D4D4D"/>
                </a:solidFill>
              </a:rPr>
              <a:t>=p12/p21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35421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対応のある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群・割合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89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208059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1988840"/>
            <a:ext cx="7133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 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pattern1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不一致ペアの割合 </a:t>
            </a:r>
            <a:r>
              <a:rPr kumimoji="1" lang="en-US" altLang="ja-JP" sz="2400" dirty="0">
                <a:solidFill>
                  <a:srgbClr val="4D4D4D"/>
                </a:solidFill>
              </a:rPr>
              <a:t>p12</a:t>
            </a:r>
            <a:r>
              <a:rPr kumimoji="1" lang="ja-JP" altLang="en-US" sz="2400" dirty="0">
                <a:solidFill>
                  <a:srgbClr val="4D4D4D"/>
                </a:solidFill>
              </a:rPr>
              <a:t>と</a:t>
            </a:r>
            <a:r>
              <a:rPr kumimoji="1" lang="en-US" altLang="ja-JP" sz="2400" dirty="0">
                <a:solidFill>
                  <a:srgbClr val="4D4D4D"/>
                </a:solidFill>
              </a:rPr>
              <a:t>p21</a:t>
            </a:r>
          </a:p>
        </p:txBody>
      </p:sp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441F1694-5C10-4FAC-8CDE-A49290C4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74308"/>
              </p:ext>
            </p:extLst>
          </p:nvPr>
        </p:nvGraphicFramePr>
        <p:xfrm>
          <a:off x="539552" y="3987512"/>
          <a:ext cx="806489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7490209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17275158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20907064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4778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対照群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曝露有り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63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症例群　曝露あり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p11 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accent2"/>
                          </a:solidFill>
                        </a:rPr>
                        <a:t>p12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p1*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93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　　　　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accent2"/>
                          </a:solidFill>
                        </a:rPr>
                        <a:t>p21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p22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1-p1*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09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p*1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1-p*1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3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3669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BAF8C2-DFEB-4D62-A46C-F0F45DB1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十分に大きいサンプルサイズ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439F8FD-D7DD-4D01-B822-BFA11231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B6DB0DD2-094E-4692-934A-3709F81B6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84207"/>
              </p:ext>
            </p:extLst>
          </p:nvPr>
        </p:nvGraphicFramePr>
        <p:xfrm>
          <a:off x="611560" y="1412776"/>
          <a:ext cx="7848872" cy="256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218">
                  <a:extLst>
                    <a:ext uri="{9D8B030D-6E8A-4147-A177-3AD203B41FA5}">
                      <a16:colId xmlns:a16="http://schemas.microsoft.com/office/drawing/2014/main" val="1713478485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2635893853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1605400559"/>
                    </a:ext>
                  </a:extLst>
                </a:gridCol>
                <a:gridCol w="1962218">
                  <a:extLst>
                    <a:ext uri="{9D8B030D-6E8A-4147-A177-3AD203B41FA5}">
                      <a16:colId xmlns:a16="http://schemas.microsoft.com/office/drawing/2014/main" val="3576931243"/>
                    </a:ext>
                  </a:extLst>
                </a:gridCol>
              </a:tblGrid>
              <a:tr h="853791">
                <a:tc>
                  <a:txBody>
                    <a:bodyPr/>
                    <a:lstStyle/>
                    <a:p>
                      <a:pPr algn="ctr"/>
                      <a:endParaRPr kumimoji="1" lang="ja-JP" altLang="en-US" sz="24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発症あり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発症なし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リスク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053594"/>
                  </a:ext>
                </a:extLst>
              </a:tr>
              <a:tr h="8537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曝露あり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24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12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j-ea"/>
                          <a:ea typeface="+mj-ea"/>
                        </a:rPr>
                        <a:t>0.67</a:t>
                      </a:r>
                      <a:endParaRPr kumimoji="1" lang="ja-JP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74301"/>
                  </a:ext>
                </a:extLst>
              </a:tr>
              <a:tr h="8537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latin typeface="+mj-ea"/>
                          <a:ea typeface="+mj-ea"/>
                        </a:rPr>
                        <a:t>曝露なし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21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latin typeface="+mj-ea"/>
                          <a:ea typeface="+mj-ea"/>
                        </a:rPr>
                        <a:t>33</a:t>
                      </a:r>
                      <a:endParaRPr kumimoji="1" lang="ja-JP" altLang="en-US" sz="2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latin typeface="+mj-ea"/>
                          <a:ea typeface="+mj-ea"/>
                        </a:rPr>
                        <a:t>0.39</a:t>
                      </a:r>
                      <a:endParaRPr kumimoji="1" lang="ja-JP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0451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4DB121-5C75-4D30-8123-79D36D8CA071}"/>
              </a:ext>
            </a:extLst>
          </p:cNvPr>
          <p:cNvSpPr txBox="1"/>
          <p:nvPr/>
        </p:nvSpPr>
        <p:spPr>
          <a:xfrm>
            <a:off x="963660" y="4556088"/>
            <a:ext cx="7151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リスク比</a:t>
            </a:r>
            <a:r>
              <a:rPr kumimoji="1" lang="en-US" altLang="ja-JP" sz="2800" dirty="0">
                <a:solidFill>
                  <a:srgbClr val="4D4D4D"/>
                </a:solidFill>
              </a:rPr>
              <a:t>= </a:t>
            </a:r>
            <a:r>
              <a:rPr kumimoji="1" lang="en-US" altLang="ja-JP" sz="2800" b="1" dirty="0">
                <a:highlight>
                  <a:srgbClr val="FFD966"/>
                </a:highlight>
              </a:rPr>
              <a:t>1.71</a:t>
            </a:r>
            <a:r>
              <a:rPr kumimoji="1" lang="en-US" altLang="ja-JP" sz="2800" dirty="0">
                <a:solidFill>
                  <a:srgbClr val="4D4D4D"/>
                </a:solidFill>
              </a:rPr>
              <a:t> (95%CI: 1.14, 2.57) </a:t>
            </a:r>
            <a:r>
              <a:rPr kumimoji="1" lang="en-US" altLang="ja-JP" sz="2800" dirty="0">
                <a:solidFill>
                  <a:srgbClr val="4D4D4D"/>
                </a:solidFill>
                <a:highlight>
                  <a:srgbClr val="FFD966"/>
                </a:highlight>
              </a:rPr>
              <a:t>p=</a:t>
            </a:r>
            <a:r>
              <a:rPr kumimoji="1" lang="en-US" altLang="ja-JP" sz="2800" b="1" dirty="0">
                <a:solidFill>
                  <a:srgbClr val="4D4D4D"/>
                </a:solidFill>
                <a:highlight>
                  <a:srgbClr val="FFD966"/>
                </a:highlight>
              </a:rPr>
              <a:t>0.010</a:t>
            </a:r>
            <a:endParaRPr kumimoji="1" lang="ja-JP" altLang="en-US" sz="2800" b="1" dirty="0">
              <a:solidFill>
                <a:srgbClr val="4D4D4D"/>
              </a:solidFill>
              <a:highlight>
                <a:srgbClr val="FFD966"/>
              </a:highligh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60B2F1-2EC5-4FBF-B30B-C3E0713191B7}"/>
              </a:ext>
            </a:extLst>
          </p:cNvPr>
          <p:cNvSpPr txBox="1"/>
          <p:nvPr/>
        </p:nvSpPr>
        <p:spPr>
          <a:xfrm>
            <a:off x="2303748" y="5445224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リスク比は大きいく、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lang="ja-JP" altLang="en-US" sz="2800" dirty="0">
                <a:solidFill>
                  <a:srgbClr val="4D4D4D"/>
                </a:solidFill>
              </a:rPr>
              <a:t>統計学的にも有意である。</a:t>
            </a:r>
            <a:endParaRPr kumimoji="1"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39888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対応のある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群・割合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90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208059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1988840"/>
            <a:ext cx="7133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 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pattern2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周辺のペア割合 </a:t>
            </a:r>
            <a:r>
              <a:rPr kumimoji="1" lang="en-US" altLang="ja-JP" sz="2400" dirty="0">
                <a:solidFill>
                  <a:srgbClr val="4D4D4D"/>
                </a:solidFill>
              </a:rPr>
              <a:t>p1*</a:t>
            </a:r>
            <a:r>
              <a:rPr kumimoji="1" lang="ja-JP" altLang="en-US" sz="2400" dirty="0">
                <a:solidFill>
                  <a:srgbClr val="4D4D4D"/>
                </a:solidFill>
              </a:rPr>
              <a:t>と</a:t>
            </a:r>
            <a:r>
              <a:rPr lang="en-US" altLang="ja-JP" sz="2400" dirty="0">
                <a:solidFill>
                  <a:srgbClr val="4D4D4D"/>
                </a:solidFill>
              </a:rPr>
              <a:t>p*1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ペアの曝露の相関係数 </a:t>
            </a:r>
            <a:r>
              <a:rPr kumimoji="1" lang="en-US" altLang="ja-JP" sz="2400" dirty="0" err="1">
                <a:solidFill>
                  <a:srgbClr val="4D4D4D"/>
                </a:solidFill>
              </a:rPr>
              <a:t>corr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441F1694-5C10-4FAC-8CDE-A49290C4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57084"/>
              </p:ext>
            </p:extLst>
          </p:nvPr>
        </p:nvGraphicFramePr>
        <p:xfrm>
          <a:off x="539552" y="3987512"/>
          <a:ext cx="806489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7490209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17275158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20907064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4778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対照群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曝露有り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63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症例群　曝露あり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p11 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p12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accent2"/>
                          </a:solidFill>
                        </a:rPr>
                        <a:t>p1*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93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　　　　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p21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p22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1-p1*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09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accent2"/>
                          </a:solidFill>
                        </a:rPr>
                        <a:t>p*1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1-p*1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3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342347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対応のある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群・割合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91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208059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1988840"/>
            <a:ext cx="71331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 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pattern3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周辺の割合 </a:t>
            </a:r>
            <a:r>
              <a:rPr kumimoji="1" lang="en-US" altLang="ja-JP" sz="2400" dirty="0">
                <a:solidFill>
                  <a:srgbClr val="4D4D4D"/>
                </a:solidFill>
              </a:rPr>
              <a:t>p1*</a:t>
            </a:r>
            <a:endParaRPr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ペアの相関係数 </a:t>
            </a:r>
            <a:r>
              <a:rPr kumimoji="1" lang="en-US" altLang="ja-JP" sz="2400" dirty="0" err="1">
                <a:solidFill>
                  <a:srgbClr val="4D4D4D"/>
                </a:solidFill>
              </a:rPr>
              <a:t>corr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オッズ比 </a:t>
            </a:r>
            <a:r>
              <a:rPr kumimoji="1" lang="en-US" altLang="ja-JP" sz="2400" dirty="0">
                <a:solidFill>
                  <a:srgbClr val="4D4D4D"/>
                </a:solidFill>
              </a:rPr>
              <a:t>OR=p12/p21</a:t>
            </a:r>
          </a:p>
        </p:txBody>
      </p:sp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441F1694-5C10-4FAC-8CDE-A49290C4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78612"/>
              </p:ext>
            </p:extLst>
          </p:nvPr>
        </p:nvGraphicFramePr>
        <p:xfrm>
          <a:off x="539552" y="3987512"/>
          <a:ext cx="806489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7490209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17275158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20907064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4778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対照群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曝露有り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63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症例群　曝露あり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p11 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p12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accent2"/>
                          </a:solidFill>
                        </a:rPr>
                        <a:t>p1*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93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　　　　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p21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p22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1-p1*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09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p*1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1-p*1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3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084048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対応のある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群・割合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92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208059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1988840"/>
            <a:ext cx="7133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  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pattern1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下記の様な状況を想定した。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lang="en-US" altLang="ja-JP" sz="2400" dirty="0">
                <a:solidFill>
                  <a:srgbClr val="4D4D4D"/>
                </a:solidFill>
              </a:rPr>
              <a:t>p12=0.037</a:t>
            </a:r>
            <a:r>
              <a:rPr lang="ja-JP" altLang="en-US" sz="2400" dirty="0">
                <a:solidFill>
                  <a:srgbClr val="4D4D4D"/>
                </a:solidFill>
              </a:rPr>
              <a:t>、</a:t>
            </a:r>
            <a:r>
              <a:rPr lang="en-US" altLang="ja-JP" sz="2400" dirty="0">
                <a:solidFill>
                  <a:srgbClr val="4D4D4D"/>
                </a:solidFill>
              </a:rPr>
              <a:t>p21=0.125</a:t>
            </a:r>
            <a:endParaRPr kumimoji="1" lang="en-US" altLang="ja-JP" sz="2400" dirty="0">
              <a:solidFill>
                <a:srgbClr val="4D4D4D"/>
              </a:solidFill>
            </a:endParaRPr>
          </a:p>
        </p:txBody>
      </p:sp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441F1694-5C10-4FAC-8CDE-A49290C4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45950"/>
              </p:ext>
            </p:extLst>
          </p:nvPr>
        </p:nvGraphicFramePr>
        <p:xfrm>
          <a:off x="539552" y="3645024"/>
          <a:ext cx="806489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7490209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17275158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20907064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4778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対照群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曝露有り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63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症例群　曝露あり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p11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accent2"/>
                          </a:solidFill>
                        </a:rPr>
                        <a:t>0.037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p1*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93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　　　　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accent2"/>
                          </a:solidFill>
                        </a:rPr>
                        <a:t>0.125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p21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1-p1*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09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p*1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1-p*1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3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711721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DC0D1-C2B5-4FE3-889C-F5A83825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による計算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0D59AC-5A7D-443A-9758-31285E4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93</a:t>
            </a:fld>
            <a:endParaRPr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FC4A05E-0CAE-488C-9098-A6DE113E6204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35283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55582" indent="-355582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23865" indent="-368281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ja-JP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b="1" dirty="0">
                <a:solidFill>
                  <a:schemeClr val="accent1"/>
                </a:solidFill>
                <a:latin typeface="Consolas" panose="020B0609020204030204" pitchFamily="49" charset="0"/>
              </a:rPr>
              <a:t>power </a:t>
            </a:r>
            <a:r>
              <a:rPr lang="en-US" altLang="ja-JP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pairedprop</a:t>
            </a:r>
            <a:r>
              <a:rPr lang="en-US" altLang="ja-JP" b="1" dirty="0">
                <a:solidFill>
                  <a:schemeClr val="accent1"/>
                </a:solidFill>
                <a:latin typeface="Consolas" panose="020B0609020204030204" pitchFamily="49" charset="0"/>
              </a:rPr>
              <a:t> 0.037 0.125</a:t>
            </a:r>
            <a:endParaRPr lang="ja-JP" altLang="en-US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333087-94F8-47C2-8F67-68697098B93F}"/>
              </a:ext>
            </a:extLst>
          </p:cNvPr>
          <p:cNvSpPr txBox="1"/>
          <p:nvPr/>
        </p:nvSpPr>
        <p:spPr>
          <a:xfrm>
            <a:off x="683568" y="3933056"/>
            <a:ext cx="525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4D4D4D"/>
                </a:solidFill>
              </a:rPr>
              <a:t>p12 p21</a:t>
            </a:r>
            <a:r>
              <a:rPr kumimoji="1" lang="ja-JP" altLang="en-US" sz="2800" dirty="0">
                <a:solidFill>
                  <a:srgbClr val="4D4D4D"/>
                </a:solidFill>
              </a:rPr>
              <a:t>の順で数字を入れる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CDACD9-5E37-4030-88AD-B642F16A8037}"/>
              </a:ext>
            </a:extLst>
          </p:cNvPr>
          <p:cNvCxnSpPr>
            <a:cxnSpLocks/>
          </p:cNvCxnSpPr>
          <p:nvPr/>
        </p:nvCxnSpPr>
        <p:spPr>
          <a:xfrm>
            <a:off x="5148064" y="3093196"/>
            <a:ext cx="2520280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A339D-7C59-420B-AA98-7481F2C6B0D5}"/>
              </a:ext>
            </a:extLst>
          </p:cNvPr>
          <p:cNvCxnSpPr>
            <a:cxnSpLocks/>
          </p:cNvCxnSpPr>
          <p:nvPr/>
        </p:nvCxnSpPr>
        <p:spPr>
          <a:xfrm flipV="1">
            <a:off x="5364088" y="3278350"/>
            <a:ext cx="736290" cy="654706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A87E5E1-0A26-43AC-8856-BA19BD307AF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ja-JP" altLang="en-US" dirty="0"/>
              <a:t>片側検定であれば、「</a:t>
            </a:r>
            <a:r>
              <a:rPr kumimoji="1" lang="en-US" altLang="ja-JP" dirty="0"/>
              <a:t>,</a:t>
            </a:r>
            <a:r>
              <a:rPr kumimoji="1" lang="ja-JP" altLang="en-US" dirty="0"/>
              <a:t>」の後に</a:t>
            </a:r>
            <a:r>
              <a:rPr kumimoji="1" lang="en-US" altLang="ja-JP" b="1" dirty="0" err="1">
                <a:latin typeface="Consolas" panose="020B0609020204030204" pitchFamily="49" charset="0"/>
              </a:rPr>
              <a:t>onesided</a:t>
            </a:r>
            <a:r>
              <a:rPr kumimoji="1" lang="ja-JP" altLang="en-US" dirty="0"/>
              <a:t>を加える。</a:t>
            </a:r>
            <a:endParaRPr kumimoji="1" lang="en-US" altLang="ja-JP" dirty="0"/>
          </a:p>
        </p:txBody>
      </p:sp>
      <p:pic>
        <p:nvPicPr>
          <p:cNvPr id="14" name="Picture 2" descr="talk icon">
            <a:extLst>
              <a:ext uri="{FF2B5EF4-FFF2-40B4-BE49-F238E27FC236}">
                <a16:creationId xmlns:a16="http://schemas.microsoft.com/office/drawing/2014/main" id="{C459A65F-D164-4C84-B4A7-7D2F88F7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64863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0C2AF1B-379C-4E55-AA6D-2D21F26F1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8" y="1136679"/>
            <a:ext cx="7854595" cy="543395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0D5F72D-ED0B-4F12-9B8B-E6F1DB77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による計算結果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C9858E-1205-4C70-8EA1-492D41D2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94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B272EC-BE43-48B4-ACC1-E9D60FB2E640}"/>
              </a:ext>
            </a:extLst>
          </p:cNvPr>
          <p:cNvSpPr/>
          <p:nvPr/>
        </p:nvSpPr>
        <p:spPr>
          <a:xfrm>
            <a:off x="2797024" y="5987118"/>
            <a:ext cx="646447" cy="650479"/>
          </a:xfrm>
          <a:prstGeom prst="ellips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D0539D-A4A0-4AE7-86E9-9DFDBF7457E2}"/>
              </a:ext>
            </a:extLst>
          </p:cNvPr>
          <p:cNvCxnSpPr>
            <a:cxnSpLocks/>
          </p:cNvCxnSpPr>
          <p:nvPr/>
        </p:nvCxnSpPr>
        <p:spPr>
          <a:xfrm flipH="1">
            <a:off x="3527072" y="5442989"/>
            <a:ext cx="1159309" cy="751968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7840E4-B11B-4FC9-8326-B8CE551B2768}"/>
              </a:ext>
            </a:extLst>
          </p:cNvPr>
          <p:cNvSpPr txBox="1"/>
          <p:nvPr/>
        </p:nvSpPr>
        <p:spPr>
          <a:xfrm>
            <a:off x="4716016" y="4797152"/>
            <a:ext cx="44894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6"/>
                </a:solidFill>
              </a:rPr>
              <a:t>162</a:t>
            </a:r>
            <a:r>
              <a:rPr kumimoji="1" lang="ja-JP" altLang="en-US" sz="3600" b="1" dirty="0">
                <a:solidFill>
                  <a:schemeClr val="accent6"/>
                </a:solidFill>
              </a:rPr>
              <a:t>ペア</a:t>
            </a:r>
            <a:r>
              <a:rPr kumimoji="1" lang="ja-JP" altLang="en-US" sz="2800" dirty="0">
                <a:solidFill>
                  <a:srgbClr val="4D4D4D"/>
                </a:solidFill>
              </a:rPr>
              <a:t>が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必要という結果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症例対照研究なら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324</a:t>
            </a:r>
            <a:r>
              <a:rPr kumimoji="1" lang="ja-JP" altLang="en-US" sz="2800" b="1" dirty="0">
                <a:solidFill>
                  <a:srgbClr val="4D4D4D"/>
                </a:solidFill>
              </a:rPr>
              <a:t>症例</a:t>
            </a:r>
            <a:endParaRPr kumimoji="1" lang="en-US" altLang="ja-JP" sz="2800" b="1" dirty="0">
              <a:solidFill>
                <a:srgbClr val="4D4D4D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69EFCC8-3CDA-4FDC-9E87-F466F3616CF6}"/>
              </a:ext>
            </a:extLst>
          </p:cNvPr>
          <p:cNvCxnSpPr>
            <a:cxnSpLocks/>
          </p:cNvCxnSpPr>
          <p:nvPr/>
        </p:nvCxnSpPr>
        <p:spPr>
          <a:xfrm>
            <a:off x="5080953" y="2586977"/>
            <a:ext cx="2875423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0C46834-C2E2-47F2-A1EA-9C6823075455}"/>
              </a:ext>
            </a:extLst>
          </p:cNvPr>
          <p:cNvCxnSpPr>
            <a:cxnSpLocks/>
          </p:cNvCxnSpPr>
          <p:nvPr/>
        </p:nvCxnSpPr>
        <p:spPr>
          <a:xfrm flipH="1" flipV="1">
            <a:off x="6300192" y="2673063"/>
            <a:ext cx="698973" cy="440845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FB31BB1-F508-4FAB-B9CF-B845739159C1}"/>
              </a:ext>
            </a:extLst>
          </p:cNvPr>
          <p:cNvSpPr txBox="1"/>
          <p:nvPr/>
        </p:nvSpPr>
        <p:spPr>
          <a:xfrm>
            <a:off x="5580112" y="3011825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paired-means test</a:t>
            </a:r>
          </a:p>
          <a:p>
            <a:r>
              <a:rPr lang="ja-JP" altLang="en-US" sz="2400" dirty="0">
                <a:solidFill>
                  <a:srgbClr val="4D4D4D"/>
                </a:solidFill>
              </a:rPr>
              <a:t>対応のある割合の検定</a:t>
            </a:r>
            <a:endParaRPr lang="en-US" altLang="ja-JP" sz="2400" dirty="0">
              <a:solidFill>
                <a:srgbClr val="4D4D4D"/>
              </a:solidFill>
            </a:endParaRPr>
          </a:p>
          <a:p>
            <a:r>
              <a:rPr lang="ja-JP" altLang="en-US" sz="2400" dirty="0">
                <a:solidFill>
                  <a:srgbClr val="4D4D4D"/>
                </a:solidFill>
              </a:rPr>
              <a:t>になっている。</a:t>
            </a:r>
            <a:endParaRPr lang="en-US" altLang="ja-JP" sz="2400" dirty="0">
              <a:solidFill>
                <a:srgbClr val="4D4D4D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B67F0E5-4810-49FC-8A03-157906A9BBD4}"/>
              </a:ext>
            </a:extLst>
          </p:cNvPr>
          <p:cNvCxnSpPr>
            <a:cxnSpLocks/>
          </p:cNvCxnSpPr>
          <p:nvPr/>
        </p:nvCxnSpPr>
        <p:spPr>
          <a:xfrm>
            <a:off x="1763688" y="2780928"/>
            <a:ext cx="1800200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911521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対応のある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群・割合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95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208059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1988840"/>
            <a:ext cx="71331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 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pattern2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下記の様な状況を想定した。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lang="en-US" altLang="ja-JP" sz="2400" dirty="0">
                <a:solidFill>
                  <a:srgbClr val="4D4D4D"/>
                </a:solidFill>
              </a:rPr>
              <a:t>p1*=</a:t>
            </a:r>
            <a:r>
              <a:rPr lang="en-US" altLang="ja-JP" sz="2400" b="1" dirty="0">
                <a:solidFill>
                  <a:srgbClr val="4D4D4D"/>
                </a:solidFill>
              </a:rPr>
              <a:t>0.441</a:t>
            </a:r>
            <a:r>
              <a:rPr lang="ja-JP" altLang="en-US" sz="2400" dirty="0">
                <a:solidFill>
                  <a:srgbClr val="4D4D4D"/>
                </a:solidFill>
              </a:rPr>
              <a:t>、</a:t>
            </a:r>
            <a:r>
              <a:rPr lang="en-US" altLang="ja-JP" sz="2400" dirty="0">
                <a:solidFill>
                  <a:srgbClr val="4D4D4D"/>
                </a:solidFill>
              </a:rPr>
              <a:t>p*1=</a:t>
            </a:r>
            <a:r>
              <a:rPr lang="en-US" altLang="ja-JP" sz="2400" b="1" dirty="0">
                <a:solidFill>
                  <a:srgbClr val="4D4D4D"/>
                </a:solidFill>
              </a:rPr>
              <a:t>0.529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症例と対照は結構似ている</a:t>
            </a:r>
            <a:r>
              <a:rPr kumimoji="1" lang="en-US" altLang="ja-JP" sz="2400" dirty="0">
                <a:solidFill>
                  <a:srgbClr val="4D4D4D"/>
                </a:solidFill>
              </a:rPr>
              <a:t>…</a:t>
            </a:r>
            <a:r>
              <a:rPr kumimoji="1" lang="ja-JP" altLang="en-US" sz="2400" dirty="0">
                <a:solidFill>
                  <a:srgbClr val="4D4D4D"/>
                </a:solidFill>
              </a:rPr>
              <a:t>？ </a:t>
            </a:r>
            <a:r>
              <a:rPr kumimoji="1" lang="en-US" altLang="ja-JP" sz="2400" dirty="0" err="1">
                <a:solidFill>
                  <a:srgbClr val="4D4D4D"/>
                </a:solidFill>
              </a:rPr>
              <a:t>corr</a:t>
            </a:r>
            <a:r>
              <a:rPr kumimoji="1" lang="en-US" altLang="ja-JP" sz="2400" dirty="0">
                <a:solidFill>
                  <a:srgbClr val="4D4D4D"/>
                </a:solidFill>
              </a:rPr>
              <a:t>=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0.69</a:t>
            </a:r>
          </a:p>
        </p:txBody>
      </p:sp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441F1694-5C10-4FAC-8CDE-A49290C4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17081"/>
              </p:ext>
            </p:extLst>
          </p:nvPr>
        </p:nvGraphicFramePr>
        <p:xfrm>
          <a:off x="539552" y="4138881"/>
          <a:ext cx="806489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7490209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17275158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20907064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4778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対照群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曝露有り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63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症例群　曝露あり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p11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p12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accent2"/>
                          </a:solidFill>
                        </a:rPr>
                        <a:t>0.441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93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　　　　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p21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p21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1-p1*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09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accent2"/>
                          </a:solidFill>
                        </a:rPr>
                        <a:t>0.529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1-p*1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3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497810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DC0D1-C2B5-4FE3-889C-F5A83825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による計算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0D59AC-5A7D-443A-9758-31285E4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96</a:t>
            </a:fld>
            <a:endParaRPr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FC4A05E-0CAE-488C-9098-A6DE113E6204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35283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55582" indent="-355582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23865" indent="-368281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ja-JP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power </a:t>
            </a:r>
            <a:r>
              <a:rPr lang="en-US" altLang="ja-JP" sz="2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pairedprop</a:t>
            </a:r>
            <a:r>
              <a:rPr lang="en-US" altLang="ja-JP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0.441 0.529, </a:t>
            </a:r>
            <a:r>
              <a:rPr lang="en-US" altLang="ja-JP" sz="28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corr</a:t>
            </a:r>
            <a:r>
              <a:rPr lang="en-US" altLang="ja-JP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(0.69)</a:t>
            </a:r>
            <a:endParaRPr lang="ja-JP" altLang="en-US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333087-94F8-47C2-8F67-68697098B93F}"/>
              </a:ext>
            </a:extLst>
          </p:cNvPr>
          <p:cNvSpPr txBox="1"/>
          <p:nvPr/>
        </p:nvSpPr>
        <p:spPr>
          <a:xfrm>
            <a:off x="539552" y="3887470"/>
            <a:ext cx="525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4D4D4D"/>
                </a:solidFill>
              </a:rPr>
              <a:t>p1* p*1</a:t>
            </a:r>
            <a:r>
              <a:rPr kumimoji="1" lang="ja-JP" altLang="en-US" sz="2800" dirty="0">
                <a:solidFill>
                  <a:srgbClr val="4D4D4D"/>
                </a:solidFill>
              </a:rPr>
              <a:t>の順で数字を入れる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CDACD9-5E37-4030-88AD-B642F16A8037}"/>
              </a:ext>
            </a:extLst>
          </p:cNvPr>
          <p:cNvCxnSpPr>
            <a:cxnSpLocks/>
          </p:cNvCxnSpPr>
          <p:nvPr/>
        </p:nvCxnSpPr>
        <p:spPr>
          <a:xfrm>
            <a:off x="3923928" y="3068960"/>
            <a:ext cx="2176450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A339D-7C59-420B-AA98-7481F2C6B0D5}"/>
              </a:ext>
            </a:extLst>
          </p:cNvPr>
          <p:cNvCxnSpPr>
            <a:cxnSpLocks/>
          </p:cNvCxnSpPr>
          <p:nvPr/>
        </p:nvCxnSpPr>
        <p:spPr>
          <a:xfrm flipV="1">
            <a:off x="4139952" y="3191333"/>
            <a:ext cx="952314" cy="587519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A87E5E1-0A26-43AC-8856-BA19BD307AF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ja-JP" altLang="en-US" dirty="0"/>
              <a:t>片側検定であれば、「</a:t>
            </a:r>
            <a:r>
              <a:rPr kumimoji="1" lang="en-US" altLang="ja-JP" dirty="0"/>
              <a:t>,</a:t>
            </a:r>
            <a:r>
              <a:rPr kumimoji="1" lang="ja-JP" altLang="en-US" dirty="0"/>
              <a:t>」の後に</a:t>
            </a:r>
            <a:r>
              <a:rPr kumimoji="1" lang="en-US" altLang="ja-JP" b="1" dirty="0" err="1">
                <a:latin typeface="Consolas" panose="020B0609020204030204" pitchFamily="49" charset="0"/>
              </a:rPr>
              <a:t>onesided</a:t>
            </a:r>
            <a:r>
              <a:rPr kumimoji="1" lang="ja-JP" altLang="en-US" dirty="0"/>
              <a:t>を加える。</a:t>
            </a:r>
            <a:endParaRPr kumimoji="1" lang="en-US" altLang="ja-JP" dirty="0"/>
          </a:p>
        </p:txBody>
      </p:sp>
      <p:pic>
        <p:nvPicPr>
          <p:cNvPr id="14" name="Picture 2" descr="talk icon">
            <a:extLst>
              <a:ext uri="{FF2B5EF4-FFF2-40B4-BE49-F238E27FC236}">
                <a16:creationId xmlns:a16="http://schemas.microsoft.com/office/drawing/2014/main" id="{C459A65F-D164-4C84-B4A7-7D2F88F7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641FBF-3879-4D3C-A986-FD70C75EC240}"/>
              </a:ext>
            </a:extLst>
          </p:cNvPr>
          <p:cNvSpPr txBox="1"/>
          <p:nvPr/>
        </p:nvSpPr>
        <p:spPr>
          <a:xfrm>
            <a:off x="1619672" y="4665815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err="1">
                <a:solidFill>
                  <a:srgbClr val="4D4D4D"/>
                </a:solidFill>
              </a:rPr>
              <a:t>corr</a:t>
            </a:r>
            <a:r>
              <a:rPr lang="en-US" altLang="ja-JP" sz="2800" b="1" dirty="0">
                <a:solidFill>
                  <a:srgbClr val="4D4D4D"/>
                </a:solidFill>
              </a:rPr>
              <a:t>(</a:t>
            </a:r>
            <a:r>
              <a:rPr lang="ja-JP" altLang="en-US" sz="2800" b="1" dirty="0">
                <a:solidFill>
                  <a:srgbClr val="4D4D4D"/>
                </a:solidFill>
              </a:rPr>
              <a:t>数字</a:t>
            </a:r>
            <a:r>
              <a:rPr lang="en-US" altLang="ja-JP" sz="2800" b="1" dirty="0">
                <a:solidFill>
                  <a:srgbClr val="4D4D4D"/>
                </a:solidFill>
              </a:rPr>
              <a:t>)</a:t>
            </a:r>
            <a:r>
              <a:rPr kumimoji="1" lang="ja-JP" altLang="en-US" sz="2800" dirty="0">
                <a:solidFill>
                  <a:srgbClr val="4D4D4D"/>
                </a:solidFill>
              </a:rPr>
              <a:t>で相関係数を指定する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9AEA06F-1F50-4ED3-B2C0-9D2C61D519E1}"/>
              </a:ext>
            </a:extLst>
          </p:cNvPr>
          <p:cNvCxnSpPr>
            <a:cxnSpLocks/>
          </p:cNvCxnSpPr>
          <p:nvPr/>
        </p:nvCxnSpPr>
        <p:spPr>
          <a:xfrm>
            <a:off x="6486593" y="3092463"/>
            <a:ext cx="1888747" cy="0"/>
          </a:xfrm>
          <a:prstGeom prst="line">
            <a:avLst/>
          </a:prstGeom>
          <a:ln w="3810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F922E11-918B-4339-ADCE-29797FAD589C}"/>
              </a:ext>
            </a:extLst>
          </p:cNvPr>
          <p:cNvCxnSpPr>
            <a:cxnSpLocks/>
          </p:cNvCxnSpPr>
          <p:nvPr/>
        </p:nvCxnSpPr>
        <p:spPr>
          <a:xfrm flipV="1">
            <a:off x="6486593" y="3302659"/>
            <a:ext cx="1080120" cy="1296146"/>
          </a:xfrm>
          <a:prstGeom prst="straightConnector1">
            <a:avLst/>
          </a:prstGeom>
          <a:ln w="38100" cap="sq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37669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D7E1F8A-FBCA-4925-9A2C-89F7A499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6" y="1093450"/>
            <a:ext cx="7668344" cy="555545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0D5F72D-ED0B-4F12-9B8B-E6F1DB77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による計算結果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C9858E-1205-4C70-8EA1-492D41D2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97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6B272EC-BE43-48B4-ACC1-E9D60FB2E640}"/>
              </a:ext>
            </a:extLst>
          </p:cNvPr>
          <p:cNvSpPr/>
          <p:nvPr/>
        </p:nvSpPr>
        <p:spPr>
          <a:xfrm>
            <a:off x="2797024" y="5987118"/>
            <a:ext cx="646447" cy="650479"/>
          </a:xfrm>
          <a:prstGeom prst="ellips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0D0539D-A4A0-4AE7-86E9-9DFDBF7457E2}"/>
              </a:ext>
            </a:extLst>
          </p:cNvPr>
          <p:cNvCxnSpPr>
            <a:cxnSpLocks/>
          </p:cNvCxnSpPr>
          <p:nvPr/>
        </p:nvCxnSpPr>
        <p:spPr>
          <a:xfrm flipH="1">
            <a:off x="3527072" y="5442989"/>
            <a:ext cx="1159309" cy="751968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47840E4-B11B-4FC9-8326-B8CE551B2768}"/>
              </a:ext>
            </a:extLst>
          </p:cNvPr>
          <p:cNvSpPr txBox="1"/>
          <p:nvPr/>
        </p:nvSpPr>
        <p:spPr>
          <a:xfrm>
            <a:off x="4716016" y="4797152"/>
            <a:ext cx="44894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6"/>
                </a:solidFill>
              </a:rPr>
              <a:t>162</a:t>
            </a:r>
            <a:r>
              <a:rPr kumimoji="1" lang="ja-JP" altLang="en-US" sz="3600" b="1" dirty="0">
                <a:solidFill>
                  <a:schemeClr val="accent6"/>
                </a:solidFill>
              </a:rPr>
              <a:t>ペア</a:t>
            </a:r>
            <a:r>
              <a:rPr kumimoji="1" lang="ja-JP" altLang="en-US" sz="2800" dirty="0">
                <a:solidFill>
                  <a:srgbClr val="4D4D4D"/>
                </a:solidFill>
              </a:rPr>
              <a:t>が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必要という結果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症例対照研究なら</a:t>
            </a:r>
            <a:r>
              <a:rPr kumimoji="1" lang="en-US" altLang="ja-JP" sz="2800" b="1" dirty="0">
                <a:solidFill>
                  <a:srgbClr val="4D4D4D"/>
                </a:solidFill>
              </a:rPr>
              <a:t>324</a:t>
            </a:r>
            <a:r>
              <a:rPr kumimoji="1" lang="ja-JP" altLang="en-US" sz="2800" b="1" dirty="0">
                <a:solidFill>
                  <a:srgbClr val="4D4D4D"/>
                </a:solidFill>
              </a:rPr>
              <a:t>症例</a:t>
            </a:r>
            <a:endParaRPr kumimoji="1" lang="en-US" altLang="ja-JP" sz="2800" b="1" dirty="0">
              <a:solidFill>
                <a:srgbClr val="4D4D4D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69EFCC8-3CDA-4FDC-9E87-F466F3616CF6}"/>
              </a:ext>
            </a:extLst>
          </p:cNvPr>
          <p:cNvCxnSpPr>
            <a:cxnSpLocks/>
          </p:cNvCxnSpPr>
          <p:nvPr/>
        </p:nvCxnSpPr>
        <p:spPr>
          <a:xfrm>
            <a:off x="4932040" y="2492896"/>
            <a:ext cx="2875423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0C46834-C2E2-47F2-A1EA-9C6823075455}"/>
              </a:ext>
            </a:extLst>
          </p:cNvPr>
          <p:cNvCxnSpPr>
            <a:cxnSpLocks/>
          </p:cNvCxnSpPr>
          <p:nvPr/>
        </p:nvCxnSpPr>
        <p:spPr>
          <a:xfrm flipH="1" flipV="1">
            <a:off x="6300192" y="2673063"/>
            <a:ext cx="698973" cy="440845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FB31BB1-F508-4FAB-B9CF-B845739159C1}"/>
              </a:ext>
            </a:extLst>
          </p:cNvPr>
          <p:cNvSpPr txBox="1"/>
          <p:nvPr/>
        </p:nvSpPr>
        <p:spPr>
          <a:xfrm>
            <a:off x="5580112" y="3011825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paired-means test</a:t>
            </a:r>
          </a:p>
          <a:p>
            <a:r>
              <a:rPr lang="ja-JP" altLang="en-US" sz="2400" dirty="0">
                <a:solidFill>
                  <a:srgbClr val="4D4D4D"/>
                </a:solidFill>
              </a:rPr>
              <a:t>対応のある割合の検定</a:t>
            </a:r>
            <a:endParaRPr lang="en-US" altLang="ja-JP" sz="2400" dirty="0">
              <a:solidFill>
                <a:srgbClr val="4D4D4D"/>
              </a:solidFill>
            </a:endParaRPr>
          </a:p>
          <a:p>
            <a:r>
              <a:rPr lang="ja-JP" altLang="en-US" sz="2400" dirty="0">
                <a:solidFill>
                  <a:srgbClr val="4D4D4D"/>
                </a:solidFill>
              </a:rPr>
              <a:t>になっている。</a:t>
            </a:r>
            <a:endParaRPr lang="en-US" altLang="ja-JP" sz="2400" dirty="0">
              <a:solidFill>
                <a:srgbClr val="4D4D4D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B67F0E5-4810-49FC-8A03-157906A9BBD4}"/>
              </a:ext>
            </a:extLst>
          </p:cNvPr>
          <p:cNvCxnSpPr>
            <a:cxnSpLocks/>
          </p:cNvCxnSpPr>
          <p:nvPr/>
        </p:nvCxnSpPr>
        <p:spPr>
          <a:xfrm>
            <a:off x="1763688" y="2708920"/>
            <a:ext cx="1800200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129490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9CCA0-EB7B-47A3-ABF6-5F86732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対応のある</a:t>
            </a:r>
            <a:r>
              <a:rPr kumimoji="1" lang="en-US" altLang="ja-JP" dirty="0"/>
              <a:t>2</a:t>
            </a:r>
            <a:r>
              <a:rPr kumimoji="1" lang="ja-JP" altLang="en-US" dirty="0"/>
              <a:t>群・割合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7B1D4-CBE4-42CE-93E8-4B55FD9A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98</a:t>
            </a:fld>
            <a:endParaRPr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17EE5842-46F5-45BC-89D0-4A85DA5D285B}"/>
              </a:ext>
            </a:extLst>
          </p:cNvPr>
          <p:cNvSpPr/>
          <p:nvPr/>
        </p:nvSpPr>
        <p:spPr>
          <a:xfrm>
            <a:off x="899592" y="2208059"/>
            <a:ext cx="504056" cy="504056"/>
          </a:xfrm>
          <a:prstGeom prst="flowChartProcess">
            <a:avLst/>
          </a:prstGeom>
          <a:solidFill>
            <a:schemeClr val="accent2"/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532770-B3E3-4401-808A-E63B35646F44}"/>
              </a:ext>
            </a:extLst>
          </p:cNvPr>
          <p:cNvSpPr txBox="1"/>
          <p:nvPr/>
        </p:nvSpPr>
        <p:spPr>
          <a:xfrm>
            <a:off x="1725943" y="1988840"/>
            <a:ext cx="71331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4D4D4D"/>
                </a:solidFill>
              </a:rPr>
              <a:t>効果量として決める数値  </a:t>
            </a:r>
            <a:r>
              <a:rPr kumimoji="1" lang="en-US" altLang="ja-JP" sz="3200" b="1" dirty="0">
                <a:solidFill>
                  <a:srgbClr val="4D4D4D"/>
                </a:solidFill>
              </a:rPr>
              <a:t>pattern3</a:t>
            </a:r>
            <a:endParaRPr lang="ja-JP" altLang="en-US" sz="3200" b="1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下記の様な状況を想定した。</a:t>
            </a:r>
            <a:endParaRPr kumimoji="1" lang="en-US" altLang="ja-JP" sz="2400" dirty="0">
              <a:solidFill>
                <a:srgbClr val="4D4D4D"/>
              </a:solidFill>
            </a:endParaRPr>
          </a:p>
          <a:p>
            <a:r>
              <a:rPr lang="en-US" altLang="ja-JP" sz="2400" dirty="0">
                <a:solidFill>
                  <a:srgbClr val="4D4D4D"/>
                </a:solidFill>
              </a:rPr>
              <a:t>p1*=</a:t>
            </a:r>
            <a:r>
              <a:rPr lang="en-US" altLang="ja-JP" sz="2400" b="1" dirty="0">
                <a:solidFill>
                  <a:srgbClr val="4D4D4D"/>
                </a:solidFill>
              </a:rPr>
              <a:t>0.441</a:t>
            </a: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症例と対照は結構似ている</a:t>
            </a:r>
            <a:r>
              <a:rPr kumimoji="1" lang="en-US" altLang="ja-JP" sz="2400" dirty="0">
                <a:solidFill>
                  <a:srgbClr val="4D4D4D"/>
                </a:solidFill>
              </a:rPr>
              <a:t>…</a:t>
            </a:r>
            <a:r>
              <a:rPr kumimoji="1" lang="ja-JP" altLang="en-US" sz="2400" dirty="0">
                <a:solidFill>
                  <a:srgbClr val="4D4D4D"/>
                </a:solidFill>
              </a:rPr>
              <a:t>？ </a:t>
            </a:r>
            <a:r>
              <a:rPr kumimoji="1" lang="en-US" altLang="ja-JP" sz="2400" dirty="0" err="1">
                <a:solidFill>
                  <a:srgbClr val="4D4D4D"/>
                </a:solidFill>
              </a:rPr>
              <a:t>corr</a:t>
            </a:r>
            <a:r>
              <a:rPr kumimoji="1" lang="en-US" altLang="ja-JP" sz="2400" dirty="0">
                <a:solidFill>
                  <a:srgbClr val="4D4D4D"/>
                </a:solidFill>
              </a:rPr>
              <a:t>=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0.69</a:t>
            </a:r>
          </a:p>
          <a:p>
            <a:r>
              <a:rPr kumimoji="1" lang="en-US" altLang="ja-JP" sz="2400" dirty="0">
                <a:solidFill>
                  <a:srgbClr val="4D4D4D"/>
                </a:solidFill>
              </a:rPr>
              <a:t>OR=</a:t>
            </a:r>
            <a:r>
              <a:rPr kumimoji="1" lang="en-US" altLang="ja-JP" sz="2400" b="1" dirty="0">
                <a:solidFill>
                  <a:srgbClr val="4D4D4D"/>
                </a:solidFill>
              </a:rPr>
              <a:t>0.697</a:t>
            </a:r>
          </a:p>
        </p:txBody>
      </p:sp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441F1694-5C10-4FAC-8CDE-A49290C4F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66571"/>
              </p:ext>
            </p:extLst>
          </p:nvPr>
        </p:nvGraphicFramePr>
        <p:xfrm>
          <a:off x="539552" y="4138881"/>
          <a:ext cx="806489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7490209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17275158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20907064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47781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対照群</a:t>
                      </a:r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曝露有り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2000" dirty="0"/>
                    </a:p>
                    <a:p>
                      <a:pPr algn="ctr"/>
                      <a:r>
                        <a:rPr kumimoji="1" lang="ja-JP" altLang="en-US" sz="2000" dirty="0"/>
                        <a:t>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63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症例群　曝露あり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p11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</a:rPr>
                        <a:t>p12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accent2"/>
                          </a:solidFill>
                        </a:rPr>
                        <a:t>0.441</a:t>
                      </a:r>
                      <a:endParaRPr kumimoji="1" lang="ja-JP" altLang="en-US" sz="20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939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　　　　曝露無し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1"/>
                          </a:solidFill>
                        </a:rPr>
                        <a:t>p21</a:t>
                      </a:r>
                      <a:endParaRPr kumimoji="1" lang="ja-JP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p21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1-p1*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09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合計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p*1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1-p*1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endParaRPr kumimoji="1" lang="ja-JP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3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05261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DC0D1-C2B5-4FE3-889C-F5A83825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による計算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0D59AC-5A7D-443A-9758-31285E4B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99</a:t>
            </a:fld>
            <a:endParaRPr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FC4A05E-0CAE-488C-9098-A6DE113E6204}"/>
              </a:ext>
            </a:extLst>
          </p:cNvPr>
          <p:cNvSpPr txBox="1">
            <a:spLocks/>
          </p:cNvSpPr>
          <p:nvPr/>
        </p:nvSpPr>
        <p:spPr>
          <a:xfrm>
            <a:off x="457200" y="620688"/>
            <a:ext cx="8229600" cy="35283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55582" indent="-355582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23865" indent="-368281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ja-JP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power </a:t>
            </a:r>
            <a:r>
              <a:rPr lang="en-US" altLang="ja-JP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pairedprop</a:t>
            </a:r>
            <a:r>
              <a:rPr lang="en-US" altLang="ja-JP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0.441, </a:t>
            </a:r>
            <a:r>
              <a:rPr lang="en-US" altLang="ja-JP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corr</a:t>
            </a:r>
            <a:r>
              <a:rPr lang="en-US" altLang="ja-JP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(0.69)</a:t>
            </a:r>
            <a:r>
              <a:rPr lang="ja-JP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oratio</a:t>
            </a:r>
            <a:r>
              <a:rPr lang="en-US" altLang="ja-JP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(0.697)</a:t>
            </a:r>
            <a:endParaRPr lang="ja-JP" altLang="en-US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333087-94F8-47C2-8F67-68697098B93F}"/>
              </a:ext>
            </a:extLst>
          </p:cNvPr>
          <p:cNvSpPr txBox="1"/>
          <p:nvPr/>
        </p:nvSpPr>
        <p:spPr>
          <a:xfrm>
            <a:off x="-186929" y="3835775"/>
            <a:ext cx="525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4D4D4D"/>
                </a:solidFill>
              </a:rPr>
              <a:t>p1* </a:t>
            </a:r>
            <a:r>
              <a:rPr kumimoji="1" lang="ja-JP" altLang="en-US" sz="2800" dirty="0">
                <a:solidFill>
                  <a:srgbClr val="4D4D4D"/>
                </a:solidFill>
              </a:rPr>
              <a:t>の数字を入れる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CDACD9-5E37-4030-88AD-B642F16A8037}"/>
              </a:ext>
            </a:extLst>
          </p:cNvPr>
          <p:cNvCxnSpPr>
            <a:cxnSpLocks/>
          </p:cNvCxnSpPr>
          <p:nvPr/>
        </p:nvCxnSpPr>
        <p:spPr>
          <a:xfrm>
            <a:off x="3483775" y="2996952"/>
            <a:ext cx="872201" cy="0"/>
          </a:xfrm>
          <a:prstGeom prst="line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CFA339D-7C59-420B-AA98-7481F2C6B0D5}"/>
              </a:ext>
            </a:extLst>
          </p:cNvPr>
          <p:cNvCxnSpPr>
            <a:cxnSpLocks/>
          </p:cNvCxnSpPr>
          <p:nvPr/>
        </p:nvCxnSpPr>
        <p:spPr>
          <a:xfrm flipV="1">
            <a:off x="2905451" y="3161299"/>
            <a:ext cx="952314" cy="587519"/>
          </a:xfrm>
          <a:prstGeom prst="straightConnector1">
            <a:avLst/>
          </a:prstGeom>
          <a:ln w="381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A87E5E1-0A26-43AC-8856-BA19BD307AFE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kumimoji="1" lang="ja-JP" altLang="en-US" dirty="0"/>
              <a:t>片側検定であれば、「</a:t>
            </a:r>
            <a:r>
              <a:rPr kumimoji="1" lang="en-US" altLang="ja-JP" dirty="0"/>
              <a:t>,</a:t>
            </a:r>
            <a:r>
              <a:rPr kumimoji="1" lang="ja-JP" altLang="en-US" dirty="0"/>
              <a:t>」の後に</a:t>
            </a:r>
            <a:r>
              <a:rPr kumimoji="1" lang="en-US" altLang="ja-JP" b="1" dirty="0" err="1">
                <a:latin typeface="Consolas" panose="020B0609020204030204" pitchFamily="49" charset="0"/>
              </a:rPr>
              <a:t>onesided</a:t>
            </a:r>
            <a:r>
              <a:rPr kumimoji="1" lang="ja-JP" altLang="en-US" dirty="0"/>
              <a:t>を加える。</a:t>
            </a:r>
            <a:endParaRPr kumimoji="1" lang="en-US" altLang="ja-JP" dirty="0"/>
          </a:p>
        </p:txBody>
      </p:sp>
      <p:pic>
        <p:nvPicPr>
          <p:cNvPr id="14" name="Picture 2" descr="talk icon">
            <a:extLst>
              <a:ext uri="{FF2B5EF4-FFF2-40B4-BE49-F238E27FC236}">
                <a16:creationId xmlns:a16="http://schemas.microsoft.com/office/drawing/2014/main" id="{C459A65F-D164-4C84-B4A7-7D2F88F7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641FBF-3879-4D3C-A986-FD70C75EC240}"/>
              </a:ext>
            </a:extLst>
          </p:cNvPr>
          <p:cNvSpPr txBox="1"/>
          <p:nvPr/>
        </p:nvSpPr>
        <p:spPr>
          <a:xfrm>
            <a:off x="971600" y="4702216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err="1">
                <a:solidFill>
                  <a:srgbClr val="4D4D4D"/>
                </a:solidFill>
              </a:rPr>
              <a:t>corr</a:t>
            </a:r>
            <a:r>
              <a:rPr lang="en-US" altLang="ja-JP" sz="2800" b="1" dirty="0">
                <a:solidFill>
                  <a:srgbClr val="4D4D4D"/>
                </a:solidFill>
              </a:rPr>
              <a:t>(</a:t>
            </a:r>
            <a:r>
              <a:rPr lang="ja-JP" altLang="en-US" sz="2800" b="1" dirty="0">
                <a:solidFill>
                  <a:srgbClr val="4D4D4D"/>
                </a:solidFill>
              </a:rPr>
              <a:t>数字</a:t>
            </a:r>
            <a:r>
              <a:rPr lang="en-US" altLang="ja-JP" sz="2800" b="1" dirty="0">
                <a:solidFill>
                  <a:srgbClr val="4D4D4D"/>
                </a:solidFill>
              </a:rPr>
              <a:t>)</a:t>
            </a:r>
            <a:r>
              <a:rPr kumimoji="1" lang="ja-JP" altLang="en-US" sz="2800" dirty="0">
                <a:solidFill>
                  <a:srgbClr val="4D4D4D"/>
                </a:solidFill>
              </a:rPr>
              <a:t>で相関係数を指定する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9AEA06F-1F50-4ED3-B2C0-9D2C61D519E1}"/>
              </a:ext>
            </a:extLst>
          </p:cNvPr>
          <p:cNvCxnSpPr>
            <a:cxnSpLocks/>
          </p:cNvCxnSpPr>
          <p:nvPr/>
        </p:nvCxnSpPr>
        <p:spPr>
          <a:xfrm>
            <a:off x="4597846" y="3018292"/>
            <a:ext cx="1197566" cy="0"/>
          </a:xfrm>
          <a:prstGeom prst="line">
            <a:avLst/>
          </a:prstGeom>
          <a:ln w="38100" cap="sq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F922E11-918B-4339-ADCE-29797FAD589C}"/>
              </a:ext>
            </a:extLst>
          </p:cNvPr>
          <p:cNvCxnSpPr>
            <a:cxnSpLocks/>
          </p:cNvCxnSpPr>
          <p:nvPr/>
        </p:nvCxnSpPr>
        <p:spPr>
          <a:xfrm flipV="1">
            <a:off x="4424801" y="3273418"/>
            <a:ext cx="1080120" cy="1296146"/>
          </a:xfrm>
          <a:prstGeom prst="straightConnector1">
            <a:avLst/>
          </a:prstGeom>
          <a:ln w="38100" cap="sq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D31CCA-D544-4183-ACC5-9FA00657CDE1}"/>
              </a:ext>
            </a:extLst>
          </p:cNvPr>
          <p:cNvCxnSpPr>
            <a:cxnSpLocks/>
          </p:cNvCxnSpPr>
          <p:nvPr/>
        </p:nvCxnSpPr>
        <p:spPr>
          <a:xfrm>
            <a:off x="6122796" y="3018292"/>
            <a:ext cx="1761572" cy="0"/>
          </a:xfrm>
          <a:prstGeom prst="line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91A90B1-8C87-499C-B605-BAED01893EBC}"/>
              </a:ext>
            </a:extLst>
          </p:cNvPr>
          <p:cNvCxnSpPr>
            <a:cxnSpLocks/>
          </p:cNvCxnSpPr>
          <p:nvPr/>
        </p:nvCxnSpPr>
        <p:spPr>
          <a:xfrm flipV="1">
            <a:off x="7164288" y="3273418"/>
            <a:ext cx="41748" cy="1952019"/>
          </a:xfrm>
          <a:prstGeom prst="straightConnector1">
            <a:avLst/>
          </a:prstGeom>
          <a:ln w="38100" cap="sq">
            <a:solidFill>
              <a:schemeClr val="accent5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58C00C7-9CFE-4F13-97AE-C95A7E1DF430}"/>
              </a:ext>
            </a:extLst>
          </p:cNvPr>
          <p:cNvSpPr txBox="1"/>
          <p:nvPr/>
        </p:nvSpPr>
        <p:spPr>
          <a:xfrm>
            <a:off x="2195736" y="5370371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 err="1">
                <a:solidFill>
                  <a:srgbClr val="4D4D4D"/>
                </a:solidFill>
              </a:rPr>
              <a:t>oratio</a:t>
            </a:r>
            <a:r>
              <a:rPr lang="en-US" altLang="ja-JP" sz="2800" b="1" dirty="0">
                <a:solidFill>
                  <a:srgbClr val="4D4D4D"/>
                </a:solidFill>
              </a:rPr>
              <a:t>(</a:t>
            </a:r>
            <a:r>
              <a:rPr lang="ja-JP" altLang="en-US" sz="2800" b="1" dirty="0">
                <a:solidFill>
                  <a:srgbClr val="4D4D4D"/>
                </a:solidFill>
              </a:rPr>
              <a:t>数字</a:t>
            </a:r>
            <a:r>
              <a:rPr lang="en-US" altLang="ja-JP" sz="2800" b="1" dirty="0">
                <a:solidFill>
                  <a:srgbClr val="4D4D4D"/>
                </a:solidFill>
              </a:rPr>
              <a:t>)</a:t>
            </a:r>
            <a:r>
              <a:rPr kumimoji="1" lang="ja-JP" altLang="en-US" sz="2800" dirty="0">
                <a:solidFill>
                  <a:srgbClr val="4D4D4D"/>
                </a:solidFill>
              </a:rPr>
              <a:t>でオッズ比を指定する</a:t>
            </a:r>
          </a:p>
        </p:txBody>
      </p:sp>
    </p:spTree>
    <p:extLst>
      <p:ext uri="{BB962C8B-B14F-4D97-AF65-F5344CB8AC3E}">
        <p14:creationId xmlns:p14="http://schemas.microsoft.com/office/powerpoint/2010/main" val="26677366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Presenters Pro 仕様配色">
      <a:dk1>
        <a:srgbClr val="4D4D4D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メイリオ＋Sego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5651</Words>
  <Application>Microsoft Office PowerPoint</Application>
  <PresentationFormat>画面に合わせる (4:3)</PresentationFormat>
  <Paragraphs>1085</Paragraphs>
  <Slides>108</Slides>
  <Notes>37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108</vt:i4>
      </vt:variant>
    </vt:vector>
  </HeadingPairs>
  <TitlesOfParts>
    <vt:vector size="127" baseType="lpstr">
      <vt:lpstr>-apple-system</vt:lpstr>
      <vt:lpstr>KaTeX_Main</vt:lpstr>
      <vt:lpstr>KaTeX_Math</vt:lpstr>
      <vt:lpstr>Lucida Grande</vt:lpstr>
      <vt:lpstr>Meiryo UI</vt:lpstr>
      <vt:lpstr>MigMix 1P</vt:lpstr>
      <vt:lpstr>めい</vt:lpstr>
      <vt:lpstr>メイリオ</vt:lpstr>
      <vt:lpstr>メイリオ 見出し</vt:lpstr>
      <vt:lpstr>Arial</vt:lpstr>
      <vt:lpstr>Calibri</vt:lpstr>
      <vt:lpstr>Calibri Light</vt:lpstr>
      <vt:lpstr>Cambria Math</vt:lpstr>
      <vt:lpstr>Consolas</vt:lpstr>
      <vt:lpstr>Impact</vt:lpstr>
      <vt:lpstr>Segoe UI</vt:lpstr>
      <vt:lpstr>Wingdings</vt:lpstr>
      <vt:lpstr>1_Office テーマ</vt:lpstr>
      <vt:lpstr>Office ​​テーマ</vt:lpstr>
      <vt:lpstr>サンプルサイズ設計</vt:lpstr>
      <vt:lpstr>まとめ：サンプルサイズを設計する</vt:lpstr>
      <vt:lpstr>サンプルサイズ計算できるツール</vt:lpstr>
      <vt:lpstr>サンプルサイズ計算できるWeb</vt:lpstr>
      <vt:lpstr>本日のプログラム</vt:lpstr>
      <vt:lpstr>本日のプログラム</vt:lpstr>
      <vt:lpstr>サンプルサイズ計算の理由</vt:lpstr>
      <vt:lpstr>小さい過ぎるサンプルサイズ</vt:lpstr>
      <vt:lpstr>十分に大きいサンプルサイズ</vt:lpstr>
      <vt:lpstr>サンプルサイズ計算の理由</vt:lpstr>
      <vt:lpstr>大き過ぎるサンプルサイズ</vt:lpstr>
      <vt:lpstr>丁度良いサンプルサイズ</vt:lpstr>
      <vt:lpstr>サンプルサイズ計算の理由</vt:lpstr>
      <vt:lpstr>サンプルサイズ設計の禁じ手</vt:lpstr>
      <vt:lpstr>本日のプログラム</vt:lpstr>
      <vt:lpstr>4つの要素とは？</vt:lpstr>
      <vt:lpstr>サンプルサイズ計算の4つの要素</vt:lpstr>
      <vt:lpstr>αとβの決め方</vt:lpstr>
      <vt:lpstr>効果量の決め方</vt:lpstr>
      <vt:lpstr>効果量の決め方</vt:lpstr>
      <vt:lpstr>それでも困ったら…！？</vt:lpstr>
      <vt:lpstr>α・β・効果量の関係</vt:lpstr>
      <vt:lpstr>本日のプログラム</vt:lpstr>
      <vt:lpstr>その他の要素</vt:lpstr>
      <vt:lpstr>その他の要素</vt:lpstr>
      <vt:lpstr>群間比を検討する。</vt:lpstr>
      <vt:lpstr>症例対照研究の例</vt:lpstr>
      <vt:lpstr>症例対照研究の場合</vt:lpstr>
      <vt:lpstr>症例対照研究の例</vt:lpstr>
      <vt:lpstr>その他の要素</vt:lpstr>
      <vt:lpstr>その他の要素</vt:lpstr>
      <vt:lpstr>ここまでのまとめ</vt:lpstr>
      <vt:lpstr>本日のプログラム</vt:lpstr>
      <vt:lpstr>計算外の要因で決定する</vt:lpstr>
      <vt:lpstr>既存情報のみを用いる例</vt:lpstr>
      <vt:lpstr>計算外の要因で決定する</vt:lpstr>
      <vt:lpstr>対象者範囲が決まっている</vt:lpstr>
      <vt:lpstr>計算外の要因で決定する</vt:lpstr>
      <vt:lpstr>稀少疾患を対象とする</vt:lpstr>
      <vt:lpstr>本日のプログラム</vt:lpstr>
      <vt:lpstr>実例リスト</vt:lpstr>
      <vt:lpstr>実例リスト</vt:lpstr>
      <vt:lpstr>単群・連続量</vt:lpstr>
      <vt:lpstr>単群・連続量</vt:lpstr>
      <vt:lpstr>Stataによる計算</vt:lpstr>
      <vt:lpstr>Stataによる計算</vt:lpstr>
      <vt:lpstr>Stataによる計算</vt:lpstr>
      <vt:lpstr>Stataによる計算結果</vt:lpstr>
      <vt:lpstr>長島先生のサイトでの計算</vt:lpstr>
      <vt:lpstr>実例リスト</vt:lpstr>
      <vt:lpstr>単群・割合</vt:lpstr>
      <vt:lpstr>単群・割合</vt:lpstr>
      <vt:lpstr>Stataによる計算</vt:lpstr>
      <vt:lpstr>Stataによる計算結果</vt:lpstr>
      <vt:lpstr>長島先生のサイトでの計算</vt:lpstr>
      <vt:lpstr>実例リスト</vt:lpstr>
      <vt:lpstr>2群・連続量</vt:lpstr>
      <vt:lpstr>2群・連続量</vt:lpstr>
      <vt:lpstr>参考：プールされた標準偏差</vt:lpstr>
      <vt:lpstr>2群・連続量</vt:lpstr>
      <vt:lpstr>Stataによる計算</vt:lpstr>
      <vt:lpstr>Stataによる計算結果</vt:lpstr>
      <vt:lpstr>長島先生のサイトでの計算</vt:lpstr>
      <vt:lpstr>2群・連続量 Cohen’s d</vt:lpstr>
      <vt:lpstr>Stataによる計算</vt:lpstr>
      <vt:lpstr>Stataによる計算結果</vt:lpstr>
      <vt:lpstr>実例リスト</vt:lpstr>
      <vt:lpstr>2群・連続量（1:k）</vt:lpstr>
      <vt:lpstr>2群・連続量（1:k）</vt:lpstr>
      <vt:lpstr>Stataによる計算</vt:lpstr>
      <vt:lpstr>Stataによる計算結果</vt:lpstr>
      <vt:lpstr>長島先生のサイトでの計算</vt:lpstr>
      <vt:lpstr>実例リスト</vt:lpstr>
      <vt:lpstr>2群・割合（1:k）</vt:lpstr>
      <vt:lpstr>2群・割合（1:k）</vt:lpstr>
      <vt:lpstr>Stataによる計算</vt:lpstr>
      <vt:lpstr>Stataによる計算結果</vt:lpstr>
      <vt:lpstr>長島先生のサイトでの計算</vt:lpstr>
      <vt:lpstr>実例リスト</vt:lpstr>
      <vt:lpstr>対応のある2群・連続量</vt:lpstr>
      <vt:lpstr>対応のある2群・連続量</vt:lpstr>
      <vt:lpstr>Stataによる計算</vt:lpstr>
      <vt:lpstr>Stataによる計算結果</vt:lpstr>
      <vt:lpstr>Stataによる計算</vt:lpstr>
      <vt:lpstr>Stataによる計算結果</vt:lpstr>
      <vt:lpstr>長島先生のサイトでの計算</vt:lpstr>
      <vt:lpstr>実例リスト</vt:lpstr>
      <vt:lpstr>対応のある2群・割合</vt:lpstr>
      <vt:lpstr>対応のある2群・割合</vt:lpstr>
      <vt:lpstr>対応のある2群・割合</vt:lpstr>
      <vt:lpstr>対応のある2群・割合</vt:lpstr>
      <vt:lpstr>対応のある2群・割合</vt:lpstr>
      <vt:lpstr>Stataによる計算</vt:lpstr>
      <vt:lpstr>Stataによる計算結果</vt:lpstr>
      <vt:lpstr>対応のある2群・割合</vt:lpstr>
      <vt:lpstr>Stataによる計算</vt:lpstr>
      <vt:lpstr>Stataによる計算結果</vt:lpstr>
      <vt:lpstr>対応のある2群・割合</vt:lpstr>
      <vt:lpstr>Stataによる計算</vt:lpstr>
      <vt:lpstr>Stataによる計算結果</vt:lpstr>
      <vt:lpstr>実例リスト</vt:lpstr>
      <vt:lpstr>生存分析</vt:lpstr>
      <vt:lpstr>生存分析</vt:lpstr>
      <vt:lpstr>長島先生のサイトでの計算</vt:lpstr>
      <vt:lpstr>その他</vt:lpstr>
      <vt:lpstr>本日のプログラム</vt:lpstr>
      <vt:lpstr>まとめ：サンプルサイズを設計する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サンプルサイズ設計</dc:title>
  <dc:creator>Mitsuhashi Toshiharu</dc:creator>
  <cp:lastModifiedBy>Toshiharu Mitsuhashi</cp:lastModifiedBy>
  <cp:revision>59</cp:revision>
  <cp:lastPrinted>2021-12-17T12:04:06Z</cp:lastPrinted>
  <dcterms:created xsi:type="dcterms:W3CDTF">2021-01-10T16:36:26Z</dcterms:created>
  <dcterms:modified xsi:type="dcterms:W3CDTF">2025-02-03T16:53:49Z</dcterms:modified>
</cp:coreProperties>
</file>