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9/19/2025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519113"/>
            <a:ext cx="8913812" cy="458271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411956"/>
            <a:ext cx="9144000" cy="1133475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1869281"/>
            <a:ext cx="5545138" cy="916781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55650" y="465535"/>
            <a:ext cx="7772400" cy="1102519"/>
          </a:xfrm>
        </p:spPr>
        <p:txBody>
          <a:bodyPr/>
          <a:lstStyle>
            <a:lvl1pPr>
              <a:defRPr sz="27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250031"/>
            <a:ext cx="9144000" cy="757238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4"/>
          <a:srcRect t="1094" r="8122" b="13318"/>
          <a:stretch>
            <a:fillRect/>
          </a:stretch>
        </p:blipFill>
        <p:spPr>
          <a:xfrm>
            <a:off x="5797550" y="3328988"/>
            <a:ext cx="3340100" cy="175021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537845" y="1629410"/>
            <a:ext cx="8068945" cy="1403985"/>
          </a:xfrm>
          <a:prstGeom prst="rect">
            <a:avLst/>
          </a:prstGeom>
          <a:noFill/>
        </p:spPr>
        <p:txBody>
          <a:bodyPr wrap="square" rtlCol="0" anchor="ctr">
            <a:scene3d>
              <a:camera prst="orthographicFront"/>
              <a:lightRig rig="threePt" dir="t"/>
            </a:scene3d>
          </a:bodyPr>
          <a:lstStyle/>
          <a:p>
            <a:pPr marL="0" indent="0" algn="ctr">
              <a:buNone/>
            </a:pPr>
            <a:r>
              <a:rPr lang="en-US" sz="3395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Healthcare Sales Dashboard Insights</a:t>
            </a:r>
          </a:p>
        </p:txBody>
      </p:sp>
      <p:sp>
        <p:nvSpPr>
          <p:cNvPr id="5" name="StaticPath"/>
          <p:cNvSpPr/>
          <p:nvPr/>
        </p:nvSpPr>
        <p:spPr>
          <a:xfrm>
            <a:off x="402622" y="145828"/>
            <a:ext cx="356352" cy="311660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taticPath"/>
          <p:cNvSpPr/>
          <p:nvPr/>
        </p:nvSpPr>
        <p:spPr>
          <a:xfrm>
            <a:off x="394002" y="473964"/>
            <a:ext cx="356352" cy="311660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StaticPath"/>
          <p:cNvSpPr/>
          <p:nvPr/>
        </p:nvSpPr>
        <p:spPr>
          <a:xfrm>
            <a:off x="682800" y="313325"/>
            <a:ext cx="356352" cy="311660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28905" y="471995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Sanlakshya Sikarwar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3633470" y="3103880"/>
            <a:ext cx="538861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/>
              <a:t>An end-to-end Excel BI project demonstrating sales pipeline analysis, customer insights, and profitability tracking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557873" y="165021"/>
            <a:ext cx="5357765" cy="48434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915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Dashboard Overview</a:t>
            </a:r>
            <a:endParaRPr lang="en-US" sz="2915" dirty="0"/>
          </a:p>
        </p:txBody>
      </p:sp>
      <p:sp>
        <p:nvSpPr>
          <p:cNvPr id="4" name="StaticPath"/>
          <p:cNvSpPr/>
          <p:nvPr/>
        </p:nvSpPr>
        <p:spPr>
          <a:xfrm rot="5401800">
            <a:off x="3849759" y="1738315"/>
            <a:ext cx="282893" cy="242470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Bullet text 1"/>
          <p:cNvSpPr/>
          <p:nvPr/>
        </p:nvSpPr>
        <p:spPr>
          <a:xfrm>
            <a:off x="4236625" y="1713357"/>
            <a:ext cx="3381185" cy="2910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8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KPI cards: Total Sales, Profit $, Profit %, Units Sold</a:t>
            </a:r>
            <a:endParaRPr lang="en-US" sz="1085" dirty="0"/>
          </a:p>
        </p:txBody>
      </p:sp>
      <p:sp>
        <p:nvSpPr>
          <p:cNvPr id="6" name="StaticPath"/>
          <p:cNvSpPr/>
          <p:nvPr/>
        </p:nvSpPr>
        <p:spPr>
          <a:xfrm rot="5401800">
            <a:off x="3849759" y="2309815"/>
            <a:ext cx="282893" cy="242470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Bullet text 2"/>
          <p:cNvSpPr/>
          <p:nvPr/>
        </p:nvSpPr>
        <p:spPr>
          <a:xfrm>
            <a:off x="4236625" y="2284857"/>
            <a:ext cx="3381185" cy="2910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8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Top-selling product highlighted</a:t>
            </a:r>
            <a:endParaRPr lang="en-US" sz="1085" dirty="0"/>
          </a:p>
        </p:txBody>
      </p:sp>
      <p:sp>
        <p:nvSpPr>
          <p:cNvPr id="8" name="StaticPath"/>
          <p:cNvSpPr/>
          <p:nvPr/>
        </p:nvSpPr>
        <p:spPr>
          <a:xfrm rot="5401800">
            <a:off x="3849759" y="2881315"/>
            <a:ext cx="282893" cy="242470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Bullet text 3"/>
          <p:cNvSpPr/>
          <p:nvPr/>
        </p:nvSpPr>
        <p:spPr>
          <a:xfrm>
            <a:off x="4236625" y="2856357"/>
            <a:ext cx="3381185" cy="2910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8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Dynamic slicers for Year &amp; Month</a:t>
            </a:r>
            <a:endParaRPr lang="en-US" sz="1085" dirty="0"/>
          </a:p>
        </p:txBody>
      </p:sp>
      <p:sp>
        <p:nvSpPr>
          <p:cNvPr id="10" name="StaticPath"/>
          <p:cNvSpPr/>
          <p:nvPr/>
        </p:nvSpPr>
        <p:spPr>
          <a:xfrm rot="5401800">
            <a:off x="3849759" y="3452815"/>
            <a:ext cx="282893" cy="242470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Bullet text 4"/>
          <p:cNvSpPr/>
          <p:nvPr/>
        </p:nvSpPr>
        <p:spPr>
          <a:xfrm>
            <a:off x="4236625" y="3427857"/>
            <a:ext cx="3381185" cy="2910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8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Trends: Sales &amp; Profit by Month</a:t>
            </a:r>
            <a:endParaRPr lang="en-US" sz="1085" dirty="0"/>
          </a:p>
        </p:txBody>
      </p:sp>
      <p:sp>
        <p:nvSpPr>
          <p:cNvPr id="12" name="StaticPath"/>
          <p:cNvSpPr/>
          <p:nvPr/>
        </p:nvSpPr>
        <p:spPr>
          <a:xfrm rot="5401800">
            <a:off x="3849759" y="4024315"/>
            <a:ext cx="282893" cy="242470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Bullet text 5"/>
          <p:cNvSpPr/>
          <p:nvPr/>
        </p:nvSpPr>
        <p:spPr>
          <a:xfrm>
            <a:off x="4236625" y="3999357"/>
            <a:ext cx="3381185" cy="2910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8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Interactive visual insights by Segment &amp; Country</a:t>
            </a:r>
            <a:endParaRPr lang="en-US" sz="1085" dirty="0"/>
          </a:p>
        </p:txBody>
      </p:sp>
      <p:sp>
        <p:nvSpPr>
          <p:cNvPr id="14" name="StaticPath"/>
          <p:cNvSpPr/>
          <p:nvPr/>
        </p:nvSpPr>
        <p:spPr>
          <a:xfrm>
            <a:off x="276320" y="165021"/>
            <a:ext cx="1701641" cy="980903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StaticPath"/>
          <p:cNvSpPr/>
          <p:nvPr/>
        </p:nvSpPr>
        <p:spPr>
          <a:xfrm>
            <a:off x="1188148" y="165021"/>
            <a:ext cx="1701641" cy="980903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0" y="2143125"/>
            <a:ext cx="9144000" cy="2943225"/>
          </a:xfrm>
          <a:prstGeom prst="rect">
            <a:avLst/>
          </a:prstGeom>
          <a:solidFill>
            <a:srgbClr val="3F51B5">
              <a:alpha val="10000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313277" y="695134"/>
            <a:ext cx="6213253" cy="32289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5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Steps in Building the Dashboard</a:t>
            </a:r>
            <a:endParaRPr lang="en-US" sz="2155" dirty="0"/>
          </a:p>
        </p:txBody>
      </p:sp>
      <p:sp>
        <p:nvSpPr>
          <p:cNvPr id="4" name="StaticPath"/>
          <p:cNvSpPr/>
          <p:nvPr/>
        </p:nvSpPr>
        <p:spPr>
          <a:xfrm>
            <a:off x="313277" y="518112"/>
            <a:ext cx="4726305" cy="42863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StaticPath"/>
          <p:cNvSpPr/>
          <p:nvPr/>
        </p:nvSpPr>
        <p:spPr>
          <a:xfrm>
            <a:off x="281273" y="2226850"/>
            <a:ext cx="157163" cy="157163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ubtitle 1"/>
          <p:cNvSpPr/>
          <p:nvPr/>
        </p:nvSpPr>
        <p:spPr>
          <a:xfrm>
            <a:off x="564594" y="2226850"/>
            <a:ext cx="2770013" cy="2181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 Cleaning</a:t>
            </a:r>
            <a:endParaRPr lang="en-US" sz="1425" dirty="0"/>
          </a:p>
        </p:txBody>
      </p:sp>
      <p:sp>
        <p:nvSpPr>
          <p:cNvPr id="7" name="Paragraph 1"/>
          <p:cNvSpPr/>
          <p:nvPr/>
        </p:nvSpPr>
        <p:spPr>
          <a:xfrm>
            <a:off x="3642170" y="2226850"/>
            <a:ext cx="5238750" cy="58121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4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Raw sales data was cleaned by handling missing values, removing duplicates, and standardizing healthcare product names for consistency.</a:t>
            </a:r>
            <a:endParaRPr lang="en-US" sz="1245" dirty="0"/>
          </a:p>
        </p:txBody>
      </p:sp>
      <p:sp>
        <p:nvSpPr>
          <p:cNvPr id="8" name="StaticPath"/>
          <p:cNvSpPr/>
          <p:nvPr/>
        </p:nvSpPr>
        <p:spPr>
          <a:xfrm>
            <a:off x="251412" y="3224451"/>
            <a:ext cx="157163" cy="157163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Subtitle 2"/>
          <p:cNvSpPr/>
          <p:nvPr/>
        </p:nvSpPr>
        <p:spPr>
          <a:xfrm>
            <a:off x="551879" y="3224451"/>
            <a:ext cx="2782729" cy="2181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Feature Engineering</a:t>
            </a:r>
            <a:endParaRPr lang="en-US" sz="1425" dirty="0"/>
          </a:p>
        </p:txBody>
      </p:sp>
      <p:sp>
        <p:nvSpPr>
          <p:cNvPr id="10" name="Paragraph 2"/>
          <p:cNvSpPr/>
          <p:nvPr/>
        </p:nvSpPr>
        <p:spPr>
          <a:xfrm>
            <a:off x="3630120" y="3303222"/>
            <a:ext cx="5238750" cy="44129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4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Created new calculated fields such as Profit %, Sales (‘000), and time-based columns (Month, Quarter, Year) to enable better insights.</a:t>
            </a:r>
            <a:endParaRPr lang="en-US" sz="1245" dirty="0"/>
          </a:p>
        </p:txBody>
      </p:sp>
      <p:sp>
        <p:nvSpPr>
          <p:cNvPr id="11" name="StaticPath"/>
          <p:cNvSpPr/>
          <p:nvPr/>
        </p:nvSpPr>
        <p:spPr>
          <a:xfrm>
            <a:off x="236553" y="4316587"/>
            <a:ext cx="157163" cy="157163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Subtitle 3"/>
          <p:cNvSpPr/>
          <p:nvPr/>
        </p:nvSpPr>
        <p:spPr>
          <a:xfrm>
            <a:off x="551878" y="4316587"/>
            <a:ext cx="2782729" cy="4363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Visualization &amp; Pipeline</a:t>
            </a:r>
            <a:endParaRPr lang="en-US" sz="1425" dirty="0"/>
          </a:p>
        </p:txBody>
      </p:sp>
      <p:sp>
        <p:nvSpPr>
          <p:cNvPr id="13" name="Paragraph 3"/>
          <p:cNvSpPr/>
          <p:nvPr/>
        </p:nvSpPr>
        <p:spPr>
          <a:xfrm>
            <a:off x="3630120" y="4307253"/>
            <a:ext cx="5238750" cy="6013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4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Built interactive charts: KPI cards, Sales trends, Product mix, Segment and Geography distribution. Designed a sales pipeline view for opportunity tracking.</a:t>
            </a:r>
            <a:endParaRPr lang="en-US" sz="124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0" y="2143125"/>
            <a:ext cx="9144000" cy="2943225"/>
          </a:xfrm>
          <a:prstGeom prst="rect">
            <a:avLst/>
          </a:prstGeom>
          <a:solidFill>
            <a:srgbClr val="3F51B5">
              <a:alpha val="10000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313277" y="695134"/>
            <a:ext cx="6213253" cy="32289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Sales Pipeline Perspective</a:t>
            </a:r>
            <a:endParaRPr lang="en-US" sz="2165" dirty="0"/>
          </a:p>
        </p:txBody>
      </p:sp>
      <p:sp>
        <p:nvSpPr>
          <p:cNvPr id="4" name="StaticPath"/>
          <p:cNvSpPr/>
          <p:nvPr/>
        </p:nvSpPr>
        <p:spPr>
          <a:xfrm>
            <a:off x="313277" y="518112"/>
            <a:ext cx="4726305" cy="42863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StaticPath"/>
          <p:cNvSpPr/>
          <p:nvPr/>
        </p:nvSpPr>
        <p:spPr>
          <a:xfrm>
            <a:off x="281273" y="2226850"/>
            <a:ext cx="157163" cy="157163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ubtitle 1"/>
          <p:cNvSpPr/>
          <p:nvPr/>
        </p:nvSpPr>
        <p:spPr>
          <a:xfrm>
            <a:off x="564594" y="2226850"/>
            <a:ext cx="2770013" cy="2181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Segment Visibility</a:t>
            </a:r>
            <a:endParaRPr lang="en-US" sz="1465" dirty="0"/>
          </a:p>
        </p:txBody>
      </p:sp>
      <p:sp>
        <p:nvSpPr>
          <p:cNvPr id="7" name="Paragraph 1"/>
          <p:cNvSpPr/>
          <p:nvPr/>
        </p:nvSpPr>
        <p:spPr>
          <a:xfrm>
            <a:off x="3642170" y="2226850"/>
            <a:ext cx="5238750" cy="58121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5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Government contributes 44% of total sales, followed by Small Business at 36% and Enterprise at 17%. This highlights the dominance of institutional buyers in healthcare sales.</a:t>
            </a:r>
            <a:endParaRPr lang="en-US" sz="1250" dirty="0"/>
          </a:p>
        </p:txBody>
      </p:sp>
      <p:sp>
        <p:nvSpPr>
          <p:cNvPr id="8" name="StaticPath"/>
          <p:cNvSpPr/>
          <p:nvPr/>
        </p:nvSpPr>
        <p:spPr>
          <a:xfrm>
            <a:off x="251412" y="3224451"/>
            <a:ext cx="157163" cy="157163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Subtitle 2"/>
          <p:cNvSpPr/>
          <p:nvPr/>
        </p:nvSpPr>
        <p:spPr>
          <a:xfrm>
            <a:off x="551879" y="3224451"/>
            <a:ext cx="2782729" cy="2181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Opportunities &amp; Risks</a:t>
            </a:r>
            <a:endParaRPr lang="en-US" sz="1465" dirty="0"/>
          </a:p>
        </p:txBody>
      </p:sp>
      <p:sp>
        <p:nvSpPr>
          <p:cNvPr id="10" name="Paragraph 2"/>
          <p:cNvSpPr/>
          <p:nvPr/>
        </p:nvSpPr>
        <p:spPr>
          <a:xfrm>
            <a:off x="3630120" y="3303222"/>
            <a:ext cx="5238750" cy="44129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5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Heavy reliance on government contracts creates risks if policies shift. Diversification into SMB and Enterprise segments is recommended.</a:t>
            </a:r>
            <a:endParaRPr lang="en-US" sz="1250" dirty="0"/>
          </a:p>
        </p:txBody>
      </p:sp>
      <p:sp>
        <p:nvSpPr>
          <p:cNvPr id="11" name="StaticPath"/>
          <p:cNvSpPr/>
          <p:nvPr/>
        </p:nvSpPr>
        <p:spPr>
          <a:xfrm>
            <a:off x="236553" y="4316587"/>
            <a:ext cx="157163" cy="157163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Subtitle 3"/>
          <p:cNvSpPr/>
          <p:nvPr/>
        </p:nvSpPr>
        <p:spPr>
          <a:xfrm>
            <a:off x="551878" y="4316587"/>
            <a:ext cx="2782729" cy="4363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Channel Insights</a:t>
            </a:r>
            <a:endParaRPr lang="en-US" sz="1465" dirty="0"/>
          </a:p>
        </p:txBody>
      </p:sp>
      <p:sp>
        <p:nvSpPr>
          <p:cNvPr id="13" name="Paragraph 3"/>
          <p:cNvSpPr/>
          <p:nvPr/>
        </p:nvSpPr>
        <p:spPr>
          <a:xfrm>
            <a:off x="3630120" y="4307253"/>
            <a:ext cx="5238750" cy="6013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5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Channel partners and midmarket add supplementary revenue, showing potential for strategic growth.</a:t>
            </a:r>
            <a:endParaRPr lang="en-US" sz="12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3557873" y="165021"/>
            <a:ext cx="5357765" cy="48434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295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Monthly Sales &amp; Profit Trends</a:t>
            </a:r>
            <a:endParaRPr lang="en-US" sz="2295" dirty="0"/>
          </a:p>
        </p:txBody>
      </p:sp>
      <p:sp>
        <p:nvSpPr>
          <p:cNvPr id="4" name="StaticPath"/>
          <p:cNvSpPr/>
          <p:nvPr/>
        </p:nvSpPr>
        <p:spPr>
          <a:xfrm rot="5401800">
            <a:off x="3849759" y="1738315"/>
            <a:ext cx="282893" cy="242470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Bullet text 1"/>
          <p:cNvSpPr/>
          <p:nvPr/>
        </p:nvSpPr>
        <p:spPr>
          <a:xfrm>
            <a:off x="4236625" y="1713357"/>
            <a:ext cx="3381185" cy="2910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9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January peak profit margin at 17%</a:t>
            </a:r>
            <a:endParaRPr lang="en-US" sz="1195" dirty="0"/>
          </a:p>
        </p:txBody>
      </p:sp>
      <p:sp>
        <p:nvSpPr>
          <p:cNvPr id="6" name="StaticPath"/>
          <p:cNvSpPr/>
          <p:nvPr/>
        </p:nvSpPr>
        <p:spPr>
          <a:xfrm rot="5401800">
            <a:off x="3849759" y="2309815"/>
            <a:ext cx="282893" cy="242470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Bullet text 2"/>
          <p:cNvSpPr/>
          <p:nvPr/>
        </p:nvSpPr>
        <p:spPr>
          <a:xfrm>
            <a:off x="4236625" y="2284857"/>
            <a:ext cx="3381185" cy="2910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9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Seasonal dips in February (13%) and August (11%)</a:t>
            </a:r>
            <a:endParaRPr lang="en-US" sz="1195" dirty="0"/>
          </a:p>
        </p:txBody>
      </p:sp>
      <p:sp>
        <p:nvSpPr>
          <p:cNvPr id="8" name="StaticPath"/>
          <p:cNvSpPr/>
          <p:nvPr/>
        </p:nvSpPr>
        <p:spPr>
          <a:xfrm rot="5401800">
            <a:off x="3849759" y="2881315"/>
            <a:ext cx="282893" cy="242470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Bullet text 3"/>
          <p:cNvSpPr/>
          <p:nvPr/>
        </p:nvSpPr>
        <p:spPr>
          <a:xfrm>
            <a:off x="4236625" y="2856357"/>
            <a:ext cx="3381185" cy="2910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9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Strong recovery in Q4 months</a:t>
            </a:r>
            <a:endParaRPr lang="en-US" sz="1195" dirty="0"/>
          </a:p>
        </p:txBody>
      </p:sp>
      <p:sp>
        <p:nvSpPr>
          <p:cNvPr id="10" name="StaticPath"/>
          <p:cNvSpPr/>
          <p:nvPr/>
        </p:nvSpPr>
        <p:spPr>
          <a:xfrm rot="5401800">
            <a:off x="3849759" y="3452815"/>
            <a:ext cx="282893" cy="242470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Bullet text 4"/>
          <p:cNvSpPr/>
          <p:nvPr/>
        </p:nvSpPr>
        <p:spPr>
          <a:xfrm>
            <a:off x="4236625" y="3427857"/>
            <a:ext cx="3381185" cy="2910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9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Supports resource allocation</a:t>
            </a:r>
            <a:endParaRPr lang="en-US" sz="1195" dirty="0"/>
          </a:p>
        </p:txBody>
      </p:sp>
      <p:sp>
        <p:nvSpPr>
          <p:cNvPr id="12" name="StaticPath"/>
          <p:cNvSpPr/>
          <p:nvPr/>
        </p:nvSpPr>
        <p:spPr>
          <a:xfrm rot="5401800">
            <a:off x="3849759" y="4024315"/>
            <a:ext cx="282893" cy="242470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Bullet text 5"/>
          <p:cNvSpPr/>
          <p:nvPr/>
        </p:nvSpPr>
        <p:spPr>
          <a:xfrm>
            <a:off x="4236625" y="3999357"/>
            <a:ext cx="3381185" cy="2910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9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Enables accurate forecasting</a:t>
            </a:r>
            <a:endParaRPr lang="en-US" sz="1195" dirty="0"/>
          </a:p>
        </p:txBody>
      </p:sp>
      <p:sp>
        <p:nvSpPr>
          <p:cNvPr id="14" name="StaticPath"/>
          <p:cNvSpPr/>
          <p:nvPr/>
        </p:nvSpPr>
        <p:spPr>
          <a:xfrm>
            <a:off x="276320" y="165021"/>
            <a:ext cx="1701641" cy="980903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StaticPath"/>
          <p:cNvSpPr/>
          <p:nvPr/>
        </p:nvSpPr>
        <p:spPr>
          <a:xfrm>
            <a:off x="1188148" y="165021"/>
            <a:ext cx="1701641" cy="980903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0" y="2143125"/>
            <a:ext cx="9144000" cy="2943225"/>
          </a:xfrm>
          <a:prstGeom prst="rect">
            <a:avLst/>
          </a:prstGeom>
          <a:solidFill>
            <a:srgbClr val="3F51B5">
              <a:alpha val="10000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313277" y="695134"/>
            <a:ext cx="6213253" cy="32289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Profit Trends Over Time</a:t>
            </a:r>
            <a:endParaRPr lang="en-US" sz="2165" dirty="0"/>
          </a:p>
        </p:txBody>
      </p:sp>
      <p:sp>
        <p:nvSpPr>
          <p:cNvPr id="4" name="StaticPath"/>
          <p:cNvSpPr/>
          <p:nvPr/>
        </p:nvSpPr>
        <p:spPr>
          <a:xfrm>
            <a:off x="313277" y="518112"/>
            <a:ext cx="4726305" cy="42863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StaticPath"/>
          <p:cNvSpPr/>
          <p:nvPr/>
        </p:nvSpPr>
        <p:spPr>
          <a:xfrm>
            <a:off x="281273" y="2226850"/>
            <a:ext cx="157163" cy="157163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ubtitle 1"/>
          <p:cNvSpPr/>
          <p:nvPr/>
        </p:nvSpPr>
        <p:spPr>
          <a:xfrm>
            <a:off x="564594" y="2226850"/>
            <a:ext cx="2770013" cy="2181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2023 Performance</a:t>
            </a:r>
            <a:endParaRPr lang="en-US" sz="1500" dirty="0"/>
          </a:p>
        </p:txBody>
      </p:sp>
      <p:sp>
        <p:nvSpPr>
          <p:cNvPr id="7" name="Paragraph 1"/>
          <p:cNvSpPr/>
          <p:nvPr/>
        </p:nvSpPr>
        <p:spPr>
          <a:xfrm>
            <a:off x="3642170" y="2226850"/>
            <a:ext cx="5238750" cy="58121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Profitability fluctuated with notable dips mid-year, followed by strong recovery in Q4, indicating seasonal demand in healthcare.</a:t>
            </a:r>
            <a:endParaRPr lang="en-US" sz="1345" dirty="0"/>
          </a:p>
        </p:txBody>
      </p:sp>
      <p:sp>
        <p:nvSpPr>
          <p:cNvPr id="8" name="StaticPath"/>
          <p:cNvSpPr/>
          <p:nvPr/>
        </p:nvSpPr>
        <p:spPr>
          <a:xfrm>
            <a:off x="251412" y="3224451"/>
            <a:ext cx="157163" cy="157163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Subtitle 2"/>
          <p:cNvSpPr/>
          <p:nvPr/>
        </p:nvSpPr>
        <p:spPr>
          <a:xfrm>
            <a:off x="551879" y="3224451"/>
            <a:ext cx="2782729" cy="2181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2024 Growth</a:t>
            </a:r>
            <a:endParaRPr lang="en-US" sz="1500" dirty="0"/>
          </a:p>
        </p:txBody>
      </p:sp>
      <p:sp>
        <p:nvSpPr>
          <p:cNvPr id="10" name="Paragraph 2"/>
          <p:cNvSpPr/>
          <p:nvPr/>
        </p:nvSpPr>
        <p:spPr>
          <a:xfrm>
            <a:off x="3630120" y="3303222"/>
            <a:ext cx="5238750" cy="44129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Higher profit peaks in mid-2024 highlight stronger performance compared to 2023, showing positive momentum.</a:t>
            </a:r>
            <a:endParaRPr lang="en-US" sz="1345" dirty="0"/>
          </a:p>
        </p:txBody>
      </p:sp>
      <p:sp>
        <p:nvSpPr>
          <p:cNvPr id="11" name="StaticPath"/>
          <p:cNvSpPr/>
          <p:nvPr/>
        </p:nvSpPr>
        <p:spPr>
          <a:xfrm>
            <a:off x="236553" y="4316587"/>
            <a:ext cx="157163" cy="157163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Subtitle 3"/>
          <p:cNvSpPr/>
          <p:nvPr/>
        </p:nvSpPr>
        <p:spPr>
          <a:xfrm>
            <a:off x="551878" y="4316587"/>
            <a:ext cx="2782729" cy="4363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Strategic Impact</a:t>
            </a:r>
            <a:endParaRPr lang="en-US" sz="1500" dirty="0"/>
          </a:p>
        </p:txBody>
      </p:sp>
      <p:sp>
        <p:nvSpPr>
          <p:cNvPr id="13" name="Paragraph 3"/>
          <p:cNvSpPr/>
          <p:nvPr/>
        </p:nvSpPr>
        <p:spPr>
          <a:xfrm>
            <a:off x="3630120" y="4307253"/>
            <a:ext cx="5238750" cy="6013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This trend analysis helps align sales strategies with seasonal cycles and allocate resources efficiently.</a:t>
            </a:r>
            <a:endParaRPr lang="en-US" sz="134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0" y="2143125"/>
            <a:ext cx="9144000" cy="2943225"/>
          </a:xfrm>
          <a:prstGeom prst="rect">
            <a:avLst/>
          </a:prstGeom>
          <a:solidFill>
            <a:srgbClr val="3F51B5">
              <a:alpha val="10000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313277" y="695134"/>
            <a:ext cx="6213253" cy="32289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Geographical Insights</a:t>
            </a:r>
            <a:endParaRPr lang="en-US" sz="2165" dirty="0"/>
          </a:p>
        </p:txBody>
      </p:sp>
      <p:sp>
        <p:nvSpPr>
          <p:cNvPr id="4" name="StaticPath"/>
          <p:cNvSpPr/>
          <p:nvPr/>
        </p:nvSpPr>
        <p:spPr>
          <a:xfrm>
            <a:off x="313277" y="518112"/>
            <a:ext cx="4726305" cy="42863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StaticPath"/>
          <p:cNvSpPr/>
          <p:nvPr/>
        </p:nvSpPr>
        <p:spPr>
          <a:xfrm>
            <a:off x="281273" y="2226850"/>
            <a:ext cx="157163" cy="157163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ubtitle 1"/>
          <p:cNvSpPr/>
          <p:nvPr/>
        </p:nvSpPr>
        <p:spPr>
          <a:xfrm>
            <a:off x="564594" y="2226850"/>
            <a:ext cx="2770013" cy="2181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Country Distribution</a:t>
            </a:r>
            <a:endParaRPr lang="en-US" sz="1420" dirty="0"/>
          </a:p>
        </p:txBody>
      </p:sp>
      <p:sp>
        <p:nvSpPr>
          <p:cNvPr id="7" name="Paragraph 1"/>
          <p:cNvSpPr/>
          <p:nvPr/>
        </p:nvSpPr>
        <p:spPr>
          <a:xfrm>
            <a:off x="3642170" y="2226850"/>
            <a:ext cx="5238750" cy="58121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India (16%) and France (15%) lead in sales share, followed by England (14%) and Germany (12%). USA accounts for 11% of the total.</a:t>
            </a:r>
            <a:endParaRPr lang="en-US" sz="1345" dirty="0"/>
          </a:p>
        </p:txBody>
      </p:sp>
      <p:sp>
        <p:nvSpPr>
          <p:cNvPr id="8" name="StaticPath"/>
          <p:cNvSpPr/>
          <p:nvPr/>
        </p:nvSpPr>
        <p:spPr>
          <a:xfrm>
            <a:off x="251412" y="3224451"/>
            <a:ext cx="157163" cy="157163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Subtitle 2"/>
          <p:cNvSpPr/>
          <p:nvPr/>
        </p:nvSpPr>
        <p:spPr>
          <a:xfrm>
            <a:off x="551879" y="3224451"/>
            <a:ext cx="2782729" cy="2181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Regional Opportunities</a:t>
            </a:r>
            <a:endParaRPr lang="en-US" sz="1420" dirty="0"/>
          </a:p>
        </p:txBody>
      </p:sp>
      <p:sp>
        <p:nvSpPr>
          <p:cNvPr id="10" name="Paragraph 2"/>
          <p:cNvSpPr/>
          <p:nvPr/>
        </p:nvSpPr>
        <p:spPr>
          <a:xfrm>
            <a:off x="3630120" y="3303222"/>
            <a:ext cx="5238750" cy="44129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India and France represent strong growth markets, while USA shows potential for improvement.</a:t>
            </a:r>
            <a:endParaRPr lang="en-US" sz="1345" dirty="0"/>
          </a:p>
        </p:txBody>
      </p:sp>
      <p:sp>
        <p:nvSpPr>
          <p:cNvPr id="11" name="StaticPath"/>
          <p:cNvSpPr/>
          <p:nvPr/>
        </p:nvSpPr>
        <p:spPr>
          <a:xfrm>
            <a:off x="236553" y="4316587"/>
            <a:ext cx="157163" cy="157163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Subtitle 3"/>
          <p:cNvSpPr/>
          <p:nvPr/>
        </p:nvSpPr>
        <p:spPr>
          <a:xfrm>
            <a:off x="551878" y="4316587"/>
            <a:ext cx="2782729" cy="4363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Strategic Decisions</a:t>
            </a:r>
            <a:endParaRPr lang="en-US" sz="1420" dirty="0"/>
          </a:p>
        </p:txBody>
      </p:sp>
      <p:sp>
        <p:nvSpPr>
          <p:cNvPr id="13" name="Paragraph 3"/>
          <p:cNvSpPr/>
          <p:nvPr/>
        </p:nvSpPr>
        <p:spPr>
          <a:xfrm>
            <a:off x="3630120" y="4307253"/>
            <a:ext cx="5238750" cy="6013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4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Sales teams can allocate resources to strengthen performance in high-growth areas and target underperforming regions.</a:t>
            </a:r>
            <a:endParaRPr lang="en-US" sz="134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0" y="2143125"/>
            <a:ext cx="9144000" cy="2943225"/>
          </a:xfrm>
          <a:prstGeom prst="rect">
            <a:avLst/>
          </a:prstGeom>
          <a:solidFill>
            <a:srgbClr val="3F51B5">
              <a:alpha val="10000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313277" y="695134"/>
            <a:ext cx="6213253" cy="32289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5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Product Mix Insights (Healthcare Products)</a:t>
            </a:r>
            <a:endParaRPr lang="en-US" sz="1850" dirty="0"/>
          </a:p>
        </p:txBody>
      </p:sp>
      <p:sp>
        <p:nvSpPr>
          <p:cNvPr id="4" name="StaticPath"/>
          <p:cNvSpPr/>
          <p:nvPr/>
        </p:nvSpPr>
        <p:spPr>
          <a:xfrm>
            <a:off x="313277" y="518112"/>
            <a:ext cx="4726305" cy="42863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StaticPath"/>
          <p:cNvSpPr/>
          <p:nvPr/>
        </p:nvSpPr>
        <p:spPr>
          <a:xfrm>
            <a:off x="281273" y="2226850"/>
            <a:ext cx="157163" cy="157163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ubtitle 1"/>
          <p:cNvSpPr/>
          <p:nvPr/>
        </p:nvSpPr>
        <p:spPr>
          <a:xfrm>
            <a:off x="564594" y="2226850"/>
            <a:ext cx="2770013" cy="2181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9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Units Sold Split</a:t>
            </a:r>
            <a:endParaRPr lang="en-US" sz="1395" dirty="0"/>
          </a:p>
        </p:txBody>
      </p:sp>
      <p:sp>
        <p:nvSpPr>
          <p:cNvPr id="7" name="Paragraph 1"/>
          <p:cNvSpPr/>
          <p:nvPr/>
        </p:nvSpPr>
        <p:spPr>
          <a:xfrm>
            <a:off x="3642170" y="2226850"/>
            <a:ext cx="5238750" cy="58121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4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Analytics Platform leads with 30% of units sold, followed by EHR Integration (15%), Telehealth (14%), Patient Engagement Platform (14%), Care Management (13%), and Claims AI (14%).</a:t>
            </a:r>
            <a:endParaRPr lang="en-US" sz="1240" dirty="0"/>
          </a:p>
        </p:txBody>
      </p:sp>
      <p:sp>
        <p:nvSpPr>
          <p:cNvPr id="8" name="StaticPath"/>
          <p:cNvSpPr/>
          <p:nvPr/>
        </p:nvSpPr>
        <p:spPr>
          <a:xfrm>
            <a:off x="251412" y="3224451"/>
            <a:ext cx="157163" cy="157163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Subtitle 2"/>
          <p:cNvSpPr/>
          <p:nvPr/>
        </p:nvSpPr>
        <p:spPr>
          <a:xfrm>
            <a:off x="551879" y="3224451"/>
            <a:ext cx="2782729" cy="2181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9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Balanced Healthcare Portfolio</a:t>
            </a:r>
            <a:endParaRPr lang="en-US" sz="1395" dirty="0"/>
          </a:p>
        </p:txBody>
      </p:sp>
      <p:sp>
        <p:nvSpPr>
          <p:cNvPr id="10" name="Paragraph 2"/>
          <p:cNvSpPr/>
          <p:nvPr/>
        </p:nvSpPr>
        <p:spPr>
          <a:xfrm>
            <a:off x="3630120" y="3303222"/>
            <a:ext cx="5238750" cy="44129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4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This diversified product mix reduces dependency on a single product line and ensures multiple revenue streams.</a:t>
            </a:r>
            <a:endParaRPr lang="en-US" sz="1240" dirty="0"/>
          </a:p>
        </p:txBody>
      </p:sp>
      <p:sp>
        <p:nvSpPr>
          <p:cNvPr id="11" name="StaticPath"/>
          <p:cNvSpPr/>
          <p:nvPr/>
        </p:nvSpPr>
        <p:spPr>
          <a:xfrm>
            <a:off x="236553" y="4316587"/>
            <a:ext cx="157163" cy="157163"/>
          </a:xfrm>
          <a:prstGeom prst="rect">
            <a:avLst/>
          </a:prstGeom>
          <a:solidFill>
            <a:srgbClr val="3F51B5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Subtitle 3"/>
          <p:cNvSpPr/>
          <p:nvPr/>
        </p:nvSpPr>
        <p:spPr>
          <a:xfrm>
            <a:off x="551878" y="4316587"/>
            <a:ext cx="2782729" cy="4363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9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Sales Targeting</a:t>
            </a:r>
            <a:endParaRPr lang="en-US" sz="1395" dirty="0"/>
          </a:p>
        </p:txBody>
      </p:sp>
      <p:sp>
        <p:nvSpPr>
          <p:cNvPr id="13" name="Paragraph 3"/>
          <p:cNvSpPr/>
          <p:nvPr/>
        </p:nvSpPr>
        <p:spPr>
          <a:xfrm>
            <a:off x="3630120" y="4307253"/>
            <a:ext cx="5238750" cy="6013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4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Sales leaders should prioritize campaigns on Analytics Platform while strengthening presence in Telehealth and Patient Engagement solutions.</a:t>
            </a:r>
            <a:endParaRPr lang="en-US" sz="124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aticPath"/>
          <p:cNvSpPr/>
          <p:nvPr/>
        </p:nvSpPr>
        <p:spPr>
          <a:xfrm>
            <a:off x="0" y="0"/>
            <a:ext cx="9144000" cy="1714500"/>
          </a:xfrm>
          <a:prstGeom prst="rect">
            <a:avLst/>
          </a:prstGeom>
          <a:solidFill>
            <a:srgbClr val="3F51B5">
              <a:alpha val="80000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itle"/>
          <p:cNvSpPr/>
          <p:nvPr/>
        </p:nvSpPr>
        <p:spPr>
          <a:xfrm>
            <a:off x="211360" y="337899"/>
            <a:ext cx="8721281" cy="64579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100" b="1" dirty="0">
                <a:solidFill>
                  <a:srgbClr val="FFFFFF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Summary &amp; Sales Team Benefits</a:t>
            </a:r>
            <a:endParaRPr lang="en-US" sz="2100" dirty="0"/>
          </a:p>
        </p:txBody>
      </p:sp>
      <p:sp>
        <p:nvSpPr>
          <p:cNvPr id="6" name="StaticPath"/>
          <p:cNvSpPr/>
          <p:nvPr/>
        </p:nvSpPr>
        <p:spPr>
          <a:xfrm>
            <a:off x="10081070" y="287274"/>
            <a:ext cx="500063" cy="500063"/>
          </a:xfrm>
          <a:prstGeom prst="ellipse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StaticText"/>
          <p:cNvSpPr/>
          <p:nvPr/>
        </p:nvSpPr>
        <p:spPr>
          <a:xfrm>
            <a:off x="726440" y="2060575"/>
            <a:ext cx="5201920" cy="23482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This dashboard transforms raw data into actionable insights for the healthcare sales force. It enables teams to: </a:t>
            </a: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Identify top-performing products like Analytics Platform and EHR Integration for focused campaigns.</a:t>
            </a: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Track monthly and seasonal trends to forecast demand and allocate resources.</a:t>
            </a: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Monitor profitability and margins to target high-value opportunities.</a:t>
            </a: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Compare performance across geographies and customer segments to refine strategies.</a:t>
            </a: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Use interactive slicers to run self-service analysis in real time.</a:t>
            </a:r>
            <a:endParaRPr lang="en-US" sz="1200" dirty="0"/>
          </a:p>
          <a:p>
            <a:pPr marL="0" indent="0" algn="l">
              <a:buNone/>
            </a:pPr>
            <a:endParaRPr lang="en-US" sz="12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By combining sales pipeline visibility with data-driven insights, the dashboard equips sales leaders to plan smarter, reduce risks, and seize growth opportunities across the healthcare industry.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On-screen Show (16:9)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OpenSans-Bold</vt:lpstr>
      <vt:lpstr>OpenSans-Regular</vt:lpstr>
      <vt:lpstr>Business Cooperate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laxman kumar</cp:lastModifiedBy>
  <cp:revision>2</cp:revision>
  <dcterms:created xsi:type="dcterms:W3CDTF">2025-09-07T23:31:00Z</dcterms:created>
  <dcterms:modified xsi:type="dcterms:W3CDTF">2025-09-18T21:25:01Z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0CD20B3C93454F4DAA8C523D8EECE208_12</vt:lpwstr>
  </property>
  <property fmtid="{D5CDD505-2E9C-101B-9397-08002B2CF9AE}" pid="3" name="KSOProductBuildVer">
    <vt:lpwstr>1033-12.2.0.22549</vt:lpwstr>
  </property>
</Properties>
</file>