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4" r:id="rId14"/>
    <p:sldId id="275" r:id="rId15"/>
    <p:sldId id="273" r:id="rId16"/>
    <p:sldId id="267" r:id="rId17"/>
    <p:sldId id="268" r:id="rId18"/>
    <p:sldId id="269" r:id="rId19"/>
    <p:sldId id="270" r:id="rId20"/>
    <p:sldId id="276" r:id="rId21"/>
    <p:sldId id="277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6" d="100"/>
          <a:sy n="76" d="100"/>
        </p:scale>
        <p:origin x="-11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jsref_regexp_whitespace_non.asp" TargetMode="External" /><Relationship Id="rId13" Type="http://schemas.openxmlformats.org/officeDocument/2006/relationships/hyperlink" Target="https://www.w3schools.com/jsref/jsref_regexp_formfeed.asp" TargetMode="External" /><Relationship Id="rId18" Type="http://schemas.openxmlformats.org/officeDocument/2006/relationships/hyperlink" Target="https://www.w3schools.com/jsref/jsref_regexp_hex.asp" TargetMode="External" /><Relationship Id="rId3" Type="http://schemas.openxmlformats.org/officeDocument/2006/relationships/hyperlink" Target="https://www.w3schools.com/jsref/jsref_regexp_wordchar.asp" TargetMode="External" /><Relationship Id="rId7" Type="http://schemas.openxmlformats.org/officeDocument/2006/relationships/hyperlink" Target="https://www.w3schools.com/jsref/jsref_regexp_whitespace.asp" TargetMode="External" /><Relationship Id="rId12" Type="http://schemas.openxmlformats.org/officeDocument/2006/relationships/hyperlink" Target="https://www.w3schools.com/jsref/jsref_regexp_newline.asp" TargetMode="External" /><Relationship Id="rId17" Type="http://schemas.openxmlformats.org/officeDocument/2006/relationships/hyperlink" Target="https://www.w3schools.com/jsref/jsref_regexp_octal.asp" TargetMode="External" /><Relationship Id="rId2" Type="http://schemas.openxmlformats.org/officeDocument/2006/relationships/hyperlink" Target="https://www.w3schools.com/jsref/jsref_regexp_dot.asp" TargetMode="External" /><Relationship Id="rId16" Type="http://schemas.openxmlformats.org/officeDocument/2006/relationships/hyperlink" Target="https://www.w3schools.com/jsref/jsref_regexp_vtab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jsref/jsref_regexp_digit_non.asp" TargetMode="External" /><Relationship Id="rId11" Type="http://schemas.openxmlformats.org/officeDocument/2006/relationships/hyperlink" Target="https://www.w3schools.com/jsref/jsref_regexp_nul.asp" TargetMode="External" /><Relationship Id="rId5" Type="http://schemas.openxmlformats.org/officeDocument/2006/relationships/hyperlink" Target="https://www.w3schools.com/jsref/jsref_regexp_digit.asp" TargetMode="External" /><Relationship Id="rId15" Type="http://schemas.openxmlformats.org/officeDocument/2006/relationships/hyperlink" Target="https://www.w3schools.com/jsref/jsref_regexp_tab.asp" TargetMode="External" /><Relationship Id="rId10" Type="http://schemas.openxmlformats.org/officeDocument/2006/relationships/hyperlink" Target="https://www.w3schools.com/jsref/jsref_regexp_begin_not.asp" TargetMode="External" /><Relationship Id="rId19" Type="http://schemas.openxmlformats.org/officeDocument/2006/relationships/hyperlink" Target="https://www.w3schools.com/jsref/jsref_regexp_unicode_hex.asp" TargetMode="External" /><Relationship Id="rId4" Type="http://schemas.openxmlformats.org/officeDocument/2006/relationships/hyperlink" Target="https://www.w3schools.com/jsref/jsref_regexp_wordchar_non.asp" TargetMode="External" /><Relationship Id="rId9" Type="http://schemas.openxmlformats.org/officeDocument/2006/relationships/hyperlink" Target="https://www.w3schools.com/jsref/jsref_regexp_begin.asp" TargetMode="External" /><Relationship Id="rId14" Type="http://schemas.openxmlformats.org/officeDocument/2006/relationships/hyperlink" Target="https://www.w3schools.com/jsref/jsref_regexp_carriagereturn.asp" TargetMode="Externa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590800"/>
            <a:ext cx="7086600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Bookman Old Style" pitchFamily="18" charset="0"/>
              </a:rPr>
              <a:t>JAVA SCRIPT 				VALIDATION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ID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/^([a-zA-Z0-9_\.\-])+\@(([a-zA-Z0-9\-])+\.)+([a-zA-Z0-9]{2,4})+$/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000" dirty="0">
                <a:latin typeface="Cambria" panose="02040503050406030204" pitchFamily="18" charset="0"/>
                <a:ea typeface="Cambria" panose="02040503050406030204" pitchFamily="18" charset="0"/>
              </a:rPr>
              <a:t>/^([\w-\.]+)@((\[[0-9]{1,3}\.[0-9]{1,3}\.[0-9]{1,3}\.)|(([\w-]+\.)+))([a-zA-Z]{2,4}|[0-9]{1,3})(\]?)$/</a:t>
            </a:r>
          </a:p>
          <a:p>
            <a:pPr marL="514350" indent="-514350">
              <a:buFont typeface="+mj-lt"/>
              <a:buAutoNum type="arabicPeriod"/>
            </a:pPr>
            <a:endParaRPr lang="pt-B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000" dirty="0">
                <a:latin typeface="Cambria" panose="02040503050406030204" pitchFamily="18" charset="0"/>
                <a:ea typeface="Cambria" panose="02040503050406030204" pitchFamily="18" charset="0"/>
              </a:rPr>
              <a:t>/^\w+([-+.']\w+)*@\w+([-.]\w+)*\.\w+([-.]\w+)*$/</a:t>
            </a:r>
          </a:p>
          <a:p>
            <a:pPr marL="514350" indent="-514350">
              <a:buFont typeface="+mj-lt"/>
              <a:buAutoNum type="arabicPeriod"/>
            </a:pPr>
            <a:endParaRPr lang="pt-B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000" dirty="0">
                <a:latin typeface="Cambria" panose="02040503050406030204" pitchFamily="18" charset="0"/>
                <a:ea typeface="Cambria" panose="02040503050406030204" pitchFamily="18" charset="0"/>
              </a:rPr>
              <a:t>/^[_a-z0-9-]+(\.[_a-z0-9-]+)*@[a-z0-9-]+(\.[a-z0-9-]+)*(\.[a-z]{2,4})$/</a:t>
            </a:r>
          </a:p>
          <a:p>
            <a:pPr marL="514350" indent="-514350">
              <a:buFont typeface="+mj-lt"/>
              <a:buAutoNum type="arabicPeriod"/>
            </a:pPr>
            <a:endParaRPr lang="pt-B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/^[a-zA-Z0-9._-]+@[a-zA-Z0-9.-]+\.[a-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zA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-Z]{2,4}$/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pt-B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37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&lt;html &gt;&lt;head &gt;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      &lt;script type="text/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"&gt;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      function 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IsValidEmail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(email) {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          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expr = /^([\w-\.]+)@((\[[0-9]{1,3}\.[0-9]{1,3}\.[0-9]{1,3}\.)|(([\w-]+\.)+))([a-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zA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-Z]{2,4}|[0-9]{1,3})(\]?)$/;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          return 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expr.test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(email);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      };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      function 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ValidateEmail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() {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          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email =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document.getElementById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("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txtEmail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").value;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          if (!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IsValidEmail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(email)) {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              alert("Invalid email address.");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          }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          else {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              alert("Valid email address.");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          }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      }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  &lt;/script&gt;&lt;/head&gt;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&lt;body&gt;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  &lt;form id="form1"&gt;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  &lt;input type="text" id="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txtEmail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" /&gt;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  &lt;input type="button" id="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btnValidate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" value="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ValidateEmail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" 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				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onclick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= "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ValidateEmail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()" /&gt;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  &lt;/form&gt;&lt;/body&gt;&lt;/html&gt;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33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Mobile Number Validation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function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phonenumber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inputtxt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phoneno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= /^\d{10}$/; 	if((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inputtxt.value.match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phoneno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)) 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{ 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	return true; 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}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else 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{ 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	alert("message"); 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	return false; 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}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2471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Cambria" pitchFamily="18" charset="0"/>
              </a:rPr>
              <a:t>Validating Mobile Number using length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&lt;html&gt;&lt;body&gt;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&lt;input id="numb"&gt;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&lt;button type="button" </a:t>
            </a:r>
            <a:r>
              <a:rPr lang="en-IN" dirty="0" err="1">
                <a:latin typeface="Cambria" pitchFamily="18" charset="0"/>
              </a:rPr>
              <a:t>onclick</a:t>
            </a:r>
            <a:r>
              <a:rPr lang="en-IN" dirty="0">
                <a:latin typeface="Cambria" pitchFamily="18" charset="0"/>
              </a:rPr>
              <a:t>="</a:t>
            </a:r>
            <a:r>
              <a:rPr lang="en-IN" dirty="0" err="1">
                <a:latin typeface="Cambria" pitchFamily="18" charset="0"/>
              </a:rPr>
              <a:t>myFunction</a:t>
            </a:r>
            <a:r>
              <a:rPr lang="en-IN" dirty="0">
                <a:latin typeface="Cambria" pitchFamily="18" charset="0"/>
              </a:rPr>
              <a:t>()"&gt;Submit&lt;/button&gt;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&lt;p id="demo"&gt;&lt;/p&gt;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function </a:t>
            </a:r>
            <a:r>
              <a:rPr lang="en-IN" dirty="0" err="1">
                <a:latin typeface="Cambria" pitchFamily="18" charset="0"/>
              </a:rPr>
              <a:t>myFunction</a:t>
            </a:r>
            <a:r>
              <a:rPr lang="en-IN" dirty="0">
                <a:latin typeface="Cambria" pitchFamily="18" charset="0"/>
              </a:rPr>
              <a:t>() {</a:t>
            </a:r>
          </a:p>
          <a:p>
            <a:pPr marL="0" indent="0">
              <a:buNone/>
            </a:pPr>
            <a:r>
              <a:rPr lang="en-IN" dirty="0" err="1">
                <a:latin typeface="Cambria" pitchFamily="18" charset="0"/>
              </a:rPr>
              <a:t>var</a:t>
            </a:r>
            <a:r>
              <a:rPr lang="en-IN" dirty="0">
                <a:latin typeface="Cambria" pitchFamily="18" charset="0"/>
              </a:rPr>
              <a:t> x = </a:t>
            </a:r>
            <a:r>
              <a:rPr lang="en-IN" dirty="0" err="1">
                <a:latin typeface="Cambria" pitchFamily="18" charset="0"/>
              </a:rPr>
              <a:t>document.getElementById</a:t>
            </a:r>
            <a:r>
              <a:rPr lang="en-IN" dirty="0">
                <a:latin typeface="Cambria" pitchFamily="18" charset="0"/>
              </a:rPr>
              <a:t>("numb").value;</a:t>
            </a:r>
          </a:p>
          <a:p>
            <a:pPr marL="0" indent="0">
              <a:buNone/>
            </a:pPr>
            <a:r>
              <a:rPr lang="en-IN" dirty="0" err="1">
                <a:latin typeface="Cambria" pitchFamily="18" charset="0"/>
              </a:rPr>
              <a:t>var</a:t>
            </a:r>
            <a:r>
              <a:rPr lang="en-IN" dirty="0">
                <a:latin typeface="Cambria" pitchFamily="18" charset="0"/>
              </a:rPr>
              <a:t> text;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  if (</a:t>
            </a:r>
            <a:r>
              <a:rPr lang="en-IN" dirty="0" err="1">
                <a:latin typeface="Cambria" pitchFamily="18" charset="0"/>
              </a:rPr>
              <a:t>isNaN</a:t>
            </a:r>
            <a:r>
              <a:rPr lang="en-IN" dirty="0">
                <a:latin typeface="Cambria" pitchFamily="18" charset="0"/>
              </a:rPr>
              <a:t>(x) || x &lt; 1 || x &gt; 10) {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    text = "Input not valid";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  } else {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    text = "Input OK";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  }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  </a:t>
            </a:r>
            <a:r>
              <a:rPr lang="en-IN" dirty="0" err="1">
                <a:latin typeface="Cambria" pitchFamily="18" charset="0"/>
              </a:rPr>
              <a:t>document.getElementById</a:t>
            </a:r>
            <a:r>
              <a:rPr lang="en-IN" dirty="0">
                <a:latin typeface="Cambria" pitchFamily="18" charset="0"/>
              </a:rPr>
              <a:t>("demo").</a:t>
            </a:r>
            <a:r>
              <a:rPr lang="en-IN" dirty="0" err="1">
                <a:latin typeface="Cambria" pitchFamily="18" charset="0"/>
              </a:rPr>
              <a:t>innerHTML</a:t>
            </a:r>
            <a:r>
              <a:rPr lang="en-IN" dirty="0">
                <a:latin typeface="Cambria" pitchFamily="18" charset="0"/>
              </a:rPr>
              <a:t> = text;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&lt;/script&gt;&lt;/body&gt;&lt;/html&gt;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01697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IN" b="1" dirty="0">
                <a:latin typeface="Cambria" pitchFamily="18" charset="0"/>
              </a:rPr>
              <a:t>Validating Mobile Number using Regular Expression</a:t>
            </a:r>
          </a:p>
          <a:p>
            <a:pPr marL="0" indent="0" fontAlgn="base">
              <a:buNone/>
            </a:pPr>
            <a:r>
              <a:rPr lang="en-IN" dirty="0">
                <a:latin typeface="Cambria" pitchFamily="18" charset="0"/>
              </a:rPr>
              <a:t>&lt;script type="text/</a:t>
            </a:r>
            <a:r>
              <a:rPr lang="en-IN" dirty="0" err="1">
                <a:latin typeface="Cambria" pitchFamily="18" charset="0"/>
              </a:rPr>
              <a:t>javascript</a:t>
            </a:r>
            <a:r>
              <a:rPr lang="en-IN" dirty="0">
                <a:latin typeface="Cambria" pitchFamily="18" charset="0"/>
              </a:rPr>
              <a:t>"&gt;</a:t>
            </a:r>
          </a:p>
          <a:p>
            <a:pPr marL="0" indent="0" fontAlgn="base">
              <a:buNone/>
            </a:pPr>
            <a:r>
              <a:rPr lang="en-IN" dirty="0">
                <a:latin typeface="Cambria" pitchFamily="18" charset="0"/>
              </a:rPr>
              <a:t>        function validate() {</a:t>
            </a:r>
          </a:p>
          <a:p>
            <a:pPr marL="0" indent="0" fontAlgn="base">
              <a:buNone/>
            </a:pPr>
            <a:r>
              <a:rPr lang="en-IN" dirty="0">
                <a:latin typeface="Cambria" pitchFamily="18" charset="0"/>
              </a:rPr>
              <a:t>              </a:t>
            </a:r>
            <a:r>
              <a:rPr lang="en-IN" dirty="0" err="1">
                <a:latin typeface="Cambria" pitchFamily="18" charset="0"/>
              </a:rPr>
              <a:t>var</a:t>
            </a:r>
            <a:r>
              <a:rPr lang="en-IN" dirty="0">
                <a:latin typeface="Cambria" pitchFamily="18" charset="0"/>
              </a:rPr>
              <a:t> user = </a:t>
            </a:r>
            <a:r>
              <a:rPr lang="en-IN" dirty="0" err="1">
                <a:latin typeface="Cambria" pitchFamily="18" charset="0"/>
              </a:rPr>
              <a:t>document.getElementById</a:t>
            </a:r>
            <a:r>
              <a:rPr lang="en-IN" dirty="0">
                <a:latin typeface="Cambria" pitchFamily="18" charset="0"/>
              </a:rPr>
              <a:t>("c").value;</a:t>
            </a:r>
          </a:p>
          <a:p>
            <a:pPr marL="0" indent="0" fontAlgn="base">
              <a:buNone/>
            </a:pPr>
            <a:r>
              <a:rPr lang="en-IN" dirty="0">
                <a:latin typeface="Cambria" pitchFamily="18" charset="0"/>
              </a:rPr>
              <a:t>            </a:t>
            </a:r>
            <a:r>
              <a:rPr lang="en-IN" dirty="0" err="1">
                <a:latin typeface="Cambria" pitchFamily="18" charset="0"/>
              </a:rPr>
              <a:t>var</a:t>
            </a:r>
            <a:r>
              <a:rPr lang="en-IN" dirty="0">
                <a:latin typeface="Cambria" pitchFamily="18" charset="0"/>
              </a:rPr>
              <a:t> user2 = </a:t>
            </a:r>
            <a:r>
              <a:rPr lang="en-IN" dirty="0" err="1">
                <a:latin typeface="Cambria" pitchFamily="18" charset="0"/>
              </a:rPr>
              <a:t>document.getElementById</a:t>
            </a:r>
            <a:r>
              <a:rPr lang="en-IN" dirty="0">
                <a:latin typeface="Cambria" pitchFamily="18" charset="0"/>
              </a:rPr>
              <a:t>("c");</a:t>
            </a:r>
          </a:p>
          <a:p>
            <a:pPr marL="0" indent="0" fontAlgn="base">
              <a:buNone/>
            </a:pPr>
            <a:r>
              <a:rPr lang="en-IN" dirty="0">
                <a:latin typeface="Cambria" pitchFamily="18" charset="0"/>
              </a:rPr>
              <a:t>            </a:t>
            </a:r>
            <a:r>
              <a:rPr lang="en-IN" dirty="0" err="1">
                <a:latin typeface="Cambria" pitchFamily="18" charset="0"/>
              </a:rPr>
              <a:t>var</a:t>
            </a:r>
            <a:r>
              <a:rPr lang="en-IN" dirty="0">
                <a:latin typeface="Cambria" pitchFamily="18" charset="0"/>
              </a:rPr>
              <a:t> re = /^[7-9][0-9]{9}$/;</a:t>
            </a:r>
          </a:p>
          <a:p>
            <a:pPr marL="0" indent="0" fontAlgn="base">
              <a:buNone/>
            </a:pPr>
            <a:r>
              <a:rPr lang="en-IN" dirty="0">
                <a:latin typeface="Cambria" pitchFamily="18" charset="0"/>
              </a:rPr>
              <a:t>            if (</a:t>
            </a:r>
            <a:r>
              <a:rPr lang="en-IN" dirty="0" err="1">
                <a:latin typeface="Cambria" pitchFamily="18" charset="0"/>
              </a:rPr>
              <a:t>re.test</a:t>
            </a:r>
            <a:r>
              <a:rPr lang="en-IN" dirty="0">
                <a:latin typeface="Cambria" pitchFamily="18" charset="0"/>
              </a:rPr>
              <a:t>(user)) {</a:t>
            </a:r>
          </a:p>
          <a:p>
            <a:pPr marL="0" indent="0" fontAlgn="base">
              <a:buNone/>
            </a:pPr>
            <a:r>
              <a:rPr lang="en-IN" dirty="0">
                <a:latin typeface="Cambria" pitchFamily="18" charset="0"/>
              </a:rPr>
              <a:t>                alert("done");</a:t>
            </a:r>
          </a:p>
          <a:p>
            <a:pPr marL="0" indent="0" fontAlgn="base">
              <a:buNone/>
            </a:pPr>
            <a:r>
              <a:rPr lang="en-IN" dirty="0">
                <a:latin typeface="Cambria" pitchFamily="18" charset="0"/>
              </a:rPr>
              <a:t>                return true;</a:t>
            </a:r>
          </a:p>
          <a:p>
            <a:pPr marL="0" indent="0" fontAlgn="base">
              <a:buNone/>
            </a:pPr>
            <a:r>
              <a:rPr lang="en-IN" dirty="0">
                <a:latin typeface="Cambria" pitchFamily="18" charset="0"/>
              </a:rPr>
              <a:t>            }</a:t>
            </a:r>
          </a:p>
          <a:p>
            <a:pPr marL="0" indent="0" fontAlgn="base">
              <a:buNone/>
            </a:pPr>
            <a:r>
              <a:rPr lang="en-IN" dirty="0">
                <a:latin typeface="Cambria" pitchFamily="18" charset="0"/>
              </a:rPr>
              <a:t>            else {</a:t>
            </a:r>
          </a:p>
          <a:p>
            <a:pPr marL="0" indent="0" fontAlgn="base">
              <a:buNone/>
            </a:pPr>
            <a:r>
              <a:rPr lang="en-IN" dirty="0">
                <a:latin typeface="Cambria" pitchFamily="18" charset="0"/>
              </a:rPr>
              <a:t>  </a:t>
            </a:r>
          </a:p>
          <a:p>
            <a:pPr marL="0" indent="0" fontAlgn="base">
              <a:buNone/>
            </a:pPr>
            <a:r>
              <a:rPr lang="en-IN" dirty="0">
                <a:latin typeface="Cambria" pitchFamily="18" charset="0"/>
              </a:rPr>
              <a:t>                user2.style.border = "red solid 3px";</a:t>
            </a:r>
          </a:p>
          <a:p>
            <a:pPr marL="0" indent="0" fontAlgn="base">
              <a:buNone/>
            </a:pPr>
            <a:r>
              <a:rPr lang="en-IN" dirty="0">
                <a:latin typeface="Cambria" pitchFamily="18" charset="0"/>
              </a:rPr>
              <a:t>                return false;</a:t>
            </a:r>
          </a:p>
          <a:p>
            <a:pPr marL="0" indent="0" fontAlgn="base">
              <a:buNone/>
            </a:pPr>
            <a:r>
              <a:rPr lang="en-IN" dirty="0">
                <a:latin typeface="Cambria" pitchFamily="18" charset="0"/>
              </a:rPr>
              <a:t>            }</a:t>
            </a:r>
          </a:p>
          <a:p>
            <a:pPr marL="0" indent="0" fontAlgn="base">
              <a:buNone/>
            </a:pPr>
            <a:r>
              <a:rPr lang="en-IN" dirty="0">
                <a:latin typeface="Cambria" pitchFamily="18" charset="0"/>
              </a:rPr>
              <a:t>        }</a:t>
            </a:r>
          </a:p>
          <a:p>
            <a:pPr marL="0" indent="0" fontAlgn="base">
              <a:buNone/>
            </a:pPr>
            <a:r>
              <a:rPr lang="en-IN" dirty="0">
                <a:latin typeface="Cambria" pitchFamily="18" charset="0"/>
              </a:rPr>
              <a:t>    &lt;/script&gt;</a:t>
            </a:r>
          </a:p>
          <a:p>
            <a:pPr marL="0" indent="0" fontAlgn="base">
              <a:buNone/>
            </a:pPr>
            <a:r>
              <a:rPr lang="en-IN" dirty="0">
                <a:latin typeface="Cambria" pitchFamily="18" charset="0"/>
              </a:rPr>
              <a:t>&lt;/head&gt;</a:t>
            </a:r>
          </a:p>
          <a:p>
            <a:pPr marL="0" indent="0">
              <a:buNone/>
            </a:pPr>
            <a:endParaRPr lang="en-IN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6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Mobile Number Patterns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ambria" pitchFamily="18" charset="0"/>
              </a:rPr>
              <a:t>/^\(?([0-9]{3})\)?[-. ]?([0-9]{3})[-. ]?([0-9]{4})$/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latin typeface="Cambria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ambria" pitchFamily="18" charset="0"/>
              </a:rPr>
              <a:t>/^([0|\+[0-9]{1,5})?([7-9][0-9]{9})$/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ambria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itchFamily="18" charset="0"/>
              </a:rPr>
              <a:t>/^[1-9]\d{9}$/</a:t>
            </a:r>
            <a:endParaRPr lang="en-IN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4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6600" b="1" dirty="0">
                <a:latin typeface="Cambria" panose="02040503050406030204" pitchFamily="18" charset="0"/>
                <a:ea typeface="Cambria" panose="02040503050406030204" pitchFamily="18" charset="0"/>
              </a:rPr>
              <a:t>VALIDATION WITHOUT REGULAR EXPRESSION</a:t>
            </a:r>
            <a:endParaRPr lang="en-IN" sz="6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7200" b="1" dirty="0">
                <a:latin typeface="Cambria" panose="02040503050406030204" pitchFamily="18" charset="0"/>
                <a:ea typeface="Cambria" panose="02040503050406030204" pitchFamily="18" charset="0"/>
              </a:rPr>
              <a:t>&lt;script&gt;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function </a:t>
            </a:r>
            <a:r>
              <a:rPr lang="en-IN" sz="7200" dirty="0" err="1">
                <a:latin typeface="Cambria" panose="02040503050406030204" pitchFamily="18" charset="0"/>
                <a:ea typeface="Cambria" panose="02040503050406030204" pitchFamily="18" charset="0"/>
              </a:rPr>
              <a:t>validateform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(){  </a:t>
            </a:r>
          </a:p>
          <a:p>
            <a:pPr marL="0" indent="0">
              <a:buNone/>
            </a:pPr>
            <a:r>
              <a:rPr lang="en-IN" sz="7200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name=</a:t>
            </a:r>
            <a:r>
              <a:rPr lang="en-IN" sz="7200" dirty="0" err="1">
                <a:latin typeface="Cambria" panose="02040503050406030204" pitchFamily="18" charset="0"/>
                <a:ea typeface="Cambria" panose="02040503050406030204" pitchFamily="18" charset="0"/>
              </a:rPr>
              <a:t>document.myform.name.value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;  </a:t>
            </a:r>
          </a:p>
          <a:p>
            <a:pPr marL="0" indent="0">
              <a:buNone/>
            </a:pPr>
            <a:r>
              <a:rPr lang="en-IN" sz="7200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password=</a:t>
            </a:r>
            <a:r>
              <a:rPr lang="en-IN" sz="7200" dirty="0" err="1">
                <a:latin typeface="Cambria" panose="02040503050406030204" pitchFamily="18" charset="0"/>
                <a:ea typeface="Cambria" panose="02040503050406030204" pitchFamily="18" charset="0"/>
              </a:rPr>
              <a:t>document.myform.password.value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;  </a:t>
            </a:r>
          </a:p>
          <a:p>
            <a:pPr marL="0" indent="0">
              <a:buNone/>
            </a:pP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if (name==null || name==""){  </a:t>
            </a:r>
          </a:p>
          <a:p>
            <a:pPr marL="0" indent="0">
              <a:buNone/>
            </a:pP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 alert("Name can't be blank");  </a:t>
            </a:r>
          </a:p>
          <a:p>
            <a:pPr marL="0" indent="0">
              <a:buNone/>
            </a:pP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 return false;  </a:t>
            </a:r>
          </a:p>
          <a:p>
            <a:pPr marL="0" indent="0">
              <a:buNone/>
            </a:pP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}else if(</a:t>
            </a:r>
            <a:r>
              <a:rPr lang="en-IN" sz="7200" dirty="0" err="1">
                <a:latin typeface="Cambria" panose="02040503050406030204" pitchFamily="18" charset="0"/>
                <a:ea typeface="Cambria" panose="02040503050406030204" pitchFamily="18" charset="0"/>
              </a:rPr>
              <a:t>password.length</a:t>
            </a:r>
            <a:r>
              <a:rPr lang="en-IN" sz="7200" b="1" dirty="0">
                <a:latin typeface="Cambria" panose="02040503050406030204" pitchFamily="18" charset="0"/>
                <a:ea typeface="Cambria" panose="02040503050406030204" pitchFamily="18" charset="0"/>
              </a:rPr>
              <a:t>&lt;6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){  </a:t>
            </a:r>
          </a:p>
          <a:p>
            <a:pPr marL="0" indent="0">
              <a:buNone/>
            </a:pP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 alert("Password must be at least 6 characters long.");  </a:t>
            </a:r>
          </a:p>
          <a:p>
            <a:pPr marL="0" indent="0">
              <a:buNone/>
            </a:pP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 return false;  </a:t>
            </a:r>
          </a:p>
          <a:p>
            <a:pPr marL="0" indent="0">
              <a:buNone/>
            </a:pP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 }  </a:t>
            </a:r>
          </a:p>
          <a:p>
            <a:pPr marL="0" indent="0">
              <a:buNone/>
            </a:pP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sz="7200" b="1" dirty="0">
                <a:latin typeface="Cambria" panose="02040503050406030204" pitchFamily="18" charset="0"/>
                <a:ea typeface="Cambria" panose="02040503050406030204" pitchFamily="18" charset="0"/>
              </a:rPr>
              <a:t>&lt;/script&gt;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7200" b="1" dirty="0">
                <a:latin typeface="Cambria" panose="02040503050406030204" pitchFamily="18" charset="0"/>
                <a:ea typeface="Cambria" panose="02040503050406030204" pitchFamily="18" charset="0"/>
              </a:rPr>
              <a:t>&lt;body&gt;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7200" b="1" dirty="0">
                <a:latin typeface="Cambria" panose="02040503050406030204" pitchFamily="18" charset="0"/>
                <a:ea typeface="Cambria" panose="02040503050406030204" pitchFamily="18" charset="0"/>
              </a:rPr>
              <a:t>&lt;form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name="</a:t>
            </a:r>
            <a:r>
              <a:rPr lang="en-IN" sz="7200" dirty="0" err="1">
                <a:latin typeface="Cambria" panose="02040503050406030204" pitchFamily="18" charset="0"/>
                <a:ea typeface="Cambria" panose="02040503050406030204" pitchFamily="18" charset="0"/>
              </a:rPr>
              <a:t>myform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" method="post" action="</a:t>
            </a:r>
            <a:r>
              <a:rPr lang="en-IN" sz="7200" dirty="0" err="1">
                <a:latin typeface="Cambria" panose="02040503050406030204" pitchFamily="18" charset="0"/>
                <a:ea typeface="Cambria" panose="02040503050406030204" pitchFamily="18" charset="0"/>
              </a:rPr>
              <a:t>abc.jsp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" </a:t>
            </a:r>
            <a:r>
              <a:rPr lang="en-IN" sz="7200" dirty="0" err="1">
                <a:latin typeface="Cambria" panose="02040503050406030204" pitchFamily="18" charset="0"/>
                <a:ea typeface="Cambria" panose="02040503050406030204" pitchFamily="18" charset="0"/>
              </a:rPr>
              <a:t>onsubmit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="return </a:t>
            </a:r>
            <a:r>
              <a:rPr lang="en-IN" sz="7200" dirty="0" err="1">
                <a:latin typeface="Cambria" panose="02040503050406030204" pitchFamily="18" charset="0"/>
                <a:ea typeface="Cambria" panose="02040503050406030204" pitchFamily="18" charset="0"/>
              </a:rPr>
              <a:t>validateform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()" </a:t>
            </a:r>
            <a:r>
              <a:rPr lang="en-IN" sz="7200" b="1" dirty="0"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Name: </a:t>
            </a:r>
            <a:r>
              <a:rPr lang="en-IN" sz="7200" b="1" dirty="0">
                <a:latin typeface="Cambria" panose="02040503050406030204" pitchFamily="18" charset="0"/>
                <a:ea typeface="Cambria" panose="02040503050406030204" pitchFamily="18" charset="0"/>
              </a:rPr>
              <a:t>&lt;input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type="text" name="name"</a:t>
            </a:r>
            <a:r>
              <a:rPr lang="en-IN" sz="7200" b="1" dirty="0">
                <a:latin typeface="Cambria" panose="02040503050406030204" pitchFamily="18" charset="0"/>
                <a:ea typeface="Cambria" panose="02040503050406030204" pitchFamily="18" charset="0"/>
              </a:rPr>
              <a:t>&gt;&lt;</a:t>
            </a:r>
            <a:r>
              <a:rPr lang="en-IN" sz="7200" b="1" dirty="0" err="1">
                <a:latin typeface="Cambria" panose="02040503050406030204" pitchFamily="18" charset="0"/>
                <a:ea typeface="Cambria" panose="02040503050406030204" pitchFamily="18" charset="0"/>
              </a:rPr>
              <a:t>br</a:t>
            </a:r>
            <a:r>
              <a:rPr lang="en-IN" sz="7200" b="1" dirty="0">
                <a:latin typeface="Cambria" panose="02040503050406030204" pitchFamily="18" charset="0"/>
                <a:ea typeface="Cambria" panose="02040503050406030204" pitchFamily="18" charset="0"/>
              </a:rPr>
              <a:t>/&gt;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Password: </a:t>
            </a:r>
            <a:r>
              <a:rPr lang="en-IN" sz="7200" b="1" dirty="0">
                <a:latin typeface="Cambria" panose="02040503050406030204" pitchFamily="18" charset="0"/>
                <a:ea typeface="Cambria" panose="02040503050406030204" pitchFamily="18" charset="0"/>
              </a:rPr>
              <a:t>&lt;input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type="password" name="password"</a:t>
            </a:r>
            <a:r>
              <a:rPr lang="en-IN" sz="7200" b="1" dirty="0">
                <a:latin typeface="Cambria" panose="02040503050406030204" pitchFamily="18" charset="0"/>
                <a:ea typeface="Cambria" panose="02040503050406030204" pitchFamily="18" charset="0"/>
              </a:rPr>
              <a:t>&gt;&lt;</a:t>
            </a:r>
            <a:r>
              <a:rPr lang="en-IN" sz="7200" b="1" dirty="0" err="1">
                <a:latin typeface="Cambria" panose="02040503050406030204" pitchFamily="18" charset="0"/>
                <a:ea typeface="Cambria" panose="02040503050406030204" pitchFamily="18" charset="0"/>
              </a:rPr>
              <a:t>br</a:t>
            </a:r>
            <a:r>
              <a:rPr lang="en-IN" sz="7200" b="1" dirty="0">
                <a:latin typeface="Cambria" panose="02040503050406030204" pitchFamily="18" charset="0"/>
                <a:ea typeface="Cambria" panose="02040503050406030204" pitchFamily="18" charset="0"/>
              </a:rPr>
              <a:t>/&gt;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7200" b="1" dirty="0">
                <a:latin typeface="Cambria" panose="02040503050406030204" pitchFamily="18" charset="0"/>
                <a:ea typeface="Cambria" panose="02040503050406030204" pitchFamily="18" charset="0"/>
              </a:rPr>
              <a:t>&lt;input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type="submit" value="register"</a:t>
            </a:r>
            <a:r>
              <a:rPr lang="en-IN" sz="7200" b="1" dirty="0"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7200" b="1" dirty="0">
                <a:latin typeface="Cambria" panose="02040503050406030204" pitchFamily="18" charset="0"/>
                <a:ea typeface="Cambria" panose="02040503050406030204" pitchFamily="18" charset="0"/>
              </a:rPr>
              <a:t>&lt;/form&gt;</a:t>
            </a:r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N" sz="64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136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JavaScript Retype Password Validation</a:t>
            </a:r>
            <a:b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&lt;script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 type="text/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function 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matchpass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 ){  </a:t>
            </a:r>
          </a:p>
          <a:p>
            <a:pPr marL="0" indent="0">
              <a:buNone/>
            </a:pP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firstpassword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=document.f1.password.value;  </a:t>
            </a:r>
          </a:p>
          <a:p>
            <a:pPr marL="0" indent="0">
              <a:buNone/>
            </a:pP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secondpassword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=document.f1.password2.value;  </a:t>
            </a:r>
          </a:p>
          <a:p>
            <a:pPr marL="0" indent="0"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  if(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firstpassword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==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secondpassword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){  </a:t>
            </a:r>
          </a:p>
          <a:p>
            <a:pPr marL="0" indent="0"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return true;  </a:t>
            </a:r>
          </a:p>
          <a:p>
            <a:pPr marL="0" indent="0"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else{  </a:t>
            </a:r>
          </a:p>
          <a:p>
            <a:pPr marL="0" indent="0"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alert("password must be same!");  </a:t>
            </a:r>
          </a:p>
          <a:p>
            <a:pPr marL="0" indent="0"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return false;  </a:t>
            </a:r>
          </a:p>
          <a:p>
            <a:pPr marL="0" indent="0"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&lt;/script&gt;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    </a:t>
            </a:r>
          </a:p>
          <a:p>
            <a:pPr marL="0" indent="0">
              <a:buNone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&lt;form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 name="f1" action="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register.jsp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" 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onsubmit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="return 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matchpass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 )"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Password: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&lt;input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 type="password" name="password" 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/&gt;&lt;</a:t>
            </a:r>
            <a:r>
              <a:rPr lang="en-IN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br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/&gt;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Re-enter Password: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&lt;input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 type="password" name="password2"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/&gt;&lt;</a:t>
            </a:r>
            <a:r>
              <a:rPr lang="en-IN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br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/&gt;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&lt;input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 type="submit"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&gt;&lt;/form&gt;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003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JavaScript Number Validation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&lt;script&gt;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function validate(){  </a:t>
            </a:r>
          </a:p>
          <a:p>
            <a:pPr marL="0" indent="0">
              <a:buNone/>
            </a:pP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document.myform.num.value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;  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if (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isNaN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)){  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document.getElementById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("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numloc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").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innerHTML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="Enter Numeric value only";  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return false;  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}else{  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return true;  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}  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&lt;/script&gt;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&lt;form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name="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myform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" 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onsubmit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="return validate()" 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Number: 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&lt;input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type="text" name="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&gt;&lt;span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id="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numloc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&gt;&lt;/span&gt;&lt;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br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/&gt;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&lt;input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type="submit" value="submit"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&lt;/form&gt;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242271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JavaScript email validation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400" b="1" dirty="0">
                <a:latin typeface="Cambria" panose="02040503050406030204" pitchFamily="18" charset="0"/>
                <a:ea typeface="Cambria" panose="02040503050406030204" pitchFamily="18" charset="0"/>
              </a:rPr>
              <a:t>&lt;script&gt;</a:t>
            </a:r>
            <a:r>
              <a:rPr lang="en-IN" sz="3400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function </a:t>
            </a: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validateemail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()  </a:t>
            </a:r>
          </a:p>
          <a:p>
            <a:pPr marL="0" indent="0">
              <a:buNone/>
            </a:pP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{  </a:t>
            </a:r>
          </a:p>
          <a:p>
            <a:pPr marL="0" indent="0">
              <a:buNone/>
            </a:pP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 x=</a:t>
            </a: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document.myform.email.value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;  </a:t>
            </a:r>
          </a:p>
          <a:p>
            <a:pPr marL="0" indent="0">
              <a:buNone/>
            </a:pP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atposition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x.indexOf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("@");  </a:t>
            </a:r>
          </a:p>
          <a:p>
            <a:pPr marL="0" indent="0">
              <a:buNone/>
            </a:pP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dotposition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x.lastIndexOf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(".");  </a:t>
            </a:r>
          </a:p>
          <a:p>
            <a:pPr marL="0" indent="0">
              <a:buNone/>
            </a:pP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if (</a:t>
            </a: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atposition</a:t>
            </a:r>
            <a: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  <a:t>&lt;1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 || </a:t>
            </a: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dotposition</a:t>
            </a:r>
            <a: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  <a:t>&lt;atposition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+2 || dotposition+2</a:t>
            </a:r>
            <a: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x.length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){  </a:t>
            </a:r>
          </a:p>
          <a:p>
            <a:pPr marL="0" indent="0">
              <a:buNone/>
            </a:pP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  alert("Please enter a valid e-mail address \n </a:t>
            </a: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atpostion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:"+</a:t>
            </a: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atposition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+"\n </a:t>
            </a: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dotposition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:"+</a:t>
            </a: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dotposition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);  </a:t>
            </a:r>
          </a:p>
          <a:p>
            <a:pPr marL="0" indent="0">
              <a:buNone/>
            </a:pP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  return false;  </a:t>
            </a:r>
          </a:p>
          <a:p>
            <a:pPr marL="0" indent="0">
              <a:buNone/>
            </a:pP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  }  </a:t>
            </a:r>
          </a:p>
          <a:p>
            <a:pPr marL="0" indent="0">
              <a:buNone/>
            </a:pP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  <a:t>&lt;/script&gt;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  <a:t>&lt;body&gt;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  <a:t>&lt;form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 name="</a:t>
            </a: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myform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"  method="post" action="#" </a:t>
            </a: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onsubmit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="return </a:t>
            </a: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validateemail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();"</a:t>
            </a:r>
            <a: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Email: </a:t>
            </a:r>
            <a: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  <a:t>&lt;input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 type="text" name="email"</a:t>
            </a:r>
            <a: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  <a:t>&gt;&lt;</a:t>
            </a:r>
            <a:r>
              <a:rPr lang="en-IN" sz="3800" b="1" dirty="0" err="1">
                <a:latin typeface="Cambria" panose="02040503050406030204" pitchFamily="18" charset="0"/>
                <a:ea typeface="Cambria" panose="02040503050406030204" pitchFamily="18" charset="0"/>
              </a:rPr>
              <a:t>br</a:t>
            </a:r>
            <a: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  <a:t>/&gt;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  <a:t>&lt;input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 type="submit" value="register"</a:t>
            </a:r>
            <a: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  <a:t>&lt;/form&gt;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27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REGULAR EXPRESSION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A 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regular expression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is a sequence of characters that forms a search pattern. The search pattern can be used for text search and text replace operations. </a:t>
            </a:r>
          </a:p>
          <a:p>
            <a:pPr marL="0" indent="0" algn="just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A regular expression can be a single character, or a more complicated pattern. Regular expressions can be used to perform all types of text search and text replace operations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896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ambria" pitchFamily="18" charset="0"/>
              </a:rPr>
              <a:t>MULTIMEDIA</a:t>
            </a:r>
          </a:p>
        </p:txBody>
      </p:sp>
    </p:spTree>
    <p:extLst>
      <p:ext uri="{BB962C8B-B14F-4D97-AF65-F5344CB8AC3E}">
        <p14:creationId xmlns:p14="http://schemas.microsoft.com/office/powerpoint/2010/main" val="2097433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" pitchFamily="18" charset="0"/>
              </a:rPr>
              <a:t>What is Multimedia?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Cambria" pitchFamily="18" charset="0"/>
              </a:rPr>
              <a:t>Multimedia on the web, is sound, music, videos, movies, and animations.</a:t>
            </a:r>
          </a:p>
          <a:p>
            <a:pPr algn="just"/>
            <a:r>
              <a:rPr lang="en-US" sz="2200" dirty="0">
                <a:latin typeface="Cambria" pitchFamily="18" charset="0"/>
              </a:rPr>
              <a:t>Multimedia comes in many different formats. It can be almost anything you can hear or see.</a:t>
            </a:r>
          </a:p>
          <a:p>
            <a:pPr algn="just"/>
            <a:r>
              <a:rPr lang="en-US" sz="2200" dirty="0">
                <a:latin typeface="Cambria" pitchFamily="18" charset="0"/>
              </a:rPr>
              <a:t>Examples: Pictures, music, sound, videos, records, films, animations, and more.</a:t>
            </a:r>
          </a:p>
          <a:p>
            <a:pPr algn="just"/>
            <a:r>
              <a:rPr lang="en-US" sz="2200" dirty="0">
                <a:latin typeface="Cambria" pitchFamily="18" charset="0"/>
              </a:rPr>
              <a:t>Web pages often contains multimedia elements of different types and formats.</a:t>
            </a:r>
          </a:p>
          <a:p>
            <a:pPr algn="just"/>
            <a:r>
              <a:rPr lang="en-US" sz="2200" dirty="0">
                <a:latin typeface="Cambria" pitchFamily="18" charset="0"/>
              </a:rPr>
              <a:t>Multimedia Formats</a:t>
            </a:r>
          </a:p>
          <a:p>
            <a:pPr lvl="1"/>
            <a:r>
              <a:rPr lang="en-US" sz="2200" dirty="0">
                <a:latin typeface="Cambria" pitchFamily="18" charset="0"/>
              </a:rPr>
              <a:t>Multimedia files also have their own formats and different extensions like: .</a:t>
            </a:r>
            <a:r>
              <a:rPr lang="en-US" sz="2200" dirty="0" err="1">
                <a:latin typeface="Cambria" pitchFamily="18" charset="0"/>
              </a:rPr>
              <a:t>swf</a:t>
            </a:r>
            <a:r>
              <a:rPr lang="en-US" sz="2200" dirty="0">
                <a:latin typeface="Cambria" pitchFamily="18" charset="0"/>
              </a:rPr>
              <a:t>, .wav, .mp3, .mp4, .mpg, .</a:t>
            </a:r>
            <a:r>
              <a:rPr lang="en-US" sz="2200" dirty="0" err="1">
                <a:latin typeface="Cambria" pitchFamily="18" charset="0"/>
              </a:rPr>
              <a:t>wmv</a:t>
            </a:r>
            <a:r>
              <a:rPr lang="en-US" sz="2200" dirty="0">
                <a:latin typeface="Cambria" pitchFamily="18" charset="0"/>
              </a:rPr>
              <a:t>, and .</a:t>
            </a:r>
            <a:r>
              <a:rPr lang="en-US" sz="2200" dirty="0" err="1">
                <a:latin typeface="Cambria" pitchFamily="18" charset="0"/>
              </a:rPr>
              <a:t>avi</a:t>
            </a:r>
            <a:r>
              <a:rPr lang="en-US" sz="2200" dirty="0">
                <a:latin typeface="Cambria" pitchFamily="18" charset="0"/>
              </a:rPr>
              <a:t>.</a:t>
            </a:r>
          </a:p>
          <a:p>
            <a:pPr lvl="1"/>
            <a:r>
              <a:rPr lang="en-US" sz="2200" dirty="0">
                <a:latin typeface="Cambria" pitchFamily="18" charset="0"/>
              </a:rPr>
              <a:t>MP3 is the newest format for compressed recorded music.</a:t>
            </a:r>
          </a:p>
          <a:p>
            <a:pPr algn="just"/>
            <a:endParaRPr lang="en-US" sz="22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37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b="1" dirty="0">
                <a:latin typeface="Cambria" pitchFamily="18" charset="0"/>
              </a:rPr>
              <a:t>Including Video file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</a:rPr>
              <a:t>&lt;html&gt; 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</a:rPr>
              <a:t>&lt;body&gt; 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</a:rPr>
              <a:t>&lt;video width="400" controls&gt;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</a:rPr>
              <a:t>  &lt;source </a:t>
            </a:r>
            <a:r>
              <a:rPr lang="en-US" sz="2400" dirty="0" err="1">
                <a:latin typeface="Cambria" pitchFamily="18" charset="0"/>
              </a:rPr>
              <a:t>src</a:t>
            </a:r>
            <a:r>
              <a:rPr lang="en-US" sz="2400" dirty="0">
                <a:latin typeface="Cambria" pitchFamily="18" charset="0"/>
              </a:rPr>
              <a:t>="a.mp4" type="video/mp4"&gt;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</a:rPr>
              <a:t>&lt;/video&gt;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</a:rPr>
              <a:t>&lt;p&gt; Video &lt;/p&gt;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</a:rPr>
              <a:t>&lt;/body&gt; 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87928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b="1" dirty="0">
                <a:latin typeface="Cambria" pitchFamily="18" charset="0"/>
              </a:rPr>
              <a:t>Auto Play</a:t>
            </a:r>
          </a:p>
          <a:p>
            <a:pPr>
              <a:buNone/>
            </a:pPr>
            <a:r>
              <a:rPr lang="en-US" dirty="0">
                <a:latin typeface="Cambria" pitchFamily="18" charset="0"/>
              </a:rPr>
              <a:t>&lt;html&gt;</a:t>
            </a:r>
          </a:p>
          <a:p>
            <a:pPr>
              <a:buNone/>
            </a:pPr>
            <a:r>
              <a:rPr lang="en-US" dirty="0">
                <a:latin typeface="Cambria" pitchFamily="18" charset="0"/>
              </a:rPr>
              <a:t>&lt;body&gt;</a:t>
            </a:r>
          </a:p>
          <a:p>
            <a:pPr>
              <a:buNone/>
            </a:pPr>
            <a:endParaRPr lang="en-US" dirty="0">
              <a:latin typeface="Cambria" pitchFamily="18" charset="0"/>
            </a:endParaRPr>
          </a:p>
          <a:p>
            <a:pPr>
              <a:buNone/>
            </a:pPr>
            <a:r>
              <a:rPr lang="en-US" dirty="0">
                <a:latin typeface="Cambria" pitchFamily="18" charset="0"/>
              </a:rPr>
              <a:t>&lt;video width="320" height="240" </a:t>
            </a:r>
            <a:r>
              <a:rPr lang="en-US" dirty="0" err="1">
                <a:latin typeface="Cambria" pitchFamily="18" charset="0"/>
              </a:rPr>
              <a:t>autoplay</a:t>
            </a:r>
            <a:r>
              <a:rPr lang="en-US" dirty="0">
                <a:latin typeface="Cambria" pitchFamily="18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ambria" pitchFamily="18" charset="0"/>
              </a:rPr>
              <a:t>  &lt;source </a:t>
            </a:r>
            <a:r>
              <a:rPr lang="en-US" dirty="0" err="1">
                <a:latin typeface="Cambria" pitchFamily="18" charset="0"/>
              </a:rPr>
              <a:t>src</a:t>
            </a:r>
            <a:r>
              <a:rPr lang="en-US" dirty="0">
                <a:latin typeface="Cambria" pitchFamily="18" charset="0"/>
              </a:rPr>
              <a:t>=“a.mp4" type="video/mp4"&gt;</a:t>
            </a:r>
          </a:p>
          <a:p>
            <a:pPr>
              <a:buNone/>
            </a:pPr>
            <a:r>
              <a:rPr lang="en-US" dirty="0">
                <a:latin typeface="Cambria" pitchFamily="18" charset="0"/>
              </a:rPr>
              <a:t>  &lt;source </a:t>
            </a:r>
            <a:r>
              <a:rPr lang="en-US" dirty="0" err="1">
                <a:latin typeface="Cambria" pitchFamily="18" charset="0"/>
              </a:rPr>
              <a:t>src</a:t>
            </a:r>
            <a:r>
              <a:rPr lang="en-US" dirty="0">
                <a:latin typeface="Cambria" pitchFamily="18" charset="0"/>
              </a:rPr>
              <a:t>=“a.ogg" type="video/</a:t>
            </a:r>
            <a:r>
              <a:rPr lang="en-US" dirty="0" err="1">
                <a:latin typeface="Cambria" pitchFamily="18" charset="0"/>
              </a:rPr>
              <a:t>ogg</a:t>
            </a:r>
            <a:r>
              <a:rPr lang="en-US" dirty="0">
                <a:latin typeface="Cambria" pitchFamily="18" charset="0"/>
              </a:rPr>
              <a:t>"&gt;</a:t>
            </a:r>
          </a:p>
          <a:p>
            <a:pPr>
              <a:buNone/>
            </a:pPr>
            <a:r>
              <a:rPr lang="en-US" dirty="0">
                <a:latin typeface="Cambria" pitchFamily="18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mbria" pitchFamily="18" charset="0"/>
              </a:rPr>
              <a:t>&lt;/video&gt;</a:t>
            </a:r>
          </a:p>
          <a:p>
            <a:pPr>
              <a:buNone/>
            </a:pPr>
            <a:endParaRPr lang="en-US" dirty="0">
              <a:latin typeface="Cambria" pitchFamily="18" charset="0"/>
            </a:endParaRPr>
          </a:p>
          <a:p>
            <a:pPr>
              <a:buNone/>
            </a:pPr>
            <a:r>
              <a:rPr lang="en-US" dirty="0">
                <a:latin typeface="Cambria" pitchFamily="18" charset="0"/>
              </a:rPr>
              <a:t>&lt;/body&gt;</a:t>
            </a:r>
          </a:p>
          <a:p>
            <a:pPr>
              <a:buNone/>
            </a:pPr>
            <a:r>
              <a:rPr lang="en-US" dirty="0">
                <a:latin typeface="Cambria" pitchFamily="18" charset="0"/>
              </a:rPr>
              <a:t>&lt;/html&gt;</a:t>
            </a:r>
          </a:p>
          <a:p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15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458200" cy="6324600"/>
          </a:xfrm>
        </p:spPr>
        <p:txBody>
          <a:bodyPr>
            <a:noAutofit/>
          </a:bodyPr>
          <a:lstStyle/>
          <a:p>
            <a:pPr lvl="2">
              <a:buNone/>
            </a:pPr>
            <a:r>
              <a:rPr lang="en-US" sz="1600" dirty="0">
                <a:latin typeface="Cambria" pitchFamily="18" charset="0"/>
              </a:rPr>
              <a:t>&lt;html&gt; &lt;body&gt; </a:t>
            </a:r>
          </a:p>
          <a:p>
            <a:pPr lvl="2">
              <a:buNone/>
            </a:pPr>
            <a:r>
              <a:rPr lang="en-US" sz="1600" dirty="0">
                <a:latin typeface="Cambria" pitchFamily="18" charset="0"/>
              </a:rPr>
              <a:t>&lt;div style="text-</a:t>
            </a:r>
            <a:r>
              <a:rPr lang="en-US" sz="1600" dirty="0" err="1">
                <a:latin typeface="Cambria" pitchFamily="18" charset="0"/>
              </a:rPr>
              <a:t>align:center</a:t>
            </a:r>
            <a:r>
              <a:rPr lang="en-US" sz="1600" dirty="0">
                <a:latin typeface="Cambria" pitchFamily="18" charset="0"/>
              </a:rPr>
              <a:t>"&gt; </a:t>
            </a:r>
          </a:p>
          <a:p>
            <a:pPr lvl="2">
              <a:buNone/>
            </a:pPr>
            <a:r>
              <a:rPr lang="en-US" sz="1600" dirty="0">
                <a:latin typeface="Cambria" pitchFamily="18" charset="0"/>
              </a:rPr>
              <a:t>  &lt;button </a:t>
            </a:r>
            <a:r>
              <a:rPr lang="en-US" sz="1600" dirty="0" err="1">
                <a:latin typeface="Cambria" pitchFamily="18" charset="0"/>
              </a:rPr>
              <a:t>onclick</a:t>
            </a:r>
            <a:r>
              <a:rPr lang="en-US" sz="1600" dirty="0">
                <a:latin typeface="Cambria" pitchFamily="18" charset="0"/>
              </a:rPr>
              <a:t>="</a:t>
            </a:r>
            <a:r>
              <a:rPr lang="en-US" sz="1600" dirty="0" err="1">
                <a:latin typeface="Cambria" pitchFamily="18" charset="0"/>
              </a:rPr>
              <a:t>playPause</a:t>
            </a:r>
            <a:r>
              <a:rPr lang="en-US" sz="1600" dirty="0">
                <a:latin typeface="Cambria" pitchFamily="18" charset="0"/>
              </a:rPr>
              <a:t>( )"&gt;Play/Pause&lt;/button&gt; </a:t>
            </a:r>
          </a:p>
          <a:p>
            <a:pPr lvl="2">
              <a:buNone/>
            </a:pPr>
            <a:r>
              <a:rPr lang="en-US" sz="1600" dirty="0">
                <a:latin typeface="Cambria" pitchFamily="18" charset="0"/>
              </a:rPr>
              <a:t>  &lt;button </a:t>
            </a:r>
            <a:r>
              <a:rPr lang="en-US" sz="1600" dirty="0" err="1">
                <a:latin typeface="Cambria" pitchFamily="18" charset="0"/>
              </a:rPr>
              <a:t>onclick</a:t>
            </a:r>
            <a:r>
              <a:rPr lang="en-US" sz="1600" dirty="0">
                <a:latin typeface="Cambria" pitchFamily="18" charset="0"/>
              </a:rPr>
              <a:t>="</a:t>
            </a:r>
            <a:r>
              <a:rPr lang="en-US" sz="1600" dirty="0" err="1">
                <a:latin typeface="Cambria" pitchFamily="18" charset="0"/>
              </a:rPr>
              <a:t>makeBig</a:t>
            </a:r>
            <a:r>
              <a:rPr lang="en-US" sz="1600" dirty="0">
                <a:latin typeface="Cambria" pitchFamily="18" charset="0"/>
              </a:rPr>
              <a:t>( )"&gt;Big&lt;/button&gt;</a:t>
            </a:r>
          </a:p>
          <a:p>
            <a:pPr lvl="2">
              <a:buNone/>
            </a:pPr>
            <a:r>
              <a:rPr lang="en-US" sz="1600" dirty="0">
                <a:latin typeface="Cambria" pitchFamily="18" charset="0"/>
              </a:rPr>
              <a:t>  &lt;button </a:t>
            </a:r>
            <a:r>
              <a:rPr lang="en-US" sz="1600" dirty="0" err="1">
                <a:latin typeface="Cambria" pitchFamily="18" charset="0"/>
              </a:rPr>
              <a:t>onclick</a:t>
            </a:r>
            <a:r>
              <a:rPr lang="en-US" sz="1600" dirty="0">
                <a:latin typeface="Cambria" pitchFamily="18" charset="0"/>
              </a:rPr>
              <a:t>="</a:t>
            </a:r>
            <a:r>
              <a:rPr lang="en-US" sz="1600" dirty="0" err="1">
                <a:latin typeface="Cambria" pitchFamily="18" charset="0"/>
              </a:rPr>
              <a:t>makeSmall</a:t>
            </a:r>
            <a:r>
              <a:rPr lang="en-US" sz="1600" dirty="0">
                <a:latin typeface="Cambria" pitchFamily="18" charset="0"/>
              </a:rPr>
              <a:t>( )"&gt;Small&lt;/button&gt;</a:t>
            </a:r>
          </a:p>
          <a:p>
            <a:pPr lvl="2">
              <a:buNone/>
            </a:pPr>
            <a:r>
              <a:rPr lang="en-US" sz="1600" dirty="0">
                <a:latin typeface="Cambria" pitchFamily="18" charset="0"/>
              </a:rPr>
              <a:t>  &lt;button </a:t>
            </a:r>
            <a:r>
              <a:rPr lang="en-US" sz="1600" dirty="0" err="1">
                <a:latin typeface="Cambria" pitchFamily="18" charset="0"/>
              </a:rPr>
              <a:t>onclick</a:t>
            </a:r>
            <a:r>
              <a:rPr lang="en-US" sz="1600" dirty="0">
                <a:latin typeface="Cambria" pitchFamily="18" charset="0"/>
              </a:rPr>
              <a:t>="</a:t>
            </a:r>
            <a:r>
              <a:rPr lang="en-US" sz="1600" dirty="0" err="1">
                <a:latin typeface="Cambria" pitchFamily="18" charset="0"/>
              </a:rPr>
              <a:t>makeNormal</a:t>
            </a:r>
            <a:r>
              <a:rPr lang="en-US" sz="1600" dirty="0">
                <a:latin typeface="Cambria" pitchFamily="18" charset="0"/>
              </a:rPr>
              <a:t>( )"&gt;Normal&lt;/button&gt;&lt;</a:t>
            </a:r>
            <a:r>
              <a:rPr lang="en-US" sz="1600" dirty="0" err="1">
                <a:latin typeface="Cambria" pitchFamily="18" charset="0"/>
              </a:rPr>
              <a:t>br</a:t>
            </a:r>
            <a:r>
              <a:rPr lang="en-US" sz="1600" dirty="0">
                <a:latin typeface="Cambria" pitchFamily="18" charset="0"/>
              </a:rPr>
              <a:t>&gt; </a:t>
            </a:r>
          </a:p>
          <a:p>
            <a:pPr lvl="2">
              <a:buNone/>
            </a:pPr>
            <a:r>
              <a:rPr lang="en-US" sz="1600" dirty="0">
                <a:latin typeface="Cambria" pitchFamily="18" charset="0"/>
              </a:rPr>
              <a:t>  &lt;video id="video1" width="420"&gt;</a:t>
            </a:r>
          </a:p>
          <a:p>
            <a:pPr lvl="2">
              <a:buNone/>
            </a:pPr>
            <a:r>
              <a:rPr lang="en-US" sz="1600" dirty="0">
                <a:latin typeface="Cambria" pitchFamily="18" charset="0"/>
              </a:rPr>
              <a:t>    &lt;source </a:t>
            </a:r>
            <a:r>
              <a:rPr lang="en-US" sz="1600" dirty="0" err="1">
                <a:latin typeface="Cambria" pitchFamily="18" charset="0"/>
              </a:rPr>
              <a:t>src</a:t>
            </a:r>
            <a:r>
              <a:rPr lang="en-US" sz="1600" dirty="0">
                <a:latin typeface="Cambria" pitchFamily="18" charset="0"/>
              </a:rPr>
              <a:t>=“a.mp4" type="video/mp4"&gt;</a:t>
            </a:r>
          </a:p>
          <a:p>
            <a:pPr lvl="2">
              <a:buNone/>
            </a:pPr>
            <a:r>
              <a:rPr lang="en-US" sz="1600" dirty="0">
                <a:latin typeface="Cambria" pitchFamily="18" charset="0"/>
              </a:rPr>
              <a:t>      &lt;/video&gt;&lt;/div&gt;</a:t>
            </a:r>
          </a:p>
          <a:p>
            <a:pPr lvl="2">
              <a:buNone/>
            </a:pPr>
            <a:r>
              <a:rPr lang="en-US" sz="1600" dirty="0">
                <a:latin typeface="Cambria" pitchFamily="18" charset="0"/>
              </a:rPr>
              <a:t>&lt;script&gt; </a:t>
            </a:r>
          </a:p>
          <a:p>
            <a:pPr lvl="2">
              <a:buNone/>
            </a:pPr>
            <a:r>
              <a:rPr lang="en-US" sz="1600" dirty="0" err="1">
                <a:latin typeface="Cambria" pitchFamily="18" charset="0"/>
              </a:rPr>
              <a:t>var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myVideo</a:t>
            </a:r>
            <a:r>
              <a:rPr lang="en-US" sz="1600" dirty="0">
                <a:latin typeface="Cambria" pitchFamily="18" charset="0"/>
              </a:rPr>
              <a:t> = </a:t>
            </a:r>
            <a:r>
              <a:rPr lang="en-US" sz="1600" dirty="0" err="1">
                <a:latin typeface="Cambria" pitchFamily="18" charset="0"/>
              </a:rPr>
              <a:t>document.getElementById</a:t>
            </a:r>
            <a:r>
              <a:rPr lang="en-US" sz="1600" dirty="0">
                <a:latin typeface="Cambria" pitchFamily="18" charset="0"/>
              </a:rPr>
              <a:t>("video1"); </a:t>
            </a:r>
          </a:p>
          <a:p>
            <a:pPr lvl="2">
              <a:buNone/>
            </a:pPr>
            <a:r>
              <a:rPr lang="en-US" sz="1600" dirty="0">
                <a:latin typeface="Cambria" pitchFamily="18" charset="0"/>
              </a:rPr>
              <a:t>function </a:t>
            </a:r>
            <a:r>
              <a:rPr lang="en-US" sz="1600" dirty="0" err="1">
                <a:latin typeface="Cambria" pitchFamily="18" charset="0"/>
              </a:rPr>
              <a:t>playPause</a:t>
            </a:r>
            <a:r>
              <a:rPr lang="en-US" sz="1600" dirty="0">
                <a:latin typeface="Cambria" pitchFamily="18" charset="0"/>
              </a:rPr>
              <a:t>( ) { </a:t>
            </a:r>
          </a:p>
          <a:p>
            <a:pPr lvl="2">
              <a:buNone/>
            </a:pPr>
            <a:r>
              <a:rPr lang="en-US" sz="1600" dirty="0">
                <a:latin typeface="Cambria" pitchFamily="18" charset="0"/>
              </a:rPr>
              <a:t>    if (</a:t>
            </a:r>
            <a:r>
              <a:rPr lang="en-US" sz="1600" dirty="0" err="1">
                <a:latin typeface="Cambria" pitchFamily="18" charset="0"/>
              </a:rPr>
              <a:t>myVideo.paused</a:t>
            </a:r>
            <a:r>
              <a:rPr lang="en-US" sz="1600" dirty="0">
                <a:latin typeface="Cambria" pitchFamily="18" charset="0"/>
              </a:rPr>
              <a:t>) </a:t>
            </a:r>
          </a:p>
          <a:p>
            <a:pPr lvl="2">
              <a:buNone/>
            </a:pPr>
            <a:r>
              <a:rPr lang="en-US" sz="1600" dirty="0">
                <a:latin typeface="Cambria" pitchFamily="18" charset="0"/>
              </a:rPr>
              <a:t>        </a:t>
            </a:r>
            <a:r>
              <a:rPr lang="en-US" sz="1600" dirty="0" err="1">
                <a:latin typeface="Cambria" pitchFamily="18" charset="0"/>
              </a:rPr>
              <a:t>myVideo.play</a:t>
            </a:r>
            <a:r>
              <a:rPr lang="en-US" sz="1600" dirty="0">
                <a:latin typeface="Cambria" pitchFamily="18" charset="0"/>
              </a:rPr>
              <a:t>( ); </a:t>
            </a:r>
          </a:p>
          <a:p>
            <a:pPr lvl="2">
              <a:buNone/>
            </a:pPr>
            <a:r>
              <a:rPr lang="en-US" sz="1600" dirty="0">
                <a:latin typeface="Cambria" pitchFamily="18" charset="0"/>
              </a:rPr>
              <a:t>    else </a:t>
            </a:r>
          </a:p>
          <a:p>
            <a:pPr lvl="2">
              <a:buNone/>
            </a:pPr>
            <a:r>
              <a:rPr lang="en-US" sz="1600" dirty="0">
                <a:latin typeface="Cambria" pitchFamily="18" charset="0"/>
              </a:rPr>
              <a:t>        </a:t>
            </a:r>
            <a:r>
              <a:rPr lang="en-US" sz="1600" dirty="0" err="1">
                <a:latin typeface="Cambria" pitchFamily="18" charset="0"/>
              </a:rPr>
              <a:t>myVideo.pause</a:t>
            </a:r>
            <a:r>
              <a:rPr lang="en-US" sz="1600" dirty="0">
                <a:latin typeface="Cambria" pitchFamily="18" charset="0"/>
              </a:rPr>
              <a:t>( ); } </a:t>
            </a:r>
          </a:p>
          <a:p>
            <a:pPr lvl="2">
              <a:buNone/>
            </a:pPr>
            <a:r>
              <a:rPr lang="en-US" sz="1600" dirty="0">
                <a:latin typeface="Cambria" pitchFamily="18" charset="0"/>
              </a:rPr>
              <a:t>function </a:t>
            </a:r>
            <a:r>
              <a:rPr lang="en-US" sz="1600" dirty="0" err="1">
                <a:latin typeface="Cambria" pitchFamily="18" charset="0"/>
              </a:rPr>
              <a:t>makeBig</a:t>
            </a:r>
            <a:r>
              <a:rPr lang="en-US" sz="1600" dirty="0">
                <a:latin typeface="Cambria" pitchFamily="18" charset="0"/>
              </a:rPr>
              <a:t>( ) {    </a:t>
            </a:r>
            <a:r>
              <a:rPr lang="en-US" sz="1600" dirty="0" err="1">
                <a:latin typeface="Cambria" pitchFamily="18" charset="0"/>
              </a:rPr>
              <a:t>myVideo.width</a:t>
            </a:r>
            <a:r>
              <a:rPr lang="en-US" sz="1600" dirty="0">
                <a:latin typeface="Cambria" pitchFamily="18" charset="0"/>
              </a:rPr>
              <a:t> = 560; } </a:t>
            </a:r>
          </a:p>
          <a:p>
            <a:pPr lvl="2">
              <a:buNone/>
            </a:pPr>
            <a:r>
              <a:rPr lang="en-US" sz="1600" dirty="0">
                <a:latin typeface="Cambria" pitchFamily="18" charset="0"/>
              </a:rPr>
              <a:t>function </a:t>
            </a:r>
            <a:r>
              <a:rPr lang="en-US" sz="1600" dirty="0" err="1">
                <a:latin typeface="Cambria" pitchFamily="18" charset="0"/>
              </a:rPr>
              <a:t>makeSmall</a:t>
            </a:r>
            <a:r>
              <a:rPr lang="en-US" sz="1600" dirty="0">
                <a:latin typeface="Cambria" pitchFamily="18" charset="0"/>
              </a:rPr>
              <a:t>( ) {     </a:t>
            </a:r>
            <a:r>
              <a:rPr lang="en-US" sz="1600" dirty="0" err="1">
                <a:latin typeface="Cambria" pitchFamily="18" charset="0"/>
              </a:rPr>
              <a:t>myVideo.width</a:t>
            </a:r>
            <a:r>
              <a:rPr lang="en-US" sz="1600" dirty="0">
                <a:latin typeface="Cambria" pitchFamily="18" charset="0"/>
              </a:rPr>
              <a:t> = 320; } </a:t>
            </a:r>
          </a:p>
          <a:p>
            <a:pPr lvl="2">
              <a:buNone/>
            </a:pPr>
            <a:r>
              <a:rPr lang="en-US" sz="1600" dirty="0">
                <a:latin typeface="Cambria" pitchFamily="18" charset="0"/>
              </a:rPr>
              <a:t>function </a:t>
            </a:r>
            <a:r>
              <a:rPr lang="en-US" sz="1600" dirty="0" err="1">
                <a:latin typeface="Cambria" pitchFamily="18" charset="0"/>
              </a:rPr>
              <a:t>makeNormal</a:t>
            </a:r>
            <a:r>
              <a:rPr lang="en-US" sz="1600" dirty="0">
                <a:latin typeface="Cambria" pitchFamily="18" charset="0"/>
              </a:rPr>
              <a:t>( ) {     </a:t>
            </a:r>
            <a:r>
              <a:rPr lang="en-US" sz="1600" dirty="0" err="1">
                <a:latin typeface="Cambria" pitchFamily="18" charset="0"/>
              </a:rPr>
              <a:t>myVideo.width</a:t>
            </a:r>
            <a:r>
              <a:rPr lang="en-US" sz="1600" dirty="0">
                <a:latin typeface="Cambria" pitchFamily="18" charset="0"/>
              </a:rPr>
              <a:t> = 420; </a:t>
            </a:r>
          </a:p>
          <a:p>
            <a:pPr lvl="2">
              <a:buNone/>
            </a:pPr>
            <a:r>
              <a:rPr lang="en-US" sz="1600" dirty="0">
                <a:latin typeface="Cambria" pitchFamily="18" charset="0"/>
              </a:rPr>
              <a:t>} &lt;/script&gt; &lt;/body&gt; 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12158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 pitchFamily="18" charset="0"/>
              </a:rPr>
              <a:t>Audio on the Web</a:t>
            </a:r>
            <a:br>
              <a:rPr lang="en-US" sz="2400" dirty="0">
                <a:latin typeface="Cambria" pitchFamily="18" charset="0"/>
              </a:rPr>
            </a:br>
            <a:endParaRPr lang="en-US" sz="2400" dirty="0">
              <a:latin typeface="Cambria" pitchFamily="18" charset="0"/>
            </a:endParaRPr>
          </a:p>
          <a:p>
            <a:r>
              <a:rPr lang="en-US" sz="2400" dirty="0">
                <a:latin typeface="Cambria" pitchFamily="18" charset="0"/>
              </a:rPr>
              <a:t>To play an audio file in HTML, use the </a:t>
            </a:r>
            <a:r>
              <a:rPr lang="en-US" sz="2400" b="1" dirty="0">
                <a:latin typeface="Cambria" pitchFamily="18" charset="0"/>
              </a:rPr>
              <a:t>&lt;audio&gt;</a:t>
            </a:r>
            <a:r>
              <a:rPr lang="en-US" sz="2400" dirty="0">
                <a:latin typeface="Cambria" pitchFamily="18" charset="0"/>
              </a:rPr>
              <a:t> element.</a:t>
            </a:r>
          </a:p>
          <a:p>
            <a:r>
              <a:rPr lang="en-US" sz="2400" dirty="0">
                <a:latin typeface="Cambria" pitchFamily="18" charset="0"/>
              </a:rPr>
              <a:t>The </a:t>
            </a:r>
            <a:r>
              <a:rPr lang="en-US" sz="2400" b="1" dirty="0">
                <a:latin typeface="Cambria" pitchFamily="18" charset="0"/>
              </a:rPr>
              <a:t>controls</a:t>
            </a:r>
            <a:r>
              <a:rPr lang="en-US" sz="2400" dirty="0">
                <a:latin typeface="Cambria" pitchFamily="18" charset="0"/>
              </a:rPr>
              <a:t> attribute adds audio controls, like play, pause, and volume.</a:t>
            </a:r>
          </a:p>
          <a:p>
            <a:r>
              <a:rPr lang="en-US" sz="2400" dirty="0">
                <a:latin typeface="Cambria" pitchFamily="18" charset="0"/>
              </a:rPr>
              <a:t>Text between the &lt;audio&gt; and &lt;/audio&gt; tags will display in browsers that do not support the &lt;audio&gt; element.</a:t>
            </a:r>
          </a:p>
          <a:p>
            <a:r>
              <a:rPr lang="en-US" sz="2400" dirty="0">
                <a:latin typeface="Cambria" pitchFamily="18" charset="0"/>
              </a:rPr>
              <a:t>Multiple </a:t>
            </a:r>
            <a:r>
              <a:rPr lang="en-US" sz="2400" b="1" dirty="0">
                <a:latin typeface="Cambria" pitchFamily="18" charset="0"/>
              </a:rPr>
              <a:t>&lt;source&gt;</a:t>
            </a:r>
            <a:r>
              <a:rPr lang="en-US" sz="2400" dirty="0">
                <a:latin typeface="Cambria" pitchFamily="18" charset="0"/>
              </a:rPr>
              <a:t> elements can link to different audio files. The browser will use the first recognized format.</a:t>
            </a:r>
          </a:p>
          <a:p>
            <a:pPr marL="0" indent="0">
              <a:buNone/>
            </a:pPr>
            <a:r>
              <a:rPr lang="en-US" sz="2400" b="1" dirty="0">
                <a:latin typeface="Cambria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</a:rPr>
              <a:t>&lt;html&gt;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</a:rPr>
              <a:t>&lt;body&gt;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</a:rPr>
              <a:t>&lt;audio controls&gt;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</a:rPr>
              <a:t>  &lt;source </a:t>
            </a:r>
            <a:r>
              <a:rPr lang="en-US" sz="2400" dirty="0" err="1">
                <a:latin typeface="Cambria" pitchFamily="18" charset="0"/>
              </a:rPr>
              <a:t>src</a:t>
            </a:r>
            <a:r>
              <a:rPr lang="en-US" sz="2400" dirty="0">
                <a:latin typeface="Cambria" pitchFamily="18" charset="0"/>
              </a:rPr>
              <a:t>="Sleep Away.mp3" type="audio/mpeg"&gt;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</a:rPr>
              <a:t>&lt;/audio&gt;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</a:rPr>
              <a:t>&lt;/body&gt;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</a:rPr>
              <a:t>&lt;/html&gt;</a:t>
            </a:r>
          </a:p>
          <a:p>
            <a:pPr marL="0" indent="0">
              <a:buNone/>
            </a:pPr>
            <a:endParaRPr lang="en-US" sz="2400" dirty="0">
              <a:latin typeface="Cambria" pitchFamily="18" charset="0"/>
            </a:endParaRPr>
          </a:p>
          <a:p>
            <a:endParaRPr lang="en-U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12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Cambria" pitchFamily="18" charset="0"/>
              </a:rPr>
              <a:t>JavaScript Events</a:t>
            </a:r>
            <a:br>
              <a:rPr lang="en-IN" sz="4000" b="1" dirty="0">
                <a:latin typeface="Cambria" pitchFamily="18" charset="0"/>
              </a:rPr>
            </a:br>
            <a:endParaRPr lang="en-US" sz="40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8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883929"/>
              </p:ext>
            </p:extLst>
          </p:nvPr>
        </p:nvGraphicFramePr>
        <p:xfrm>
          <a:off x="457200" y="774821"/>
          <a:ext cx="7924800" cy="5588179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001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Event Performed</a:t>
                      </a:r>
                    </a:p>
                  </a:txBody>
                  <a:tcPr marL="105127" marR="105127" marT="105127" marB="105127">
                    <a:lnL w="9525" cap="flat" cmpd="sng" algn="ctr">
                      <a:solidFill>
                        <a:srgbClr val="308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Event Handler</a:t>
                      </a:r>
                    </a:p>
                  </a:txBody>
                  <a:tcPr marL="105127" marR="105127" marT="105127" marB="105127">
                    <a:lnL w="9525" cap="flat" cmpd="sng" algn="ctr">
                      <a:solidFill>
                        <a:srgbClr val="308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Description</a:t>
                      </a:r>
                    </a:p>
                  </a:txBody>
                  <a:tcPr marL="105127" marR="105127" marT="105127" marB="105127">
                    <a:lnL w="9525" cap="flat" cmpd="sng" algn="ctr">
                      <a:solidFill>
                        <a:srgbClr val="308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79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click</a:t>
                      </a:r>
                    </a:p>
                  </a:txBody>
                  <a:tcPr marL="70085" marR="70085" marT="70085" marB="7008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dirty="0" err="1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onclick</a:t>
                      </a:r>
                      <a:endParaRPr lang="en-IN" sz="1700" dirty="0">
                        <a:solidFill>
                          <a:srgbClr val="333333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70085" marR="70085" marT="70085" marB="7008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dirty="0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When mouse click on an element</a:t>
                      </a:r>
                    </a:p>
                  </a:txBody>
                  <a:tcPr marL="70085" marR="70085" marT="70085" marB="7008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7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dirty="0" err="1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mouseover</a:t>
                      </a:r>
                      <a:endParaRPr lang="en-IN" sz="1700" dirty="0">
                        <a:solidFill>
                          <a:srgbClr val="333333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70085" marR="70085" marT="70085" marB="7008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dirty="0" err="1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onmouseover</a:t>
                      </a:r>
                      <a:endParaRPr lang="en-IN" sz="1700" dirty="0">
                        <a:solidFill>
                          <a:srgbClr val="333333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70085" marR="70085" marT="70085" marB="7008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When the cursor of the mouse comes over the element</a:t>
                      </a:r>
                    </a:p>
                  </a:txBody>
                  <a:tcPr marL="70085" marR="70085" marT="70085" marB="7008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7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mouseout</a:t>
                      </a:r>
                    </a:p>
                  </a:txBody>
                  <a:tcPr marL="70085" marR="70085" marT="70085" marB="7008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dirty="0" err="1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onmouseout</a:t>
                      </a:r>
                      <a:endParaRPr lang="en-IN" sz="1700" dirty="0">
                        <a:solidFill>
                          <a:srgbClr val="333333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70085" marR="70085" marT="70085" marB="7008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When the cursor of the mouse leaves an element</a:t>
                      </a:r>
                    </a:p>
                  </a:txBody>
                  <a:tcPr marL="70085" marR="70085" marT="70085" marB="7008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7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mousedown</a:t>
                      </a:r>
                    </a:p>
                  </a:txBody>
                  <a:tcPr marL="70085" marR="70085" marT="70085" marB="7008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onmousedown</a:t>
                      </a:r>
                    </a:p>
                  </a:txBody>
                  <a:tcPr marL="70085" marR="70085" marT="70085" marB="7008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When the mouse button is pressed over the element</a:t>
                      </a:r>
                    </a:p>
                  </a:txBody>
                  <a:tcPr marL="70085" marR="70085" marT="70085" marB="7008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97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mouseup</a:t>
                      </a:r>
                    </a:p>
                  </a:txBody>
                  <a:tcPr marL="70085" marR="70085" marT="70085" marB="7008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onmouseup</a:t>
                      </a:r>
                    </a:p>
                  </a:txBody>
                  <a:tcPr marL="70085" marR="70085" marT="70085" marB="7008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When the mouse button is released over the element</a:t>
                      </a:r>
                    </a:p>
                  </a:txBody>
                  <a:tcPr marL="70085" marR="70085" marT="70085" marB="7008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97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mousemove</a:t>
                      </a:r>
                    </a:p>
                  </a:txBody>
                  <a:tcPr marL="70085" marR="70085" marT="70085" marB="7008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onmousemove</a:t>
                      </a:r>
                    </a:p>
                  </a:txBody>
                  <a:tcPr marL="70085" marR="70085" marT="70085" marB="7008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dirty="0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When the mouse movement takes place.</a:t>
                      </a:r>
                    </a:p>
                  </a:txBody>
                  <a:tcPr marL="70085" marR="70085" marT="70085" marB="7008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41016"/>
            <a:ext cx="281940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mbria" pitchFamily="18" charset="0"/>
                <a:cs typeface="Arial" pitchFamily="34" charset="0"/>
              </a:rPr>
              <a:t>Mouse events: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Cambri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41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7367" y="618069"/>
            <a:ext cx="281940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Cambria" pitchFamily="18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61184"/>
              </p:ext>
            </p:extLst>
          </p:nvPr>
        </p:nvGraphicFramePr>
        <p:xfrm>
          <a:off x="609600" y="1295400"/>
          <a:ext cx="7486353" cy="4192547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7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25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Event Performed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40F1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F1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F1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Event Handler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40F1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F1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F1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40F1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F1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F1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827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focus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onfocus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When the user focuses on an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68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submit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onsubmit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When the user submits the form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82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blur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onblur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When the focus is away from a form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3965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change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onchange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When the user modifies or changes the value of a form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62000" y="464181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mbria" pitchFamily="18" charset="0"/>
                <a:cs typeface="Arial" pitchFamily="34" charset="0"/>
              </a:rPr>
              <a:t>Form events: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Cambri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90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00504"/>
              </p:ext>
            </p:extLst>
          </p:nvPr>
        </p:nvGraphicFramePr>
        <p:xfrm>
          <a:off x="740079" y="1239654"/>
          <a:ext cx="7047909" cy="3154680"/>
        </p:xfrm>
        <a:graphic>
          <a:graphicData uri="http://schemas.openxmlformats.org/drawingml/2006/table">
            <a:tbl>
              <a:tblPr/>
              <a:tblGrid>
                <a:gridCol w="185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Event Performed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E0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0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0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Event Handler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E0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0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0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E0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0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0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load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onload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When the browser finishes the loading of the page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unload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onunload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When the visitor leaves the current webpage, the browser unloads 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resize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onresize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Cambria" pitchFamily="18" charset="0"/>
                        </a:rPr>
                        <a:t>When the visitor resizes the window of the browser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591235"/>
            <a:ext cx="83820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Cambria" pitchFamily="18" charset="0"/>
                <a:cs typeface="Arial" pitchFamily="34" charset="0"/>
              </a:rPr>
              <a:t>Window/Document events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effectLst/>
              <a:latin typeface="Cambri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8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Regular Expression Modifiers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242768"/>
              </p:ext>
            </p:extLst>
          </p:nvPr>
        </p:nvGraphicFramePr>
        <p:xfrm>
          <a:off x="914400" y="2352516"/>
          <a:ext cx="7315200" cy="2472690"/>
        </p:xfrm>
        <a:graphic>
          <a:graphicData uri="http://schemas.openxmlformats.org/drawingml/2006/table">
            <a:tbl>
              <a:tblPr/>
              <a:tblGrid>
                <a:gridCol w="3860595">
                  <a:extLst>
                    <a:ext uri="{9D8B030D-6E8A-4147-A177-3AD203B41FA5}">
                      <a16:colId xmlns:a16="http://schemas.microsoft.com/office/drawing/2014/main" val="342536749"/>
                    </a:ext>
                  </a:extLst>
                </a:gridCol>
                <a:gridCol w="3454605">
                  <a:extLst>
                    <a:ext uri="{9D8B030D-6E8A-4147-A177-3AD203B41FA5}">
                      <a16:colId xmlns:a16="http://schemas.microsoft.com/office/drawing/2014/main" val="224378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cap="all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EXPRESSIONS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984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</a:t>
                      </a:r>
                      <a:r>
                        <a:rPr lang="en-IN" b="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abc</a:t>
                      </a:r>
                      <a:r>
                        <a:rPr lang="en-IN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]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any of the character inside the brackets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437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[0-9]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any of the digits between the brackets 0 to 9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86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(x | y)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any of the alternatives between x or y separated with |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257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872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Cambria" pitchFamily="18" charset="0"/>
              </a:rPr>
              <a:t>Example for </a:t>
            </a:r>
            <a:r>
              <a:rPr lang="en-IN" b="1" dirty="0" err="1">
                <a:latin typeface="Cambria" pitchFamily="18" charset="0"/>
              </a:rPr>
              <a:t>onclick</a:t>
            </a:r>
            <a:r>
              <a:rPr lang="en-IN" b="1" dirty="0">
                <a:latin typeface="Cambria" pitchFamily="18" charset="0"/>
              </a:rPr>
              <a:t>( )</a:t>
            </a:r>
          </a:p>
          <a:p>
            <a:pPr marL="0" indent="0">
              <a:buNone/>
            </a:pPr>
            <a:endParaRPr lang="en-IN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&lt;html&gt;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&lt;head&gt; </a:t>
            </a:r>
            <a:r>
              <a:rPr lang="en-IN" dirty="0" err="1">
                <a:latin typeface="Cambria" pitchFamily="18" charset="0"/>
              </a:rPr>
              <a:t>Javascript</a:t>
            </a:r>
            <a:r>
              <a:rPr lang="en-IN" dirty="0">
                <a:latin typeface="Cambria" pitchFamily="18" charset="0"/>
              </a:rPr>
              <a:t> Events &lt;/head&gt;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&lt;body&gt;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&lt;script language="</a:t>
            </a:r>
            <a:r>
              <a:rPr lang="en-IN" dirty="0" err="1">
                <a:latin typeface="Cambria" pitchFamily="18" charset="0"/>
              </a:rPr>
              <a:t>Javascript</a:t>
            </a:r>
            <a:r>
              <a:rPr lang="en-IN" dirty="0">
                <a:latin typeface="Cambria" pitchFamily="18" charset="0"/>
              </a:rPr>
              <a:t>" type="text/</a:t>
            </a:r>
            <a:r>
              <a:rPr lang="en-IN" dirty="0" err="1">
                <a:latin typeface="Cambria" pitchFamily="18" charset="0"/>
              </a:rPr>
              <a:t>Javascript</a:t>
            </a:r>
            <a:r>
              <a:rPr lang="en-IN" dirty="0">
                <a:latin typeface="Cambria" pitchFamily="18" charset="0"/>
              </a:rPr>
              <a:t>"&gt;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    function </a:t>
            </a:r>
            <a:r>
              <a:rPr lang="en-IN" dirty="0" err="1">
                <a:latin typeface="Cambria" pitchFamily="18" charset="0"/>
              </a:rPr>
              <a:t>clickevent</a:t>
            </a:r>
            <a:r>
              <a:rPr lang="en-IN" dirty="0">
                <a:latin typeface="Cambria" pitchFamily="18" charset="0"/>
              </a:rPr>
              <a:t>( )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    {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        </a:t>
            </a:r>
            <a:r>
              <a:rPr lang="en-IN" dirty="0" err="1">
                <a:latin typeface="Cambria" pitchFamily="18" charset="0"/>
              </a:rPr>
              <a:t>document.write</a:t>
            </a:r>
            <a:r>
              <a:rPr lang="en-IN" dirty="0">
                <a:latin typeface="Cambria" pitchFamily="18" charset="0"/>
              </a:rPr>
              <a:t>("This is I MCA");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    }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  &lt;/script&gt;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&lt;form&gt;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&lt;input type="button" </a:t>
            </a:r>
            <a:r>
              <a:rPr lang="en-IN" dirty="0" err="1">
                <a:latin typeface="Cambria" pitchFamily="18" charset="0"/>
              </a:rPr>
              <a:t>onclick</a:t>
            </a:r>
            <a:r>
              <a:rPr lang="en-IN" dirty="0">
                <a:latin typeface="Cambria" pitchFamily="18" charset="0"/>
              </a:rPr>
              <a:t>="</a:t>
            </a:r>
            <a:r>
              <a:rPr lang="en-IN" dirty="0" err="1">
                <a:latin typeface="Cambria" pitchFamily="18" charset="0"/>
              </a:rPr>
              <a:t>clickevent</a:t>
            </a:r>
            <a:r>
              <a:rPr lang="en-IN" dirty="0">
                <a:latin typeface="Cambria" pitchFamily="18" charset="0"/>
              </a:rPr>
              <a:t>( )" value="Who's this?"/&gt;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&lt;/form&gt;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&lt;/body&gt;  &lt;/html&gt;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454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Cambria" pitchFamily="18" charset="0"/>
              </a:rPr>
              <a:t>Focus Event</a:t>
            </a:r>
          </a:p>
          <a:p>
            <a:pPr marL="0" indent="0">
              <a:buNone/>
            </a:pPr>
            <a:endParaRPr lang="en-IN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&lt;html&gt;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&lt;head&gt; </a:t>
            </a:r>
            <a:r>
              <a:rPr lang="en-IN" dirty="0" err="1">
                <a:latin typeface="Cambria" pitchFamily="18" charset="0"/>
              </a:rPr>
              <a:t>Javascript</a:t>
            </a:r>
            <a:r>
              <a:rPr lang="en-IN" dirty="0">
                <a:latin typeface="Cambria" pitchFamily="18" charset="0"/>
              </a:rPr>
              <a:t> Events&lt;/head&gt;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&lt;body&gt;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&lt;h2&gt; Enter something here&lt;/h2&gt;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&lt;input type="text" id="input1" </a:t>
            </a:r>
            <a:r>
              <a:rPr lang="en-IN" dirty="0" err="1">
                <a:latin typeface="Cambria" pitchFamily="18" charset="0"/>
              </a:rPr>
              <a:t>onfocus</a:t>
            </a:r>
            <a:r>
              <a:rPr lang="en-IN" dirty="0">
                <a:latin typeface="Cambria" pitchFamily="18" charset="0"/>
              </a:rPr>
              <a:t>="</a:t>
            </a:r>
            <a:r>
              <a:rPr lang="en-IN" dirty="0" err="1">
                <a:latin typeface="Cambria" pitchFamily="18" charset="0"/>
              </a:rPr>
              <a:t>focusevent</a:t>
            </a:r>
            <a:r>
              <a:rPr lang="en-IN" dirty="0">
                <a:latin typeface="Cambria" pitchFamily="18" charset="0"/>
              </a:rPr>
              <a:t>()"/&gt;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&lt;script&gt;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    function </a:t>
            </a:r>
            <a:r>
              <a:rPr lang="en-IN" dirty="0" err="1">
                <a:latin typeface="Cambria" pitchFamily="18" charset="0"/>
              </a:rPr>
              <a:t>focusevent</a:t>
            </a:r>
            <a:r>
              <a:rPr lang="en-IN" dirty="0">
                <a:latin typeface="Cambria" pitchFamily="18" charset="0"/>
              </a:rPr>
              <a:t>()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    {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       </a:t>
            </a:r>
            <a:r>
              <a:rPr lang="en-IN" dirty="0" err="1">
                <a:latin typeface="Cambria" pitchFamily="18" charset="0"/>
              </a:rPr>
              <a:t>document.getElementById</a:t>
            </a:r>
            <a:r>
              <a:rPr lang="en-IN" dirty="0">
                <a:latin typeface="Cambria" pitchFamily="18" charset="0"/>
              </a:rPr>
              <a:t>("input1").</a:t>
            </a:r>
            <a:r>
              <a:rPr lang="en-IN" dirty="0" err="1">
                <a:latin typeface="Cambria" pitchFamily="18" charset="0"/>
              </a:rPr>
              <a:t>style.background</a:t>
            </a:r>
            <a:r>
              <a:rPr lang="en-IN" dirty="0">
                <a:latin typeface="Cambria" pitchFamily="18" charset="0"/>
              </a:rPr>
              <a:t>=" aqua";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    }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&lt;/script&gt;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&lt;/body&gt;  </a:t>
            </a:r>
          </a:p>
          <a:p>
            <a:pPr marL="0" indent="0">
              <a:buNone/>
            </a:pPr>
            <a:r>
              <a:rPr lang="en-IN" dirty="0">
                <a:latin typeface="Cambria" pitchFamily="18" charset="0"/>
              </a:rPr>
              <a:t>&lt;/html&gt;  </a:t>
            </a:r>
          </a:p>
          <a:p>
            <a:pPr marL="0" indent="0">
              <a:buNone/>
            </a:pPr>
            <a:endParaRPr lang="en-IN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63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br>
              <a:rPr lang="en-IN" sz="2800" b="1" dirty="0">
                <a:latin typeface="Cambria" pitchFamily="18" charset="0"/>
              </a:rPr>
            </a:br>
            <a:r>
              <a:rPr lang="en-IN" sz="2800" b="1" dirty="0">
                <a:latin typeface="Cambria" pitchFamily="18" charset="0"/>
              </a:rPr>
              <a:t>JavaScript </a:t>
            </a:r>
            <a:r>
              <a:rPr lang="en-IN" sz="2800" b="1" dirty="0" err="1">
                <a:latin typeface="Cambria" pitchFamily="18" charset="0"/>
              </a:rPr>
              <a:t>eval</a:t>
            </a:r>
            <a:r>
              <a:rPr lang="en-IN" sz="2800" b="1" dirty="0">
                <a:latin typeface="Cambria" pitchFamily="18" charset="0"/>
              </a:rPr>
              <a:t>( ) function</a:t>
            </a:r>
            <a:br>
              <a:rPr lang="en-IN" sz="2800" b="1" dirty="0">
                <a:latin typeface="Cambria" pitchFamily="18" charset="0"/>
              </a:rPr>
            </a:br>
            <a:endParaRPr lang="en-IN" sz="2800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Cambria" pitchFamily="18" charset="0"/>
              </a:rPr>
              <a:t>The </a:t>
            </a:r>
            <a:r>
              <a:rPr lang="en-IN" dirty="0" err="1">
                <a:latin typeface="Cambria" pitchFamily="18" charset="0"/>
              </a:rPr>
              <a:t>eval</a:t>
            </a:r>
            <a:r>
              <a:rPr lang="en-IN" dirty="0">
                <a:latin typeface="Cambria" pitchFamily="18" charset="0"/>
              </a:rPr>
              <a:t>( ) function in JavaScript is used to evaluate the expression.</a:t>
            </a:r>
          </a:p>
          <a:p>
            <a:pPr marL="400050" lvl="1" indent="0">
              <a:buNone/>
            </a:pPr>
            <a:r>
              <a:rPr lang="en-IN" sz="2400" dirty="0">
                <a:latin typeface="Cambria" pitchFamily="18" charset="0"/>
              </a:rPr>
              <a:t>&lt;html&gt;  &lt;head&gt;  </a:t>
            </a:r>
          </a:p>
          <a:p>
            <a:pPr marL="400050" lvl="1" indent="0">
              <a:buNone/>
            </a:pPr>
            <a:r>
              <a:rPr lang="en-IN" sz="2400" dirty="0">
                <a:latin typeface="Cambria" pitchFamily="18" charset="0"/>
              </a:rPr>
              <a:t>&lt;script&gt;  </a:t>
            </a:r>
          </a:p>
          <a:p>
            <a:pPr marL="400050" lvl="1" indent="0">
              <a:buNone/>
            </a:pPr>
            <a:r>
              <a:rPr lang="en-IN" sz="2400" dirty="0" err="1">
                <a:latin typeface="Cambria" pitchFamily="18" charset="0"/>
              </a:rPr>
              <a:t>var</a:t>
            </a:r>
            <a:r>
              <a:rPr lang="en-IN" sz="2400" dirty="0">
                <a:latin typeface="Cambria" pitchFamily="18" charset="0"/>
              </a:rPr>
              <a:t> a = 10, b = 20, c = 30, sum, </a:t>
            </a:r>
            <a:r>
              <a:rPr lang="en-IN" sz="2400" dirty="0" err="1">
                <a:latin typeface="Cambria" pitchFamily="18" charset="0"/>
              </a:rPr>
              <a:t>mul</a:t>
            </a:r>
            <a:r>
              <a:rPr lang="en-IN" sz="2400" dirty="0">
                <a:latin typeface="Cambria" pitchFamily="18" charset="0"/>
              </a:rPr>
              <a:t>, sub;  </a:t>
            </a:r>
          </a:p>
          <a:p>
            <a:pPr marL="400050" lvl="1" indent="0">
              <a:buNone/>
            </a:pPr>
            <a:r>
              <a:rPr lang="en-IN" sz="2400" dirty="0">
                <a:latin typeface="Cambria" pitchFamily="18" charset="0"/>
              </a:rPr>
              <a:t>sum = </a:t>
            </a:r>
            <a:r>
              <a:rPr lang="en-IN" sz="2400" dirty="0" err="1">
                <a:latin typeface="Cambria" pitchFamily="18" charset="0"/>
              </a:rPr>
              <a:t>eval</a:t>
            </a:r>
            <a:r>
              <a:rPr lang="en-IN" sz="2400" dirty="0">
                <a:latin typeface="Cambria" pitchFamily="18" charset="0"/>
              </a:rPr>
              <a:t>(" a + b + c ");  </a:t>
            </a:r>
          </a:p>
          <a:p>
            <a:pPr marL="400050" lvl="1" indent="0">
              <a:buNone/>
            </a:pPr>
            <a:r>
              <a:rPr lang="en-IN" sz="2400" dirty="0" err="1">
                <a:latin typeface="Cambria" pitchFamily="18" charset="0"/>
              </a:rPr>
              <a:t>mul</a:t>
            </a:r>
            <a:r>
              <a:rPr lang="en-IN" sz="2400" dirty="0">
                <a:latin typeface="Cambria" pitchFamily="18" charset="0"/>
              </a:rPr>
              <a:t> = </a:t>
            </a:r>
            <a:r>
              <a:rPr lang="en-IN" sz="2400" dirty="0" err="1">
                <a:latin typeface="Cambria" pitchFamily="18" charset="0"/>
              </a:rPr>
              <a:t>eval</a:t>
            </a:r>
            <a:r>
              <a:rPr lang="en-IN" sz="2400" dirty="0">
                <a:latin typeface="Cambria" pitchFamily="18" charset="0"/>
              </a:rPr>
              <a:t>(" a  * b * c");  </a:t>
            </a:r>
          </a:p>
          <a:p>
            <a:pPr marL="400050" lvl="1" indent="0">
              <a:buNone/>
            </a:pPr>
            <a:r>
              <a:rPr lang="en-IN" sz="2400" dirty="0">
                <a:latin typeface="Cambria" pitchFamily="18" charset="0"/>
              </a:rPr>
              <a:t>sub = </a:t>
            </a:r>
            <a:r>
              <a:rPr lang="en-IN" sz="2400" dirty="0" err="1">
                <a:latin typeface="Cambria" pitchFamily="18" charset="0"/>
              </a:rPr>
              <a:t>eval</a:t>
            </a:r>
            <a:r>
              <a:rPr lang="en-IN" sz="2400" dirty="0">
                <a:latin typeface="Cambria" pitchFamily="18" charset="0"/>
              </a:rPr>
              <a:t>(" a  - b");  </a:t>
            </a:r>
          </a:p>
          <a:p>
            <a:pPr marL="400050" lvl="1" indent="0">
              <a:buNone/>
            </a:pPr>
            <a:r>
              <a:rPr lang="en-IN" sz="2400" dirty="0" err="1">
                <a:latin typeface="Cambria" pitchFamily="18" charset="0"/>
              </a:rPr>
              <a:t>document.write</a:t>
            </a:r>
            <a:r>
              <a:rPr lang="en-IN" sz="2400" dirty="0">
                <a:latin typeface="Cambria" pitchFamily="18" charset="0"/>
              </a:rPr>
              <a:t>(sum + "&lt;</a:t>
            </a:r>
            <a:r>
              <a:rPr lang="en-IN" sz="2400" dirty="0" err="1">
                <a:latin typeface="Cambria" pitchFamily="18" charset="0"/>
              </a:rPr>
              <a:t>br</a:t>
            </a:r>
            <a:r>
              <a:rPr lang="en-IN" sz="2400" dirty="0">
                <a:latin typeface="Cambria" pitchFamily="18" charset="0"/>
              </a:rPr>
              <a:t>&gt;");  </a:t>
            </a:r>
          </a:p>
          <a:p>
            <a:pPr marL="400050" lvl="1" indent="0">
              <a:buNone/>
            </a:pPr>
            <a:r>
              <a:rPr lang="en-IN" sz="2400" dirty="0" err="1">
                <a:latin typeface="Cambria" pitchFamily="18" charset="0"/>
              </a:rPr>
              <a:t>document.write</a:t>
            </a:r>
            <a:r>
              <a:rPr lang="en-IN" sz="2400" dirty="0">
                <a:latin typeface="Cambria" pitchFamily="18" charset="0"/>
              </a:rPr>
              <a:t>(</a:t>
            </a:r>
            <a:r>
              <a:rPr lang="en-IN" sz="2400" dirty="0" err="1">
                <a:latin typeface="Cambria" pitchFamily="18" charset="0"/>
              </a:rPr>
              <a:t>mul</a:t>
            </a:r>
            <a:r>
              <a:rPr lang="en-IN" sz="2400" dirty="0">
                <a:latin typeface="Cambria" pitchFamily="18" charset="0"/>
              </a:rPr>
              <a:t> + "&lt;</a:t>
            </a:r>
            <a:r>
              <a:rPr lang="en-IN" sz="2400" dirty="0" err="1">
                <a:latin typeface="Cambria" pitchFamily="18" charset="0"/>
              </a:rPr>
              <a:t>br</a:t>
            </a:r>
            <a:r>
              <a:rPr lang="en-IN" sz="2400" dirty="0">
                <a:latin typeface="Cambria" pitchFamily="18" charset="0"/>
              </a:rPr>
              <a:t>&gt;");  </a:t>
            </a:r>
          </a:p>
          <a:p>
            <a:pPr marL="400050" lvl="1" indent="0">
              <a:buNone/>
            </a:pPr>
            <a:r>
              <a:rPr lang="en-IN" sz="2400" dirty="0" err="1">
                <a:latin typeface="Cambria" pitchFamily="18" charset="0"/>
              </a:rPr>
              <a:t>document.write</a:t>
            </a:r>
            <a:r>
              <a:rPr lang="en-IN" sz="2400" dirty="0">
                <a:latin typeface="Cambria" pitchFamily="18" charset="0"/>
              </a:rPr>
              <a:t>(sub);  </a:t>
            </a:r>
          </a:p>
          <a:p>
            <a:pPr marL="400050" lvl="1" indent="0">
              <a:buNone/>
            </a:pPr>
            <a:r>
              <a:rPr lang="en-IN" sz="2400" dirty="0">
                <a:latin typeface="Cambria" pitchFamily="18" charset="0"/>
              </a:rPr>
              <a:t>&lt;/script&gt;  </a:t>
            </a:r>
          </a:p>
          <a:p>
            <a:pPr marL="400050" lvl="1" indent="0">
              <a:buNone/>
            </a:pPr>
            <a:r>
              <a:rPr lang="en-IN" sz="2400" dirty="0">
                <a:latin typeface="Cambria" pitchFamily="18" charset="0"/>
              </a:rPr>
              <a:t>&lt;/head&gt;  &lt;/html&gt;  </a:t>
            </a:r>
          </a:p>
          <a:p>
            <a:endParaRPr lang="en-IN" dirty="0">
              <a:latin typeface="Cambria" pitchFamily="18" charset="0"/>
            </a:endParaRPr>
          </a:p>
          <a:p>
            <a:endParaRPr lang="en-IN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28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Regular Expression Patterns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359409"/>
              </p:ext>
            </p:extLst>
          </p:nvPr>
        </p:nvGraphicFramePr>
        <p:xfrm>
          <a:off x="457200" y="2215356"/>
          <a:ext cx="8229600" cy="219837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33829333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3160584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cap="all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QUANTIFIER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93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n+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Used to match any string that contains at least one n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355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n*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Used to match any string that </a:t>
                      </a:r>
                      <a:r>
                        <a:rPr lang="en-US" b="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ccontains</a:t>
                      </a:r>
                      <a:r>
                        <a:rPr lang="en-US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zero or more occurrences of n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217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n?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Used to matches any string that contains zero or one occurrences of n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240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85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regular express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" y="731837"/>
            <a:ext cx="7469350" cy="528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73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866485"/>
              </p:ext>
            </p:extLst>
          </p:nvPr>
        </p:nvGraphicFramePr>
        <p:xfrm>
          <a:off x="457200" y="1371597"/>
          <a:ext cx="8229600" cy="3765996"/>
        </p:xfrm>
        <a:graphic>
          <a:graphicData uri="http://schemas.openxmlformats.org/drawingml/2006/table">
            <a:tbl>
              <a:tblPr/>
              <a:tblGrid>
                <a:gridCol w="1805809">
                  <a:extLst>
                    <a:ext uri="{9D8B030D-6E8A-4147-A177-3AD203B41FA5}">
                      <a16:colId xmlns:a16="http://schemas.microsoft.com/office/drawing/2014/main" val="1679872216"/>
                    </a:ext>
                  </a:extLst>
                </a:gridCol>
                <a:gridCol w="6423791">
                  <a:extLst>
                    <a:ext uri="{9D8B030D-6E8A-4147-A177-3AD203B41FA5}">
                      <a16:colId xmlns:a16="http://schemas.microsoft.com/office/drawing/2014/main" val="1646327374"/>
                    </a:ext>
                  </a:extLst>
                </a:gridCol>
              </a:tblGrid>
              <a:tr h="62766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Expression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429713"/>
                  </a:ext>
                </a:extLst>
              </a:tr>
              <a:tr h="62766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</a:t>
                      </a:r>
                      <a:r>
                        <a:rPr lang="en-IN" sz="18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abc</a:t>
                      </a: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]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any character between the brackets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983128"/>
                  </a:ext>
                </a:extLst>
              </a:tr>
              <a:tr h="62766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[^</a:t>
                      </a:r>
                      <a:r>
                        <a:rPr lang="en-IN" sz="18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abc</a:t>
                      </a: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]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any character NOT between the brackets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092564"/>
                  </a:ext>
                </a:extLst>
              </a:tr>
              <a:tr h="62766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[0-9]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any character between the brackets (any digit)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094768"/>
                  </a:ext>
                </a:extLst>
              </a:tr>
              <a:tr h="62766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[^0-9]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any character NOT between the brackets (any non-digit)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43320"/>
                  </a:ext>
                </a:extLst>
              </a:tr>
              <a:tr h="62766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r>
                        <a:rPr lang="en-IN" sz="18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x|y</a:t>
                      </a: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any of the alternatives specified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1072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7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3183" y="1600199"/>
          <a:ext cx="4357633" cy="4525965"/>
        </p:xfrm>
        <a:graphic>
          <a:graphicData uri="http://schemas.openxmlformats.org/drawingml/2006/table">
            <a:tbl>
              <a:tblPr/>
              <a:tblGrid>
                <a:gridCol w="956189">
                  <a:extLst>
                    <a:ext uri="{9D8B030D-6E8A-4147-A177-3AD203B41FA5}">
                      <a16:colId xmlns:a16="http://schemas.microsoft.com/office/drawing/2014/main" val="15817694"/>
                    </a:ext>
                  </a:extLst>
                </a:gridCol>
                <a:gridCol w="3401444">
                  <a:extLst>
                    <a:ext uri="{9D8B030D-6E8A-4147-A177-3AD203B41FA5}">
                      <a16:colId xmlns:a16="http://schemas.microsoft.com/office/drawing/2014/main" val="3000602150"/>
                    </a:ext>
                  </a:extLst>
                </a:gridCol>
              </a:tblGrid>
              <a:tr h="223111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Metacharacter</a:t>
                      </a: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Description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194674"/>
                  </a:ext>
                </a:extLst>
              </a:tr>
              <a:tr h="223111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  <a:hlinkClick r:id="rId2"/>
                        </a:rPr>
                        <a:t>.</a:t>
                      </a:r>
                      <a:endParaRPr lang="en-IN" sz="900">
                        <a:effectLst/>
                      </a:endParaRP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Find a single character, except newline or line terminator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33505"/>
                  </a:ext>
                </a:extLst>
              </a:tr>
              <a:tr h="223111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  <a:hlinkClick r:id="rId3"/>
                        </a:rPr>
                        <a:t>\w</a:t>
                      </a:r>
                      <a:endParaRPr lang="en-IN" sz="900">
                        <a:effectLst/>
                      </a:endParaRP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Find a word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201670"/>
                  </a:ext>
                </a:extLst>
              </a:tr>
              <a:tr h="223111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  <a:hlinkClick r:id="rId4"/>
                        </a:rPr>
                        <a:t>\W</a:t>
                      </a:r>
                      <a:endParaRPr lang="en-IN" sz="900">
                        <a:effectLst/>
                      </a:endParaRP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Find a non-word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171052"/>
                  </a:ext>
                </a:extLst>
              </a:tr>
              <a:tr h="223111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  <a:hlinkClick r:id="rId5"/>
                        </a:rPr>
                        <a:t>\d</a:t>
                      </a:r>
                      <a:endParaRPr lang="en-IN" sz="900">
                        <a:effectLst/>
                      </a:endParaRP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Find a digit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20837"/>
                  </a:ext>
                </a:extLst>
              </a:tr>
              <a:tr h="223111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  <a:hlinkClick r:id="rId6"/>
                        </a:rPr>
                        <a:t>\D</a:t>
                      </a:r>
                      <a:endParaRPr lang="en-IN" sz="900">
                        <a:effectLst/>
                      </a:endParaRP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Find a non-digit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309132"/>
                  </a:ext>
                </a:extLst>
              </a:tr>
              <a:tr h="223111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  <a:hlinkClick r:id="rId7"/>
                        </a:rPr>
                        <a:t>\s</a:t>
                      </a:r>
                      <a:endParaRPr lang="en-IN" sz="900">
                        <a:effectLst/>
                      </a:endParaRP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Find a whitespace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070224"/>
                  </a:ext>
                </a:extLst>
              </a:tr>
              <a:tr h="223111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  <a:hlinkClick r:id="rId8"/>
                        </a:rPr>
                        <a:t>\S</a:t>
                      </a:r>
                      <a:endParaRPr lang="en-IN" sz="900">
                        <a:effectLst/>
                      </a:endParaRP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Find a non-whitespace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715564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  <a:hlinkClick r:id="rId9"/>
                        </a:rPr>
                        <a:t>\b</a:t>
                      </a:r>
                      <a:endParaRPr lang="en-IN" sz="900">
                        <a:effectLst/>
                      </a:endParaRP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Find a match at the beginning/end of a word, beginning like this: \bHI, end like this: HI\b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570933"/>
                  </a:ext>
                </a:extLst>
              </a:tr>
              <a:tr h="223111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  <a:hlinkClick r:id="rId10"/>
                        </a:rPr>
                        <a:t>\B</a:t>
                      </a:r>
                      <a:endParaRPr lang="en-IN" sz="900">
                        <a:effectLst/>
                      </a:endParaRP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Find a match, but not at the beginning/end of a word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72802"/>
                  </a:ext>
                </a:extLst>
              </a:tr>
              <a:tr h="223111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  <a:hlinkClick r:id="rId11"/>
                        </a:rPr>
                        <a:t>\0</a:t>
                      </a:r>
                      <a:endParaRPr lang="en-IN" sz="900">
                        <a:effectLst/>
                      </a:endParaRP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Find a NUL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899151"/>
                  </a:ext>
                </a:extLst>
              </a:tr>
              <a:tr h="223111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  <a:hlinkClick r:id="rId12"/>
                        </a:rPr>
                        <a:t>\n</a:t>
                      </a:r>
                      <a:endParaRPr lang="en-IN" sz="900">
                        <a:effectLst/>
                      </a:endParaRP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Find a new line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67174"/>
                  </a:ext>
                </a:extLst>
              </a:tr>
              <a:tr h="223111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  <a:hlinkClick r:id="rId13"/>
                        </a:rPr>
                        <a:t>\f</a:t>
                      </a:r>
                      <a:endParaRPr lang="en-IN" sz="900">
                        <a:effectLst/>
                      </a:endParaRP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Find a form feed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812913"/>
                  </a:ext>
                </a:extLst>
              </a:tr>
              <a:tr h="223111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  <a:hlinkClick r:id="rId14"/>
                        </a:rPr>
                        <a:t>\r</a:t>
                      </a:r>
                      <a:endParaRPr lang="en-IN" sz="900">
                        <a:effectLst/>
                      </a:endParaRP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Find a carriage return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110915"/>
                  </a:ext>
                </a:extLst>
              </a:tr>
              <a:tr h="223111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  <a:hlinkClick r:id="rId15"/>
                        </a:rPr>
                        <a:t>\t</a:t>
                      </a:r>
                      <a:endParaRPr lang="en-IN" sz="900">
                        <a:effectLst/>
                      </a:endParaRP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Find a tab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327335"/>
                  </a:ext>
                </a:extLst>
              </a:tr>
              <a:tr h="223111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  <a:hlinkClick r:id="rId16"/>
                        </a:rPr>
                        <a:t>\v</a:t>
                      </a:r>
                      <a:endParaRPr lang="en-IN" sz="900">
                        <a:effectLst/>
                      </a:endParaRP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Find a vertical tab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732411"/>
                  </a:ext>
                </a:extLst>
              </a:tr>
              <a:tr h="223111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  <a:hlinkClick r:id="rId17"/>
                        </a:rPr>
                        <a:t>\xxx</a:t>
                      </a:r>
                      <a:endParaRPr lang="en-IN" sz="900">
                        <a:effectLst/>
                      </a:endParaRP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Find the character specified by an octal number xxx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594117"/>
                  </a:ext>
                </a:extLst>
              </a:tr>
              <a:tr h="223111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  <a:hlinkClick r:id="rId18"/>
                        </a:rPr>
                        <a:t>\xdd</a:t>
                      </a:r>
                      <a:endParaRPr lang="en-IN" sz="900">
                        <a:effectLst/>
                      </a:endParaRP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Find the character specified by a hexadecimal number dd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825839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  <a:hlinkClick r:id="rId19"/>
                        </a:rPr>
                        <a:t>\udddd</a:t>
                      </a:r>
                      <a:endParaRPr lang="en-IN" sz="900">
                        <a:effectLst/>
                      </a:endParaRP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Find the Unicode character specified by a hexadecimal number dddd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47839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42819"/>
              </p:ext>
            </p:extLst>
          </p:nvPr>
        </p:nvGraphicFramePr>
        <p:xfrm>
          <a:off x="553922" y="609597"/>
          <a:ext cx="8036155" cy="5516566"/>
        </p:xfrm>
        <a:graphic>
          <a:graphicData uri="http://schemas.openxmlformats.org/drawingml/2006/table">
            <a:tbl>
              <a:tblPr/>
              <a:tblGrid>
                <a:gridCol w="1763362">
                  <a:extLst>
                    <a:ext uri="{9D8B030D-6E8A-4147-A177-3AD203B41FA5}">
                      <a16:colId xmlns:a16="http://schemas.microsoft.com/office/drawing/2014/main" val="2908660642"/>
                    </a:ext>
                  </a:extLst>
                </a:gridCol>
                <a:gridCol w="6272793">
                  <a:extLst>
                    <a:ext uri="{9D8B030D-6E8A-4147-A177-3AD203B41FA5}">
                      <a16:colId xmlns:a16="http://schemas.microsoft.com/office/drawing/2014/main" val="3593998484"/>
                    </a:ext>
                  </a:extLst>
                </a:gridCol>
              </a:tblGrid>
              <a:tr h="50150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Quantifier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45988"/>
                  </a:ext>
                </a:extLst>
              </a:tr>
              <a:tr h="50150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n+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Matches any string that contains at least one </a:t>
                      </a:r>
                      <a:r>
                        <a:rPr lang="en-US" sz="170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1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82933"/>
                  </a:ext>
                </a:extLst>
              </a:tr>
              <a:tr h="50150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n*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Matches any string that contains zero or more occurrences of </a:t>
                      </a:r>
                      <a:r>
                        <a:rPr lang="en-US" sz="1700" i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1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68086"/>
                  </a:ext>
                </a:extLst>
              </a:tr>
              <a:tr h="50150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n?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Matches any string that contains zero or one occurrences of </a:t>
                      </a:r>
                      <a:r>
                        <a:rPr lang="en-US" sz="170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1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442023"/>
                  </a:ext>
                </a:extLst>
              </a:tr>
              <a:tr h="50150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n{X}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Matches any string that contains a sequence of </a:t>
                      </a:r>
                      <a:r>
                        <a:rPr lang="en-US" sz="170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r>
                        <a:rPr lang="en-US" sz="1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r>
                        <a:rPr lang="en-US" sz="170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</a:t>
                      </a:r>
                      <a:r>
                        <a:rPr lang="en-US" sz="1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's</a:t>
                      </a: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417928"/>
                  </a:ext>
                </a:extLst>
              </a:tr>
              <a:tr h="50150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n{X,Y}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Matches any string that contains a sequence of X to Y </a:t>
                      </a:r>
                      <a:r>
                        <a:rPr lang="en-US" sz="170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</a:t>
                      </a:r>
                      <a:r>
                        <a:rPr lang="en-US" sz="1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's</a:t>
                      </a: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896882"/>
                  </a:ext>
                </a:extLst>
              </a:tr>
              <a:tr h="50150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n{X,}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Matches any string that contains a sequence of at least X </a:t>
                      </a:r>
                      <a:r>
                        <a:rPr lang="en-US" sz="170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</a:t>
                      </a:r>
                      <a:r>
                        <a:rPr lang="en-US" sz="1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's</a:t>
                      </a: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01749"/>
                  </a:ext>
                </a:extLst>
              </a:tr>
              <a:tr h="50150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n$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Matches any string with </a:t>
                      </a:r>
                      <a:r>
                        <a:rPr lang="en-US" sz="170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</a:t>
                      </a:r>
                      <a:r>
                        <a:rPr lang="en-US" sz="1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at the end of it</a:t>
                      </a: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65985"/>
                  </a:ext>
                </a:extLst>
              </a:tr>
              <a:tr h="50150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^n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Matches any string with </a:t>
                      </a:r>
                      <a:r>
                        <a:rPr lang="en-US" sz="170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</a:t>
                      </a:r>
                      <a:r>
                        <a:rPr lang="en-US" sz="1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at the beginning of it</a:t>
                      </a: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453287"/>
                  </a:ext>
                </a:extLst>
              </a:tr>
              <a:tr h="50150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?=n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Matches any string that is followed by a specific string </a:t>
                      </a:r>
                      <a:r>
                        <a:rPr lang="en-US" sz="170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1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58757"/>
                  </a:ext>
                </a:extLst>
              </a:tr>
              <a:tr h="50150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?!n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Matches any string that is not followed by a specific string </a:t>
                      </a:r>
                      <a:r>
                        <a:rPr lang="en-US" sz="170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1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858759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361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05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Email Id Validation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&lt;form name="form1" action="#"&gt; 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ul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&lt;li&gt;&lt;input type='text' name='text1'/&gt;&lt;/li&gt;  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&lt;li class="submit"&gt;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&lt;input type="submit" name="submit" value="Submit" 			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onclick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="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ValidateEmail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(document.form1.text1)"/&gt;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&lt;/li&gt; 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&lt;/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ul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&lt;/form&gt;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&lt;script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src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="email-validation.js"&gt;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&lt;/script&gt; 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&lt;/body&gt; 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6983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email-validation.js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function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ValidateEmail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inputText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{ 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mailformat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= /^\w+([\.-]?\w+)*@\w+([\.-]?\w+)*(\.\w{2,3})+$/; 	if(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inputText.value.match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mailformat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)) 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	{ 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		document.form1.text1.focus(); 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		return true; 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	} 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	else 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	{ 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		alert("You have entered an invalid email address!"); 			document.form1.text1.focus(); 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		return false; 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	}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19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1298</Words>
  <Application>Microsoft Office PowerPoint</Application>
  <PresentationFormat>On-screen Show (4:3)</PresentationFormat>
  <Paragraphs>440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REGULAR EXPRESSION</vt:lpstr>
      <vt:lpstr>Regular Expression Modifiers </vt:lpstr>
      <vt:lpstr>Regular Expression Patterns </vt:lpstr>
      <vt:lpstr>PowerPoint Presentation</vt:lpstr>
      <vt:lpstr>PowerPoint Presentation</vt:lpstr>
      <vt:lpstr>PowerPoint Presentation</vt:lpstr>
      <vt:lpstr>Email Id Validation</vt:lpstr>
      <vt:lpstr>email-validation.js</vt:lpstr>
      <vt:lpstr>Email ID patterns</vt:lpstr>
      <vt:lpstr>PowerPoint Presentation</vt:lpstr>
      <vt:lpstr>Mobile Number Validation</vt:lpstr>
      <vt:lpstr>PowerPoint Presentation</vt:lpstr>
      <vt:lpstr>PowerPoint Presentation</vt:lpstr>
      <vt:lpstr>Mobile Number Patterns</vt:lpstr>
      <vt:lpstr>PowerPoint Presentation</vt:lpstr>
      <vt:lpstr>JavaScript Retype Password Validation </vt:lpstr>
      <vt:lpstr>JavaScript Number Validation </vt:lpstr>
      <vt:lpstr>JavaScript email validation </vt:lpstr>
      <vt:lpstr>MULTIMEDIA</vt:lpstr>
      <vt:lpstr>What is Multimedia?</vt:lpstr>
      <vt:lpstr>PowerPoint Presentation</vt:lpstr>
      <vt:lpstr>PowerPoint Presentation</vt:lpstr>
      <vt:lpstr>PowerPoint Presentation</vt:lpstr>
      <vt:lpstr>PowerPoint Presentation</vt:lpstr>
      <vt:lpstr>JavaScript Events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JavaScript eval( ) function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JOHNY</dc:creator>
  <cp:lastModifiedBy>SAINI BOY</cp:lastModifiedBy>
  <cp:revision>35</cp:revision>
  <dcterms:created xsi:type="dcterms:W3CDTF">2006-08-16T00:00:00Z</dcterms:created>
  <dcterms:modified xsi:type="dcterms:W3CDTF">2023-02-15T09:16:14Z</dcterms:modified>
</cp:coreProperties>
</file>