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50" r:id="rId1"/>
  </p:sldMasterIdLst>
  <p:notesMasterIdLst>
    <p:notesMasterId r:id="rId35"/>
  </p:notesMasterIdLst>
  <p:sldIdLst>
    <p:sldId id="278" r:id="rId2"/>
    <p:sldId id="279" r:id="rId3"/>
    <p:sldId id="280" r:id="rId4"/>
    <p:sldId id="293" r:id="rId5"/>
    <p:sldId id="294" r:id="rId6"/>
    <p:sldId id="295" r:id="rId7"/>
    <p:sldId id="296" r:id="rId8"/>
    <p:sldId id="297" r:id="rId9"/>
    <p:sldId id="298" r:id="rId10"/>
    <p:sldId id="299" r:id="rId11"/>
    <p:sldId id="300" r:id="rId12"/>
    <p:sldId id="301" r:id="rId13"/>
    <p:sldId id="302" r:id="rId14"/>
    <p:sldId id="304"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285" r:id="rId32"/>
    <p:sldId id="291" r:id="rId33"/>
    <p:sldId id="292"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593"/>
    <a:srgbClr val="202C8F"/>
    <a:srgbClr val="FDFBF6"/>
    <a:srgbClr val="AAC4E9"/>
    <a:srgbClr val="F5CDCE"/>
    <a:srgbClr val="DF8C8C"/>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35309-CE12-4398-A5E4-A84A35FE4AB1}" v="4" dt="2023-02-18T06:32:38.02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48" d="100"/>
          <a:sy n="48" d="100"/>
        </p:scale>
        <p:origin x="67" y="110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vathsanthosh_9998@outlook.com" userId="6403c24c155e5afb" providerId="LiveId" clId="{95F35309-CE12-4398-A5E4-A84A35FE4AB1}"/>
    <pc:docChg chg="undo custSel modSld">
      <pc:chgData name="ramavathsanthosh_9998@outlook.com" userId="6403c24c155e5afb" providerId="LiveId" clId="{95F35309-CE12-4398-A5E4-A84A35FE4AB1}" dt="2023-02-18T06:32:38.025" v="377" actId="21"/>
      <pc:docMkLst>
        <pc:docMk/>
      </pc:docMkLst>
      <pc:sldChg chg="modSp mod">
        <pc:chgData name="ramavathsanthosh_9998@outlook.com" userId="6403c24c155e5afb" providerId="LiveId" clId="{95F35309-CE12-4398-A5E4-A84A35FE4AB1}" dt="2023-02-17T19:10:36.211" v="2" actId="2711"/>
        <pc:sldMkLst>
          <pc:docMk/>
          <pc:sldMk cId="979622006" sldId="280"/>
        </pc:sldMkLst>
        <pc:spChg chg="mod">
          <ac:chgData name="ramavathsanthosh_9998@outlook.com" userId="6403c24c155e5afb" providerId="LiveId" clId="{95F35309-CE12-4398-A5E4-A84A35FE4AB1}" dt="2023-02-17T19:10:36.211" v="2" actId="2711"/>
          <ac:spMkLst>
            <pc:docMk/>
            <pc:sldMk cId="979622006" sldId="280"/>
            <ac:spMk id="3" creationId="{1E0B8C4B-3A3C-9FD1-59FB-1666C1F09376}"/>
          </ac:spMkLst>
        </pc:spChg>
      </pc:sldChg>
      <pc:sldChg chg="delSp modSp mod">
        <pc:chgData name="ramavathsanthosh_9998@outlook.com" userId="6403c24c155e5afb" providerId="LiveId" clId="{95F35309-CE12-4398-A5E4-A84A35FE4AB1}" dt="2023-02-18T06:32:38.025" v="377" actId="21"/>
        <pc:sldMkLst>
          <pc:docMk/>
          <pc:sldMk cId="2287200334" sldId="293"/>
        </pc:sldMkLst>
        <pc:spChg chg="mod">
          <ac:chgData name="ramavathsanthosh_9998@outlook.com" userId="6403c24c155e5afb" providerId="LiveId" clId="{95F35309-CE12-4398-A5E4-A84A35FE4AB1}" dt="2023-02-17T19:09:33.021" v="1" actId="1076"/>
          <ac:spMkLst>
            <pc:docMk/>
            <pc:sldMk cId="2287200334" sldId="293"/>
            <ac:spMk id="2" creationId="{6DAA394C-16A5-0E4D-E71B-E487C1DAEF8F}"/>
          </ac:spMkLst>
        </pc:spChg>
        <pc:picChg chg="del mod">
          <ac:chgData name="ramavathsanthosh_9998@outlook.com" userId="6403c24c155e5afb" providerId="LiveId" clId="{95F35309-CE12-4398-A5E4-A84A35FE4AB1}" dt="2023-02-18T06:32:38.025" v="377" actId="21"/>
          <ac:picMkLst>
            <pc:docMk/>
            <pc:sldMk cId="2287200334" sldId="293"/>
            <ac:picMk id="2052" creationId="{5B62140C-165C-CBDC-C198-2AC070E60744}"/>
          </ac:picMkLst>
        </pc:picChg>
      </pc:sldChg>
      <pc:sldChg chg="modSp mod">
        <pc:chgData name="ramavathsanthosh_9998@outlook.com" userId="6403c24c155e5afb" providerId="LiveId" clId="{95F35309-CE12-4398-A5E4-A84A35FE4AB1}" dt="2023-02-17T19:11:48.687" v="3" actId="2711"/>
        <pc:sldMkLst>
          <pc:docMk/>
          <pc:sldMk cId="561357499" sldId="297"/>
        </pc:sldMkLst>
        <pc:spChg chg="mod">
          <ac:chgData name="ramavathsanthosh_9998@outlook.com" userId="6403c24c155e5afb" providerId="LiveId" clId="{95F35309-CE12-4398-A5E4-A84A35FE4AB1}" dt="2023-02-17T19:11:48.687" v="3" actId="2711"/>
          <ac:spMkLst>
            <pc:docMk/>
            <pc:sldMk cId="561357499" sldId="297"/>
            <ac:spMk id="5" creationId="{35EDC674-20D6-B57D-ED7E-8863E7C554C2}"/>
          </ac:spMkLst>
        </pc:spChg>
      </pc:sldChg>
      <pc:sldChg chg="modSp mod">
        <pc:chgData name="ramavathsanthosh_9998@outlook.com" userId="6403c24c155e5afb" providerId="LiveId" clId="{95F35309-CE12-4398-A5E4-A84A35FE4AB1}" dt="2023-02-10T02:30:45.053" v="0" actId="1076"/>
        <pc:sldMkLst>
          <pc:docMk/>
          <pc:sldMk cId="4158622449" sldId="304"/>
        </pc:sldMkLst>
        <pc:spChg chg="mod">
          <ac:chgData name="ramavathsanthosh_9998@outlook.com" userId="6403c24c155e5afb" providerId="LiveId" clId="{95F35309-CE12-4398-A5E4-A84A35FE4AB1}" dt="2023-02-10T02:30:45.053" v="0" actId="1076"/>
          <ac:spMkLst>
            <pc:docMk/>
            <pc:sldMk cId="4158622449" sldId="304"/>
            <ac:spMk id="10" creationId="{B3E624B1-13B3-C9BB-A3B3-90203440FDDC}"/>
          </ac:spMkLst>
        </pc:spChg>
      </pc:sldChg>
      <pc:sldChg chg="addSp delSp modSp mod">
        <pc:chgData name="ramavathsanthosh_9998@outlook.com" userId="6403c24c155e5afb" providerId="LiveId" clId="{95F35309-CE12-4398-A5E4-A84A35FE4AB1}" dt="2023-02-18T06:26:32.842" v="375"/>
        <pc:sldMkLst>
          <pc:docMk/>
          <pc:sldMk cId="3861524433" sldId="308"/>
        </pc:sldMkLst>
        <pc:spChg chg="mod">
          <ac:chgData name="ramavathsanthosh_9998@outlook.com" userId="6403c24c155e5afb" providerId="LiveId" clId="{95F35309-CE12-4398-A5E4-A84A35FE4AB1}" dt="2023-02-17T19:13:04.651" v="28" actId="14100"/>
          <ac:spMkLst>
            <pc:docMk/>
            <pc:sldMk cId="3861524433" sldId="308"/>
            <ac:spMk id="2" creationId="{E552A31C-83A7-FA13-7DA9-43BA06F1809F}"/>
          </ac:spMkLst>
        </pc:spChg>
        <pc:spChg chg="mod">
          <ac:chgData name="ramavathsanthosh_9998@outlook.com" userId="6403c24c155e5afb" providerId="LiveId" clId="{95F35309-CE12-4398-A5E4-A84A35FE4AB1}" dt="2023-02-18T06:26:32.842" v="375"/>
          <ac:spMkLst>
            <pc:docMk/>
            <pc:sldMk cId="3861524433" sldId="308"/>
            <ac:spMk id="5" creationId="{35C1714B-7331-A521-CC1B-47BDD5391F08}"/>
          </ac:spMkLst>
        </pc:spChg>
        <pc:graphicFrameChg chg="add del mod modGraphic">
          <ac:chgData name="ramavathsanthosh_9998@outlook.com" userId="6403c24c155e5afb" providerId="LiveId" clId="{95F35309-CE12-4398-A5E4-A84A35FE4AB1}" dt="2023-02-18T06:26:30.282" v="369" actId="3680"/>
          <ac:graphicFrameMkLst>
            <pc:docMk/>
            <pc:sldMk cId="3861524433" sldId="308"/>
            <ac:graphicFrameMk id="4" creationId="{BB3E632A-7804-E632-8CBE-989CDF1D1B07}"/>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CONTROL STATEMENTS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OOPS(JAVA)</a:t>
            </a:r>
          </a:p>
          <a:p>
            <a:r>
              <a:rPr lang="en-US" dirty="0"/>
              <a:t>FACULTY: AMIT DHAGE </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BB7A53-DECD-B4BC-FC32-B317162B6E2F}"/>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5" name="TextBox 4">
            <a:extLst>
              <a:ext uri="{FF2B5EF4-FFF2-40B4-BE49-F238E27FC236}">
                <a16:creationId xmlns:a16="http://schemas.microsoft.com/office/drawing/2014/main" id="{9EE0568A-61D2-8A4D-3AD8-DF7DA3BCC909}"/>
              </a:ext>
            </a:extLst>
          </p:cNvPr>
          <p:cNvSpPr txBox="1"/>
          <p:nvPr/>
        </p:nvSpPr>
        <p:spPr>
          <a:xfrm>
            <a:off x="2647562" y="274290"/>
            <a:ext cx="6097554" cy="6309420"/>
          </a:xfrm>
          <a:prstGeom prst="rect">
            <a:avLst/>
          </a:prstGeom>
          <a:noFill/>
        </p:spPr>
        <p:txBody>
          <a:bodyPr wrap="square">
            <a:spAutoFit/>
          </a:bodyPr>
          <a:lstStyle/>
          <a:p>
            <a:r>
              <a:rPr lang="en-US" sz="2000" b="1" dirty="0" err="1">
                <a:solidFill>
                  <a:srgbClr val="202C8F"/>
                </a:solidFill>
              </a:rPr>
              <a:t>Do..while</a:t>
            </a:r>
            <a:endParaRPr lang="en-US" sz="2000" b="1" dirty="0">
              <a:solidFill>
                <a:srgbClr val="202C8F"/>
              </a:solidFill>
            </a:endParaRPr>
          </a:p>
          <a:p>
            <a:r>
              <a:rPr lang="en-US" dirty="0"/>
              <a:t>The do-while loop is similar to the while loop, the only difference being that the condition in the do-while loop is evaluated after the execution of the loop body. This guarantees that the loop is executed at least once.</a:t>
            </a:r>
          </a:p>
          <a:p>
            <a:endParaRPr lang="en-US" dirty="0"/>
          </a:p>
          <a:p>
            <a:r>
              <a:rPr lang="en-US" dirty="0"/>
              <a:t>Syntax:</a:t>
            </a:r>
          </a:p>
          <a:p>
            <a:r>
              <a:rPr lang="en-US" dirty="0"/>
              <a:t>do{</a:t>
            </a:r>
          </a:p>
          <a:p>
            <a:r>
              <a:rPr lang="en-US" dirty="0"/>
              <a:t>//code to be executed</a:t>
            </a:r>
          </a:p>
          <a:p>
            <a:r>
              <a:rPr lang="en-US" dirty="0"/>
              <a:t>}while(condition);</a:t>
            </a:r>
          </a:p>
          <a:p>
            <a:endParaRPr lang="en-US" dirty="0"/>
          </a:p>
          <a:p>
            <a:r>
              <a:rPr lang="en-US" sz="2400" b="1" dirty="0">
                <a:solidFill>
                  <a:srgbClr val="202C8F"/>
                </a:solidFill>
              </a:rPr>
              <a:t>For</a:t>
            </a:r>
          </a:p>
          <a:p>
            <a:r>
              <a:rPr lang="en-US" dirty="0"/>
              <a:t>The for loop in java is used to iterate and evaluate a code multiple times. When the number of iterations is known by the user, it is recommended to use the for loop.</a:t>
            </a:r>
          </a:p>
          <a:p>
            <a:endParaRPr lang="en-US" dirty="0"/>
          </a:p>
          <a:p>
            <a:r>
              <a:rPr lang="en-US" dirty="0"/>
              <a:t>Syntax:</a:t>
            </a:r>
          </a:p>
          <a:p>
            <a:r>
              <a:rPr lang="en-US" dirty="0"/>
              <a:t>for (initialization; condition; increment/decrement)</a:t>
            </a:r>
          </a:p>
          <a:p>
            <a:r>
              <a:rPr lang="en-US" dirty="0"/>
              <a:t>{</a:t>
            </a:r>
          </a:p>
          <a:p>
            <a:r>
              <a:rPr lang="en-US" dirty="0"/>
              <a:t>statement;</a:t>
            </a:r>
          </a:p>
          <a:p>
            <a:r>
              <a:rPr lang="en-US" dirty="0"/>
              <a:t>}</a:t>
            </a:r>
          </a:p>
          <a:p>
            <a:endParaRPr lang="en-IN" dirty="0"/>
          </a:p>
        </p:txBody>
      </p:sp>
    </p:spTree>
    <p:extLst>
      <p:ext uri="{BB962C8B-B14F-4D97-AF65-F5344CB8AC3E}">
        <p14:creationId xmlns:p14="http://schemas.microsoft.com/office/powerpoint/2010/main" val="162220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1271FD-78CD-90C3-A03B-494C42B3697B}"/>
              </a:ext>
            </a:extLst>
          </p:cNvPr>
          <p:cNvSpPr>
            <a:spLocks noGrp="1"/>
          </p:cNvSpPr>
          <p:nvPr>
            <p:ph type="ftr" sz="quarter" idx="11"/>
          </p:nvPr>
        </p:nvSpPr>
        <p:spPr>
          <a:xfrm>
            <a:off x="2221992" y="594360"/>
            <a:ext cx="3200400" cy="274320"/>
          </a:xfrm>
        </p:spPr>
        <p:txBody>
          <a:bodyPr/>
          <a:lstStyle/>
          <a:p>
            <a:r>
              <a:rPr lang="en-US" sz="2000" b="1" dirty="0"/>
              <a:t>For-Each</a:t>
            </a:r>
          </a:p>
        </p:txBody>
      </p:sp>
      <p:sp>
        <p:nvSpPr>
          <p:cNvPr id="3" name="Slide Number Placeholder 2">
            <a:extLst>
              <a:ext uri="{FF2B5EF4-FFF2-40B4-BE49-F238E27FC236}">
                <a16:creationId xmlns:a16="http://schemas.microsoft.com/office/drawing/2014/main" id="{9DD3B3F0-7310-CBF6-ED7E-A240213A11EB}"/>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TextBox 4">
            <a:extLst>
              <a:ext uri="{FF2B5EF4-FFF2-40B4-BE49-F238E27FC236}">
                <a16:creationId xmlns:a16="http://schemas.microsoft.com/office/drawing/2014/main" id="{91F1C824-0C65-542A-ECE0-328D541865A0}"/>
              </a:ext>
            </a:extLst>
          </p:cNvPr>
          <p:cNvSpPr txBox="1"/>
          <p:nvPr/>
        </p:nvSpPr>
        <p:spPr>
          <a:xfrm>
            <a:off x="2090057" y="979714"/>
            <a:ext cx="9088015" cy="5355312"/>
          </a:xfrm>
          <a:prstGeom prst="rect">
            <a:avLst/>
          </a:prstGeom>
          <a:noFill/>
        </p:spPr>
        <p:txBody>
          <a:bodyPr wrap="square">
            <a:spAutoFit/>
          </a:bodyPr>
          <a:lstStyle/>
          <a:p>
            <a:r>
              <a:rPr lang="en-US" dirty="0"/>
              <a:t>The traversal of elements in an array can be done by the for-each loop. The elements present in the array are returned one by one. It must be noted that the user does not have to increment the value in the for-each loop.</a:t>
            </a:r>
          </a:p>
          <a:p>
            <a:endParaRPr lang="en-US" dirty="0"/>
          </a:p>
          <a:p>
            <a:r>
              <a:rPr lang="en-US" dirty="0"/>
              <a:t>Example:</a:t>
            </a:r>
          </a:p>
          <a:p>
            <a:r>
              <a:rPr lang="en-US" dirty="0"/>
              <a:t>public class </a:t>
            </a:r>
            <a:r>
              <a:rPr lang="en-US" dirty="0" err="1"/>
              <a:t>foreachLoop</a:t>
            </a:r>
            <a:r>
              <a:rPr lang="en-US" dirty="0"/>
              <a:t>{</a:t>
            </a:r>
          </a:p>
          <a:p>
            <a:r>
              <a:rPr lang="en-US" dirty="0"/>
              <a:t>public static void main(String </a:t>
            </a:r>
            <a:r>
              <a:rPr lang="en-US" dirty="0" err="1"/>
              <a:t>args</a:t>
            </a:r>
            <a:r>
              <a:rPr lang="en-US" dirty="0"/>
              <a:t>[]){</a:t>
            </a:r>
          </a:p>
          <a:p>
            <a:r>
              <a:rPr lang="en-US" dirty="0"/>
              <a:t>int s[] = {18,25,28,29,30};</a:t>
            </a:r>
          </a:p>
          <a:p>
            <a:r>
              <a:rPr lang="en-US" dirty="0"/>
              <a:t>for (int </a:t>
            </a:r>
            <a:r>
              <a:rPr lang="en-US" dirty="0" err="1"/>
              <a:t>i</a:t>
            </a:r>
            <a:r>
              <a:rPr lang="en-US" dirty="0"/>
              <a:t> : s) {</a:t>
            </a:r>
          </a:p>
          <a:p>
            <a:r>
              <a:rPr lang="en-US" dirty="0" err="1"/>
              <a:t>System.out.println</a:t>
            </a:r>
            <a:r>
              <a:rPr lang="en-US" dirty="0"/>
              <a:t>(</a:t>
            </a:r>
            <a:r>
              <a:rPr lang="en-US" dirty="0" err="1"/>
              <a:t>i</a:t>
            </a:r>
            <a:r>
              <a:rPr lang="en-US" dirty="0"/>
              <a:t>);</a:t>
            </a:r>
          </a:p>
          <a:p>
            <a:r>
              <a:rPr lang="en-US" dirty="0"/>
              <a:t>}</a:t>
            </a:r>
          </a:p>
          <a:p>
            <a:r>
              <a:rPr lang="en-US" dirty="0"/>
              <a:t>}</a:t>
            </a:r>
          </a:p>
          <a:p>
            <a:r>
              <a:rPr lang="en-US" dirty="0"/>
              <a:t>}</a:t>
            </a:r>
          </a:p>
          <a:p>
            <a:r>
              <a:rPr lang="en-US" dirty="0"/>
              <a:t>Output:</a:t>
            </a:r>
          </a:p>
          <a:p>
            <a:r>
              <a:rPr lang="en-US" dirty="0"/>
              <a:t>18</a:t>
            </a:r>
          </a:p>
          <a:p>
            <a:r>
              <a:rPr lang="en-US" dirty="0"/>
              <a:t>25</a:t>
            </a:r>
          </a:p>
          <a:p>
            <a:r>
              <a:rPr lang="en-US" dirty="0"/>
              <a:t>28</a:t>
            </a:r>
          </a:p>
          <a:p>
            <a:r>
              <a:rPr lang="en-US" dirty="0"/>
              <a:t>29</a:t>
            </a:r>
          </a:p>
          <a:p>
            <a:r>
              <a:rPr lang="en-US" dirty="0"/>
              <a:t>30</a:t>
            </a:r>
            <a:endParaRPr lang="en-IN" dirty="0"/>
          </a:p>
        </p:txBody>
      </p:sp>
    </p:spTree>
    <p:extLst>
      <p:ext uri="{BB962C8B-B14F-4D97-AF65-F5344CB8AC3E}">
        <p14:creationId xmlns:p14="http://schemas.microsoft.com/office/powerpoint/2010/main" val="3203728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2A10D-FC56-5E69-38E2-856807F6AD95}"/>
              </a:ext>
            </a:extLst>
          </p:cNvPr>
          <p:cNvSpPr>
            <a:spLocks noGrp="1"/>
          </p:cNvSpPr>
          <p:nvPr>
            <p:ph type="ftr" sz="quarter" idx="11"/>
          </p:nvPr>
        </p:nvSpPr>
        <p:spPr>
          <a:xfrm>
            <a:off x="2273310" y="378823"/>
            <a:ext cx="4612681" cy="535577"/>
          </a:xfrm>
        </p:spPr>
        <p:txBody>
          <a:bodyPr/>
          <a:lstStyle/>
          <a:p>
            <a:r>
              <a:rPr lang="en-US" sz="2800" b="1" dirty="0"/>
              <a:t>Branching Statements</a:t>
            </a:r>
          </a:p>
        </p:txBody>
      </p:sp>
      <p:sp>
        <p:nvSpPr>
          <p:cNvPr id="3" name="Slide Number Placeholder 2">
            <a:extLst>
              <a:ext uri="{FF2B5EF4-FFF2-40B4-BE49-F238E27FC236}">
                <a16:creationId xmlns:a16="http://schemas.microsoft.com/office/drawing/2014/main" id="{0DDA5FF4-0517-BE50-4080-AA69D6FAA18C}"/>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5" name="TextBox 4">
            <a:extLst>
              <a:ext uri="{FF2B5EF4-FFF2-40B4-BE49-F238E27FC236}">
                <a16:creationId xmlns:a16="http://schemas.microsoft.com/office/drawing/2014/main" id="{4F75634B-728A-0916-245C-5130C7580E83}"/>
              </a:ext>
            </a:extLst>
          </p:cNvPr>
          <p:cNvSpPr txBox="1"/>
          <p:nvPr/>
        </p:nvSpPr>
        <p:spPr>
          <a:xfrm>
            <a:off x="2155371" y="961053"/>
            <a:ext cx="8948057" cy="5755422"/>
          </a:xfrm>
          <a:prstGeom prst="rect">
            <a:avLst/>
          </a:prstGeom>
          <a:noFill/>
        </p:spPr>
        <p:txBody>
          <a:bodyPr wrap="square">
            <a:spAutoFit/>
          </a:bodyPr>
          <a:lstStyle/>
          <a:p>
            <a:r>
              <a:rPr lang="en-US" sz="1600" dirty="0"/>
              <a:t>Branching statements in java are used to jump from a statement to another statement, thereby the transferring the flow of execution.</a:t>
            </a:r>
          </a:p>
          <a:p>
            <a:r>
              <a:rPr lang="en-US" b="1" dirty="0">
                <a:solidFill>
                  <a:srgbClr val="202C8F"/>
                </a:solidFill>
              </a:rPr>
              <a:t>Break</a:t>
            </a:r>
          </a:p>
          <a:p>
            <a:r>
              <a:rPr lang="en-US" sz="1600" dirty="0"/>
              <a:t>The break statement in java is used to terminate a loop and break the current flow of the program.</a:t>
            </a:r>
          </a:p>
          <a:p>
            <a:endParaRPr lang="en-US" sz="1600" dirty="0"/>
          </a:p>
          <a:p>
            <a:r>
              <a:rPr lang="en-US" sz="1600" dirty="0"/>
              <a:t>Example:</a:t>
            </a:r>
          </a:p>
          <a:p>
            <a:endParaRPr lang="en-US" sz="1600" dirty="0"/>
          </a:p>
          <a:p>
            <a:r>
              <a:rPr lang="en-US" sz="1600" dirty="0"/>
              <a:t>public class Test</a:t>
            </a:r>
          </a:p>
          <a:p>
            <a:r>
              <a:rPr lang="en-US" sz="1600" dirty="0"/>
              <a:t>{</a:t>
            </a:r>
          </a:p>
          <a:p>
            <a:r>
              <a:rPr lang="en-US" sz="1600" dirty="0"/>
              <a:t>public static void main(String </a:t>
            </a:r>
            <a:r>
              <a:rPr lang="en-US" sz="1600" dirty="0" err="1"/>
              <a:t>args</a:t>
            </a:r>
            <a:r>
              <a:rPr lang="en-US" sz="1600" dirty="0"/>
              <a:t>[])</a:t>
            </a:r>
          </a:p>
          <a:p>
            <a:r>
              <a:rPr lang="en-US" sz="1600" dirty="0"/>
              <a:t>{</a:t>
            </a:r>
          </a:p>
          <a:p>
            <a:r>
              <a:rPr lang="en-US" sz="1600" dirty="0"/>
              <a:t>for (int </a:t>
            </a:r>
            <a:r>
              <a:rPr lang="en-US" sz="1600" dirty="0" err="1"/>
              <a:t>i</a:t>
            </a:r>
            <a:r>
              <a:rPr lang="en-US" sz="1600" dirty="0"/>
              <a:t> = 5; </a:t>
            </a:r>
            <a:r>
              <a:rPr lang="en-US" sz="1600" dirty="0" err="1"/>
              <a:t>i</a:t>
            </a:r>
            <a:r>
              <a:rPr lang="en-US" sz="1600" dirty="0"/>
              <a:t> &lt; 10; </a:t>
            </a:r>
            <a:r>
              <a:rPr lang="en-US" sz="1600" dirty="0" err="1"/>
              <a:t>i</a:t>
            </a:r>
            <a:r>
              <a:rPr lang="en-US" sz="1600" dirty="0"/>
              <a:t>++)</a:t>
            </a:r>
          </a:p>
          <a:p>
            <a:r>
              <a:rPr lang="en-US" sz="1600" dirty="0"/>
              <a:t>{</a:t>
            </a:r>
          </a:p>
          <a:p>
            <a:r>
              <a:rPr lang="en-US" sz="1600" dirty="0"/>
              <a:t>if (</a:t>
            </a:r>
            <a:r>
              <a:rPr lang="en-US" sz="1600" dirty="0" err="1"/>
              <a:t>i</a:t>
            </a:r>
            <a:r>
              <a:rPr lang="en-US" sz="1600" dirty="0"/>
              <a:t> == 8)</a:t>
            </a:r>
          </a:p>
          <a:p>
            <a:r>
              <a:rPr lang="en-US" sz="1600" dirty="0"/>
              <a:t>break;</a:t>
            </a:r>
          </a:p>
          <a:p>
            <a:r>
              <a:rPr lang="en-US" sz="1600" dirty="0" err="1"/>
              <a:t>System.out.println</a:t>
            </a:r>
            <a:r>
              <a:rPr lang="en-US" sz="1600" dirty="0"/>
              <a:t>(</a:t>
            </a:r>
            <a:r>
              <a:rPr lang="en-US" sz="1600" dirty="0" err="1"/>
              <a:t>i</a:t>
            </a:r>
            <a:r>
              <a:rPr lang="en-US" sz="1600" dirty="0"/>
              <a:t>);</a:t>
            </a:r>
          </a:p>
          <a:p>
            <a:r>
              <a:rPr lang="en-US" sz="1600" dirty="0"/>
              <a:t>}</a:t>
            </a:r>
          </a:p>
          <a:p>
            <a:r>
              <a:rPr lang="en-US" sz="1600" dirty="0"/>
              <a:t>}</a:t>
            </a:r>
          </a:p>
          <a:p>
            <a:r>
              <a:rPr lang="en-US" sz="1600" dirty="0"/>
              <a:t>}</a:t>
            </a:r>
          </a:p>
          <a:p>
            <a:r>
              <a:rPr lang="en-US" sz="1600" dirty="0"/>
              <a:t>Output:</a:t>
            </a:r>
          </a:p>
          <a:p>
            <a:r>
              <a:rPr lang="en-US" sz="1600" dirty="0"/>
              <a:t>5</a:t>
            </a:r>
          </a:p>
          <a:p>
            <a:r>
              <a:rPr lang="en-US" sz="1600" dirty="0"/>
              <a:t>6</a:t>
            </a:r>
          </a:p>
          <a:p>
            <a:r>
              <a:rPr lang="en-US" sz="1600" dirty="0"/>
              <a:t>7</a:t>
            </a:r>
            <a:endParaRPr lang="en-IN" sz="1600" dirty="0"/>
          </a:p>
        </p:txBody>
      </p:sp>
    </p:spTree>
    <p:extLst>
      <p:ext uri="{BB962C8B-B14F-4D97-AF65-F5344CB8AC3E}">
        <p14:creationId xmlns:p14="http://schemas.microsoft.com/office/powerpoint/2010/main" val="382856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01A3FC-EC8D-5571-28C9-EAA80D62116C}"/>
              </a:ext>
            </a:extLst>
          </p:cNvPr>
          <p:cNvSpPr>
            <a:spLocks noGrp="1"/>
          </p:cNvSpPr>
          <p:nvPr>
            <p:ph type="ftr" sz="quarter" idx="11"/>
          </p:nvPr>
        </p:nvSpPr>
        <p:spPr>
          <a:xfrm>
            <a:off x="2152012" y="320040"/>
            <a:ext cx="3200400" cy="274320"/>
          </a:xfrm>
        </p:spPr>
        <p:txBody>
          <a:bodyPr/>
          <a:lstStyle/>
          <a:p>
            <a:r>
              <a:rPr lang="en-US" sz="2000" b="1" dirty="0"/>
              <a:t>Continue</a:t>
            </a:r>
          </a:p>
        </p:txBody>
      </p:sp>
      <p:sp>
        <p:nvSpPr>
          <p:cNvPr id="3" name="Slide Number Placeholder 2">
            <a:extLst>
              <a:ext uri="{FF2B5EF4-FFF2-40B4-BE49-F238E27FC236}">
                <a16:creationId xmlns:a16="http://schemas.microsoft.com/office/drawing/2014/main" id="{F816A4FB-2EF2-330E-BA61-89386980A3D1}"/>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5" name="TextBox 4">
            <a:extLst>
              <a:ext uri="{FF2B5EF4-FFF2-40B4-BE49-F238E27FC236}">
                <a16:creationId xmlns:a16="http://schemas.microsoft.com/office/drawing/2014/main" id="{3EED47F0-1B0B-2C58-578C-760F004BB126}"/>
              </a:ext>
            </a:extLst>
          </p:cNvPr>
          <p:cNvSpPr txBox="1"/>
          <p:nvPr/>
        </p:nvSpPr>
        <p:spPr>
          <a:xfrm>
            <a:off x="2152012" y="800213"/>
            <a:ext cx="9965094" cy="5632311"/>
          </a:xfrm>
          <a:prstGeom prst="rect">
            <a:avLst/>
          </a:prstGeom>
          <a:noFill/>
        </p:spPr>
        <p:txBody>
          <a:bodyPr wrap="square">
            <a:spAutoFit/>
          </a:bodyPr>
          <a:lstStyle/>
          <a:p>
            <a:r>
              <a:rPr lang="en-US" dirty="0"/>
              <a:t>To jump to the next iteration of the loop, we make use of the continue statement. This statement continues the current flow of the program and skips a part of the code at the specified condition.</a:t>
            </a:r>
          </a:p>
          <a:p>
            <a:endParaRPr lang="en-US" dirty="0"/>
          </a:p>
          <a:p>
            <a:r>
              <a:rPr lang="en-US" dirty="0"/>
              <a:t>Example:</a:t>
            </a:r>
          </a:p>
          <a:p>
            <a:r>
              <a:rPr lang="en-US" dirty="0"/>
              <a:t>public class Main</a:t>
            </a:r>
          </a:p>
          <a:p>
            <a:r>
              <a:rPr lang="en-US" dirty="0"/>
              <a:t>{</a:t>
            </a:r>
          </a:p>
          <a:p>
            <a:r>
              <a:rPr lang="en-US" dirty="0"/>
              <a:t>public static void main(String </a:t>
            </a:r>
            <a:r>
              <a:rPr lang="en-US" dirty="0" err="1"/>
              <a:t>args</a:t>
            </a:r>
            <a:r>
              <a:rPr lang="en-US" dirty="0"/>
              <a:t>[])</a:t>
            </a:r>
          </a:p>
          <a:p>
            <a:r>
              <a:rPr lang="en-US" dirty="0"/>
              <a:t>{</a:t>
            </a:r>
          </a:p>
          <a:p>
            <a:r>
              <a:rPr lang="en-US" dirty="0"/>
              <a:t>for (int k = 5; k &lt; 15; k++)</a:t>
            </a:r>
          </a:p>
          <a:p>
            <a:r>
              <a:rPr lang="en-US" dirty="0"/>
              <a:t>{</a:t>
            </a:r>
          </a:p>
          <a:p>
            <a:r>
              <a:rPr lang="en-US" dirty="0"/>
              <a:t>// Odd numbers are skipped</a:t>
            </a:r>
          </a:p>
          <a:p>
            <a:r>
              <a:rPr lang="en-US" dirty="0"/>
              <a:t>if (k%2 != 0)</a:t>
            </a:r>
          </a:p>
          <a:p>
            <a:r>
              <a:rPr lang="en-US" dirty="0"/>
              <a:t>continue;</a:t>
            </a:r>
          </a:p>
          <a:p>
            <a:r>
              <a:rPr lang="en-US" dirty="0"/>
              <a:t>// Even numbers are printed</a:t>
            </a:r>
          </a:p>
          <a:p>
            <a:r>
              <a:rPr lang="en-US" dirty="0" err="1"/>
              <a:t>System.out.print</a:t>
            </a:r>
            <a:r>
              <a:rPr lang="en-US" dirty="0"/>
              <a:t>(k + " ");</a:t>
            </a:r>
          </a:p>
          <a:p>
            <a:r>
              <a:rPr lang="en-US" dirty="0"/>
              <a:t>}</a:t>
            </a:r>
          </a:p>
          <a:p>
            <a:r>
              <a:rPr lang="en-US" dirty="0"/>
              <a:t>}</a:t>
            </a:r>
          </a:p>
          <a:p>
            <a:r>
              <a:rPr lang="en-US" dirty="0"/>
              <a:t>}</a:t>
            </a:r>
          </a:p>
          <a:p>
            <a:r>
              <a:rPr lang="en-US" dirty="0"/>
              <a:t>Output:</a:t>
            </a:r>
          </a:p>
          <a:p>
            <a:r>
              <a:rPr lang="en-US" dirty="0"/>
              <a:t>6 8 10 12 14</a:t>
            </a:r>
            <a:endParaRPr lang="en-IN" dirty="0"/>
          </a:p>
        </p:txBody>
      </p:sp>
    </p:spTree>
    <p:extLst>
      <p:ext uri="{BB962C8B-B14F-4D97-AF65-F5344CB8AC3E}">
        <p14:creationId xmlns:p14="http://schemas.microsoft.com/office/powerpoint/2010/main" val="118665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509B86-72E7-E1F3-F8D7-8F54718B84F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0" name="TextBox 9">
            <a:extLst>
              <a:ext uri="{FF2B5EF4-FFF2-40B4-BE49-F238E27FC236}">
                <a16:creationId xmlns:a16="http://schemas.microsoft.com/office/drawing/2014/main" id="{B3E624B1-13B3-C9BB-A3B3-90203440FDDC}"/>
              </a:ext>
            </a:extLst>
          </p:cNvPr>
          <p:cNvSpPr txBox="1"/>
          <p:nvPr/>
        </p:nvSpPr>
        <p:spPr>
          <a:xfrm>
            <a:off x="3561346" y="1106905"/>
            <a:ext cx="8614611" cy="5878532"/>
          </a:xfrm>
          <a:prstGeom prst="rect">
            <a:avLst/>
          </a:prstGeom>
          <a:noFill/>
        </p:spPr>
        <p:txBody>
          <a:bodyPr wrap="square">
            <a:spAutoFit/>
          </a:bodyPr>
          <a:lstStyle/>
          <a:p>
            <a:r>
              <a:rPr lang="en-IN" sz="2400" b="1" dirty="0"/>
              <a:t>Q1)</a:t>
            </a:r>
          </a:p>
          <a:p>
            <a:r>
              <a:rPr lang="en-IN" b="1" dirty="0"/>
              <a:t>If-Else Statement:</a:t>
            </a:r>
          </a:p>
          <a:p>
            <a:r>
              <a:rPr lang="en-US" dirty="0"/>
              <a:t>int number = 30;</a:t>
            </a:r>
          </a:p>
          <a:p>
            <a:r>
              <a:rPr lang="en-US" dirty="0"/>
              <a:t>if (number &gt; 20) {</a:t>
            </a:r>
          </a:p>
          <a:p>
            <a:r>
              <a:rPr lang="en-US" dirty="0"/>
              <a:t>   </a:t>
            </a:r>
            <a:r>
              <a:rPr lang="en-US" dirty="0" err="1"/>
              <a:t>System.out.println</a:t>
            </a:r>
            <a:r>
              <a:rPr lang="en-US" dirty="0"/>
              <a:t>("Number is greater than 20");</a:t>
            </a:r>
          </a:p>
          <a:p>
            <a:r>
              <a:rPr lang="en-US" dirty="0"/>
              <a:t>} else {</a:t>
            </a:r>
          </a:p>
          <a:p>
            <a:r>
              <a:rPr lang="en-US" dirty="0"/>
              <a:t>   </a:t>
            </a:r>
            <a:r>
              <a:rPr lang="en-US" dirty="0" err="1"/>
              <a:t>System.out.println</a:t>
            </a:r>
            <a:r>
              <a:rPr lang="en-US" dirty="0"/>
              <a:t>("Number is less than 20");</a:t>
            </a:r>
          </a:p>
          <a:p>
            <a:r>
              <a:rPr lang="en-US" dirty="0"/>
              <a:t>}</a:t>
            </a:r>
          </a:p>
          <a:p>
            <a:endParaRPr lang="en-IN" dirty="0"/>
          </a:p>
          <a:p>
            <a:r>
              <a:rPr lang="en-IN" sz="2400" b="1" dirty="0"/>
              <a:t>Q2)</a:t>
            </a:r>
          </a:p>
          <a:p>
            <a:r>
              <a:rPr lang="en-IN" sz="2400" b="1" dirty="0"/>
              <a:t>NESTED IF-ELSE Statement</a:t>
            </a:r>
          </a:p>
          <a:p>
            <a:r>
              <a:rPr lang="en-IN" sz="1600" b="1" dirty="0"/>
              <a:t>int number = 30;</a:t>
            </a:r>
          </a:p>
          <a:p>
            <a:r>
              <a:rPr lang="en-IN" sz="1600" b="1" dirty="0"/>
              <a:t>if (number &gt; 20) {</a:t>
            </a:r>
          </a:p>
          <a:p>
            <a:r>
              <a:rPr lang="en-IN" sz="1600" b="1" dirty="0"/>
              <a:t>   </a:t>
            </a:r>
            <a:r>
              <a:rPr lang="en-IN" sz="1600" b="1" dirty="0" err="1"/>
              <a:t>System.out.println</a:t>
            </a:r>
            <a:r>
              <a:rPr lang="en-IN" sz="1600" b="1" dirty="0"/>
              <a:t>("Number is greater than 20");</a:t>
            </a:r>
          </a:p>
          <a:p>
            <a:r>
              <a:rPr lang="en-IN" sz="1600" b="1" dirty="0"/>
              <a:t>   if (number &lt; 40) {</a:t>
            </a:r>
          </a:p>
          <a:p>
            <a:r>
              <a:rPr lang="en-IN" sz="1600" b="1" dirty="0"/>
              <a:t>      </a:t>
            </a:r>
            <a:r>
              <a:rPr lang="en-IN" sz="1600" b="1" dirty="0" err="1"/>
              <a:t>System.out.println</a:t>
            </a:r>
            <a:r>
              <a:rPr lang="en-IN" sz="1600" b="1" dirty="0"/>
              <a:t>("Number is between 20 and 40");</a:t>
            </a:r>
          </a:p>
          <a:p>
            <a:r>
              <a:rPr lang="en-IN" sz="1600" b="1" dirty="0"/>
              <a:t>   }</a:t>
            </a:r>
          </a:p>
          <a:p>
            <a:r>
              <a:rPr lang="en-IN" sz="1600" b="1" dirty="0"/>
              <a:t>} else {</a:t>
            </a:r>
          </a:p>
          <a:p>
            <a:r>
              <a:rPr lang="en-IN" sz="1600" b="1" dirty="0"/>
              <a:t>   </a:t>
            </a:r>
            <a:r>
              <a:rPr lang="en-IN" sz="1600" b="1" dirty="0" err="1"/>
              <a:t>System.out.println</a:t>
            </a:r>
            <a:r>
              <a:rPr lang="en-IN" sz="1600" b="1" dirty="0"/>
              <a:t>("Number is less than 20");</a:t>
            </a:r>
          </a:p>
          <a:p>
            <a:r>
              <a:rPr lang="en-IN" sz="1600" b="1" dirty="0"/>
              <a:t>}</a:t>
            </a:r>
          </a:p>
          <a:p>
            <a:endParaRPr lang="en-IN" sz="1600" b="1" dirty="0"/>
          </a:p>
        </p:txBody>
      </p:sp>
    </p:spTree>
    <p:extLst>
      <p:ext uri="{BB962C8B-B14F-4D97-AF65-F5344CB8AC3E}">
        <p14:creationId xmlns:p14="http://schemas.microsoft.com/office/powerpoint/2010/main" val="4158622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D6761E-A4C8-F6A8-0203-6D62FEAD9CDB}"/>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5" name="TextBox 4">
            <a:extLst>
              <a:ext uri="{FF2B5EF4-FFF2-40B4-BE49-F238E27FC236}">
                <a16:creationId xmlns:a16="http://schemas.microsoft.com/office/drawing/2014/main" id="{F4E9D535-7A3E-483A-89DE-4D99BE9C7512}"/>
              </a:ext>
            </a:extLst>
          </p:cNvPr>
          <p:cNvSpPr txBox="1"/>
          <p:nvPr/>
        </p:nvSpPr>
        <p:spPr>
          <a:xfrm>
            <a:off x="3048000" y="1038233"/>
            <a:ext cx="6096000" cy="5355312"/>
          </a:xfrm>
          <a:prstGeom prst="rect">
            <a:avLst/>
          </a:prstGeom>
          <a:noFill/>
        </p:spPr>
        <p:txBody>
          <a:bodyPr wrap="square">
            <a:spAutoFit/>
          </a:bodyPr>
          <a:lstStyle/>
          <a:p>
            <a:r>
              <a:rPr lang="en-IN" dirty="0"/>
              <a:t>Q3)    SWITCH STATEMENT</a:t>
            </a:r>
          </a:p>
          <a:p>
            <a:r>
              <a:rPr lang="en-IN" dirty="0"/>
              <a:t>int day = 4;</a:t>
            </a:r>
          </a:p>
          <a:p>
            <a:r>
              <a:rPr lang="en-IN" dirty="0"/>
              <a:t>switch (day) {</a:t>
            </a:r>
          </a:p>
          <a:p>
            <a:r>
              <a:rPr lang="en-IN" dirty="0"/>
              <a:t>   case 1:</a:t>
            </a:r>
          </a:p>
          <a:p>
            <a:r>
              <a:rPr lang="en-IN" dirty="0"/>
              <a:t>      </a:t>
            </a:r>
            <a:r>
              <a:rPr lang="en-IN" dirty="0" err="1"/>
              <a:t>System.out.println</a:t>
            </a:r>
            <a:r>
              <a:rPr lang="en-IN" dirty="0"/>
              <a:t>("Monday");</a:t>
            </a:r>
          </a:p>
          <a:p>
            <a:r>
              <a:rPr lang="en-IN" dirty="0"/>
              <a:t>      break;</a:t>
            </a:r>
          </a:p>
          <a:p>
            <a:r>
              <a:rPr lang="en-IN" dirty="0"/>
              <a:t>   case 2:</a:t>
            </a:r>
          </a:p>
          <a:p>
            <a:r>
              <a:rPr lang="en-IN" dirty="0"/>
              <a:t>      </a:t>
            </a:r>
            <a:r>
              <a:rPr lang="en-IN" dirty="0" err="1"/>
              <a:t>System.out.println</a:t>
            </a:r>
            <a:r>
              <a:rPr lang="en-IN" dirty="0"/>
              <a:t>("Tuesday");</a:t>
            </a:r>
          </a:p>
          <a:p>
            <a:r>
              <a:rPr lang="en-IN" dirty="0"/>
              <a:t>      break;</a:t>
            </a:r>
          </a:p>
          <a:p>
            <a:r>
              <a:rPr lang="en-IN" dirty="0"/>
              <a:t>   case 3:</a:t>
            </a:r>
          </a:p>
          <a:p>
            <a:r>
              <a:rPr lang="en-IN" dirty="0"/>
              <a:t>      </a:t>
            </a:r>
            <a:r>
              <a:rPr lang="en-IN" dirty="0" err="1"/>
              <a:t>System.out.println</a:t>
            </a:r>
            <a:r>
              <a:rPr lang="en-IN" dirty="0"/>
              <a:t>("Wednesday");</a:t>
            </a:r>
          </a:p>
          <a:p>
            <a:r>
              <a:rPr lang="en-IN" dirty="0"/>
              <a:t>      break;</a:t>
            </a:r>
          </a:p>
          <a:p>
            <a:r>
              <a:rPr lang="en-IN" dirty="0"/>
              <a:t>   case 4:</a:t>
            </a:r>
          </a:p>
          <a:p>
            <a:r>
              <a:rPr lang="en-IN" dirty="0"/>
              <a:t>      </a:t>
            </a:r>
            <a:r>
              <a:rPr lang="en-IN" dirty="0" err="1"/>
              <a:t>System.out.println</a:t>
            </a:r>
            <a:r>
              <a:rPr lang="en-IN" dirty="0"/>
              <a:t>("Thursday");</a:t>
            </a:r>
          </a:p>
          <a:p>
            <a:r>
              <a:rPr lang="en-IN" dirty="0"/>
              <a:t>      break;</a:t>
            </a:r>
          </a:p>
          <a:p>
            <a:r>
              <a:rPr lang="en-IN" dirty="0"/>
              <a:t>   default:</a:t>
            </a:r>
          </a:p>
          <a:p>
            <a:r>
              <a:rPr lang="en-IN" dirty="0"/>
              <a:t>      </a:t>
            </a:r>
            <a:r>
              <a:rPr lang="en-IN" dirty="0" err="1"/>
              <a:t>System.out.println</a:t>
            </a:r>
            <a:r>
              <a:rPr lang="en-IN" dirty="0"/>
              <a:t>("Invalid day");</a:t>
            </a:r>
          </a:p>
          <a:p>
            <a:r>
              <a:rPr lang="en-IN" dirty="0"/>
              <a:t>      break;</a:t>
            </a:r>
          </a:p>
          <a:p>
            <a:r>
              <a:rPr lang="en-IN" dirty="0"/>
              <a:t>}</a:t>
            </a:r>
          </a:p>
        </p:txBody>
      </p:sp>
    </p:spTree>
    <p:extLst>
      <p:ext uri="{BB962C8B-B14F-4D97-AF65-F5344CB8AC3E}">
        <p14:creationId xmlns:p14="http://schemas.microsoft.com/office/powerpoint/2010/main" val="2666123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3DD39D-157C-1674-4EEE-7158A49A3DC4}"/>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5" name="TextBox 4">
            <a:extLst>
              <a:ext uri="{FF2B5EF4-FFF2-40B4-BE49-F238E27FC236}">
                <a16:creationId xmlns:a16="http://schemas.microsoft.com/office/drawing/2014/main" id="{4698DDB2-0211-2021-51FD-647B6136544B}"/>
              </a:ext>
            </a:extLst>
          </p:cNvPr>
          <p:cNvSpPr txBox="1"/>
          <p:nvPr/>
        </p:nvSpPr>
        <p:spPr>
          <a:xfrm>
            <a:off x="2566736" y="423571"/>
            <a:ext cx="5887453" cy="6555641"/>
          </a:xfrm>
          <a:prstGeom prst="rect">
            <a:avLst/>
          </a:prstGeom>
          <a:noFill/>
        </p:spPr>
        <p:txBody>
          <a:bodyPr wrap="square">
            <a:spAutoFit/>
          </a:bodyPr>
          <a:lstStyle/>
          <a:p>
            <a:r>
              <a:rPr lang="en-IN" sz="2800" dirty="0"/>
              <a:t>4Q)  GREATER OR LESSER</a:t>
            </a:r>
          </a:p>
          <a:p>
            <a:r>
              <a:rPr lang="en-IN" sz="2800" dirty="0"/>
              <a:t>int </a:t>
            </a:r>
            <a:r>
              <a:rPr lang="en-IN" sz="2800" dirty="0" err="1"/>
              <a:t>num</a:t>
            </a:r>
            <a:r>
              <a:rPr lang="en-IN" sz="2800" dirty="0"/>
              <a:t> = 60;</a:t>
            </a:r>
          </a:p>
          <a:p>
            <a:r>
              <a:rPr lang="en-IN" sz="2800" dirty="0"/>
              <a:t>if (</a:t>
            </a:r>
            <a:r>
              <a:rPr lang="en-IN" sz="2800" dirty="0" err="1"/>
              <a:t>num</a:t>
            </a:r>
            <a:r>
              <a:rPr lang="en-IN" sz="2800" dirty="0"/>
              <a:t> &lt; 40) {</a:t>
            </a:r>
          </a:p>
          <a:p>
            <a:r>
              <a:rPr lang="en-IN" sz="2800" dirty="0"/>
              <a:t>   </a:t>
            </a:r>
            <a:r>
              <a:rPr lang="en-IN" sz="2800" dirty="0" err="1"/>
              <a:t>System.out.println</a:t>
            </a:r>
            <a:r>
              <a:rPr lang="en-IN" sz="2800" dirty="0"/>
              <a:t>("Number is less than 40");</a:t>
            </a:r>
          </a:p>
          <a:p>
            <a:r>
              <a:rPr lang="en-IN" sz="2800" dirty="0"/>
              <a:t>} else if (</a:t>
            </a:r>
            <a:r>
              <a:rPr lang="en-IN" sz="2800" dirty="0" err="1"/>
              <a:t>num</a:t>
            </a:r>
            <a:r>
              <a:rPr lang="en-IN" sz="2800" dirty="0"/>
              <a:t> &gt;= 40 &amp;&amp; </a:t>
            </a:r>
            <a:r>
              <a:rPr lang="en-IN" sz="2800" dirty="0" err="1"/>
              <a:t>num</a:t>
            </a:r>
            <a:r>
              <a:rPr lang="en-IN" sz="2800" dirty="0"/>
              <a:t> &lt; 50) {</a:t>
            </a:r>
          </a:p>
          <a:p>
            <a:r>
              <a:rPr lang="en-IN" sz="2800" dirty="0"/>
              <a:t>   </a:t>
            </a:r>
            <a:r>
              <a:rPr lang="en-IN" sz="2800" dirty="0" err="1"/>
              <a:t>System.out.println</a:t>
            </a:r>
            <a:r>
              <a:rPr lang="en-IN" sz="2800" dirty="0"/>
              <a:t>("Number is between 40 and 50");</a:t>
            </a:r>
          </a:p>
          <a:p>
            <a:r>
              <a:rPr lang="en-IN" sz="2800" dirty="0"/>
              <a:t>} else if (</a:t>
            </a:r>
            <a:r>
              <a:rPr lang="en-IN" sz="2800" dirty="0" err="1"/>
              <a:t>num</a:t>
            </a:r>
            <a:r>
              <a:rPr lang="en-IN" sz="2800" dirty="0"/>
              <a:t> &gt;= 50 &amp;&amp; </a:t>
            </a:r>
            <a:r>
              <a:rPr lang="en-IN" sz="2800" dirty="0" err="1"/>
              <a:t>num</a:t>
            </a:r>
            <a:r>
              <a:rPr lang="en-IN" sz="2800" dirty="0"/>
              <a:t> &lt; 60) {</a:t>
            </a:r>
          </a:p>
          <a:p>
            <a:r>
              <a:rPr lang="en-IN" sz="2800" dirty="0"/>
              <a:t>   </a:t>
            </a:r>
            <a:r>
              <a:rPr lang="en-IN" sz="2800" dirty="0" err="1"/>
              <a:t>System.out.println</a:t>
            </a:r>
            <a:r>
              <a:rPr lang="en-IN" sz="2800" dirty="0"/>
              <a:t>("Number is between 50 and 60");</a:t>
            </a:r>
          </a:p>
          <a:p>
            <a:r>
              <a:rPr lang="en-IN" sz="2800" dirty="0"/>
              <a:t>} else {</a:t>
            </a:r>
          </a:p>
          <a:p>
            <a:r>
              <a:rPr lang="en-IN" sz="2800" dirty="0"/>
              <a:t>   </a:t>
            </a:r>
            <a:r>
              <a:rPr lang="en-IN" sz="2800" dirty="0" err="1"/>
              <a:t>System.out.println</a:t>
            </a:r>
            <a:r>
              <a:rPr lang="en-IN" sz="2800" dirty="0"/>
              <a:t>("Number is greater than or equal to 60");</a:t>
            </a:r>
          </a:p>
          <a:p>
            <a:r>
              <a:rPr lang="en-IN" sz="2800" dirty="0"/>
              <a:t>}</a:t>
            </a:r>
          </a:p>
        </p:txBody>
      </p:sp>
    </p:spTree>
    <p:extLst>
      <p:ext uri="{BB962C8B-B14F-4D97-AF65-F5344CB8AC3E}">
        <p14:creationId xmlns:p14="http://schemas.microsoft.com/office/powerpoint/2010/main" val="214034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52A31C-83A7-FA13-7DA9-43BA06F1809F}"/>
              </a:ext>
            </a:extLst>
          </p:cNvPr>
          <p:cNvSpPr>
            <a:spLocks noGrp="1"/>
          </p:cNvSpPr>
          <p:nvPr>
            <p:ph type="ftr" sz="quarter" idx="11"/>
          </p:nvPr>
        </p:nvSpPr>
        <p:spPr>
          <a:xfrm flipH="1">
            <a:off x="-914400" y="5450619"/>
            <a:ext cx="914400" cy="274320"/>
          </a:xfrm>
        </p:spPr>
        <p:txBody>
          <a:bodyPr/>
          <a:lstStyle/>
          <a:p>
            <a:endParaRPr lang="en-US" dirty="0"/>
          </a:p>
        </p:txBody>
      </p:sp>
      <p:sp>
        <p:nvSpPr>
          <p:cNvPr id="3" name="Slide Number Placeholder 2">
            <a:extLst>
              <a:ext uri="{FF2B5EF4-FFF2-40B4-BE49-F238E27FC236}">
                <a16:creationId xmlns:a16="http://schemas.microsoft.com/office/drawing/2014/main" id="{B02AB2BC-6D50-0F1C-3D64-C56154651D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5" name="TextBox 4">
            <a:extLst>
              <a:ext uri="{FF2B5EF4-FFF2-40B4-BE49-F238E27FC236}">
                <a16:creationId xmlns:a16="http://schemas.microsoft.com/office/drawing/2014/main" id="{35C1714B-7331-A521-CC1B-47BDD5391F08}"/>
              </a:ext>
            </a:extLst>
          </p:cNvPr>
          <p:cNvSpPr txBox="1"/>
          <p:nvPr/>
        </p:nvSpPr>
        <p:spPr>
          <a:xfrm>
            <a:off x="2364187" y="457200"/>
            <a:ext cx="6096000" cy="1754326"/>
          </a:xfrm>
          <a:prstGeom prst="rect">
            <a:avLst/>
          </a:prstGeom>
          <a:noFill/>
        </p:spPr>
        <p:txBody>
          <a:bodyPr wrap="square">
            <a:spAutoFit/>
          </a:bodyPr>
          <a:lstStyle/>
          <a:p>
            <a:r>
              <a:rPr lang="en-US" dirty="0"/>
              <a:t>Q5) Ternary operator statement:</a:t>
            </a:r>
          </a:p>
          <a:p>
            <a:endParaRPr lang="en-US" dirty="0"/>
          </a:p>
          <a:p>
            <a:r>
              <a:rPr lang="en-US" dirty="0"/>
              <a:t>int num = 30;</a:t>
            </a:r>
          </a:p>
          <a:p>
            <a:r>
              <a:rPr lang="en-US" dirty="0"/>
              <a:t>String result = (num &gt; 40) ? "Number is greater than 40" : "Number is less than or equal to 40";</a:t>
            </a:r>
          </a:p>
          <a:p>
            <a:r>
              <a:rPr lang="en-US" dirty="0" err="1"/>
              <a:t>System.out.println</a:t>
            </a:r>
            <a:r>
              <a:rPr lang="en-US" dirty="0"/>
              <a:t>(result);</a:t>
            </a:r>
          </a:p>
        </p:txBody>
      </p:sp>
    </p:spTree>
    <p:extLst>
      <p:ext uri="{BB962C8B-B14F-4D97-AF65-F5344CB8AC3E}">
        <p14:creationId xmlns:p14="http://schemas.microsoft.com/office/powerpoint/2010/main" val="3861524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9F58D8-FD26-657F-50D6-26A99BD70ED0}"/>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8911C5CD-70F6-1E2B-5EE8-038D4AFC59BC}"/>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219558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B1C98C-880F-BE70-D3DF-67D9032C7D22}"/>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AB2C6455-1DA8-0279-ED7B-7C4B3D4AB12E}"/>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139881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799819" y="623658"/>
            <a:ext cx="7047226" cy="2137270"/>
          </a:xfrm>
        </p:spPr>
        <p:txBody>
          <a:bodyPr/>
          <a:lstStyle/>
          <a:p>
            <a: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t>NAME: RAMAVATH SANTHOSH</a:t>
            </a:r>
            <a:b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br>
            <a: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t>ROLL NO: 22MCF1R40</a:t>
            </a:r>
            <a:b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br>
            <a: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t>2</a:t>
            </a:r>
            <a:r>
              <a:rPr lang="en-US" sz="1800" b="0" baseline="3000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t>ND</a:t>
            </a:r>
            <a: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t> SEMESTER, 1</a:t>
            </a:r>
            <a:r>
              <a:rPr lang="en-US" sz="1800" b="0" baseline="3000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t>ST</a:t>
            </a:r>
            <a: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t> YEAR MCA </a:t>
            </a:r>
            <a:b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br>
            <a: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t>BATCH: 2022-2025</a:t>
            </a:r>
            <a:b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br>
            <a:r>
              <a:rPr lang="en-US" sz="1800" b="0" dirty="0">
                <a:solidFill>
                  <a:srgbClr val="202C8F"/>
                </a:solidFill>
                <a:highlight>
                  <a:srgbClr val="D4D593"/>
                </a:highlight>
                <a:latin typeface="Arial" panose="020B0604020202020204" pitchFamily="34" charset="0"/>
                <a:ea typeface="Arial Regular" pitchFamily="34" charset="-122"/>
                <a:cs typeface="Arial" panose="020B0604020202020204" pitchFamily="34" charset="0"/>
              </a:rPr>
              <a:t>NATIONAL INSTITUTE OF TECHNOLOGY WARANGAL</a:t>
            </a:r>
            <a:endParaRPr lang="en-US" sz="1800" b="0" dirty="0">
              <a:solidFill>
                <a:srgbClr val="202C8F"/>
              </a:solidFill>
              <a:highlight>
                <a:srgbClr val="D4D593"/>
              </a:highligh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564931" y="3696417"/>
            <a:ext cx="3865486" cy="2137270"/>
          </a:xfrm>
        </p:spPr>
        <p:txBody>
          <a:bodyPr/>
          <a:lstStyle/>
          <a:p>
            <a:r>
              <a:rPr lang="en-US" b="1" dirty="0"/>
              <a:t>AGENDA: </a:t>
            </a:r>
          </a:p>
          <a:p>
            <a:r>
              <a:rPr lang="en-US" dirty="0"/>
              <a:t>Introduction​</a:t>
            </a:r>
          </a:p>
          <a:p>
            <a:r>
              <a:rPr lang="en-US" dirty="0"/>
              <a:t>100+ PROGRAMS </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07974B-992A-0D02-E7B8-94A1BC7F203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F88089B9-B848-605F-9EF3-273E91BACC43}"/>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306684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C4615D-91FA-1710-D3C6-765ABCF92F79}"/>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FFF2A143-5CC3-F08A-C238-207F3E82BCD9}"/>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7221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D04A7F-22B5-B6DD-F206-0912A5230253}"/>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4E8905D7-683A-338E-EB58-FD1405DEACBB}"/>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1334198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5409BE-0A67-0385-5BBD-C7929C14755F}"/>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ED2BF289-3C5C-0045-23BD-E7DD99E7A778}"/>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97298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A946B7-C97C-2610-5075-9A743963E530}"/>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70841A33-66A2-0E87-817F-EC059068D184}"/>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502124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45D07D-CF38-E3DA-2D35-008BB9D678F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0CF1AC4C-3D43-CE10-FE4C-743164F68AEC}"/>
              </a:ext>
            </a:extLst>
          </p:cNvPr>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3437845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7D1275-4184-B1BD-F342-C5A3364FE47E}"/>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98171496-8F86-FCEF-2006-117B1C3CD3E3}"/>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2201414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2CF78-1727-EB3C-F431-3BED445DD8A1}"/>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136CF91-8DD2-5FAB-39D4-55F9B7CAB18A}"/>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439590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37B66B-66C7-635F-F2A5-62D699436341}"/>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ED708BE7-72E2-61F6-435D-E644904441AC}"/>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2388560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4C1234-706D-80E9-E193-35AC0C2E813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0C60EF1-5BCD-77B2-4389-802532883A76}"/>
              </a:ext>
            </a:extLst>
          </p:cNvPr>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376579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97956" y="77108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991076" y="1585106"/>
            <a:ext cx="7448068" cy="4881008"/>
          </a:xfrm>
        </p:spPr>
        <p:txBody>
          <a:bodyPr/>
          <a:lstStyle/>
          <a:p>
            <a:pPr algn="l"/>
            <a:r>
              <a:rPr lang="en-US" b="0" i="0" dirty="0">
                <a:solidFill>
                  <a:srgbClr val="4A4A4A"/>
                </a:solidFill>
                <a:effectLst/>
                <a:latin typeface="Open Sans" panose="020B0606030504020204" pitchFamily="34" charset="0"/>
              </a:rPr>
              <a:t>Control Statements in Java is one of the fundamentals required for Java Programming. It allows the smooth flow of a program. Following pointers will be covered in this article:</a:t>
            </a:r>
          </a:p>
          <a:p>
            <a:pPr algn="l"/>
            <a:endParaRPr lang="en-US" b="0" i="0" dirty="0">
              <a:solidFill>
                <a:srgbClr val="4A4A4A"/>
              </a:solidFill>
              <a:effectLst/>
              <a:latin typeface="Open Sans" panose="020B0606030504020204" pitchFamily="34" charset="0"/>
            </a:endParaRPr>
          </a:p>
          <a:p>
            <a:pPr algn="l"/>
            <a:r>
              <a:rPr lang="en-US" b="0" i="0" dirty="0">
                <a:solidFill>
                  <a:srgbClr val="4A4A4A"/>
                </a:solidFill>
                <a:effectLst/>
                <a:latin typeface="Arial" panose="020B0604020202020204" pitchFamily="34" charset="0"/>
                <a:cs typeface="Arial" panose="020B0604020202020204" pitchFamily="34" charset="0"/>
              </a:rPr>
              <a:t>Decision Making Statements</a:t>
            </a:r>
          </a:p>
          <a:p>
            <a:pPr algn="l"/>
            <a:r>
              <a:rPr lang="en-US" b="0" i="0" dirty="0">
                <a:solidFill>
                  <a:srgbClr val="4A4A4A"/>
                </a:solidFill>
                <a:effectLst/>
                <a:latin typeface="Arial" panose="020B0604020202020204" pitchFamily="34" charset="0"/>
                <a:cs typeface="Arial" panose="020B0604020202020204" pitchFamily="34" charset="0"/>
              </a:rPr>
              <a:t>Simple if statement</a:t>
            </a:r>
          </a:p>
          <a:p>
            <a:pPr algn="l"/>
            <a:r>
              <a:rPr lang="en-US" b="0" i="0" dirty="0">
                <a:solidFill>
                  <a:srgbClr val="4A4A4A"/>
                </a:solidFill>
                <a:effectLst/>
                <a:latin typeface="Arial" panose="020B0604020202020204" pitchFamily="34" charset="0"/>
                <a:cs typeface="Arial" panose="020B0604020202020204" pitchFamily="34" charset="0"/>
              </a:rPr>
              <a:t>if-else statement</a:t>
            </a:r>
          </a:p>
          <a:p>
            <a:pPr algn="l"/>
            <a:r>
              <a:rPr lang="en-US" b="0" i="0" dirty="0">
                <a:solidFill>
                  <a:srgbClr val="4A4A4A"/>
                </a:solidFill>
                <a:effectLst/>
                <a:latin typeface="Arial" panose="020B0604020202020204" pitchFamily="34" charset="0"/>
                <a:cs typeface="Arial" panose="020B0604020202020204" pitchFamily="34" charset="0"/>
              </a:rPr>
              <a:t>Nested if statement</a:t>
            </a:r>
          </a:p>
          <a:p>
            <a:pPr algn="l"/>
            <a:r>
              <a:rPr lang="en-US" b="0" i="0" dirty="0">
                <a:solidFill>
                  <a:srgbClr val="4A4A4A"/>
                </a:solidFill>
                <a:effectLst/>
                <a:latin typeface="Arial" panose="020B0604020202020204" pitchFamily="34" charset="0"/>
                <a:cs typeface="Arial" panose="020B0604020202020204" pitchFamily="34" charset="0"/>
              </a:rPr>
              <a:t>Switch statement</a:t>
            </a:r>
          </a:p>
          <a:p>
            <a:pPr algn="l"/>
            <a:r>
              <a:rPr lang="en-US" b="0" i="0" dirty="0">
                <a:solidFill>
                  <a:srgbClr val="4A4A4A"/>
                </a:solidFill>
                <a:effectLst/>
                <a:latin typeface="Arial" panose="020B0604020202020204" pitchFamily="34" charset="0"/>
                <a:cs typeface="Arial" panose="020B0604020202020204" pitchFamily="34" charset="0"/>
              </a:rPr>
              <a:t>Looping statements</a:t>
            </a:r>
          </a:p>
          <a:p>
            <a:pPr algn="l"/>
            <a:r>
              <a:rPr lang="en-US" b="0" i="0" dirty="0">
                <a:solidFill>
                  <a:srgbClr val="4A4A4A"/>
                </a:solidFill>
                <a:effectLst/>
                <a:latin typeface="Arial" panose="020B0604020202020204" pitchFamily="34" charset="0"/>
                <a:cs typeface="Arial" panose="020B0604020202020204" pitchFamily="34" charset="0"/>
              </a:rPr>
              <a:t>While</a:t>
            </a:r>
          </a:p>
          <a:p>
            <a:pPr algn="l"/>
            <a:r>
              <a:rPr lang="en-US" b="0" i="0" dirty="0">
                <a:solidFill>
                  <a:srgbClr val="4A4A4A"/>
                </a:solidFill>
                <a:effectLst/>
                <a:latin typeface="Arial" panose="020B0604020202020204" pitchFamily="34" charset="0"/>
                <a:cs typeface="Arial" panose="020B0604020202020204" pitchFamily="34" charset="0"/>
              </a:rPr>
              <a:t>Do-while</a:t>
            </a:r>
          </a:p>
          <a:p>
            <a:pPr algn="l"/>
            <a:r>
              <a:rPr lang="en-US" b="0" i="0" dirty="0">
                <a:solidFill>
                  <a:srgbClr val="4A4A4A"/>
                </a:solidFill>
                <a:effectLst/>
                <a:latin typeface="Arial" panose="020B0604020202020204" pitchFamily="34" charset="0"/>
                <a:cs typeface="Arial" panose="020B0604020202020204" pitchFamily="34" charset="0"/>
              </a:rPr>
              <a:t>For</a:t>
            </a:r>
          </a:p>
          <a:p>
            <a:pPr algn="l"/>
            <a:r>
              <a:rPr lang="en-US" b="0" i="0" dirty="0">
                <a:solidFill>
                  <a:srgbClr val="4A4A4A"/>
                </a:solidFill>
                <a:effectLst/>
                <a:latin typeface="Arial" panose="020B0604020202020204" pitchFamily="34" charset="0"/>
                <a:cs typeface="Arial" panose="020B0604020202020204" pitchFamily="34" charset="0"/>
              </a:rPr>
              <a:t>For-Each</a:t>
            </a:r>
          </a:p>
          <a:p>
            <a:pPr algn="l"/>
            <a:r>
              <a:rPr lang="en-US" b="0" i="0" dirty="0">
                <a:solidFill>
                  <a:srgbClr val="4A4A4A"/>
                </a:solidFill>
                <a:effectLst/>
                <a:latin typeface="Arial" panose="020B0604020202020204" pitchFamily="34" charset="0"/>
                <a:cs typeface="Arial" panose="020B0604020202020204" pitchFamily="34" charset="0"/>
              </a:rPr>
              <a:t>Branching statements</a:t>
            </a:r>
          </a:p>
          <a:p>
            <a:pPr algn="l"/>
            <a:r>
              <a:rPr lang="en-US" b="0" i="0" dirty="0">
                <a:solidFill>
                  <a:srgbClr val="4A4A4A"/>
                </a:solidFill>
                <a:effectLst/>
                <a:latin typeface="Arial" panose="020B0604020202020204" pitchFamily="34" charset="0"/>
                <a:cs typeface="Arial" panose="020B0604020202020204" pitchFamily="34" charset="0"/>
              </a:rPr>
              <a:t>Break</a:t>
            </a:r>
          </a:p>
          <a:p>
            <a:pPr algn="l"/>
            <a:r>
              <a:rPr lang="en-US" b="0" i="0" dirty="0">
                <a:solidFill>
                  <a:srgbClr val="4A4A4A"/>
                </a:solidFill>
                <a:effectLst/>
                <a:latin typeface="Arial" panose="020B0604020202020204" pitchFamily="34" charset="0"/>
                <a:cs typeface="Arial" panose="020B0604020202020204" pitchFamily="34" charset="0"/>
              </a:rPr>
              <a:t>Continue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770969-8992-B696-2EE8-153194D40C12}"/>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7883BD10-26E7-00D6-629B-EADBA5AE44D9}"/>
              </a:ext>
            </a:extLst>
          </p:cNvPr>
          <p:cNvSpPr>
            <a:spLocks noGrp="1"/>
          </p:cNvSpPr>
          <p:nvPr>
            <p:ph type="sldNum" sz="quarter" idx="12"/>
          </p:nvPr>
        </p:nvSpPr>
        <p:spPr/>
        <p:txBody>
          <a:bodyPr/>
          <a:lstStyle/>
          <a:p>
            <a:fld id="{48F63A3B-78C7-47BE-AE5E-E10140E04643}" type="slidenum">
              <a:rPr lang="en-US" smtClean="0"/>
              <a:t>30</a:t>
            </a:fld>
            <a:endParaRPr lang="en-US" dirty="0"/>
          </a:p>
        </p:txBody>
      </p:sp>
    </p:spTree>
    <p:extLst>
      <p:ext uri="{BB962C8B-B14F-4D97-AF65-F5344CB8AC3E}">
        <p14:creationId xmlns:p14="http://schemas.microsoft.com/office/powerpoint/2010/main" val="4218838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16" name="Picture Placeholder 15" descr="Team member headshot">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rotWithShape="1">
          <a:blip r:embed="rId2"/>
          <a:srcRect/>
          <a:stretch/>
        </p:blipFill>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pic>
        <p:nvPicPr>
          <p:cNvPr id="18" name="Picture Placeholder 17" descr="Team member headshot">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l="119" r="119"/>
          <a:stretch/>
        </p:blipFill>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pic>
        <p:nvPicPr>
          <p:cNvPr id="20" name="Picture Placeholder 19" descr="Team member headshot">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t="31" b="31"/>
          <a:stretch/>
        </p:blipFill>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pic>
        <p:nvPicPr>
          <p:cNvPr id="22" name="Picture Placeholder 21" descr="Team member headshot">
            <a:extLst>
              <a:ext uri="{FF2B5EF4-FFF2-40B4-BE49-F238E27FC236}">
                <a16:creationId xmlns:a16="http://schemas.microsoft.com/office/drawing/2014/main" id="{CF9A94E1-4A49-F134-498B-3886D8C21B47}"/>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t="31" b="31"/>
          <a:stretch/>
        </p:blipFill>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Tree>
    <p:extLst>
      <p:ext uri="{BB962C8B-B14F-4D97-AF65-F5344CB8AC3E}">
        <p14:creationId xmlns:p14="http://schemas.microsoft.com/office/powerpoint/2010/main" val="2011930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32</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Cultivate one-to-one customer service with robust ideas</a:t>
            </a:r>
          </a:p>
          <a:p>
            <a:r>
              <a:rPr lang="en-US" dirty="0"/>
              <a:t>Maximize timely deliverables for real-time schemas</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AA394C-16A5-0E4D-E71B-E487C1DAEF8F}"/>
              </a:ext>
            </a:extLst>
          </p:cNvPr>
          <p:cNvSpPr>
            <a:spLocks noGrp="1"/>
          </p:cNvSpPr>
          <p:nvPr>
            <p:ph type="ftr" sz="quarter" idx="11"/>
          </p:nvPr>
        </p:nvSpPr>
        <p:spPr>
          <a:xfrm>
            <a:off x="5698971" y="9016165"/>
            <a:ext cx="3200400" cy="274320"/>
          </a:xfrm>
        </p:spPr>
        <p:txBody>
          <a:bodyPr/>
          <a:lstStyle/>
          <a:p>
            <a:endParaRPr lang="en-US" dirty="0"/>
          </a:p>
        </p:txBody>
      </p:sp>
      <p:sp>
        <p:nvSpPr>
          <p:cNvPr id="3" name="Slide Number Placeholder 2">
            <a:extLst>
              <a:ext uri="{FF2B5EF4-FFF2-40B4-BE49-F238E27FC236}">
                <a16:creationId xmlns:a16="http://schemas.microsoft.com/office/drawing/2014/main" id="{F8E7E9F0-3D71-AE18-5C3A-E2A3BEC8CB2A}"/>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5" name="Rectangle 3">
            <a:extLst>
              <a:ext uri="{FF2B5EF4-FFF2-40B4-BE49-F238E27FC236}">
                <a16:creationId xmlns:a16="http://schemas.microsoft.com/office/drawing/2014/main" id="{01FD51F0-F370-6090-4EC0-E76797150559}"/>
              </a:ext>
            </a:extLst>
          </p:cNvPr>
          <p:cNvSpPr>
            <a:spLocks noChangeArrowheads="1"/>
          </p:cNvSpPr>
          <p:nvPr/>
        </p:nvSpPr>
        <p:spPr bwMode="auto">
          <a:xfrm>
            <a:off x="4189445" y="569373"/>
            <a:ext cx="5867594" cy="8710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4A4A"/>
                </a:solidFill>
                <a:effectLst/>
                <a:latin typeface="Open Sans" panose="020B0606030504020204" pitchFamily="34" charset="0"/>
                <a:cs typeface="Open Sans" panose="020B0606030504020204" pitchFamily="34" charset="0"/>
              </a:rPr>
              <a:t>Every programmer is familiar with the term statement, which can simply be defined as an instruction given to the computer to perform specific operations.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4A4A4A"/>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4A4A"/>
                </a:solidFill>
                <a:effectLst/>
                <a:latin typeface="Open Sans" panose="020B0606030504020204" pitchFamily="34" charset="0"/>
                <a:cs typeface="Open Sans" panose="020B0606030504020204" pitchFamily="34" charset="0"/>
              </a:rPr>
              <a:t>A control statement in java is a statement that determines whether the other statements will be executed or not. It controls the flow of a program.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4A4A4A"/>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A4A4A"/>
                </a:solidFill>
                <a:effectLst/>
                <a:latin typeface="Open Sans" panose="020B0606030504020204" pitchFamily="34" charset="0"/>
                <a:cs typeface="Open Sans" panose="020B0606030504020204" pitchFamily="34" charset="0"/>
              </a:rPr>
              <a:t>An ‘if’ statement in java determines the sequence of execution between a set of two statements.</a:t>
            </a:r>
          </a:p>
          <a:p>
            <a:pPr algn="just"/>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Control Statements can be divided into three categories, namely</a:t>
            </a:r>
          </a:p>
          <a:p>
            <a:pPr algn="just">
              <a:buFont typeface="Arial" panose="020B0604020202020204" pitchFamily="34" charset="0"/>
              <a:buChar char="•"/>
            </a:pPr>
            <a:r>
              <a:rPr lang="en-US" sz="1600" b="0" i="0" dirty="0">
                <a:solidFill>
                  <a:srgbClr val="4A4A4A"/>
                </a:solidFill>
                <a:effectLst/>
                <a:latin typeface="Open Sans" panose="020B0606030504020204" pitchFamily="34" charset="0"/>
              </a:rPr>
              <a:t>Selection statements</a:t>
            </a:r>
          </a:p>
          <a:p>
            <a:pPr algn="just">
              <a:buFont typeface="Arial" panose="020B0604020202020204" pitchFamily="34" charset="0"/>
              <a:buChar char="•"/>
            </a:pPr>
            <a:r>
              <a:rPr lang="en-US" sz="1600" b="0" i="0" dirty="0">
                <a:solidFill>
                  <a:srgbClr val="4A4A4A"/>
                </a:solidFill>
                <a:effectLst/>
                <a:latin typeface="Open Sans" panose="020B0606030504020204" pitchFamily="34" charset="0"/>
              </a:rPr>
              <a:t>Iteration statements</a:t>
            </a:r>
          </a:p>
          <a:p>
            <a:pPr algn="just">
              <a:buFont typeface="Arial" panose="020B0604020202020204" pitchFamily="34" charset="0"/>
              <a:buChar char="•"/>
            </a:pPr>
            <a:r>
              <a:rPr lang="en-US" sz="1600" b="0" i="0" dirty="0">
                <a:solidFill>
                  <a:srgbClr val="4A4A4A"/>
                </a:solidFill>
                <a:effectLst/>
                <a:latin typeface="Open Sans" panose="020B0606030504020204" pitchFamily="34" charset="0"/>
              </a:rPr>
              <a:t>Jump statements</a:t>
            </a:r>
          </a:p>
          <a:p>
            <a:pPr algn="l"/>
            <a:r>
              <a:rPr lang="en-US" b="0" i="0" dirty="0">
                <a:solidFill>
                  <a:srgbClr val="4A4A4A"/>
                </a:solidFill>
                <a:effectLst/>
                <a:latin typeface="Open Sans" panose="020B0606030504020204" pitchFamily="34" charset="0"/>
              </a:rPr>
              <a:t>Moving on with this article on Control Statements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A4A4A"/>
                </a:solidFill>
                <a:effectLst/>
                <a:latin typeface="Open Sans" panose="020B0606030504020204" pitchFamily="34" charset="0"/>
                <a:cs typeface="Open Sans" panose="020B0606030504020204" pitchFamily="34" charset="0"/>
              </a:rPr>
              <a:t>  </a:t>
            </a:r>
            <a:r>
              <a:rPr kumimoji="0" lang="en-US" altLang="en-US" sz="18000" b="0" i="0" u="none" strike="noStrike" cap="none" normalizeH="0" baseline="0" dirty="0">
                <a:ln>
                  <a:noFill/>
                </a:ln>
                <a:solidFill>
                  <a:srgbClr val="4A4A4A"/>
                </a:solidFill>
                <a:effectLst/>
                <a:latin typeface="Open Sans" panose="020B0606030504020204" pitchFamily="34" charset="0"/>
                <a:cs typeface="Open Sans" panose="020B0606030504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720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85AE1E-515F-7E86-871D-3CC92A89E5B6}"/>
              </a:ext>
            </a:extLst>
          </p:cNvPr>
          <p:cNvSpPr>
            <a:spLocks noGrp="1"/>
          </p:cNvSpPr>
          <p:nvPr>
            <p:ph type="ftr" sz="quarter" idx="11"/>
          </p:nvPr>
        </p:nvSpPr>
        <p:spPr>
          <a:xfrm>
            <a:off x="2221992" y="242596"/>
            <a:ext cx="3325058" cy="386054"/>
          </a:xfrm>
        </p:spPr>
        <p:txBody>
          <a:bodyPr/>
          <a:lstStyle/>
          <a:p>
            <a:r>
              <a:rPr lang="en-US" sz="1800" b="1" dirty="0"/>
              <a:t>Decision-Making Statements</a:t>
            </a:r>
          </a:p>
        </p:txBody>
      </p:sp>
      <p:sp>
        <p:nvSpPr>
          <p:cNvPr id="3" name="Slide Number Placeholder 2">
            <a:extLst>
              <a:ext uri="{FF2B5EF4-FFF2-40B4-BE49-F238E27FC236}">
                <a16:creationId xmlns:a16="http://schemas.microsoft.com/office/drawing/2014/main" id="{458BA34D-F6A1-BA12-76F3-1144B760B946}"/>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TextBox 4">
            <a:extLst>
              <a:ext uri="{FF2B5EF4-FFF2-40B4-BE49-F238E27FC236}">
                <a16:creationId xmlns:a16="http://schemas.microsoft.com/office/drawing/2014/main" id="{315E4886-47A8-5FFC-843B-47A377836F01}"/>
              </a:ext>
            </a:extLst>
          </p:cNvPr>
          <p:cNvSpPr txBox="1"/>
          <p:nvPr/>
        </p:nvSpPr>
        <p:spPr>
          <a:xfrm>
            <a:off x="2221992" y="594360"/>
            <a:ext cx="9147048" cy="5909310"/>
          </a:xfrm>
          <a:prstGeom prst="rect">
            <a:avLst/>
          </a:prstGeom>
          <a:noFill/>
        </p:spPr>
        <p:txBody>
          <a:bodyPr wrap="square">
            <a:spAutoFit/>
          </a:bodyPr>
          <a:lstStyle/>
          <a:p>
            <a:r>
              <a:rPr lang="en-US" dirty="0"/>
              <a:t>Statements that determine which statement to execute and when are known as decision-making statements. The flow of the execution of the program is controlled by the control flow statement.</a:t>
            </a:r>
          </a:p>
          <a:p>
            <a:r>
              <a:rPr lang="en-US" dirty="0"/>
              <a:t>There are four decision-making statements available in java.</a:t>
            </a:r>
          </a:p>
          <a:p>
            <a:endParaRPr lang="en-US" dirty="0"/>
          </a:p>
          <a:p>
            <a:r>
              <a:rPr lang="en-US" dirty="0"/>
              <a:t>Moving on with this article on Control Statements in Java</a:t>
            </a:r>
          </a:p>
          <a:p>
            <a:endParaRPr lang="en-US" dirty="0"/>
          </a:p>
          <a:p>
            <a:r>
              <a:rPr lang="en-US" dirty="0"/>
              <a:t> </a:t>
            </a:r>
          </a:p>
          <a:p>
            <a:endParaRPr lang="en-US" dirty="0"/>
          </a:p>
          <a:p>
            <a:r>
              <a:rPr lang="en-US" dirty="0"/>
              <a:t>Simple if statement</a:t>
            </a:r>
          </a:p>
          <a:p>
            <a:r>
              <a:rPr lang="en-US" dirty="0"/>
              <a:t>The if statement determines whether a code should be executed based on the specified condition.</a:t>
            </a:r>
          </a:p>
          <a:p>
            <a:r>
              <a:rPr lang="en-US" dirty="0"/>
              <a:t>Syntax:</a:t>
            </a:r>
          </a:p>
          <a:p>
            <a:endParaRPr lang="en-US" dirty="0"/>
          </a:p>
          <a:p>
            <a:r>
              <a:rPr lang="en-US" dirty="0"/>
              <a:t> if (condition) { </a:t>
            </a:r>
          </a:p>
          <a:p>
            <a:r>
              <a:rPr lang="en-US" dirty="0"/>
              <a:t>Statement 1; //executed if condition is true</a:t>
            </a:r>
          </a:p>
          <a:p>
            <a:r>
              <a:rPr lang="en-US" dirty="0"/>
              <a:t>}</a:t>
            </a:r>
          </a:p>
          <a:p>
            <a:r>
              <a:rPr lang="en-US" dirty="0"/>
              <a:t>Statement 2; //executed irrespective of the condition</a:t>
            </a:r>
          </a:p>
          <a:p>
            <a:r>
              <a:rPr lang="en-US" dirty="0"/>
              <a:t> Output:</a:t>
            </a:r>
          </a:p>
          <a:p>
            <a:r>
              <a:rPr lang="en-US" dirty="0"/>
              <a:t>     If statement!</a:t>
            </a:r>
          </a:p>
          <a:p>
            <a:r>
              <a:rPr lang="en-US" dirty="0"/>
              <a:t>     Hello World!</a:t>
            </a:r>
            <a:endParaRPr lang="en-IN" dirty="0"/>
          </a:p>
        </p:txBody>
      </p:sp>
    </p:spTree>
    <p:extLst>
      <p:ext uri="{BB962C8B-B14F-4D97-AF65-F5344CB8AC3E}">
        <p14:creationId xmlns:p14="http://schemas.microsoft.com/office/powerpoint/2010/main" val="59252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3C40A7-C3B5-65A3-7BE2-67EA56E648C9}"/>
              </a:ext>
            </a:extLst>
          </p:cNvPr>
          <p:cNvSpPr>
            <a:spLocks noGrp="1"/>
          </p:cNvSpPr>
          <p:nvPr>
            <p:ph type="ftr" sz="quarter" idx="11"/>
          </p:nvPr>
        </p:nvSpPr>
        <p:spPr>
          <a:xfrm>
            <a:off x="2221992" y="320040"/>
            <a:ext cx="3200400" cy="274320"/>
          </a:xfrm>
        </p:spPr>
        <p:txBody>
          <a:bodyPr/>
          <a:lstStyle/>
          <a:p>
            <a:r>
              <a:rPr lang="en-US" sz="1800" b="1" dirty="0" err="1"/>
              <a:t>If..else</a:t>
            </a:r>
            <a:r>
              <a:rPr lang="en-US" sz="1800" b="1" dirty="0"/>
              <a:t> statement</a:t>
            </a:r>
          </a:p>
        </p:txBody>
      </p:sp>
      <p:sp>
        <p:nvSpPr>
          <p:cNvPr id="3" name="Slide Number Placeholder 2">
            <a:extLst>
              <a:ext uri="{FF2B5EF4-FFF2-40B4-BE49-F238E27FC236}">
                <a16:creationId xmlns:a16="http://schemas.microsoft.com/office/drawing/2014/main" id="{98391FBD-97F7-F5C8-423A-7AF8C4AADF38}"/>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5" name="TextBox 4">
            <a:extLst>
              <a:ext uri="{FF2B5EF4-FFF2-40B4-BE49-F238E27FC236}">
                <a16:creationId xmlns:a16="http://schemas.microsoft.com/office/drawing/2014/main" id="{74177534-FEC3-053B-BE8C-70476101A0E1}"/>
              </a:ext>
            </a:extLst>
          </p:cNvPr>
          <p:cNvSpPr txBox="1"/>
          <p:nvPr/>
        </p:nvSpPr>
        <p:spPr>
          <a:xfrm>
            <a:off x="2202024" y="703528"/>
            <a:ext cx="9209315" cy="5632311"/>
          </a:xfrm>
          <a:prstGeom prst="rect">
            <a:avLst/>
          </a:prstGeom>
          <a:noFill/>
        </p:spPr>
        <p:txBody>
          <a:bodyPr wrap="square">
            <a:spAutoFit/>
          </a:bodyPr>
          <a:lstStyle/>
          <a:p>
            <a:r>
              <a:rPr lang="en-US" dirty="0"/>
              <a:t>In this statement, if the condition specified is true, the if block is executed. Otherwise, the else block is executed.</a:t>
            </a:r>
          </a:p>
          <a:p>
            <a:r>
              <a:rPr lang="en-US" dirty="0"/>
              <a:t>Example:</a:t>
            </a:r>
          </a:p>
          <a:p>
            <a:endParaRPr lang="en-US" dirty="0"/>
          </a:p>
          <a:p>
            <a:r>
              <a:rPr lang="en-US" dirty="0"/>
              <a:t>public class Main</a:t>
            </a:r>
          </a:p>
          <a:p>
            <a:r>
              <a:rPr lang="en-US" dirty="0"/>
              <a:t>{</a:t>
            </a:r>
          </a:p>
          <a:p>
            <a:r>
              <a:rPr lang="en-US" dirty="0"/>
              <a:t>public static void main(String </a:t>
            </a:r>
            <a:r>
              <a:rPr lang="en-US" dirty="0" err="1"/>
              <a:t>args</a:t>
            </a:r>
            <a:r>
              <a:rPr lang="en-US" dirty="0"/>
              <a:t>[])</a:t>
            </a:r>
          </a:p>
          <a:p>
            <a:r>
              <a:rPr lang="en-US" dirty="0"/>
              <a:t>{</a:t>
            </a:r>
          </a:p>
          <a:p>
            <a:r>
              <a:rPr lang="en-US" dirty="0"/>
              <a:t>int a = 15;</a:t>
            </a:r>
          </a:p>
          <a:p>
            <a:r>
              <a:rPr lang="en-US" dirty="0"/>
              <a:t>if (a &gt; 20)</a:t>
            </a:r>
          </a:p>
          <a:p>
            <a:r>
              <a:rPr lang="en-US" dirty="0" err="1"/>
              <a:t>System.out.println</a:t>
            </a:r>
            <a:r>
              <a:rPr lang="en-US" dirty="0"/>
              <a:t>("a is greater than 10");</a:t>
            </a:r>
          </a:p>
          <a:p>
            <a:r>
              <a:rPr lang="en-US" dirty="0"/>
              <a:t>else</a:t>
            </a:r>
          </a:p>
          <a:p>
            <a:r>
              <a:rPr lang="en-US" dirty="0" err="1"/>
              <a:t>System.out.println</a:t>
            </a:r>
            <a:r>
              <a:rPr lang="en-US" dirty="0"/>
              <a:t>("a is less than 10");</a:t>
            </a:r>
          </a:p>
          <a:p>
            <a:r>
              <a:rPr lang="en-US" dirty="0" err="1"/>
              <a:t>System.out.println</a:t>
            </a:r>
            <a:r>
              <a:rPr lang="en-US" dirty="0"/>
              <a:t>("Hello World!");</a:t>
            </a:r>
          </a:p>
          <a:p>
            <a:r>
              <a:rPr lang="en-US" dirty="0"/>
              <a:t>}</a:t>
            </a:r>
          </a:p>
          <a:p>
            <a:r>
              <a:rPr lang="en-US" dirty="0"/>
              <a:t>}</a:t>
            </a:r>
          </a:p>
          <a:p>
            <a:r>
              <a:rPr lang="en-US" dirty="0"/>
              <a:t>}</a:t>
            </a:r>
          </a:p>
          <a:p>
            <a:r>
              <a:rPr lang="en-US" dirty="0"/>
              <a:t>Output:</a:t>
            </a:r>
          </a:p>
          <a:p>
            <a:r>
              <a:rPr lang="en-US" dirty="0"/>
              <a:t>a is less than 10</a:t>
            </a:r>
          </a:p>
          <a:p>
            <a:r>
              <a:rPr lang="en-US" dirty="0"/>
              <a:t>Hello World!</a:t>
            </a:r>
            <a:endParaRPr lang="en-IN" dirty="0"/>
          </a:p>
        </p:txBody>
      </p:sp>
    </p:spTree>
    <p:extLst>
      <p:ext uri="{BB962C8B-B14F-4D97-AF65-F5344CB8AC3E}">
        <p14:creationId xmlns:p14="http://schemas.microsoft.com/office/powerpoint/2010/main" val="2605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EDBE78-1601-64D4-F0F5-8101B80CE560}"/>
              </a:ext>
            </a:extLst>
          </p:cNvPr>
          <p:cNvSpPr>
            <a:spLocks noGrp="1"/>
          </p:cNvSpPr>
          <p:nvPr>
            <p:ph type="ftr" sz="quarter" idx="11"/>
          </p:nvPr>
        </p:nvSpPr>
        <p:spPr>
          <a:xfrm>
            <a:off x="3141057" y="457200"/>
            <a:ext cx="3200400" cy="274320"/>
          </a:xfrm>
        </p:spPr>
        <p:txBody>
          <a:bodyPr/>
          <a:lstStyle/>
          <a:p>
            <a:r>
              <a:rPr lang="en-US" sz="1800" dirty="0"/>
              <a:t>Nested if statement</a:t>
            </a:r>
          </a:p>
        </p:txBody>
      </p:sp>
      <p:sp>
        <p:nvSpPr>
          <p:cNvPr id="3" name="Slide Number Placeholder 2">
            <a:extLst>
              <a:ext uri="{FF2B5EF4-FFF2-40B4-BE49-F238E27FC236}">
                <a16:creationId xmlns:a16="http://schemas.microsoft.com/office/drawing/2014/main" id="{7F2BB803-1FA4-038A-464B-532472452509}"/>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extBox 6">
            <a:extLst>
              <a:ext uri="{FF2B5EF4-FFF2-40B4-BE49-F238E27FC236}">
                <a16:creationId xmlns:a16="http://schemas.microsoft.com/office/drawing/2014/main" id="{E121EAAE-0D72-71D2-5CFE-72B35AA7F4EC}"/>
              </a:ext>
            </a:extLst>
          </p:cNvPr>
          <p:cNvSpPr txBox="1"/>
          <p:nvPr/>
        </p:nvSpPr>
        <p:spPr>
          <a:xfrm>
            <a:off x="3141057" y="1075883"/>
            <a:ext cx="6097554" cy="3970318"/>
          </a:xfrm>
          <a:prstGeom prst="rect">
            <a:avLst/>
          </a:prstGeom>
          <a:noFill/>
        </p:spPr>
        <p:txBody>
          <a:bodyPr wrap="square">
            <a:spAutoFit/>
          </a:bodyPr>
          <a:lstStyle/>
          <a:p>
            <a:r>
              <a:rPr lang="en-US" dirty="0"/>
              <a:t>An if present inside an if block is known as a nested if block. It is similar to an </a:t>
            </a:r>
            <a:r>
              <a:rPr lang="en-US" dirty="0" err="1"/>
              <a:t>if..else</a:t>
            </a:r>
            <a:r>
              <a:rPr lang="en-US" dirty="0"/>
              <a:t> statement, except they are defined inside another </a:t>
            </a:r>
            <a:r>
              <a:rPr lang="en-US" dirty="0" err="1"/>
              <a:t>if..else</a:t>
            </a:r>
            <a:r>
              <a:rPr lang="en-US" dirty="0"/>
              <a:t> statement.</a:t>
            </a:r>
          </a:p>
          <a:p>
            <a:r>
              <a:rPr lang="en-US" dirty="0"/>
              <a:t>Syntax:</a:t>
            </a:r>
          </a:p>
          <a:p>
            <a:endParaRPr lang="en-US" dirty="0"/>
          </a:p>
          <a:p>
            <a:r>
              <a:rPr lang="en-US" dirty="0"/>
              <a:t>if (condition1) {</a:t>
            </a:r>
          </a:p>
          <a:p>
            <a:r>
              <a:rPr lang="en-US" dirty="0"/>
              <a:t>Statement 1; //executed if first condition is true</a:t>
            </a:r>
          </a:p>
          <a:p>
            <a:r>
              <a:rPr lang="en-US" dirty="0"/>
              <a:t>if (condition2) {</a:t>
            </a:r>
          </a:p>
          <a:p>
            <a:r>
              <a:rPr lang="en-US" dirty="0"/>
              <a:t>Statement 2; //executed if second condition is true</a:t>
            </a:r>
          </a:p>
          <a:p>
            <a:r>
              <a:rPr lang="en-US" dirty="0"/>
              <a:t>}</a:t>
            </a:r>
          </a:p>
          <a:p>
            <a:r>
              <a:rPr lang="en-US" dirty="0"/>
              <a:t>else {</a:t>
            </a:r>
          </a:p>
          <a:p>
            <a:r>
              <a:rPr lang="en-US" dirty="0"/>
              <a:t>Statement 3; //executed if second condition is false</a:t>
            </a:r>
          </a:p>
          <a:p>
            <a:r>
              <a:rPr lang="en-US" dirty="0"/>
              <a:t>}</a:t>
            </a:r>
          </a:p>
          <a:p>
            <a:r>
              <a:rPr lang="en-US" dirty="0"/>
              <a:t>}</a:t>
            </a:r>
            <a:endParaRPr lang="en-IN" dirty="0"/>
          </a:p>
        </p:txBody>
      </p:sp>
    </p:spTree>
    <p:extLst>
      <p:ext uri="{BB962C8B-B14F-4D97-AF65-F5344CB8AC3E}">
        <p14:creationId xmlns:p14="http://schemas.microsoft.com/office/powerpoint/2010/main" val="81190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FD85B-FA5E-6E0E-F4AE-7EBF8F9CB671}"/>
              </a:ext>
            </a:extLst>
          </p:cNvPr>
          <p:cNvSpPr>
            <a:spLocks noGrp="1"/>
          </p:cNvSpPr>
          <p:nvPr>
            <p:ph type="ftr" sz="quarter" idx="11"/>
          </p:nvPr>
        </p:nvSpPr>
        <p:spPr>
          <a:xfrm>
            <a:off x="2375947" y="320040"/>
            <a:ext cx="3200400" cy="274320"/>
          </a:xfrm>
        </p:spPr>
        <p:txBody>
          <a:bodyPr/>
          <a:lstStyle/>
          <a:p>
            <a:r>
              <a:rPr lang="en-US" sz="1800" b="1" dirty="0"/>
              <a:t>Switch statement</a:t>
            </a:r>
          </a:p>
        </p:txBody>
      </p:sp>
      <p:sp>
        <p:nvSpPr>
          <p:cNvPr id="3" name="Slide Number Placeholder 2">
            <a:extLst>
              <a:ext uri="{FF2B5EF4-FFF2-40B4-BE49-F238E27FC236}">
                <a16:creationId xmlns:a16="http://schemas.microsoft.com/office/drawing/2014/main" id="{67BA67C5-01BB-77DC-979D-8BFC59055E90}"/>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5" name="TextBox 4">
            <a:extLst>
              <a:ext uri="{FF2B5EF4-FFF2-40B4-BE49-F238E27FC236}">
                <a16:creationId xmlns:a16="http://schemas.microsoft.com/office/drawing/2014/main" id="{35EDC674-20D6-B57D-ED7E-8863E7C554C2}"/>
              </a:ext>
            </a:extLst>
          </p:cNvPr>
          <p:cNvSpPr txBox="1"/>
          <p:nvPr/>
        </p:nvSpPr>
        <p:spPr>
          <a:xfrm>
            <a:off x="2272255" y="731520"/>
            <a:ext cx="8252675" cy="5724644"/>
          </a:xfrm>
          <a:prstGeom prst="rect">
            <a:avLst/>
          </a:prstGeom>
          <a:noFill/>
        </p:spPr>
        <p:txBody>
          <a:bodyPr wrap="square">
            <a:spAutoFit/>
          </a:bodyPr>
          <a:lstStyle/>
          <a:p>
            <a:r>
              <a:rPr lang="en-US" dirty="0"/>
              <a:t>A switch statement in java is used to execute a single statement from multiple conditions.</a:t>
            </a:r>
          </a:p>
          <a:p>
            <a:r>
              <a:rPr lang="en-IN" sz="2400" dirty="0"/>
              <a:t>Example:</a:t>
            </a:r>
          </a:p>
          <a:p>
            <a:r>
              <a:rPr lang="en-IN" dirty="0">
                <a:latin typeface="Leelawadee UI Semilight" panose="020B0402040204020203" pitchFamily="34" charset="-34"/>
                <a:cs typeface="Leelawadee UI Semilight" panose="020B0402040204020203" pitchFamily="34" charset="-34"/>
              </a:rPr>
              <a:t>public class Music {</a:t>
            </a:r>
          </a:p>
          <a:p>
            <a:r>
              <a:rPr lang="en-IN" dirty="0">
                <a:latin typeface="Leelawadee UI Semilight" panose="020B0402040204020203" pitchFamily="34" charset="-34"/>
                <a:cs typeface="Leelawadee UI Semilight" panose="020B0402040204020203" pitchFamily="34" charset="-34"/>
              </a:rPr>
              <a:t>public static void main(String[] </a:t>
            </a:r>
            <a:r>
              <a:rPr lang="en-IN" dirty="0" err="1">
                <a:latin typeface="Leelawadee UI Semilight" panose="020B0402040204020203" pitchFamily="34" charset="-34"/>
                <a:cs typeface="Leelawadee UI Semilight" panose="020B0402040204020203" pitchFamily="34" charset="-34"/>
              </a:rPr>
              <a:t>args</a:t>
            </a:r>
            <a:r>
              <a:rPr lang="en-IN" dirty="0">
                <a:latin typeface="Leelawadee UI Semilight" panose="020B0402040204020203" pitchFamily="34" charset="-34"/>
                <a:cs typeface="Leelawadee UI Semilight" panose="020B0402040204020203" pitchFamily="34" charset="-34"/>
              </a:rPr>
              <a:t>)</a:t>
            </a:r>
          </a:p>
          <a:p>
            <a:r>
              <a:rPr lang="en-IN" dirty="0">
                <a:latin typeface="Leelawadee UI Semilight" panose="020B0402040204020203" pitchFamily="34" charset="-34"/>
                <a:cs typeface="Leelawadee UI Semilight" panose="020B0402040204020203" pitchFamily="34" charset="-34"/>
              </a:rPr>
              <a:t>{</a:t>
            </a:r>
          </a:p>
          <a:p>
            <a:r>
              <a:rPr lang="en-IN" dirty="0">
                <a:latin typeface="Leelawadee UI Semilight" panose="020B0402040204020203" pitchFamily="34" charset="-34"/>
                <a:cs typeface="Leelawadee UI Semilight" panose="020B0402040204020203" pitchFamily="34" charset="-34"/>
              </a:rPr>
              <a:t>int instrument = 4;</a:t>
            </a:r>
          </a:p>
          <a:p>
            <a:r>
              <a:rPr lang="en-IN" dirty="0">
                <a:latin typeface="Leelawadee UI Semilight" panose="020B0402040204020203" pitchFamily="34" charset="-34"/>
                <a:cs typeface="Leelawadee UI Semilight" panose="020B0402040204020203" pitchFamily="34" charset="-34"/>
              </a:rPr>
              <a:t>String </a:t>
            </a:r>
            <a:r>
              <a:rPr lang="en-IN" dirty="0" err="1">
                <a:latin typeface="Leelawadee UI Semilight" panose="020B0402040204020203" pitchFamily="34" charset="-34"/>
                <a:cs typeface="Leelawadee UI Semilight" panose="020B0402040204020203" pitchFamily="34" charset="-34"/>
              </a:rPr>
              <a:t>musicInstrument</a:t>
            </a:r>
            <a:r>
              <a:rPr lang="en-IN" dirty="0">
                <a:latin typeface="Leelawadee UI Semilight" panose="020B0402040204020203" pitchFamily="34" charset="-34"/>
                <a:cs typeface="Leelawadee UI Semilight" panose="020B0402040204020203" pitchFamily="34" charset="-34"/>
              </a:rPr>
              <a:t>;</a:t>
            </a:r>
          </a:p>
          <a:p>
            <a:r>
              <a:rPr lang="en-IN" dirty="0">
                <a:latin typeface="Leelawadee UI Semilight" panose="020B0402040204020203" pitchFamily="34" charset="-34"/>
                <a:cs typeface="Leelawadee UI Semilight" panose="020B0402040204020203" pitchFamily="34" charset="-34"/>
              </a:rPr>
              <a:t>// switch statement with int data type</a:t>
            </a:r>
          </a:p>
          <a:p>
            <a:r>
              <a:rPr lang="en-IN" dirty="0">
                <a:latin typeface="Leelawadee UI Semilight" panose="020B0402040204020203" pitchFamily="34" charset="-34"/>
                <a:cs typeface="Leelawadee UI Semilight" panose="020B0402040204020203" pitchFamily="34" charset="-34"/>
              </a:rPr>
              <a:t>switch (instrument) {</a:t>
            </a:r>
          </a:p>
          <a:p>
            <a:r>
              <a:rPr lang="en-IN" dirty="0">
                <a:latin typeface="Leelawadee UI Semilight" panose="020B0402040204020203" pitchFamily="34" charset="-34"/>
                <a:cs typeface="Leelawadee UI Semilight" panose="020B0402040204020203" pitchFamily="34" charset="-34"/>
              </a:rPr>
              <a:t>case 1:     </a:t>
            </a:r>
            <a:r>
              <a:rPr lang="en-IN" dirty="0" err="1">
                <a:latin typeface="Leelawadee UI Semilight" panose="020B0402040204020203" pitchFamily="34" charset="-34"/>
                <a:cs typeface="Leelawadee UI Semilight" panose="020B0402040204020203" pitchFamily="34" charset="-34"/>
              </a:rPr>
              <a:t>musicInstrument</a:t>
            </a:r>
            <a:r>
              <a:rPr lang="en-IN" dirty="0">
                <a:latin typeface="Leelawadee UI Semilight" panose="020B0402040204020203" pitchFamily="34" charset="-34"/>
                <a:cs typeface="Leelawadee UI Semilight" panose="020B0402040204020203" pitchFamily="34" charset="-34"/>
              </a:rPr>
              <a:t> = "Guitar";      break;</a:t>
            </a:r>
          </a:p>
          <a:p>
            <a:r>
              <a:rPr lang="en-IN" dirty="0">
                <a:latin typeface="Leelawadee UI Semilight" panose="020B0402040204020203" pitchFamily="34" charset="-34"/>
                <a:cs typeface="Leelawadee UI Semilight" panose="020B0402040204020203" pitchFamily="34" charset="-34"/>
              </a:rPr>
              <a:t>case 2:     </a:t>
            </a:r>
            <a:r>
              <a:rPr lang="en-IN" dirty="0" err="1">
                <a:latin typeface="Leelawadee UI Semilight" panose="020B0402040204020203" pitchFamily="34" charset="-34"/>
                <a:cs typeface="Leelawadee UI Semilight" panose="020B0402040204020203" pitchFamily="34" charset="-34"/>
              </a:rPr>
              <a:t>musicInstrument</a:t>
            </a:r>
            <a:r>
              <a:rPr lang="en-IN" dirty="0">
                <a:latin typeface="Leelawadee UI Semilight" panose="020B0402040204020203" pitchFamily="34" charset="-34"/>
                <a:cs typeface="Leelawadee UI Semilight" panose="020B0402040204020203" pitchFamily="34" charset="-34"/>
              </a:rPr>
              <a:t> = "Piano";        break;</a:t>
            </a:r>
          </a:p>
          <a:p>
            <a:r>
              <a:rPr lang="en-IN" dirty="0">
                <a:latin typeface="Leelawadee UI Semilight" panose="020B0402040204020203" pitchFamily="34" charset="-34"/>
                <a:cs typeface="Leelawadee UI Semilight" panose="020B0402040204020203" pitchFamily="34" charset="-34"/>
              </a:rPr>
              <a:t>case 3:     </a:t>
            </a:r>
            <a:r>
              <a:rPr lang="en-IN" dirty="0" err="1">
                <a:latin typeface="Leelawadee UI Semilight" panose="020B0402040204020203" pitchFamily="34" charset="-34"/>
                <a:cs typeface="Leelawadee UI Semilight" panose="020B0402040204020203" pitchFamily="34" charset="-34"/>
              </a:rPr>
              <a:t>musicInstrument</a:t>
            </a:r>
            <a:r>
              <a:rPr lang="en-IN" dirty="0">
                <a:latin typeface="Leelawadee UI Semilight" panose="020B0402040204020203" pitchFamily="34" charset="-34"/>
                <a:cs typeface="Leelawadee UI Semilight" panose="020B0402040204020203" pitchFamily="34" charset="-34"/>
              </a:rPr>
              <a:t> = "Drums";      break;</a:t>
            </a:r>
          </a:p>
          <a:p>
            <a:r>
              <a:rPr lang="en-IN" dirty="0">
                <a:latin typeface="Leelawadee UI Semilight" panose="020B0402040204020203" pitchFamily="34" charset="-34"/>
                <a:cs typeface="Leelawadee UI Semilight" panose="020B0402040204020203" pitchFamily="34" charset="-34"/>
              </a:rPr>
              <a:t>case 4:     </a:t>
            </a:r>
            <a:r>
              <a:rPr lang="en-IN" dirty="0" err="1">
                <a:latin typeface="Leelawadee UI Semilight" panose="020B0402040204020203" pitchFamily="34" charset="-34"/>
                <a:cs typeface="Leelawadee UI Semilight" panose="020B0402040204020203" pitchFamily="34" charset="-34"/>
              </a:rPr>
              <a:t>musicInstrument</a:t>
            </a:r>
            <a:r>
              <a:rPr lang="en-IN" dirty="0">
                <a:latin typeface="Leelawadee UI Semilight" panose="020B0402040204020203" pitchFamily="34" charset="-34"/>
                <a:cs typeface="Leelawadee UI Semilight" panose="020B0402040204020203" pitchFamily="34" charset="-34"/>
              </a:rPr>
              <a:t> = "Flute";         break;</a:t>
            </a:r>
          </a:p>
          <a:p>
            <a:r>
              <a:rPr lang="en-IN" dirty="0">
                <a:latin typeface="Leelawadee UI Semilight" panose="020B0402040204020203" pitchFamily="34" charset="-34"/>
                <a:cs typeface="Leelawadee UI Semilight" panose="020B0402040204020203" pitchFamily="34" charset="-34"/>
              </a:rPr>
              <a:t>}</a:t>
            </a:r>
          </a:p>
          <a:p>
            <a:r>
              <a:rPr lang="en-IN" dirty="0" err="1">
                <a:latin typeface="Leelawadee UI Semilight" panose="020B0402040204020203" pitchFamily="34" charset="-34"/>
                <a:cs typeface="Leelawadee UI Semilight" panose="020B0402040204020203" pitchFamily="34" charset="-34"/>
              </a:rPr>
              <a:t>System.out.println</a:t>
            </a:r>
            <a:r>
              <a:rPr lang="en-IN" dirty="0">
                <a:latin typeface="Leelawadee UI Semilight" panose="020B0402040204020203" pitchFamily="34" charset="-34"/>
                <a:cs typeface="Leelawadee UI Semilight" panose="020B0402040204020203" pitchFamily="34" charset="-34"/>
              </a:rPr>
              <a:t>(</a:t>
            </a:r>
            <a:r>
              <a:rPr lang="en-IN" dirty="0" err="1">
                <a:latin typeface="Leelawadee UI Semilight" panose="020B0402040204020203" pitchFamily="34" charset="-34"/>
                <a:cs typeface="Leelawadee UI Semilight" panose="020B0402040204020203" pitchFamily="34" charset="-34"/>
              </a:rPr>
              <a:t>musicInstrument</a:t>
            </a:r>
            <a:r>
              <a:rPr lang="en-IN" dirty="0">
                <a:latin typeface="Leelawadee UI Semilight" panose="020B0402040204020203" pitchFamily="34" charset="-34"/>
                <a:cs typeface="Leelawadee UI Semilight" panose="020B0402040204020203" pitchFamily="34" charset="-34"/>
              </a:rPr>
              <a:t>);</a:t>
            </a:r>
          </a:p>
          <a:p>
            <a:r>
              <a:rPr lang="en-IN" dirty="0">
                <a:latin typeface="Leelawadee UI Semilight" panose="020B0402040204020203" pitchFamily="34" charset="-34"/>
                <a:cs typeface="Leelawadee UI Semilight" panose="020B0402040204020203" pitchFamily="34" charset="-34"/>
              </a:rPr>
              <a:t>}</a:t>
            </a:r>
          </a:p>
          <a:p>
            <a:r>
              <a:rPr lang="en-IN" dirty="0">
                <a:latin typeface="Leelawadee UI Semilight" panose="020B0402040204020203" pitchFamily="34" charset="-34"/>
                <a:cs typeface="Leelawadee UI Semilight" panose="020B0402040204020203" pitchFamily="34" charset="-34"/>
              </a:rPr>
              <a:t>}</a:t>
            </a:r>
          </a:p>
          <a:p>
            <a:r>
              <a:rPr lang="en-IN" dirty="0">
                <a:latin typeface="Leelawadee UI Semilight" panose="020B0402040204020203" pitchFamily="34" charset="-34"/>
                <a:cs typeface="Leelawadee UI Semilight" panose="020B0402040204020203" pitchFamily="34" charset="-34"/>
              </a:rPr>
              <a:t>Output:</a:t>
            </a:r>
          </a:p>
          <a:p>
            <a:r>
              <a:rPr lang="en-IN" dirty="0">
                <a:latin typeface="Leelawadee UI Semilight" panose="020B0402040204020203" pitchFamily="34" charset="-34"/>
                <a:cs typeface="Leelawadee UI Semilight" panose="020B0402040204020203" pitchFamily="34" charset="-34"/>
              </a:rPr>
              <a:t>Flute</a:t>
            </a:r>
          </a:p>
        </p:txBody>
      </p:sp>
    </p:spTree>
    <p:extLst>
      <p:ext uri="{BB962C8B-B14F-4D97-AF65-F5344CB8AC3E}">
        <p14:creationId xmlns:p14="http://schemas.microsoft.com/office/powerpoint/2010/main" val="56135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4AA2DD-0FF9-E31D-84F9-022C05B06966}"/>
              </a:ext>
            </a:extLst>
          </p:cNvPr>
          <p:cNvSpPr>
            <a:spLocks noGrp="1"/>
          </p:cNvSpPr>
          <p:nvPr>
            <p:ph type="ftr" sz="quarter" idx="11"/>
          </p:nvPr>
        </p:nvSpPr>
        <p:spPr>
          <a:xfrm>
            <a:off x="2628901" y="320040"/>
            <a:ext cx="3200400" cy="274320"/>
          </a:xfrm>
        </p:spPr>
        <p:txBody>
          <a:bodyPr/>
          <a:lstStyle/>
          <a:p>
            <a:r>
              <a:rPr lang="en-US" sz="2000" b="1" dirty="0"/>
              <a:t>Looping Statements</a:t>
            </a:r>
          </a:p>
        </p:txBody>
      </p:sp>
      <p:sp>
        <p:nvSpPr>
          <p:cNvPr id="3" name="Slide Number Placeholder 2">
            <a:extLst>
              <a:ext uri="{FF2B5EF4-FFF2-40B4-BE49-F238E27FC236}">
                <a16:creationId xmlns:a16="http://schemas.microsoft.com/office/drawing/2014/main" id="{481F8829-D1B6-CB26-AC6E-F7ED803996F1}"/>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5" name="TextBox 4">
            <a:extLst>
              <a:ext uri="{FF2B5EF4-FFF2-40B4-BE49-F238E27FC236}">
                <a16:creationId xmlns:a16="http://schemas.microsoft.com/office/drawing/2014/main" id="{32107D6B-0756-7A54-2FD6-631F1A1F7D72}"/>
              </a:ext>
            </a:extLst>
          </p:cNvPr>
          <p:cNvSpPr txBox="1"/>
          <p:nvPr/>
        </p:nvSpPr>
        <p:spPr>
          <a:xfrm>
            <a:off x="2628901" y="731520"/>
            <a:ext cx="8409214" cy="5416868"/>
          </a:xfrm>
          <a:prstGeom prst="rect">
            <a:avLst/>
          </a:prstGeom>
          <a:noFill/>
        </p:spPr>
        <p:txBody>
          <a:bodyPr wrap="square">
            <a:spAutoFit/>
          </a:bodyPr>
          <a:lstStyle/>
          <a:p>
            <a:r>
              <a:rPr lang="en-US" dirty="0"/>
              <a:t>Statements that execute a block of code repeatedly until a specified condition is met are known as looping statements. </a:t>
            </a:r>
          </a:p>
          <a:p>
            <a:r>
              <a:rPr lang="en-US" dirty="0"/>
              <a:t>Java provides the user with three types of loops:</a:t>
            </a:r>
          </a:p>
          <a:p>
            <a:r>
              <a:rPr lang="en-US" dirty="0"/>
              <a:t> </a:t>
            </a:r>
          </a:p>
          <a:p>
            <a:endParaRPr lang="en-US" sz="2000" b="1" dirty="0">
              <a:solidFill>
                <a:srgbClr val="202C8F"/>
              </a:solidFill>
            </a:endParaRPr>
          </a:p>
          <a:p>
            <a:r>
              <a:rPr lang="en-US" sz="2000" b="1" dirty="0">
                <a:solidFill>
                  <a:srgbClr val="202C8F"/>
                </a:solidFill>
              </a:rPr>
              <a:t>While</a:t>
            </a:r>
          </a:p>
          <a:p>
            <a:r>
              <a:rPr lang="en-US" dirty="0"/>
              <a:t>Known as the most common loop, the while loop evaluates a certain condition. If the condition is true, the code is executed. This process is continued until the specified condition turns out to be false.</a:t>
            </a:r>
          </a:p>
          <a:p>
            <a:r>
              <a:rPr lang="en-US" dirty="0"/>
              <a:t>The condition to be specified in the while loop must be a Boolean expression. An error will be generated if the type used is int or a string.</a:t>
            </a:r>
          </a:p>
          <a:p>
            <a:endParaRPr lang="en-US" dirty="0"/>
          </a:p>
          <a:p>
            <a:r>
              <a:rPr lang="en-US" dirty="0"/>
              <a:t>Syntax:</a:t>
            </a:r>
          </a:p>
          <a:p>
            <a:endParaRPr lang="en-US" dirty="0"/>
          </a:p>
          <a:p>
            <a:r>
              <a:rPr lang="en-US" dirty="0"/>
              <a:t>while (condition)</a:t>
            </a:r>
          </a:p>
          <a:p>
            <a:r>
              <a:rPr lang="en-US" dirty="0"/>
              <a:t>{</a:t>
            </a:r>
          </a:p>
          <a:p>
            <a:r>
              <a:rPr lang="en-US" dirty="0" err="1"/>
              <a:t>statementOne</a:t>
            </a:r>
            <a:r>
              <a:rPr lang="en-US" dirty="0"/>
              <a:t>;</a:t>
            </a:r>
          </a:p>
          <a:p>
            <a:r>
              <a:rPr lang="en-US" dirty="0"/>
              <a:t>}</a:t>
            </a:r>
          </a:p>
          <a:p>
            <a:endParaRPr lang="en-IN" dirty="0"/>
          </a:p>
        </p:txBody>
      </p:sp>
    </p:spTree>
    <p:extLst>
      <p:ext uri="{BB962C8B-B14F-4D97-AF65-F5344CB8AC3E}">
        <p14:creationId xmlns:p14="http://schemas.microsoft.com/office/powerpoint/2010/main" val="95508210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{EB546F34-A676-4A9E-82BE-84E07BEF9154}tf78438558_win32</Template>
  <TotalTime>127</TotalTime>
  <Words>1697</Words>
  <Application>Microsoft Office PowerPoint</Application>
  <PresentationFormat>Widescreen</PresentationFormat>
  <Paragraphs>327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Leelawadee UI Semilight</vt:lpstr>
      <vt:lpstr>Open Sans</vt:lpstr>
      <vt:lpstr>Sabon Next LT</vt:lpstr>
      <vt:lpstr>Office Theme</vt:lpstr>
      <vt:lpstr>CONTROL STATEMENTS </vt:lpstr>
      <vt:lpstr>NAME: RAMAVATH SANTHOSH ROLL NO: 22MCF1R40 2ND SEMESTER, 1ST YEAR MCA  BATCH: 2022-2025 NATIONAL INSTITUTE OF TECHNOLOGY WARANGAL</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MEET OUR TEAM</vt:lpstr>
      <vt:lpstr>HOW WE GET THERE</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dc:title>
  <dc:subject/>
  <dc:creator>ramavathsanthosh_9998@outlook.com</dc:creator>
  <cp:lastModifiedBy>ramavathsanthosh_9998@outlook.com</cp:lastModifiedBy>
  <cp:revision>1</cp:revision>
  <dcterms:created xsi:type="dcterms:W3CDTF">2023-02-09T16:11:54Z</dcterms:created>
  <dcterms:modified xsi:type="dcterms:W3CDTF">2023-02-18T06:32:42Z</dcterms:modified>
</cp:coreProperties>
</file>