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Avantages de la blockchain</a:t>
            </a:r>
          </a:p>
        </p:txBody>
      </p:sp>
      <p:sp>
        <p:nvSpPr>
          <p:cNvPr id="3" name="Content Placeholder 2"/>
          <p:cNvSpPr>
            <a:spLocks noGrp="1"/>
          </p:cNvSpPr>
          <p:nvPr>
            <p:ph idx="1"/>
          </p:nvPr>
        </p:nvSpPr>
        <p:spPr/>
        <p:txBody>
          <a:bodyPr/>
          <a:lstStyle/>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Sécurité</a:t>
            </a:r>
          </a:p>
        </p:txBody>
      </p:sp>
      <p:sp>
        <p:nvSpPr>
          <p:cNvPr id="3" name="Content Placeholder 2"/>
          <p:cNvSpPr>
            <a:spLocks noGrp="1"/>
          </p:cNvSpPr>
          <p:nvPr>
            <p:ph idx="1"/>
          </p:nvPr>
        </p:nvSpPr>
        <p:spPr/>
        <p:txBody>
          <a:bodyPr/>
          <a:lstStyle/>
          <a:p/>
          <a:p/>
          <a:p>
            <a:r>
              <a:t>La blockchain est résistante à la falsification et aux attaques grâce à sa structure décentralisée et à l'utilisation de hachages cryptographiques.</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Transparence</a:t>
            </a:r>
          </a:p>
        </p:txBody>
      </p:sp>
      <p:sp>
        <p:nvSpPr>
          <p:cNvPr id="3" name="Content Placeholder 2"/>
          <p:cNvSpPr>
            <a:spLocks noGrp="1"/>
          </p:cNvSpPr>
          <p:nvPr>
            <p:ph idx="1"/>
          </p:nvPr>
        </p:nvSpPr>
        <p:spPr/>
        <p:txBody>
          <a:bodyPr/>
          <a:lstStyle/>
          <a:p/>
          <a:p/>
          <a:p>
            <a:r>
              <a:t>Toutes les transactions sont enregistrées de manière publique et vérifiable, ce qui permet à quiconque de consulter l'historique des transactions.</a:t>
            </a:r>
          </a:p>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Immuabilité</a:t>
            </a:r>
          </a:p>
        </p:txBody>
      </p:sp>
      <p:sp>
        <p:nvSpPr>
          <p:cNvPr id="3" name="Content Placeholder 2"/>
          <p:cNvSpPr>
            <a:spLocks noGrp="1"/>
          </p:cNvSpPr>
          <p:nvPr>
            <p:ph idx="1"/>
          </p:nvPr>
        </p:nvSpPr>
        <p:spPr/>
        <p:txBody>
          <a:bodyPr/>
          <a:lstStyle/>
          <a:p/>
          <a:p/>
          <a:p>
            <a:r>
              <a:t>Les données enregistrées sur une blockchain sont permanentes et ne peuvent être modifiées ou supprimées.</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Décentralisation</a:t>
            </a:r>
          </a:p>
        </p:txBody>
      </p:sp>
      <p:sp>
        <p:nvSpPr>
          <p:cNvPr id="3" name="Content Placeholder 2"/>
          <p:cNvSpPr>
            <a:spLocks noGrp="1"/>
          </p:cNvSpPr>
          <p:nvPr>
            <p:ph idx="1"/>
          </p:nvPr>
        </p:nvSpPr>
        <p:spPr/>
        <p:txBody>
          <a:bodyPr/>
          <a:lstStyle/>
          <a:p/>
          <a:p/>
          <a:p>
            <a:r>
              <a:t>La blockchain fonctionne sans autorité centrale, ce qui élimine les intermédiaires et réduit les risques de corruption et de manipulation.</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Les applications du Web3</a:t>
            </a:r>
          </a:p>
        </p:txBody>
      </p:sp>
      <p:sp>
        <p:nvSpPr>
          <p:cNvPr id="3" name="Content Placeholder 2"/>
          <p:cNvSpPr>
            <a:spLocks noGrp="1"/>
          </p:cNvSpPr>
          <p:nvPr>
            <p:ph idx="1"/>
          </p:nvPr>
        </p:nvSpPr>
        <p:spPr/>
        <p:txBody>
          <a:bodyPr/>
          <a:lstStyle/>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cryptomonnaies</a:t>
            </a:r>
          </a:p>
        </p:txBody>
      </p:sp>
      <p:sp>
        <p:nvSpPr>
          <p:cNvPr id="3" name="Content Placeholder 2"/>
          <p:cNvSpPr>
            <a:spLocks noGrp="1"/>
          </p:cNvSpPr>
          <p:nvPr>
            <p:ph idx="1"/>
          </p:nvPr>
        </p:nvSpPr>
        <p:spPr/>
        <p:txBody>
          <a:bodyPr/>
          <a:lstStyle/>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Bitcoin</a:t>
            </a:r>
          </a:p>
        </p:txBody>
      </p:sp>
      <p:sp>
        <p:nvSpPr>
          <p:cNvPr id="3" name="Content Placeholder 2"/>
          <p:cNvSpPr>
            <a:spLocks noGrp="1"/>
          </p:cNvSpPr>
          <p:nvPr>
            <p:ph idx="1"/>
          </p:nvPr>
        </p:nvSpPr>
        <p:spPr/>
        <p:txBody>
          <a:bodyPr/>
          <a:lstStyle/>
          <a:p/>
          <a:p/>
          <a:p>
            <a:r>
              <a:t>Bitcoin est la première cryptomonnaie, créée en 2009 par une personne ou un groupe de personnes sous le pseudonyme de Satoshi Nakamoto. Elle a introduit le concept de monnaie numérique décentralisée.</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Altcoins</a:t>
            </a:r>
          </a:p>
        </p:txBody>
      </p:sp>
      <p:sp>
        <p:nvSpPr>
          <p:cNvPr id="3" name="Content Placeholder 2"/>
          <p:cNvSpPr>
            <a:spLocks noGrp="1"/>
          </p:cNvSpPr>
          <p:nvPr>
            <p:ph idx="1"/>
          </p:nvPr>
        </p:nvSpPr>
        <p:spPr/>
        <p:txBody>
          <a:bodyPr/>
          <a:lstStyle/>
          <a:p/>
          <a:p/>
          <a:p>
            <a:r>
              <a:t>Les altcoins sont des alternatives au Bitcoin, chacune ayant ses propres caractéristiques et cas d'utilisation. Parmi les plus connus :</a:t>
            </a:r>
          </a:p>
          <a:p>
            <a:r>
              <a:t>* Ethereum</a:t>
            </a:r>
          </a:p>
          <a:p>
            <a:r>
              <a:t>* Litecoin</a:t>
            </a:r>
          </a:p>
          <a:p>
            <a:r>
              <a:t>* Ripple</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 (Finance Décentralisée)</a:t>
            </a:r>
          </a:p>
        </p:txBody>
      </p:sp>
      <p:sp>
        <p:nvSpPr>
          <p:cNvPr id="3" name="Content Placeholder 2"/>
          <p:cNvSpPr>
            <a:spLocks noGrp="1"/>
          </p:cNvSpPr>
          <p:nvPr>
            <p:ph idx="1"/>
          </p:nvPr>
        </p:nvSpPr>
        <p:spPr/>
        <p:txBody>
          <a:bodyPr/>
          <a:lstStyle/>
          <a:p/>
          <a:p/>
          <a:p>
            <a:r>
              <a:t>La DeFi utilise des protocoles décentralisés pour offrir des services financiers comme :</a:t>
            </a:r>
          </a:p>
          <a:p>
            <a:r>
              <a:t>* Les prêts</a:t>
            </a:r>
          </a:p>
          <a:p>
            <a:r>
              <a:t>* Les échanges décentralisés</a:t>
            </a:r>
          </a:p>
          <a:p>
            <a:r>
              <a:t>* Les assurances</a:t>
            </a:r>
          </a:p>
          <a:p/>
          <a:p/>
          <a:p>
            <a:r>
              <a:t>Le tout sans intermédiaires traditionnels comme les banques.</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Définition de la blockchain</a:t>
            </a:r>
          </a:p>
        </p:txBody>
      </p:sp>
      <p:sp>
        <p:nvSpPr>
          <p:cNvPr id="3" name="Content Placeholder 2"/>
          <p:cNvSpPr>
            <a:spLocks noGrp="1"/>
          </p:cNvSpPr>
          <p:nvPr>
            <p:ph idx="1"/>
          </p:nvPr>
        </p:nvSpPr>
        <p:spPr/>
        <p:txBody>
          <a:bodyPr/>
          <a:lstStyle/>
          <a:p/>
          <a:p/>
          <a:p>
            <a:r>
              <a:t>La blockchain est une technologie de stockage et de transmission d'informations, transparente, sécurisée et fonctionnant sans organe central de contrôle. Elle permet de créer un registre numérique décentralisé où les données sont regroupées en blocs, chaque bloc étant lié au précédent par un hachage cryptographique. Cette structure rend les données immuables et résistantes à la falsification.</a:t>
            </a:r>
          </a:p>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NFT (Tokens Non Fongibles)</a:t>
            </a:r>
          </a:p>
        </p:txBody>
      </p:sp>
      <p:sp>
        <p:nvSpPr>
          <p:cNvPr id="3" name="Content Placeholder 2"/>
          <p:cNvSpPr>
            <a:spLocks noGrp="1"/>
          </p:cNvSpPr>
          <p:nvPr>
            <p:ph idx="1"/>
          </p:nvPr>
        </p:nvSpPr>
        <p:spPr/>
        <p:txBody>
          <a:bodyPr/>
          <a:lstStyle/>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Qu'est-ce qu'un NFT ?</a:t>
            </a:r>
          </a:p>
        </p:txBody>
      </p:sp>
      <p:sp>
        <p:nvSpPr>
          <p:cNvPr id="3" name="Content Placeholder 2"/>
          <p:cNvSpPr>
            <a:spLocks noGrp="1"/>
          </p:cNvSpPr>
          <p:nvPr>
            <p:ph idx="1"/>
          </p:nvPr>
        </p:nvSpPr>
        <p:spPr/>
        <p:txBody>
          <a:bodyPr/>
          <a:lstStyle/>
          <a:p/>
          <a:p/>
          <a:p>
            <a:r>
              <a:t>Un NFT est un token unique qui représente la propriété d'un actif numérique ou physique. Contrairement aux cryptomonnaies, les NFT ne sont pas interchangeables.</a:t>
            </a:r>
          </a:p>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cas d'utilisation</a:t>
            </a:r>
          </a:p>
        </p:txBody>
      </p:sp>
      <p:sp>
        <p:nvSpPr>
          <p:cNvPr id="3" name="Content Placeholder 2"/>
          <p:cNvSpPr>
            <a:spLocks noGrp="1"/>
          </p:cNvSpPr>
          <p:nvPr>
            <p:ph idx="1"/>
          </p:nvPr>
        </p:nvSpPr>
        <p:spPr/>
        <p:txBody>
          <a:bodyPr/>
          <a:lstStyle/>
          <a:p/>
          <a:p/>
          <a:p>
            <a:r>
              <a:t>Les NFT sont utilisés dans divers domaines :</a:t>
            </a:r>
          </a:p>
          <a:p>
            <a:r>
              <a:t>* L'art numérique</a:t>
            </a:r>
          </a:p>
          <a:p>
            <a:r>
              <a:t>* Les jeux vidéo</a:t>
            </a:r>
          </a:p>
          <a:p>
            <a:r>
              <a:t>* L'immobilier virtuel</a:t>
            </a:r>
          </a:p>
          <a:p/>
          <a:p/>
          <a:p>
            <a:r>
              <a:t>Ils permettent de prouver la propriété et l'authenticité des actifs numériques.</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métavers</a:t>
            </a:r>
          </a:p>
        </p:txBody>
      </p:sp>
      <p:sp>
        <p:nvSpPr>
          <p:cNvPr id="3" name="Content Placeholder 2"/>
          <p:cNvSpPr>
            <a:spLocks noGrp="1"/>
          </p:cNvSpPr>
          <p:nvPr>
            <p:ph idx="1"/>
          </p:nvPr>
        </p:nvSpPr>
        <p:spPr/>
        <p:txBody>
          <a:bodyPr/>
          <a:lstStyle/>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de métavers</a:t>
            </a:r>
          </a:p>
        </p:txBody>
      </p:sp>
      <p:sp>
        <p:nvSpPr>
          <p:cNvPr id="3" name="Content Placeholder 2"/>
          <p:cNvSpPr>
            <a:spLocks noGrp="1"/>
          </p:cNvSpPr>
          <p:nvPr>
            <p:ph idx="1"/>
          </p:nvPr>
        </p:nvSpPr>
        <p:spPr/>
        <p:txBody>
          <a:bodyPr/>
          <a:lstStyle/>
          <a:p/>
          <a:p/>
          <a:p>
            <a:r>
              <a:t>Le métavers est un univers virtuel persistant et partagé où les utilisateurs peuvent interagir, travailler et jouer. Il combine des éléments de :</a:t>
            </a:r>
          </a:p>
          <a:p>
            <a:r>
              <a:t>* Réalité virtuelle</a:t>
            </a:r>
          </a:p>
          <a:p>
            <a:r>
              <a:t>* Réalité augmentée</a:t>
            </a:r>
          </a:p>
          <a:p>
            <a:r>
              <a:t>* Blockchain</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blockchain dans les métavers</a:t>
            </a:r>
          </a:p>
        </p:txBody>
      </p:sp>
      <p:sp>
        <p:nvSpPr>
          <p:cNvPr id="3" name="Content Placeholder 2"/>
          <p:cNvSpPr>
            <a:spLocks noGrp="1"/>
          </p:cNvSpPr>
          <p:nvPr>
            <p:ph idx="1"/>
          </p:nvPr>
        </p:nvSpPr>
        <p:spPr/>
        <p:txBody>
          <a:bodyPr/>
          <a:lstStyle/>
          <a:p/>
          <a:p/>
          <a:p>
            <a:r>
              <a:t>La blockchain est utilisée pour gérer :</a:t>
            </a:r>
          </a:p>
          <a:p>
            <a:r>
              <a:t>* Les actifs numériques</a:t>
            </a:r>
          </a:p>
          <a:p>
            <a:r>
              <a:t>* Les identités numériques</a:t>
            </a:r>
          </a:p>
          <a:p>
            <a:r>
              <a:t>* Les transactions</a:t>
            </a:r>
          </a:p>
          <a:p/>
          <a:p/>
          <a:p>
            <a:r>
              <a:t>Offrant ainsi une économie décentralisée et sécurisée dans les métavers.</a:t>
            </a:r>
          </a:p>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Autres applications</a:t>
            </a:r>
          </a:p>
        </p:txBody>
      </p:sp>
      <p:sp>
        <p:nvSpPr>
          <p:cNvPr id="3" name="Content Placeholder 2"/>
          <p:cNvSpPr>
            <a:spLocks noGrp="1"/>
          </p:cNvSpPr>
          <p:nvPr>
            <p:ph idx="1"/>
          </p:nvPr>
        </p:nvSpPr>
        <p:spPr/>
        <p:txBody>
          <a:bodyPr/>
          <a:lstStyle/>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supply chain</a:t>
            </a:r>
          </a:p>
        </p:txBody>
      </p:sp>
      <p:sp>
        <p:nvSpPr>
          <p:cNvPr id="3" name="Content Placeholder 2"/>
          <p:cNvSpPr>
            <a:spLocks noGrp="1"/>
          </p:cNvSpPr>
          <p:nvPr>
            <p:ph idx="1"/>
          </p:nvPr>
        </p:nvSpPr>
        <p:spPr/>
        <p:txBody>
          <a:bodyPr/>
          <a:lstStyle/>
          <a:p/>
          <a:p/>
          <a:p>
            <a:r>
              <a:t>La blockchain permet de tracer les produits tout au long de la chaîne d'approvisionnement, améliorant ainsi la transparence et la sécurité.</a:t>
            </a:r>
          </a:p>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 vote électronique</a:t>
            </a:r>
          </a:p>
        </p:txBody>
      </p:sp>
      <p:sp>
        <p:nvSpPr>
          <p:cNvPr id="3" name="Content Placeholder 2"/>
          <p:cNvSpPr>
            <a:spLocks noGrp="1"/>
          </p:cNvSpPr>
          <p:nvPr>
            <p:ph idx="1"/>
          </p:nvPr>
        </p:nvSpPr>
        <p:spPr/>
        <p:txBody>
          <a:bodyPr/>
          <a:lstStyle/>
          <a:p/>
          <a:p/>
          <a:p>
            <a:r>
              <a:t>La blockchain peut sécuriser les élections en garantissant la transparence et l'intégrité des votes.</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jeux vidéo</a:t>
            </a:r>
          </a:p>
        </p:txBody>
      </p:sp>
      <p:sp>
        <p:nvSpPr>
          <p:cNvPr id="3" name="Content Placeholder 2"/>
          <p:cNvSpPr>
            <a:spLocks noGrp="1"/>
          </p:cNvSpPr>
          <p:nvPr>
            <p:ph idx="1"/>
          </p:nvPr>
        </p:nvSpPr>
        <p:spPr/>
        <p:txBody>
          <a:bodyPr/>
          <a:lstStyle/>
          <a:p/>
          <a:p/>
          <a:p>
            <a:r>
              <a:t>La blockchain permet de créer des économies décentralisées dans les jeux, où les joueurs peuvent posséder et échanger des actifs numériques.</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Qu'est-ce que le Web3 ?</a:t>
            </a:r>
          </a:p>
        </p:txBody>
      </p:sp>
      <p:sp>
        <p:nvSpPr>
          <p:cNvPr id="3" name="Content Placeholder 2"/>
          <p:cNvSpPr>
            <a:spLocks noGrp="1"/>
          </p:cNvSpPr>
          <p:nvPr>
            <p:ph idx="1"/>
          </p:nvPr>
        </p:nvSpPr>
        <p:spPr/>
        <p:txBody>
          <a:bodyPr/>
          <a:lstStyle/>
          <a:p/>
          <a:p/>
          <a:p>
            <a:r>
              <a:t>Le Web3 représente la prochaine évolution d'internet, où les utilisateurs ont un contrôle accru sur leurs données et où les applications sont décentralisées. Contrairement au Web2, dominé par des plateformes centralisées, le Web3 utilise des technologies comme la blockchain pour créer un internet plus ouvert et démocratique.</a:t>
            </a:r>
          </a:p>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Les défis et les perspectives du Web3</a:t>
            </a:r>
          </a:p>
        </p:txBody>
      </p:sp>
      <p:sp>
        <p:nvSpPr>
          <p:cNvPr id="3" name="Content Placeholder 2"/>
          <p:cNvSpPr>
            <a:spLocks noGrp="1"/>
          </p:cNvSpPr>
          <p:nvPr>
            <p:ph idx="1"/>
          </p:nvPr>
        </p:nvSpPr>
        <p:spPr/>
        <p:txBody>
          <a:bodyPr/>
          <a:lstStyle/>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défis</a:t>
            </a:r>
          </a:p>
        </p:txBody>
      </p:sp>
      <p:sp>
        <p:nvSpPr>
          <p:cNvPr id="3" name="Content Placeholder 2"/>
          <p:cNvSpPr>
            <a:spLocks noGrp="1"/>
          </p:cNvSpPr>
          <p:nvPr>
            <p:ph idx="1"/>
          </p:nvPr>
        </p:nvSpPr>
        <p:spPr/>
        <p:txBody>
          <a:bodyPr/>
          <a:lstStyle/>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Scalabilité</a:t>
            </a:r>
          </a:p>
        </p:txBody>
      </p:sp>
      <p:sp>
        <p:nvSpPr>
          <p:cNvPr id="3" name="Content Placeholder 2"/>
          <p:cNvSpPr>
            <a:spLocks noGrp="1"/>
          </p:cNvSpPr>
          <p:nvPr>
            <p:ph idx="1"/>
          </p:nvPr>
        </p:nvSpPr>
        <p:spPr/>
        <p:txBody>
          <a:bodyPr/>
          <a:lstStyle/>
          <a:p/>
          <a:p/>
          <a:p>
            <a:r>
              <a:t>La blockchain doit faire face à l'augmentation du nombre de transactions, ce qui pose des défis en termes de scalabilité et de performance.</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Régulation</a:t>
            </a:r>
          </a:p>
        </p:txBody>
      </p:sp>
      <p:sp>
        <p:nvSpPr>
          <p:cNvPr id="3" name="Content Placeholder 2"/>
          <p:cNvSpPr>
            <a:spLocks noGrp="1"/>
          </p:cNvSpPr>
          <p:nvPr>
            <p:ph idx="1"/>
          </p:nvPr>
        </p:nvSpPr>
        <p:spPr/>
        <p:txBody>
          <a:bodyPr/>
          <a:lstStyle/>
          <a:p/>
          <a:p/>
          <a:p>
            <a:r>
              <a:t>Les cryptomonnaies et le Web3 sont confrontés à des enjeux réglementaires, car les gouvernements cherchent à encadrer ces nouvelles technologies.</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Adoption massive</a:t>
            </a:r>
          </a:p>
        </p:txBody>
      </p:sp>
      <p:sp>
        <p:nvSpPr>
          <p:cNvPr id="3" name="Content Placeholder 2"/>
          <p:cNvSpPr>
            <a:spLocks noGrp="1"/>
          </p:cNvSpPr>
          <p:nvPr>
            <p:ph idx="1"/>
          </p:nvPr>
        </p:nvSpPr>
        <p:spPr/>
        <p:txBody>
          <a:bodyPr/>
          <a:lstStyle/>
          <a:p/>
          <a:p/>
          <a:p>
            <a:r>
              <a:t>L'adoption par le grand public est encore limitée en raison de :</a:t>
            </a:r>
          </a:p>
          <a:p>
            <a:r>
              <a:t>* La complexité des technologies</a:t>
            </a:r>
          </a:p>
          <a:p>
            <a:r>
              <a:t>* Le manque de compréhension</a:t>
            </a:r>
          </a:p>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perspectives</a:t>
            </a:r>
          </a:p>
        </p:txBody>
      </p:sp>
      <p:sp>
        <p:nvSpPr>
          <p:cNvPr id="3" name="Content Placeholder 2"/>
          <p:cNvSpPr>
            <a:spLocks noGrp="1"/>
          </p:cNvSpPr>
          <p:nvPr>
            <p:ph idx="1"/>
          </p:nvPr>
        </p:nvSpPr>
        <p:spPr/>
        <p:txBody>
          <a:bodyPr/>
          <a:lstStyle/>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sur l'économie</a:t>
            </a:r>
          </a:p>
        </p:txBody>
      </p:sp>
      <p:sp>
        <p:nvSpPr>
          <p:cNvPr id="3" name="Content Placeholder 2"/>
          <p:cNvSpPr>
            <a:spLocks noGrp="1"/>
          </p:cNvSpPr>
          <p:nvPr>
            <p:ph idx="1"/>
          </p:nvPr>
        </p:nvSpPr>
        <p:spPr/>
        <p:txBody>
          <a:bodyPr/>
          <a:lstStyle/>
          <a:p/>
          <a:p/>
          <a:p>
            <a:r>
              <a:t>Le Web3 pourrait créer de nouveaux modèles économiques, en permettant des transactions plus transparentes et sécurisées.</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Transformation de l'internet</a:t>
            </a:r>
          </a:p>
        </p:txBody>
      </p:sp>
      <p:sp>
        <p:nvSpPr>
          <p:cNvPr id="3" name="Content Placeholder 2"/>
          <p:cNvSpPr>
            <a:spLocks noGrp="1"/>
          </p:cNvSpPr>
          <p:nvPr>
            <p:ph idx="1"/>
          </p:nvPr>
        </p:nvSpPr>
        <p:spPr/>
        <p:txBody>
          <a:bodyPr/>
          <a:lstStyle/>
          <a:p/>
          <a:p/>
          <a:p>
            <a:r>
              <a:t>Le Web3 promet un internet plus ouvert et démocratique, où les utilisateurs ont plus de contrôle sur leurs données.</a:t>
            </a:r>
          </a:p>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Nouveaux métiers</a:t>
            </a:r>
          </a:p>
        </p:txBody>
      </p:sp>
      <p:sp>
        <p:nvSpPr>
          <p:cNvPr id="3" name="Content Placeholder 2"/>
          <p:cNvSpPr>
            <a:spLocks noGrp="1"/>
          </p:cNvSpPr>
          <p:nvPr>
            <p:ph idx="1"/>
          </p:nvPr>
        </p:nvSpPr>
        <p:spPr/>
        <p:txBody>
          <a:bodyPr/>
          <a:lstStyle/>
          <a:p/>
          <a:p/>
          <a:p>
            <a:r>
              <a:t>Le secteur du Web3 nécessite de nouvelles compétences, créant ainsi des opportunités d'emploi dans des domaines comme :</a:t>
            </a:r>
          </a:p>
          <a:p>
            <a:r>
              <a:t>* Le développement de smart contracts</a:t>
            </a:r>
          </a:p>
          <a:p>
            <a:r>
              <a:t>* La sécurité blockchain</a:t>
            </a:r>
          </a:p>
          <a:p>
            <a:r>
              <a:t>* La gestion de communautés décentralisées</a:t>
            </a:r>
          </a:p>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 lien entre blockchain et Web3</a:t>
            </a:r>
          </a:p>
        </p:txBody>
      </p:sp>
      <p:sp>
        <p:nvSpPr>
          <p:cNvPr id="3" name="Content Placeholder 2"/>
          <p:cNvSpPr>
            <a:spLocks noGrp="1"/>
          </p:cNvSpPr>
          <p:nvPr>
            <p:ph idx="1"/>
          </p:nvPr>
        </p:nvSpPr>
        <p:spPr/>
        <p:txBody>
          <a:bodyPr/>
          <a:lstStyle/>
          <a:p/>
          <a:p/>
          <a:p>
            <a:r>
              <a:t>La blockchain est la technologie sous-jacente qui rend possible le Web3. Elle permet de créer des applications décentralisées (dApps) qui fonctionnent sans intermédiaires, offrant ainsi plus de transparence, de sécurité et de contrôle aux utilisateurs.</a:t>
            </a:r>
          </a:p>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Récapituler les points clés</a:t>
            </a:r>
          </a:p>
        </p:txBody>
      </p:sp>
      <p:sp>
        <p:nvSpPr>
          <p:cNvPr id="3" name="Content Placeholder 2"/>
          <p:cNvSpPr>
            <a:spLocks noGrp="1"/>
          </p:cNvSpPr>
          <p:nvPr>
            <p:ph idx="1"/>
          </p:nvPr>
        </p:nvSpPr>
        <p:spPr/>
        <p:txBody>
          <a:bodyPr/>
          <a:lstStyle/>
          <a:p/>
          <a:p/>
          <a:p>
            <a:r>
              <a:t>Le Web3 offre de nombreux avantages, comme :</a:t>
            </a:r>
          </a:p>
          <a:p>
            <a:r>
              <a:t>* La sécurité</a:t>
            </a:r>
          </a:p>
          <a:p>
            <a:r>
              <a:t>* La transparence</a:t>
            </a:r>
          </a:p>
          <a:p>
            <a:r>
              <a:t>* La décentralisation</a:t>
            </a:r>
          </a:p>
          <a:p/>
          <a:p/>
          <a:p>
            <a:r>
              <a:t>Mais il doit encore surmonter des défis comme la scalabilité et la régulation.</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Ouverture sur l'avenir</a:t>
            </a:r>
          </a:p>
        </p:txBody>
      </p:sp>
      <p:sp>
        <p:nvSpPr>
          <p:cNvPr id="3" name="Content Placeholder 2"/>
          <p:cNvSpPr>
            <a:spLocks noGrp="1"/>
          </p:cNvSpPr>
          <p:nvPr>
            <p:ph idx="1"/>
          </p:nvPr>
        </p:nvSpPr>
        <p:spPr/>
        <p:txBody>
          <a:bodyPr/>
          <a:lstStyle/>
          <a:p/>
          <a:p/>
          <a:p>
            <a:r>
              <a:t>Le Web3 a le potentiel de transformer l'internet et l'économie, en créant de nouveaux modèles économiques et en offrant plus de contrôle aux utilisateurs. Son évolution pourrait avoir un impact significatif sur la société dans les années à venir.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La technologie Blockchain : un aperçu</a:t>
            </a:r>
          </a:p>
        </p:txBody>
      </p:sp>
      <p:sp>
        <p:nvSpPr>
          <p:cNvPr id="3" name="Content Placeholder 2"/>
          <p:cNvSpPr>
            <a:spLocks noGrp="1"/>
          </p:cNvSpPr>
          <p:nvPr>
            <p:ph idx="1"/>
          </p:nvPr>
        </p:nvSpPr>
        <p:spPr/>
        <p:txBody>
          <a:bodyPr/>
          <a:lstStyle/>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Principe de fonctionnement</a:t>
            </a:r>
          </a:p>
        </p:txBody>
      </p:sp>
      <p:sp>
        <p:nvSpPr>
          <p:cNvPr id="3" name="Content Placeholder 2"/>
          <p:cNvSpPr>
            <a:spLocks noGrp="1"/>
          </p:cNvSpPr>
          <p:nvPr>
            <p:ph idx="1"/>
          </p:nvPr>
        </p:nvSpPr>
        <p:spPr/>
        <p:txBody>
          <a:bodyPr/>
          <a:lstStyle/>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blocs</a:t>
            </a:r>
          </a:p>
        </p:txBody>
      </p:sp>
      <p:sp>
        <p:nvSpPr>
          <p:cNvPr id="3" name="Content Placeholder 2"/>
          <p:cNvSpPr>
            <a:spLocks noGrp="1"/>
          </p:cNvSpPr>
          <p:nvPr>
            <p:ph idx="1"/>
          </p:nvPr>
        </p:nvSpPr>
        <p:spPr/>
        <p:txBody>
          <a:bodyPr/>
          <a:lstStyle/>
          <a:p/>
          <a:p/>
          <a:p>
            <a:r>
              <a:t>Un bloc dans une blockchain contient trois éléments principaux :</a:t>
            </a:r>
          </a:p>
          <a:p>
            <a:r>
              <a:t>* L'en-tête</a:t>
            </a:r>
          </a:p>
          <a:p>
            <a:r>
              <a:t>* Les données</a:t>
            </a:r>
          </a:p>
          <a:p>
            <a:r>
              <a:t>* Le hachage</a:t>
            </a:r>
          </a:p>
          <a:p/>
          <a:p/>
          <a:p>
            <a:r>
              <a:t>L'en-tête comprend des informations comme le hachage du bloc précédent, un horodatage et un nonce. Les données contiennent les transactions ou informations spécifiques au bloc. Le hachage est une empreinte numérique unique qui identifie le bloc.</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chaîne</a:t>
            </a:r>
          </a:p>
        </p:txBody>
      </p:sp>
      <p:sp>
        <p:nvSpPr>
          <p:cNvPr id="3" name="Content Placeholder 2"/>
          <p:cNvSpPr>
            <a:spLocks noGrp="1"/>
          </p:cNvSpPr>
          <p:nvPr>
            <p:ph idx="1"/>
          </p:nvPr>
        </p:nvSpPr>
        <p:spPr/>
        <p:txBody>
          <a:bodyPr/>
          <a:lstStyle/>
          <a:p/>
          <a:p/>
          <a:p>
            <a:r>
              <a:t>Les blocs sont liés entre eux par leurs hachages pour former une chaîne immuable. Chaque nouveau bloc contient le hachage du bloc précédent, ce qui rend la falsification des données extrêmement difficile.</a:t>
            </a:r>
          </a:p>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 consensus</a:t>
            </a:r>
          </a:p>
        </p:txBody>
      </p:sp>
      <p:sp>
        <p:nvSpPr>
          <p:cNvPr id="3" name="Content Placeholder 2"/>
          <p:cNvSpPr>
            <a:spLocks noGrp="1"/>
          </p:cNvSpPr>
          <p:nvPr>
            <p:ph idx="1"/>
          </p:nvPr>
        </p:nvSpPr>
        <p:spPr/>
        <p:txBody>
          <a:bodyPr/>
          <a:lstStyle/>
          <a:p/>
          <a:p/>
          <a:p>
            <a:r>
              <a:t>Les mécanismes de consensus sont des protocoles utilisés pour valider les transactions et ajouter de nouveaux blocs à la chaîne. Les plus courants sont :</a:t>
            </a:r>
          </a:p>
          <a:p>
            <a:r>
              <a:t>* Le Proof of Work (PoW)</a:t>
            </a:r>
          </a:p>
          <a:p>
            <a:r>
              <a:t>* Le Proof of Stake (PoS)</a:t>
            </a:r>
          </a:p>
          <a:p/>
          <a:p/>
          <a:p>
            <a:r>
              <a:t>PoW nécessite des calculs intensifs pour valider les transactions, tandis que PoS repose sur la possession de tokens pour valider les blocs.</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