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7" r:id="rId6"/>
    <p:sldId id="258" r:id="rId7"/>
    <p:sldId id="259" r:id="rId8"/>
    <p:sldId id="269" r:id="rId9"/>
    <p:sldId id="268" r:id="rId10"/>
    <p:sldId id="270" r:id="rId11"/>
    <p:sldId id="260" r:id="rId12"/>
    <p:sldId id="262" r:id="rId13"/>
    <p:sldId id="263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8C9"/>
    <a:srgbClr val="4887D3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84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3213100"/>
            <a:ext cx="74168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ChatGPT详解：提升效率的秘诀</a:t>
            </a:r>
            <a:endParaRPr lang="zh-CN" altLang="en-US" sz="4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6782435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>
            <a:off x="6824345" y="236855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7171055" y="4300220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1697990" y="0"/>
            <a:ext cx="10298430" cy="1505585"/>
          </a:xfrm>
          <a:prstGeom prst="triangle">
            <a:avLst>
              <a:gd name="adj" fmla="val 5642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0280" y="5348605"/>
            <a:ext cx="6170295" cy="4711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1735" y="5399405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68140" y="5400040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87170" y="54000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一中心：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陈宗强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23740" y="5391150"/>
            <a:ext cx="2057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日期：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2023.04.11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26485" y="4418965"/>
            <a:ext cx="656590" cy="65659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pic>
        <p:nvPicPr>
          <p:cNvPr id="2" name="图片 1" descr="333438303939383b333438323030373be5ada6e4b9a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02685" y="4495165"/>
            <a:ext cx="504000" cy="50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330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带来的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挑战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 rot="16200000">
            <a:off x="835025" y="2486025"/>
            <a:ext cx="3772535" cy="1885950"/>
          </a:xfrm>
          <a:custGeom>
            <a:avLst/>
            <a:gdLst>
              <a:gd name="connsiteX0" fmla="*/ 5103 w 5103"/>
              <a:gd name="connsiteY0" fmla="*/ 0 h 2551"/>
              <a:gd name="connsiteX1" fmla="*/ 2552 w 5103"/>
              <a:gd name="connsiteY1" fmla="*/ 2551 h 2551"/>
              <a:gd name="connsiteX2" fmla="*/ 0 w 5103"/>
              <a:gd name="connsiteY2" fmla="*/ 0 h 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" h="2551">
                <a:moveTo>
                  <a:pt x="5103" y="0"/>
                </a:moveTo>
                <a:cubicBezTo>
                  <a:pt x="5103" y="1409"/>
                  <a:pt x="3961" y="2551"/>
                  <a:pt x="2552" y="2551"/>
                </a:cubicBezTo>
                <a:cubicBezTo>
                  <a:pt x="1142" y="2551"/>
                  <a:pt x="0" y="1409"/>
                  <a:pt x="0" y="0"/>
                </a:cubicBezTo>
              </a:path>
            </a:pathLst>
          </a:custGeom>
          <a:noFill/>
          <a:ln w="31750"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611120" y="1543050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4055" y="2997835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11120" y="4451985"/>
            <a:ext cx="863600" cy="863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4185" y="1543050"/>
            <a:ext cx="7620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ChatGPT 的底层技术是 GPT，全称为"生成式预训练转换器"（Generative pre-trained transformer），凡是使用该技术的 AI 模型都有同样的问题：它们只能掌握已知的模式，无法生成未知的模式。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2810" y="3013710"/>
            <a:ext cx="57257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ChatGPT 是一个划时代的工具，所有模式化的人类工作，都面临空前的挑战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5145" y="4468495"/>
            <a:ext cx="572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学会利用工具的人，才能更加具有竞争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pic>
        <p:nvPicPr>
          <p:cNvPr id="8" name="图片 7" descr="2028867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28290" y="4669155"/>
            <a:ext cx="429260" cy="429260"/>
          </a:xfrm>
          <a:prstGeom prst="rect">
            <a:avLst/>
          </a:prstGeom>
        </p:spPr>
      </p:pic>
      <p:pic>
        <p:nvPicPr>
          <p:cNvPr id="9" name="图片 8" descr="2028868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4720" y="3207385"/>
            <a:ext cx="442595" cy="442595"/>
          </a:xfrm>
          <a:prstGeom prst="rect">
            <a:avLst/>
          </a:prstGeom>
        </p:spPr>
      </p:pic>
      <p:pic>
        <p:nvPicPr>
          <p:cNvPr id="10" name="图片 9" descr="2028870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4475" y="1699260"/>
            <a:ext cx="516890" cy="516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415415" y="1310005"/>
            <a:ext cx="94189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 在线体验网站收集列表：https://github.com/weekend-project-space/chatgpt-sites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 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注册教程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: 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https://cloud.tencent.com/developer/article/2242567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如何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注册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1895" y="4413885"/>
            <a:ext cx="4869180" cy="1367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6505" y="2626995"/>
            <a:ext cx="4869815" cy="1367790"/>
          </a:xfrm>
          <a:prstGeom prst="rect">
            <a:avLst/>
          </a:prstGeom>
          <a:solidFill>
            <a:srgbClr val="BF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895" y="2626995"/>
            <a:ext cx="4869180" cy="1367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6505" y="4413885"/>
            <a:ext cx="4869815" cy="1367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9245" y="2711450"/>
            <a:ext cx="4094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使用加速器，尽量美国IP（手机号是美国的）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8455" y="2711450"/>
            <a:ext cx="4145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建议使用edge浏览器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9245" y="4498340"/>
            <a:ext cx="4336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准备好微软账户，没有的话可以参考教程注册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https://www.xingtupai.com/post/13.html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4650" y="4498340"/>
            <a:ext cx="4074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美国手机号，没有手机号可以点击获取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https://chatgpt.leizhenyukeji.com/buy/6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91895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96320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135" y="0"/>
            <a:ext cx="1553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学习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助手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16990" y="239204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17625" y="409511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17625" y="99123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94875" y="270446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思源黑体 CN Regular" panose="020B0500000000000000" charset="-122"/>
                <a:ea typeface="思源黑体 CN Regular" panose="020B0500000000000000" charset="-122"/>
              </a:rPr>
              <a:t>学习</a:t>
            </a:r>
            <a:r>
              <a:rPr lang="zh-CN" altLang="en-US">
                <a:latin typeface="思源黑体 CN Regular" panose="020B0500000000000000" charset="-122"/>
                <a:ea typeface="思源黑体 CN Regular" panose="020B0500000000000000" charset="-122"/>
              </a:rPr>
              <a:t>新技术</a:t>
            </a:r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990" y="4429760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7125" y="2668270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请作为前端技术专家，详细介绍vue3如何使用；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请作为前端技术专家，详细介绍vue3常用API;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4915" y="931545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请提供【我的第一本算法书】这本书的大纲和主要内容；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请详细叙述【四、常见算法】；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4915" y="4370070"/>
            <a:ext cx="7299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How can we use chatGPT to improve English learning?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990" y="1115695"/>
            <a:ext cx="1080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阅读</a:t>
            </a:r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一本书</a:t>
            </a:r>
            <a:endParaRPr lang="zh-CN" altLang="en-US" sz="16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0180" y="4554220"/>
            <a:ext cx="835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学习</a:t>
            </a:r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英文</a:t>
            </a:r>
            <a:endParaRPr lang="zh-CN" altLang="en-US" sz="16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69135" y="1549400"/>
            <a:ext cx="8253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https://chatguide.plexpt.com/#%E5%85%85%E5%BD%93%E8%87%AA%E5%8A%A9%E4%B9%A6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025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使用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公式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6505" y="2626995"/>
            <a:ext cx="4869815" cy="3115310"/>
          </a:xfrm>
          <a:prstGeom prst="rect">
            <a:avLst/>
          </a:prstGeom>
          <a:solidFill>
            <a:srgbClr val="BF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895" y="2626995"/>
            <a:ext cx="4869180" cy="31445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9245" y="2711450"/>
            <a:ext cx="40944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请提供 【书名】这本书的大纲和主要内容；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请详细叙述【第几纲】；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例如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请提供【我的第一本算法书】这本书的大纲和主要内容；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请详细叙述【四、常见算法】；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8455" y="2711450"/>
            <a:ext cx="41459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请作为专业的【角色】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例如：讲解或者改进什么问题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请作为前端开发专家, 详解如何避免浏览器缓存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91895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96320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69135" y="1424940"/>
            <a:ext cx="8253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https://codeium.com/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   https://www.aiyjs.com/  https://codegeex.cn/zh-CN/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https://allthingsai.com/tools/coding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  https://openai.com/blog/chatgpt-plugins</a:t>
            </a:r>
            <a:endParaRPr lang="en-US" altLang="zh-CN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626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如何提高编程效率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1895" y="4413885"/>
            <a:ext cx="4869180" cy="1367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6505" y="2626995"/>
            <a:ext cx="4869815" cy="1367790"/>
          </a:xfrm>
          <a:prstGeom prst="rect">
            <a:avLst/>
          </a:prstGeom>
          <a:solidFill>
            <a:srgbClr val="BF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895" y="2626995"/>
            <a:ext cx="4869180" cy="1367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6505" y="4413885"/>
            <a:ext cx="4869815" cy="1367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9245" y="2711450"/>
            <a:ext cx="4094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添加测试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代码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8455" y="2711450"/>
            <a:ext cx="4145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优化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代码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9245" y="4510405"/>
            <a:ext cx="4336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解释代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码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4650" y="4498340"/>
            <a:ext cx="407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找出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BUG</a:t>
            </a:r>
            <a:endParaRPr lang="en-US" altLang="zh-CN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91895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96320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45005" y="1374775"/>
            <a:ext cx="8253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除了ChatGPT其他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的代替品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25个最佳ChatGPT替代品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https://www.wbolt.com/best-chatgpt-alternatives.html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代替品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1895" y="4413885"/>
            <a:ext cx="4869180" cy="1367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6505" y="2626995"/>
            <a:ext cx="4869815" cy="1367790"/>
          </a:xfrm>
          <a:prstGeom prst="rect">
            <a:avLst/>
          </a:prstGeom>
          <a:solidFill>
            <a:srgbClr val="BF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895" y="2626995"/>
            <a:ext cx="4869180" cy="1367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6505" y="4413885"/>
            <a:ext cx="4869815" cy="1367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79245" y="2711450"/>
            <a:ext cx="4094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google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https://bard.google.com/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88455" y="2711450"/>
            <a:ext cx="4145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文心一言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https://yiyan.baidu.com/welcome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9245" y="4498340"/>
            <a:ext cx="4336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Chatsonic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</a:b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https://app.writesonic.com/library/d8d3779d-705e-4515-a0cb-f69c319e73cc/all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4650" y="4498340"/>
            <a:ext cx="4074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认知大模型列表</a:t>
            </a:r>
            <a:br>
              <a:rPr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</a:br>
            <a:r>
              <a:rPr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https://models.aminer.cn/modelcenter</a:t>
            </a:r>
            <a:endParaRPr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191895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96320" y="1223645"/>
            <a:ext cx="0" cy="10312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135" y="0"/>
            <a:ext cx="474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公司可以使用ChatGPT的地方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16990" y="239204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17625" y="409511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17625" y="99123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94875" y="270446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思源黑体 CN Regular" panose="020B0500000000000000" charset="-122"/>
                <a:ea typeface="思源黑体 CN Regular" panose="020B0500000000000000" charset="-122"/>
              </a:rPr>
              <a:t>营销和销售</a:t>
            </a:r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990" y="4429760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7125" y="2668270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ChatGPT可以用于帮助营销和销售团队提供自动化的客户服务和支持，增强与潜在客户和现有客户的交互和沟通。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4915" y="909320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ChatGPT可以作为智能客服解决方案的一部分，用于处理客户的询问和问题，提高客户服务的效率和质量。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4915" y="4365625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ChatGPT可以用于处理和分析大量文本数据，提取有用的信息和趋势，为公司提供商业决策和预测的依据。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990" y="1115695"/>
            <a:ext cx="1080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客户服务</a:t>
            </a:r>
            <a:endParaRPr lang="zh-CN" altLang="en-US" sz="16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0180" y="4554220"/>
            <a:ext cx="835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数据分析</a:t>
            </a:r>
            <a:endParaRPr lang="zh-CN" altLang="en-US" sz="16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135" y="0"/>
            <a:ext cx="4163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公司目前哪些可以使用的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地方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16990" y="238823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317625" y="4095115"/>
            <a:ext cx="9557385" cy="0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17625" y="99123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94875" y="2704465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思源黑体 CN Regular" panose="020B0500000000000000" charset="-122"/>
                <a:ea typeface="思源黑体 CN Regular" panose="020B0500000000000000" charset="-122"/>
              </a:rPr>
              <a:t>智能助手</a:t>
            </a:r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990" y="4429760"/>
            <a:ext cx="1080135" cy="1080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7125" y="2668270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ChatGPT可以用于开发智能助手应用，帮助用户管理日常任务和活动，提供有用的信息和建议。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94915" y="909320"/>
            <a:ext cx="7299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ChatGPT可以用于自动生成和编辑文本、图片和视频内容，为公司提供更高效和创新的内容营销和生产方式。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4915" y="4370070"/>
            <a:ext cx="7299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ChatGPT可以用于自动翻译语言，帮助公司处理国外用户处理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业务。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990" y="1115695"/>
            <a:ext cx="1080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内容生成</a:t>
            </a:r>
            <a:endParaRPr lang="zh-CN" altLang="en-US" sz="16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40180" y="4581525"/>
            <a:ext cx="839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语言翻译</a:t>
            </a:r>
            <a:endParaRPr lang="zh-CN" altLang="en-US" sz="1600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135" y="0"/>
            <a:ext cx="4163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个人如何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使用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325" y="1052830"/>
            <a:ext cx="108286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个人用户可以使用ChatGPT来帮助自己提高语言能力、解决问题、获取信息和娱乐等。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</a:b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语言学习：ChatGPT可以作为学习语言的辅助工具，帮助用户提高语言的听、说、读、写等各方面能力。用户可以使用ChatGPT进行语音对话、写作练习、词汇记忆和语法纠错等。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问题解答：ChatGPT可以用来解答用户的各种问题，如科技、文化、历史、娱乐等。用户可以向ChatGPT提出问题，并获得相应的答案和解释。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信息获取：ChatGPT可以用来获取各种信息，如新闻、天气、交通等。用户可以向ChatGPT提出查询请求，并获得相应的信息和推荐。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娱乐休闲：ChatGPT可以用来提供娱乐和休闲服务，如聊天、游戏、音乐、电影等。用户可以和ChatGPT进行对话、玩游戏、听音乐、看电影等，获得娱乐和放松。</a:t>
            </a:r>
            <a:b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</a:b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总的来说，个人用户可以根据自己的需求和兴趣，自由地使用ChatGPT来实现各种目的，例如学习语言、解决问题、获取信息和娱乐休闲等。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等腰三角形 5"/>
          <p:cNvSpPr/>
          <p:nvPr/>
        </p:nvSpPr>
        <p:spPr>
          <a:xfrm rot="5400000" flipH="1">
            <a:off x="-1449070" y="1449070"/>
            <a:ext cx="6858635" cy="396049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 flipH="1">
            <a:off x="-236855" y="236855"/>
            <a:ext cx="5605145" cy="5131435"/>
          </a:xfrm>
          <a:prstGeom prst="triangle">
            <a:avLst>
              <a:gd name="adj" fmla="val 7538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flipH="1">
            <a:off x="109855" y="4300855"/>
            <a:ext cx="4912360" cy="2557780"/>
          </a:xfrm>
          <a:prstGeom prst="triangle">
            <a:avLst>
              <a:gd name="adj" fmla="val 3999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 flipH="1">
            <a:off x="170815" y="0"/>
            <a:ext cx="10298430" cy="1505585"/>
          </a:xfrm>
          <a:prstGeom prst="triangle">
            <a:avLst>
              <a:gd name="adj" fmla="val 5474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2780" y="2292985"/>
            <a:ext cx="2214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>
                <a:solidFill>
                  <a:schemeClr val="accent3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谢谢</a:t>
            </a:r>
            <a:endParaRPr lang="zh-CN" altLang="en-US" sz="8000">
              <a:solidFill>
                <a:schemeClr val="accent3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53940" y="3778885"/>
            <a:ext cx="646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4F78C9"/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THANKS FOR YOUR WATCHING</a:t>
            </a:r>
            <a:endParaRPr lang="en-US" altLang="zh-CN" sz="2800">
              <a:solidFill>
                <a:srgbClr val="4F78C9"/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2215" y="4982210"/>
            <a:ext cx="6170295" cy="4711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33670" y="5033010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20075" y="5033645"/>
            <a:ext cx="2762885" cy="36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37200" y="50336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一中心：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陈宗强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20075" y="5024755"/>
            <a:ext cx="172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日期：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rPr>
              <a:t>2023.04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8135" y="1125220"/>
            <a:ext cx="170243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目录</a:t>
            </a:r>
            <a:endParaRPr lang="zh-CN" altLang="en-US" sz="54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60085" y="1402080"/>
            <a:ext cx="27838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CONTENTS</a:t>
            </a:r>
            <a:endParaRPr lang="en-US" altLang="zh-CN" sz="36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58310" y="47256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35100" y="2910840"/>
            <a:ext cx="1295400" cy="1295400"/>
            <a:chOff x="3127" y="4050"/>
            <a:chExt cx="2040" cy="2040"/>
          </a:xfrm>
        </p:grpSpPr>
        <p:sp>
          <p:nvSpPr>
            <p:cNvPr id="11" name="椭圆 10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39255" y="2910840"/>
            <a:ext cx="1295400" cy="1295400"/>
            <a:chOff x="3127" y="4050"/>
            <a:chExt cx="2040" cy="2040"/>
          </a:xfrm>
        </p:grpSpPr>
        <p:sp>
          <p:nvSpPr>
            <p:cNvPr id="16" name="椭圆 15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37965" y="2910840"/>
            <a:ext cx="1295400" cy="1295400"/>
            <a:chOff x="3127" y="4050"/>
            <a:chExt cx="2040" cy="2040"/>
          </a:xfrm>
        </p:grpSpPr>
        <p:sp>
          <p:nvSpPr>
            <p:cNvPr id="19" name="椭圆 18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57995" y="2910205"/>
            <a:ext cx="1295400" cy="1295400"/>
            <a:chOff x="3127" y="4050"/>
            <a:chExt cx="2040" cy="2040"/>
          </a:xfrm>
        </p:grpSpPr>
        <p:sp>
          <p:nvSpPr>
            <p:cNvPr id="22" name="椭圆 21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33550" y="3205480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01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36415" y="3205480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02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37705" y="3204845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03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56445" y="3204845"/>
            <a:ext cx="6985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04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75360" y="4907280"/>
            <a:ext cx="1464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latin typeface="思源黑体 CN Regular" panose="020B0500000000000000" charset="-122"/>
                <a:ea typeface="思源黑体 CN Regular" panose="020B0500000000000000" charset="-122"/>
              </a:rPr>
              <a:t>GPT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是什么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78225" y="4907280"/>
            <a:ext cx="17189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GPT基本原理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79515" y="4907280"/>
            <a:ext cx="197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GPT的发展现状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98255" y="4907280"/>
            <a:ext cx="194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GPT注册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使用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55445" y="47256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59600" y="47256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578340" y="4725670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5275" y="19050"/>
            <a:ext cx="1404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基础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介绍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88130" y="1341755"/>
            <a:ext cx="1702435" cy="922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54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</a:rPr>
              <a:t>目录</a:t>
            </a:r>
            <a:endParaRPr lang="zh-CN" altLang="en-US" sz="54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4210" y="1618615"/>
            <a:ext cx="278384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CONTENTS</a:t>
            </a:r>
            <a:endParaRPr lang="en-US" altLang="zh-CN" sz="3600" b="1">
              <a:solidFill>
                <a:schemeClr val="accent1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18305" y="4831715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395095" y="3016885"/>
            <a:ext cx="1295400" cy="1295400"/>
            <a:chOff x="3127" y="4050"/>
            <a:chExt cx="2040" cy="2040"/>
          </a:xfrm>
        </p:grpSpPr>
        <p:sp>
          <p:nvSpPr>
            <p:cNvPr id="11" name="椭圆 10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99250" y="3016885"/>
            <a:ext cx="1295400" cy="1295400"/>
            <a:chOff x="3127" y="4050"/>
            <a:chExt cx="2040" cy="2040"/>
          </a:xfrm>
        </p:grpSpPr>
        <p:sp>
          <p:nvSpPr>
            <p:cNvPr id="16" name="椭圆 15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97960" y="3016885"/>
            <a:ext cx="1295400" cy="1295400"/>
            <a:chOff x="3127" y="4050"/>
            <a:chExt cx="2040" cy="2040"/>
          </a:xfrm>
        </p:grpSpPr>
        <p:sp>
          <p:nvSpPr>
            <p:cNvPr id="19" name="椭圆 18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317990" y="3016250"/>
            <a:ext cx="1295400" cy="1295400"/>
            <a:chOff x="3127" y="4050"/>
            <a:chExt cx="2040" cy="2040"/>
          </a:xfrm>
        </p:grpSpPr>
        <p:sp>
          <p:nvSpPr>
            <p:cNvPr id="22" name="椭圆 21"/>
            <p:cNvSpPr/>
            <p:nvPr/>
          </p:nvSpPr>
          <p:spPr>
            <a:xfrm>
              <a:off x="3127" y="4050"/>
              <a:ext cx="2040" cy="204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269" y="4192"/>
              <a:ext cx="1756" cy="175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思源黑体 CN Regular" panose="020B0500000000000000" charset="-122"/>
                <a:ea typeface="思源黑体 CN Regular" panose="020B05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93545" y="3311525"/>
            <a:ext cx="7734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05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96410" y="3311525"/>
            <a:ext cx="7734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06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97700" y="3310890"/>
            <a:ext cx="7734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07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616440" y="3310890"/>
            <a:ext cx="7734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08</a:t>
            </a:r>
            <a:endParaRPr lang="en-US" altLang="zh-CN" sz="4000" b="1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5355" y="5013325"/>
            <a:ext cx="17189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 b="1">
                <a:latin typeface="思源黑体 CN Regular" panose="020B0500000000000000" charset="-122"/>
                <a:ea typeface="思源黑体 CN Regular" panose="020B0500000000000000" charset="-122"/>
              </a:rPr>
              <a:t>GPT学习</a:t>
            </a:r>
            <a:r>
              <a:rPr lang="zh-CN" sz="2000" b="1">
                <a:latin typeface="思源黑体 CN Regular" panose="020B0500000000000000" charset="-122"/>
                <a:ea typeface="思源黑体 CN Regular" panose="020B0500000000000000" charset="-122"/>
              </a:rPr>
              <a:t>助手</a:t>
            </a:r>
            <a:endParaRPr lang="zh-CN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38220" y="5013325"/>
            <a:ext cx="2228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GPT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办公效率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工具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39510" y="5013325"/>
            <a:ext cx="1464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GPT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代替品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58250" y="5013325"/>
            <a:ext cx="194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总结与</a:t>
            </a:r>
            <a:r>
              <a:rPr lang="zh-CN" altLang="en-US" sz="2000" b="1">
                <a:latin typeface="思源黑体 CN Regular" panose="020B0500000000000000" charset="-122"/>
                <a:ea typeface="思源黑体 CN Regular" panose="020B0500000000000000" charset="-122"/>
              </a:rPr>
              <a:t>展望</a:t>
            </a:r>
            <a:endParaRPr lang="zh-CN" altLang="en-US" sz="2000" b="1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615440" y="4831715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19595" y="4831715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538335" y="4831715"/>
            <a:ext cx="85471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95275" y="19050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效率工具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使用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3" name="流程图: 显示 2"/>
          <p:cNvSpPr/>
          <p:nvPr/>
        </p:nvSpPr>
        <p:spPr>
          <a:xfrm>
            <a:off x="847725" y="1790700"/>
            <a:ext cx="1896110" cy="1326515"/>
          </a:xfrm>
          <a:prstGeom prst="flowChartDisplay">
            <a:avLst/>
          </a:prstGeom>
          <a:solidFill>
            <a:schemeClr val="accent1">
              <a:lumMod val="40000"/>
              <a:lumOff val="60000"/>
            </a:schemeClr>
          </a:solidFill>
          <a:ln w="666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" name="流程图: 显示 3"/>
          <p:cNvSpPr/>
          <p:nvPr/>
        </p:nvSpPr>
        <p:spPr>
          <a:xfrm>
            <a:off x="847725" y="3234690"/>
            <a:ext cx="1896110" cy="1326515"/>
          </a:xfrm>
          <a:prstGeom prst="flowChartDisplay">
            <a:avLst/>
          </a:prstGeom>
          <a:solidFill>
            <a:schemeClr val="accent1">
              <a:lumMod val="40000"/>
              <a:lumOff val="60000"/>
            </a:schemeClr>
          </a:solidFill>
          <a:ln w="666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" name="流程图: 显示 4"/>
          <p:cNvSpPr/>
          <p:nvPr/>
        </p:nvSpPr>
        <p:spPr>
          <a:xfrm flipH="1">
            <a:off x="2879725" y="1790700"/>
            <a:ext cx="1896110" cy="1326515"/>
          </a:xfrm>
          <a:prstGeom prst="flowChartDisplay">
            <a:avLst/>
          </a:prstGeom>
          <a:solidFill>
            <a:schemeClr val="accent1">
              <a:lumMod val="40000"/>
              <a:lumOff val="60000"/>
            </a:schemeClr>
          </a:solidFill>
          <a:ln w="666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6" name="流程图: 显示 5"/>
          <p:cNvSpPr/>
          <p:nvPr/>
        </p:nvSpPr>
        <p:spPr>
          <a:xfrm flipH="1">
            <a:off x="2879725" y="3234690"/>
            <a:ext cx="1896110" cy="1326515"/>
          </a:xfrm>
          <a:prstGeom prst="flowChartDisplay">
            <a:avLst/>
          </a:prstGeom>
          <a:solidFill>
            <a:schemeClr val="accent1">
              <a:lumMod val="40000"/>
              <a:lumOff val="60000"/>
            </a:schemeClr>
          </a:solidFill>
          <a:ln w="666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4785" y="3390900"/>
            <a:ext cx="7175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A</a:t>
            </a:r>
            <a:endParaRPr lang="en-US" altLang="zh-CN" sz="6000" b="1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00425" y="1946275"/>
            <a:ext cx="8547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H</a:t>
            </a:r>
            <a:endParaRPr lang="en-US" altLang="zh-CN" sz="6000" b="1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1555" y="3390265"/>
            <a:ext cx="5518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 b="1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T</a:t>
            </a:r>
            <a:endParaRPr lang="en-US" altLang="zh-CN" sz="6000" b="1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28360" y="1219835"/>
            <a:ext cx="5725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ChatGPT是一种人工智能技术，是由OpenAI开发的一款基于GPT-3.5</a:t>
            </a:r>
            <a:r>
              <a:rPr lang="en-US" altLang="zh-CN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/4.0</a:t>
            </a: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架构的大型语言模型，可以进行自然语言处理和生成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92115" y="152654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28360" y="2287270"/>
            <a:ext cx="57257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GPT（Generative Pre-trained Transformer）是一种基于Transformer架构的预训练语言模型，它采用了海量的自然语言文本数据进行训练，能够实现多种自然语言处理任务，如文本生成、语言理解和情感分析等。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92115" y="2593975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8360" y="4149090"/>
            <a:ext cx="57257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ChatGPT可以对人类自然语言的输入做出智能回复，实现与人类的自然语言交互。它可以用于机器人、聊天机器人、语音助手、智能客服等多种应用场景，也可用于自然语言处理研究和应用的领域。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92115" y="4494530"/>
            <a:ext cx="215900" cy="215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62890" y="19050"/>
            <a:ext cx="177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是什么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  <a:p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2550" y="1988820"/>
            <a:ext cx="8547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>
                <a:solidFill>
                  <a:schemeClr val="bg2">
                    <a:lumMod val="75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</a:t>
            </a:r>
            <a:endParaRPr lang="en-US" altLang="zh-CN" sz="6000" b="1">
              <a:solidFill>
                <a:schemeClr val="bg2">
                  <a:lumMod val="75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7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135" y="0"/>
            <a:ext cx="2397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GPT</a:t>
            </a:r>
            <a:r>
              <a:rPr lang="zh-CN" altLang="en-US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基本</a:t>
            </a:r>
            <a:r>
              <a:rPr lang="zh-CN" altLang="en-US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原理</a:t>
            </a:r>
            <a:endParaRPr lang="zh-CN" altLang="en-US" sz="28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45530" y="890905"/>
            <a:ext cx="56210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ChatGPT的基本原理是基于深度学习和自然语言处理技术的，主要采用了预训练和微调两个过程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67755" y="1917065"/>
            <a:ext cx="55987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预训练：ChatGPT在海量的语料库上进行预训练，通过学习大量的自然语言数据，建立起一个深度神经网络模型，从而使得模型可以理解和学习人类的自然语言表达方式和语法结构，掌握词义、语义和语境等关键信息，能够在输入一定的上下文信息后，生成具有一定语义和逻辑的文本信息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微调：当ChatGPT用于具体的应用时，需要进行针对性的微调，将模型从通用的语言模型转化为针对特定任务的模型。在微调过程中，通过对一定数量的相关数据进行再次训练和调整，使得ChatGPT可以更加适应特定的任务，并提高其表现和准确度。</a:t>
            </a: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pic>
        <p:nvPicPr>
          <p:cNvPr id="3" name="图片 2" descr="/private/var/folders/cs/hz50r2ts2cv8cwznhl1tjs580000gn/T/com.kingsoft.wpsoffice.mac/picturecompress_20230408160712/output_1.jpgoutpu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2061210"/>
            <a:ext cx="5342890" cy="327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立方体 27"/>
          <p:cNvSpPr/>
          <p:nvPr>
            <p:custDataLst>
              <p:tags r:id="rId1"/>
            </p:custDataLst>
          </p:nvPr>
        </p:nvSpPr>
        <p:spPr>
          <a:xfrm>
            <a:off x="1364662" y="1702889"/>
            <a:ext cx="1517500" cy="3638511"/>
          </a:xfrm>
          <a:prstGeom prst="cube">
            <a:avLst>
              <a:gd name="adj" fmla="val 88345"/>
            </a:avLst>
          </a:prstGeom>
          <a:solidFill>
            <a:srgbClr val="9BBB59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solidFill>
                <a:srgbClr val="FFC000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 bwMode="auto">
          <a:xfrm flipH="1">
            <a:off x="6010790" y="1916990"/>
            <a:ext cx="146624" cy="146627"/>
          </a:xfrm>
          <a:prstGeom prst="ellipse">
            <a:avLst/>
          </a:pr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 bwMode="auto">
          <a:xfrm>
            <a:off x="6235496" y="328531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25000"/>
          </a:bodyPr>
          <a:p>
            <a:pPr>
              <a:lnSpc>
                <a:spcPct val="130000"/>
              </a:lnSpc>
            </a:pPr>
            <a:r>
              <a:rPr lang="en-US" altLang="zh-CN" sz="6400" b="1" spc="300">
                <a:solidFill>
                  <a:srgbClr val="1F74AD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GPT</a:t>
            </a:r>
            <a:r>
              <a:rPr lang="zh-CN" altLang="en-US" sz="6400" b="1" spc="300">
                <a:solidFill>
                  <a:srgbClr val="1F74AD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正式出现在大众视野中，也才短短三个月时间，目前即将更新至4.0版本，人工智能技术在近年来得到了飞速发展，其中自然语言处理技术的提升更是让人们惊叹不已。ChatGPT模型作为自然语言处理领域的一种重要模型，在不断地进行着改进和提升。</a:t>
            </a:r>
            <a:endParaRPr lang="zh-CN" altLang="en-US" sz="6400" b="1" spc="300">
              <a:solidFill>
                <a:srgbClr val="1F74AD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4"/>
            </p:custDataLst>
          </p:nvPr>
        </p:nvSpPr>
        <p:spPr bwMode="auto">
          <a:xfrm flipH="1">
            <a:off x="6033015" y="4221789"/>
            <a:ext cx="146624" cy="146627"/>
          </a:xfrm>
          <a:prstGeom prst="ellipse">
            <a:avLst/>
          </a:prstGeom>
          <a:solidFill>
            <a:srgbClr val="9BBB59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 bwMode="auto">
          <a:xfrm>
            <a:off x="6239306" y="4135863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9BBB59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训练数据规模更大</a:t>
            </a:r>
            <a:endParaRPr lang="zh-CN" altLang="en-US" sz="2000" b="1" spc="300">
              <a:solidFill>
                <a:srgbClr val="9BBB59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 bwMode="auto">
          <a:xfrm>
            <a:off x="6235496" y="4581714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6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ChatGPT 4.0 使用了比 ChatGPT 3.5 更大规模的训练数据，从而能够更好地学习自然语言处理任务中的模式和规律。</a:t>
            </a:r>
            <a:endParaRPr lang="zh-CN" altLang="en-US" sz="16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3" name="立方体 32"/>
          <p:cNvSpPr/>
          <p:nvPr>
            <p:custDataLst>
              <p:tags r:id="rId7"/>
            </p:custDataLst>
          </p:nvPr>
        </p:nvSpPr>
        <p:spPr>
          <a:xfrm>
            <a:off x="2112519" y="1927443"/>
            <a:ext cx="1423797" cy="3413576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8"/>
            </p:custDataLst>
          </p:nvPr>
        </p:nvSpPr>
        <p:spPr>
          <a:xfrm>
            <a:off x="2787781" y="2240821"/>
            <a:ext cx="1298725" cy="3113530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9"/>
            </p:custDataLst>
          </p:nvPr>
        </p:nvSpPr>
        <p:spPr>
          <a:xfrm>
            <a:off x="3421351" y="2538274"/>
            <a:ext cx="1169232" cy="2803377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10"/>
            </p:custDataLst>
          </p:nvPr>
        </p:nvSpPr>
        <p:spPr>
          <a:xfrm>
            <a:off x="3973436" y="3018347"/>
            <a:ext cx="968991" cy="2323303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1905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025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发展现状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立方体 27"/>
          <p:cNvSpPr/>
          <p:nvPr>
            <p:custDataLst>
              <p:tags r:id="rId1"/>
            </p:custDataLst>
          </p:nvPr>
        </p:nvSpPr>
        <p:spPr>
          <a:xfrm>
            <a:off x="1364662" y="1702889"/>
            <a:ext cx="1517500" cy="3638511"/>
          </a:xfrm>
          <a:prstGeom prst="cube">
            <a:avLst>
              <a:gd name="adj" fmla="val 88345"/>
            </a:avLst>
          </a:prstGeom>
          <a:solidFill>
            <a:srgbClr val="9BBB59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solidFill>
                <a:srgbClr val="FFC000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 bwMode="auto">
          <a:xfrm flipH="1">
            <a:off x="6010790" y="2339475"/>
            <a:ext cx="146624" cy="146627"/>
          </a:xfrm>
          <a:prstGeom prst="ellipse">
            <a:avLst/>
          </a:pr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 bwMode="auto">
          <a:xfrm>
            <a:off x="6235496" y="2161277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训练算法更先进</a:t>
            </a:r>
            <a:endParaRPr lang="zh-CN" altLang="en-US" sz="2000" b="1" spc="300">
              <a:solidFill>
                <a:srgbClr val="3498DB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 bwMode="auto">
          <a:xfrm>
            <a:off x="6235496" y="2545192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5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ChatGPT 4.0 使用了一种新的训练算法，称为GShard，它能够更好地处理大规模训练数据和模型参数，从而提高模型的训练效率和性能。</a:t>
            </a:r>
            <a:endParaRPr lang="zh-CN" altLang="en-US" sz="15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 bwMode="auto">
          <a:xfrm flipH="1">
            <a:off x="5998090" y="3640969"/>
            <a:ext cx="146624" cy="146627"/>
          </a:xfrm>
          <a:prstGeom prst="ellipse">
            <a:avLst/>
          </a:pr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 bwMode="auto">
          <a:xfrm>
            <a:off x="6235496" y="3538629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69A35B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更高的模型参数</a:t>
            </a:r>
            <a:endParaRPr lang="zh-CN" altLang="en-US" sz="2000" b="1" spc="300">
              <a:solidFill>
                <a:srgbClr val="69A35B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 bwMode="auto">
          <a:xfrm>
            <a:off x="6235496" y="3996083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5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ChatGPT 4.0 拥有比 ChatGPT 3.5 更多的模型参数，达到了达到了数万亿级别，这使得它能够更好地表现出自然语言理解和生成的能力。</a:t>
            </a:r>
            <a:endParaRPr lang="zh-CN" altLang="en-US" sz="15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3" name="立方体 32"/>
          <p:cNvSpPr/>
          <p:nvPr>
            <p:custDataLst>
              <p:tags r:id="rId8"/>
            </p:custDataLst>
          </p:nvPr>
        </p:nvSpPr>
        <p:spPr>
          <a:xfrm>
            <a:off x="2112519" y="1927443"/>
            <a:ext cx="1423797" cy="3413576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9"/>
            </p:custDataLst>
          </p:nvPr>
        </p:nvSpPr>
        <p:spPr>
          <a:xfrm>
            <a:off x="2787781" y="2240821"/>
            <a:ext cx="1298725" cy="3113530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10"/>
            </p:custDataLst>
          </p:nvPr>
        </p:nvSpPr>
        <p:spPr>
          <a:xfrm>
            <a:off x="3421351" y="2538274"/>
            <a:ext cx="1169232" cy="2803377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11"/>
            </p:custDataLst>
          </p:nvPr>
        </p:nvSpPr>
        <p:spPr>
          <a:xfrm>
            <a:off x="3973436" y="3018347"/>
            <a:ext cx="968991" cy="2323303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2349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025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发展现状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立方体 27"/>
          <p:cNvSpPr/>
          <p:nvPr>
            <p:custDataLst>
              <p:tags r:id="rId1"/>
            </p:custDataLst>
          </p:nvPr>
        </p:nvSpPr>
        <p:spPr>
          <a:xfrm>
            <a:off x="1364662" y="1702889"/>
            <a:ext cx="1517500" cy="3638511"/>
          </a:xfrm>
          <a:prstGeom prst="cube">
            <a:avLst>
              <a:gd name="adj" fmla="val 88345"/>
            </a:avLst>
          </a:prstGeom>
          <a:solidFill>
            <a:srgbClr val="9BBB59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solidFill>
                <a:srgbClr val="FFC000"/>
              </a:solidFill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2"/>
            </p:custDataLst>
          </p:nvPr>
        </p:nvSpPr>
        <p:spPr bwMode="auto">
          <a:xfrm flipH="1">
            <a:off x="6010790" y="2339475"/>
            <a:ext cx="146624" cy="146627"/>
          </a:xfrm>
          <a:prstGeom prst="ellipse">
            <a:avLst/>
          </a:pr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 bwMode="auto">
          <a:xfrm>
            <a:off x="6235496" y="2161277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更先进的模型架构</a:t>
            </a:r>
            <a:endParaRPr lang="zh-CN" altLang="en-US" sz="2000" b="1" spc="300">
              <a:solidFill>
                <a:srgbClr val="3498DB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 bwMode="auto">
          <a:xfrm>
            <a:off x="6235496" y="2545192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5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ChatGPT 4.0 使用了一种新的模型架构，称为GPT-4，它相对于GPT-3来说更加高级和复杂，增加了更多的特征和技术，例如更好的语言模型、更好的机器翻译和更好的问答系统。</a:t>
            </a:r>
            <a:endParaRPr lang="zh-CN" altLang="en-US" sz="15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 bwMode="auto">
          <a:xfrm flipH="1">
            <a:off x="5959990" y="4077214"/>
            <a:ext cx="146624" cy="146627"/>
          </a:xfrm>
          <a:prstGeom prst="ellipse">
            <a:avLst/>
          </a:pr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 bwMode="auto">
          <a:xfrm>
            <a:off x="6235700" y="3933190"/>
            <a:ext cx="4902835" cy="36766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2500" lnSpcReduction="20000"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69A35B"/>
                </a:solidFill>
                <a:latin typeface="思源黑体 CN Regular" panose="020B0500000000000000" charset="-122"/>
                <a:ea typeface="思源黑体 CN Regular" panose="020B0500000000000000" charset="-122"/>
                <a:cs typeface="+mn-ea"/>
                <a:sym typeface="Arial" panose="020B0604020202020204" pitchFamily="34" charset="0"/>
              </a:rPr>
              <a:t>更好的性能</a:t>
            </a:r>
            <a:endParaRPr lang="zh-CN" altLang="en-US" sz="2000" b="1" spc="300">
              <a:solidFill>
                <a:srgbClr val="69A35B"/>
              </a:solidFill>
              <a:latin typeface="思源黑体 CN Regular" panose="020B0500000000000000" charset="-122"/>
              <a:ea typeface="思源黑体 CN Regular" panose="020B0500000000000000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 bwMode="auto">
          <a:xfrm>
            <a:off x="6239306" y="4365653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500" spc="150">
                <a:latin typeface="思源黑体 CN Regular" panose="020B0500000000000000" charset="-122"/>
                <a:ea typeface="思源黑体 CN Regular" panose="020B0500000000000000" charset="-122"/>
                <a:sym typeface="Arial" panose="020B0604020202020204" pitchFamily="34" charset="0"/>
              </a:rPr>
              <a:t>ChatGPT 4.0 相对于 ChatGPT 3.5 具有更好的性能和更高的智能水平，能够更好地完成自然语言处理任务，如对话生成、文本摘要、机器翻译等。</a:t>
            </a:r>
            <a:endParaRPr lang="zh-CN" altLang="en-US" sz="1500" spc="15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3" name="立方体 32"/>
          <p:cNvSpPr/>
          <p:nvPr>
            <p:custDataLst>
              <p:tags r:id="rId8"/>
            </p:custDataLst>
          </p:nvPr>
        </p:nvSpPr>
        <p:spPr>
          <a:xfrm>
            <a:off x="2112519" y="1927443"/>
            <a:ext cx="1423797" cy="3413576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9"/>
            </p:custDataLst>
          </p:nvPr>
        </p:nvSpPr>
        <p:spPr>
          <a:xfrm>
            <a:off x="2787781" y="2240821"/>
            <a:ext cx="1298725" cy="3113530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10"/>
            </p:custDataLst>
          </p:nvPr>
        </p:nvSpPr>
        <p:spPr>
          <a:xfrm>
            <a:off x="3421351" y="2538274"/>
            <a:ext cx="1169232" cy="2803377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11"/>
            </p:custDataLst>
          </p:nvPr>
        </p:nvSpPr>
        <p:spPr>
          <a:xfrm>
            <a:off x="3973436" y="3018347"/>
            <a:ext cx="968991" cy="2323303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2349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425" y="19050"/>
            <a:ext cx="2025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发展现状</a:t>
            </a:r>
            <a:endParaRPr lang="en-US" altLang="zh-CN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0" y="0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1135" y="19050"/>
            <a:ext cx="1719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GPT</a:t>
            </a:r>
            <a:r>
              <a:rPr lang="zh-CN" alt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局限性</a:t>
            </a:r>
            <a:endParaRPr lang="zh-CN" altLang="en-US" sz="2400" b="1">
              <a:solidFill>
                <a:schemeClr val="accent2">
                  <a:lumMod val="40000"/>
                  <a:lumOff val="60000"/>
                </a:schemeClr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6359525"/>
            <a:ext cx="12192000" cy="4984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52265" y="1484630"/>
            <a:ext cx="3888105" cy="3888105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85665" y="2091055"/>
            <a:ext cx="279654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</a:rPr>
              <a:t>ChatGPT4的训练数据包含了更多的最新信息，截止到2021年9月。这意味着ChatGPT4可以回答更多与近期相关的问题，但请注意ChatGPT4的知识仍有局限，尤其是关于2021年9月之后发生的事件</a:t>
            </a:r>
            <a:endParaRPr lang="zh-CN" altLang="en-US" sz="1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376680" y="2132965"/>
            <a:ext cx="3114040" cy="284226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721600" y="2091055"/>
            <a:ext cx="3096895" cy="2841625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31315" y="2539365"/>
            <a:ext cx="2797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如果某个领域是非成文的，不能用符号记录表达，那么 ChatGPT 就无能为力。比如，人类的很多心理活动、潜意识、灵感、顿悟等等，ChatGPT 就没法模拟生成</a:t>
            </a:r>
            <a:endParaRPr lang="zh-CN" altLang="en-US" sz="1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115935" y="2781300"/>
            <a:ext cx="22117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Calibri Light" panose="020F0302020204030204" charset="0"/>
                <a:sym typeface="+mn-ea"/>
              </a:rPr>
              <a:t>ChatGPT 要用现有的文字材料进行训练，发现的是那些材料包含的规律。这意味着，它不能生成超出人类已知规律的东西。</a:t>
            </a:r>
            <a:endParaRPr lang="zh-CN" altLang="en-US" sz="1400">
              <a:solidFill>
                <a:schemeClr val="tx1"/>
              </a:solidFill>
              <a:latin typeface="思源黑体 CN Regular" panose="020B0500000000000000" charset="-122"/>
              <a:ea typeface="思源黑体 CN Regular" panose="020B0500000000000000" charset="-122"/>
              <a:cs typeface="Calibri Light" panose="020F0302020204030204" charset="0"/>
              <a:sym typeface="+mn-ea"/>
            </a:endParaRPr>
          </a:p>
        </p:txBody>
      </p:sp>
      <p:sp>
        <p:nvSpPr>
          <p:cNvPr id="53" name="新月形 52"/>
          <p:cNvSpPr/>
          <p:nvPr/>
        </p:nvSpPr>
        <p:spPr>
          <a:xfrm>
            <a:off x="767080" y="1880870"/>
            <a:ext cx="1008380" cy="3096895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  <p:sp>
        <p:nvSpPr>
          <p:cNvPr id="54" name="新月形 53"/>
          <p:cNvSpPr/>
          <p:nvPr/>
        </p:nvSpPr>
        <p:spPr>
          <a:xfrm flipH="1">
            <a:off x="10556240" y="1880870"/>
            <a:ext cx="1008380" cy="3096895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Regular" panose="020B0500000000000000" charset="-122"/>
              <a:ea typeface="思源黑体 CN Regular" panose="020B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187706_5*l_h_i*1_5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0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5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187706_5*l_h_i*1_5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0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5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5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14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5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5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5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17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5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5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5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5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5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187706_5*l_h_i*1_5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0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5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5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2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5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5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5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2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5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5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5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5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5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87706_5*l_h_i*1_5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87706_5*l_h_a*1_5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9"/>
  <p:tag name="KSO_WM_UNIT_TEXT_FILL_TYPE" val="1"/>
</p:tagLst>
</file>

<file path=ppt/tags/tag6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87706_5*l_h_f*1_5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5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5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5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演示</Application>
  <PresentationFormat/>
  <Paragraphs>234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汉仪书宋二KW</vt:lpstr>
      <vt:lpstr>思源黑体 CN Heavy</vt:lpstr>
      <vt:lpstr>汉仪中黑KW</vt:lpstr>
      <vt:lpstr>思源黑体 CN Regular</vt:lpstr>
      <vt:lpstr>Calibri Light</vt:lpstr>
      <vt:lpstr>微软雅黑</vt:lpstr>
      <vt:lpstr>汉仪旗黑</vt:lpstr>
      <vt:lpstr>宋体</vt:lpstr>
      <vt:lpstr>Arial Unicode MS</vt:lpstr>
      <vt:lpstr>Calibri</vt:lpstr>
      <vt:lpstr>Helvetica Neue</vt:lpstr>
      <vt:lpstr>等线</vt:lpstr>
      <vt:lpstr>汉仪中等线KW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chenzongqiang</cp:lastModifiedBy>
  <cp:revision>10</cp:revision>
  <dcterms:created xsi:type="dcterms:W3CDTF">2023-04-08T09:43:48Z</dcterms:created>
  <dcterms:modified xsi:type="dcterms:W3CDTF">2023-04-08T09:43:48Z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53B1C93A8689A427AF1B3164F7DF9C63</vt:lpwstr>
  </property>
</Properties>
</file>