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aleway"/>
      <p:regular r:id="rId48"/>
      <p:bold r:id="rId49"/>
      <p:italic r:id="rId50"/>
      <p:boldItalic r:id="rId51"/>
    </p:embeddedFont>
    <p:embeddedFont>
      <p:font typeface="Roboto"/>
      <p:regular r:id="rId52"/>
      <p:bold r:id="rId53"/>
      <p:italic r:id="rId54"/>
      <p:boldItalic r:id="rId55"/>
    </p:embeddedFont>
    <p:embeddedFont>
      <p:font typeface="Lato"/>
      <p:regular r:id="rId56"/>
      <p:bold r:id="rId57"/>
      <p:italic r:id="rId58"/>
      <p:boldItalic r:id="rId59"/>
    </p:embeddedFont>
    <p:embeddedFont>
      <p:font typeface="Raleway Medium"/>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0F3191-20BC-45D1-A803-4C808E786A8F}">
  <a:tblStyle styleId="{000F3191-20BC-45D1-A803-4C808E786A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B4F06A4-4906-4C65-B40E-1D358F82FF1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regular.fntdata"/><Relationship Id="rId47" Type="http://schemas.openxmlformats.org/officeDocument/2006/relationships/slide" Target="slides/slide41.xml"/><Relationship Id="rId49"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alewayMedium-italic.fntdata"/><Relationship Id="rId61" Type="http://schemas.openxmlformats.org/officeDocument/2006/relationships/font" Target="fonts/RalewayMedium-bold.fntdata"/><Relationship Id="rId20" Type="http://schemas.openxmlformats.org/officeDocument/2006/relationships/slide" Target="slides/slide14.xml"/><Relationship Id="rId63" Type="http://schemas.openxmlformats.org/officeDocument/2006/relationships/font" Target="fonts/RalewayMedium-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alewayMedium-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5.xml"/><Relationship Id="rId55" Type="http://schemas.openxmlformats.org/officeDocument/2006/relationships/font" Target="fonts/Roboto-boldItalic.fntdata"/><Relationship Id="rId10" Type="http://schemas.openxmlformats.org/officeDocument/2006/relationships/slide" Target="slides/slide4.xml"/><Relationship Id="rId54" Type="http://schemas.openxmlformats.org/officeDocument/2006/relationships/font" Target="fonts/Roboto-italic.fntdata"/><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aaed2ee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aaed2ee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9fb2a8e0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9fb2a8e0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9fb2a8e0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9fb2a8e0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283f179a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8283f179a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82b318650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82b318650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82b318650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82b318650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29d1d52b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29d1d52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8283f179a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8283f179a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829d1d52b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829d1d52b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29d1d52b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829d1d52b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5ade34e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5ade34e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esta charla haremos más que nada un repaso general del estado del arte en NLP, sin ahondar demasiado en ecuaciones, ni en explicar qué es una red neuronal, etc. La idea es dar un panorama amplio de las técnicas actuales, y para las y los interesados referimos recursos adicionales al final para interiorizarse más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82b31865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82b31865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2b318650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82b31865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829d1d52b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829d1d52b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29d1d52b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829d1d52b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829d1d52b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829d1d52b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29d1d52b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829d1d52b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829d1d52b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829d1d52b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829d1d52b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829d1d52b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829d1d52b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829d1d52b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829d1d52b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829d1d52b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f13fcf06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f13fcf06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829d1d52b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829d1d52b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829d1d52b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829d1d52b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829d1d52b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829d1d52b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82b318650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82b318650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aaed2ee0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aaed2ee0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8283f179a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8283f179a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8283f179a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8283f179a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8283f179a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8283f179a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1aaed2ee0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1aaed2ee0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1aaed2ee0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1aaed2ee0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9fb2a8e0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9fb2a8e0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82b318650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82b318650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1aaed2ee0a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1aaed2ee0a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3c75894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3c75894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9fb2a8e0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9fb2a8e0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aaed2ee0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aaed2ee0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9fb2a8e0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9fb2a8e0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9fb2a8e0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9fb2a8e0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11"/>
          <p:cNvGrpSpPr/>
          <p:nvPr/>
        </p:nvGrpSpPr>
        <p:grpSpPr>
          <a:xfrm>
            <a:off x="830392" y="4169130"/>
            <a:ext cx="745763" cy="45826"/>
            <a:chOff x="4580561" y="2589004"/>
            <a:chExt cx="1064464" cy="25200"/>
          </a:xfrm>
        </p:grpSpPr>
        <p:sp>
          <p:nvSpPr>
            <p:cNvPr id="77" name="Google Shape;77;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0" name="Google Shape;80;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81" name="Google Shape;81;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None/>
              <a:defRPr sz="2400">
                <a:solidFill>
                  <a:schemeClr val="dk2"/>
                </a:solidFill>
              </a:defRPr>
            </a:lvl1pPr>
            <a:lvl2pPr lvl="1">
              <a:spcBef>
                <a:spcPts val="0"/>
              </a:spcBef>
              <a:spcAft>
                <a:spcPts val="0"/>
              </a:spcAft>
              <a:buClr>
                <a:schemeClr val="dk2"/>
              </a:buClr>
              <a:buSzPts val="2400"/>
              <a:buNone/>
              <a:defRPr sz="2400">
                <a:solidFill>
                  <a:schemeClr val="dk2"/>
                </a:solidFill>
              </a:defRPr>
            </a:lvl2pPr>
            <a:lvl3pPr lvl="2">
              <a:spcBef>
                <a:spcPts val="0"/>
              </a:spcBef>
              <a:spcAft>
                <a:spcPts val="0"/>
              </a:spcAft>
              <a:buClr>
                <a:schemeClr val="dk2"/>
              </a:buClr>
              <a:buSzPts val="2400"/>
              <a:buNone/>
              <a:defRPr sz="2400">
                <a:solidFill>
                  <a:schemeClr val="dk2"/>
                </a:solidFill>
              </a:defRPr>
            </a:lvl3pPr>
            <a:lvl4pPr lvl="3">
              <a:spcBef>
                <a:spcPts val="0"/>
              </a:spcBef>
              <a:spcAft>
                <a:spcPts val="0"/>
              </a:spcAft>
              <a:buClr>
                <a:schemeClr val="dk2"/>
              </a:buClr>
              <a:buSzPts val="2400"/>
              <a:buNone/>
              <a:defRPr sz="2400">
                <a:solidFill>
                  <a:schemeClr val="dk2"/>
                </a:solidFill>
              </a:defRPr>
            </a:lvl4pPr>
            <a:lvl5pPr lvl="4">
              <a:spcBef>
                <a:spcPts val="0"/>
              </a:spcBef>
              <a:spcAft>
                <a:spcPts val="0"/>
              </a:spcAft>
              <a:buClr>
                <a:schemeClr val="dk2"/>
              </a:buClr>
              <a:buSzPts val="2400"/>
              <a:buNone/>
              <a:defRPr sz="2400">
                <a:solidFill>
                  <a:schemeClr val="dk2"/>
                </a:solidFill>
              </a:defRPr>
            </a:lvl5pPr>
            <a:lvl6pPr lvl="5">
              <a:spcBef>
                <a:spcPts val="0"/>
              </a:spcBef>
              <a:spcAft>
                <a:spcPts val="0"/>
              </a:spcAft>
              <a:buClr>
                <a:schemeClr val="dk2"/>
              </a:buClr>
              <a:buSzPts val="2400"/>
              <a:buNone/>
              <a:defRPr sz="2400">
                <a:solidFill>
                  <a:schemeClr val="dk2"/>
                </a:solidFill>
              </a:defRPr>
            </a:lvl6pPr>
            <a:lvl7pPr lvl="6">
              <a:spcBef>
                <a:spcPts val="0"/>
              </a:spcBef>
              <a:spcAft>
                <a:spcPts val="0"/>
              </a:spcAft>
              <a:buClr>
                <a:schemeClr val="dk2"/>
              </a:buClr>
              <a:buSzPts val="2400"/>
              <a:buNone/>
              <a:defRPr sz="2400">
                <a:solidFill>
                  <a:schemeClr val="dk2"/>
                </a:solidFill>
              </a:defRPr>
            </a:lvl7pPr>
            <a:lvl8pPr lvl="7">
              <a:spcBef>
                <a:spcPts val="0"/>
              </a:spcBef>
              <a:spcAft>
                <a:spcPts val="0"/>
              </a:spcAft>
              <a:buClr>
                <a:schemeClr val="dk2"/>
              </a:buClr>
              <a:buSzPts val="2400"/>
              <a:buNone/>
              <a:defRPr sz="2400">
                <a:solidFill>
                  <a:schemeClr val="dk2"/>
                </a:solidFill>
              </a:defRPr>
            </a:lvl8pPr>
            <a:lvl9pPr lvl="8">
              <a:spcBef>
                <a:spcPts val="0"/>
              </a:spcBef>
              <a:spcAft>
                <a:spcPts val="0"/>
              </a:spcAft>
              <a:buClr>
                <a:schemeClr val="dk2"/>
              </a:buClr>
              <a:buSzPts val="2400"/>
              <a:buNone/>
              <a:defRPr sz="2400">
                <a:solidFill>
                  <a:schemeClr val="dk2"/>
                </a:solidFill>
              </a:defRPr>
            </a:lvl9pPr>
          </a:lstStyle>
          <a:p/>
        </p:txBody>
      </p:sp>
      <p:sp>
        <p:nvSpPr>
          <p:cNvPr id="43" name="Google Shape;43;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4" name="Google Shape;44;p6"/>
          <p:cNvGrpSpPr/>
          <p:nvPr/>
        </p:nvGrpSpPr>
        <p:grpSpPr>
          <a:xfrm>
            <a:off x="830392" y="48780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6"/>
          <p:cNvSpPr txBox="1"/>
          <p:nvPr/>
        </p:nvSpPr>
        <p:spPr>
          <a:xfrm>
            <a:off x="521250" y="879225"/>
            <a:ext cx="4163700" cy="41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8" name="Google Shape;48;p6"/>
          <p:cNvSpPr txBox="1"/>
          <p:nvPr/>
        </p:nvSpPr>
        <p:spPr>
          <a:xfrm>
            <a:off x="291875" y="771850"/>
            <a:ext cx="416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Lato"/>
              <a:ea typeface="Lato"/>
              <a:cs typeface="Lato"/>
              <a:sym typeface="La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5" name="Google Shape;55;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8"/>
          <p:cNvGrpSpPr/>
          <p:nvPr/>
        </p:nvGrpSpPr>
        <p:grpSpPr>
          <a:xfrm>
            <a:off x="830392" y="4169130"/>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2" name="Google Shape;62;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9"/>
          <p:cNvGrpSpPr/>
          <p:nvPr/>
        </p:nvGrpSpPr>
        <p:grpSpPr>
          <a:xfrm>
            <a:off x="830392" y="1191256"/>
            <a:ext cx="745763" cy="45826"/>
            <a:chOff x="4580561" y="2589004"/>
            <a:chExt cx="1064464" cy="25200"/>
          </a:xfrm>
        </p:grpSpPr>
        <p:sp>
          <p:nvSpPr>
            <p:cNvPr id="66" name="Google Shape;66;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9" name="Google Shape;69;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70" name="Google Shape;70;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1" name="Google Shape;71;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4" name="Google Shape;74;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hyperlink" Target="https://www.saedsayad.com/naive_bayesian.htm" TargetMode="Externa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8.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9.png"/><Relationship Id="rId4" Type="http://schemas.openxmlformats.org/officeDocument/2006/relationships/image" Target="../media/image30.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s://www.statlearning.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emojipedia.org/angry-face/" TargetMode="External"/><Relationship Id="rId4" Type="http://schemas.openxmlformats.org/officeDocument/2006/relationships/hyperlink" Target="https://hotemoji.com/happy-emoji.html" TargetMode="External"/><Relationship Id="rId5" Type="http://schemas.openxmlformats.org/officeDocument/2006/relationships/hyperlink" Target="https://emojipedia.org/neutral-fa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7.gif"/><Relationship Id="rId5" Type="http://schemas.openxmlformats.org/officeDocument/2006/relationships/image" Target="../media/image1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Aprendizaje supervisado</a:t>
            </a:r>
            <a:endParaRPr sz="3400"/>
          </a:p>
          <a:p>
            <a:pPr indent="0" lvl="0" marL="0" rtl="0" algn="l">
              <a:spcBef>
                <a:spcPts val="0"/>
              </a:spcBef>
              <a:spcAft>
                <a:spcPts val="0"/>
              </a:spcAft>
              <a:buNone/>
            </a:pPr>
            <a:r>
              <a:rPr lang="en" sz="1400"/>
              <a:t>Una breve introducción</a:t>
            </a:r>
            <a:endParaRPr sz="100"/>
          </a:p>
        </p:txBody>
      </p:sp>
      <p:pic>
        <p:nvPicPr>
          <p:cNvPr id="89" name="Google Shape;89;p13"/>
          <p:cNvPicPr preferRelativeResize="0"/>
          <p:nvPr/>
        </p:nvPicPr>
        <p:blipFill>
          <a:blip r:embed="rId3">
            <a:alphaModFix/>
          </a:blip>
          <a:stretch>
            <a:fillRect/>
          </a:stretch>
        </p:blipFill>
        <p:spPr>
          <a:xfrm>
            <a:off x="6579450" y="3106600"/>
            <a:ext cx="2031324" cy="1580025"/>
          </a:xfrm>
          <a:prstGeom prst="rect">
            <a:avLst/>
          </a:prstGeom>
          <a:noFill/>
          <a:ln>
            <a:noFill/>
          </a:ln>
        </p:spPr>
      </p:pic>
      <p:sp>
        <p:nvSpPr>
          <p:cNvPr id="90" name="Google Shape;90;p13"/>
          <p:cNvSpPr txBox="1"/>
          <p:nvPr/>
        </p:nvSpPr>
        <p:spPr>
          <a:xfrm>
            <a:off x="524225" y="3373275"/>
            <a:ext cx="396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Materia</a:t>
            </a:r>
            <a:r>
              <a:rPr lang="en">
                <a:latin typeface="Raleway Medium"/>
                <a:ea typeface="Raleway Medium"/>
                <a:cs typeface="Raleway Medium"/>
                <a:sym typeface="Raleway Medium"/>
              </a:rPr>
              <a:t>: Procesamiento de Lenguaje Natural</a:t>
            </a:r>
            <a:endParaRPr>
              <a:latin typeface="Raleway Medium"/>
              <a:ea typeface="Raleway Medium"/>
              <a:cs typeface="Raleway Medium"/>
              <a:sym typeface="Raleway Medium"/>
            </a:endParaRPr>
          </a:p>
          <a:p>
            <a:pPr indent="0" lvl="0" marL="0" rtl="0" algn="l">
              <a:spcBef>
                <a:spcPts val="0"/>
              </a:spcBef>
              <a:spcAft>
                <a:spcPts val="0"/>
              </a:spcAft>
              <a:buNone/>
            </a:pPr>
            <a:r>
              <a:rPr b="1" lang="en">
                <a:latin typeface="Raleway"/>
                <a:ea typeface="Raleway"/>
                <a:cs typeface="Raleway"/>
                <a:sym typeface="Raleway"/>
              </a:rPr>
              <a:t>Docente</a:t>
            </a:r>
            <a:r>
              <a:rPr lang="en">
                <a:latin typeface="Raleway Medium"/>
                <a:ea typeface="Raleway Medium"/>
                <a:cs typeface="Raleway Medium"/>
                <a:sym typeface="Raleway Medium"/>
              </a:rPr>
              <a:t>: Juan Manuel Pérez</a:t>
            </a:r>
            <a:endParaRPr>
              <a:latin typeface="Raleway Medium"/>
              <a:ea typeface="Raleway Medium"/>
              <a:cs typeface="Raleway Medium"/>
              <a:sym typeface="Raleway Medium"/>
            </a:endParaRPr>
          </a:p>
          <a:p>
            <a:pPr indent="0" lvl="0" marL="0" rtl="0" algn="l">
              <a:spcBef>
                <a:spcPts val="0"/>
              </a:spcBef>
              <a:spcAft>
                <a:spcPts val="0"/>
              </a:spcAft>
              <a:buNone/>
            </a:pPr>
            <a:r>
              <a:t/>
            </a:r>
            <a:endParaRPr>
              <a:latin typeface="Raleway Medium"/>
              <a:ea typeface="Raleway Medium"/>
              <a:cs typeface="Raleway Medium"/>
              <a:sym typeface="Raleway Medium"/>
            </a:endParaRPr>
          </a:p>
          <a:p>
            <a:pPr indent="0" lvl="0" marL="0" rtl="0" algn="l">
              <a:spcBef>
                <a:spcPts val="0"/>
              </a:spcBef>
              <a:spcAft>
                <a:spcPts val="0"/>
              </a:spcAft>
              <a:buNone/>
            </a:pPr>
            <a:r>
              <a:rPr lang="en">
                <a:latin typeface="Raleway Medium"/>
                <a:ea typeface="Raleway Medium"/>
                <a:cs typeface="Raleway Medium"/>
                <a:sym typeface="Raleway Medium"/>
              </a:rPr>
              <a:t>Sept 2023</a:t>
            </a:r>
            <a:endParaRPr>
              <a:latin typeface="Raleway Medium"/>
              <a:ea typeface="Raleway Medium"/>
              <a:cs typeface="Raleway Medium"/>
              <a:sym typeface="Ralew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Aprendizaje Supervisado</a:t>
            </a:r>
            <a:endParaRPr/>
          </a:p>
          <a:p>
            <a:pPr indent="0" lvl="0" marL="0" rtl="0" algn="l">
              <a:spcBef>
                <a:spcPts val="0"/>
              </a:spcBef>
              <a:spcAft>
                <a:spcPts val="0"/>
              </a:spcAft>
              <a:buNone/>
            </a:pPr>
            <a:r>
              <a:t/>
            </a:r>
            <a:endParaRPr/>
          </a:p>
        </p:txBody>
      </p:sp>
      <p:sp>
        <p:nvSpPr>
          <p:cNvPr id="169" name="Google Shape;169;p22"/>
          <p:cNvSpPr txBox="1"/>
          <p:nvPr/>
        </p:nvSpPr>
        <p:spPr>
          <a:xfrm>
            <a:off x="158675" y="841500"/>
            <a:ext cx="441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Nuestro conjunto de datos tiene variables de entrada y de salida (las cuales queremos predecir)</a:t>
            </a:r>
            <a:endParaRPr>
              <a:latin typeface="Lato"/>
              <a:ea typeface="Lato"/>
              <a:cs typeface="Lato"/>
              <a:sym typeface="Lato"/>
            </a:endParaRPr>
          </a:p>
        </p:txBody>
      </p:sp>
      <p:pic>
        <p:nvPicPr>
          <p:cNvPr id="170" name="Google Shape;170;p22"/>
          <p:cNvPicPr preferRelativeResize="0"/>
          <p:nvPr/>
        </p:nvPicPr>
        <p:blipFill>
          <a:blip r:embed="rId3">
            <a:alphaModFix/>
          </a:blip>
          <a:stretch>
            <a:fillRect/>
          </a:stretch>
        </p:blipFill>
        <p:spPr>
          <a:xfrm>
            <a:off x="272900" y="1949650"/>
            <a:ext cx="4435415" cy="308525"/>
          </a:xfrm>
          <a:prstGeom prst="rect">
            <a:avLst/>
          </a:prstGeom>
          <a:noFill/>
          <a:ln>
            <a:noFill/>
          </a:ln>
        </p:spPr>
      </p:pic>
      <p:sp>
        <p:nvSpPr>
          <p:cNvPr id="171" name="Google Shape;171;p22"/>
          <p:cNvSpPr txBox="1"/>
          <p:nvPr/>
        </p:nvSpPr>
        <p:spPr>
          <a:xfrm>
            <a:off x="272900" y="3285525"/>
            <a:ext cx="4413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Si y variable(s) continua, decimos que es un problema de </a:t>
            </a:r>
            <a:r>
              <a:rPr b="1" lang="en">
                <a:latin typeface="Lato"/>
                <a:ea typeface="Lato"/>
                <a:cs typeface="Lato"/>
                <a:sym typeface="Lato"/>
              </a:rPr>
              <a:t>regresión</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Si y variable discreta/cualitativa, problema de </a:t>
            </a:r>
            <a:r>
              <a:rPr b="1" lang="en">
                <a:latin typeface="Lato"/>
                <a:ea typeface="Lato"/>
                <a:cs typeface="Lato"/>
                <a:sym typeface="Lato"/>
              </a:rPr>
              <a:t>clasificación  =&gt; lo que nos interesa mayormente en esta materia</a:t>
            </a:r>
            <a:endParaRPr b="1">
              <a:latin typeface="Lato"/>
              <a:ea typeface="Lato"/>
              <a:cs typeface="Lato"/>
              <a:sym typeface="Lato"/>
            </a:endParaRPr>
          </a:p>
        </p:txBody>
      </p:sp>
      <p:sp>
        <p:nvSpPr>
          <p:cNvPr id="172" name="Google Shape;172;p22"/>
          <p:cNvSpPr txBox="1"/>
          <p:nvPr/>
        </p:nvSpPr>
        <p:spPr>
          <a:xfrm>
            <a:off x="237850" y="2571750"/>
            <a:ext cx="45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Llamamos a </a:t>
            </a:r>
            <a:r>
              <a:rPr b="1" lang="en">
                <a:latin typeface="Lato"/>
                <a:ea typeface="Lato"/>
                <a:cs typeface="Lato"/>
                <a:sym typeface="Lato"/>
              </a:rPr>
              <a:t>x</a:t>
            </a:r>
            <a:r>
              <a:rPr lang="en">
                <a:latin typeface="Lato"/>
                <a:ea typeface="Lato"/>
                <a:cs typeface="Lato"/>
                <a:sym typeface="Lato"/>
              </a:rPr>
              <a:t> </a:t>
            </a:r>
            <a:r>
              <a:rPr i="1" lang="en">
                <a:latin typeface="Lato"/>
                <a:ea typeface="Lato"/>
                <a:cs typeface="Lato"/>
                <a:sym typeface="Lato"/>
              </a:rPr>
              <a:t>variable(s) de entrada</a:t>
            </a:r>
            <a:r>
              <a:rPr lang="en">
                <a:latin typeface="Lato"/>
                <a:ea typeface="Lato"/>
                <a:cs typeface="Lato"/>
                <a:sym typeface="Lato"/>
              </a:rPr>
              <a:t>, y a </a:t>
            </a:r>
            <a:r>
              <a:rPr b="1" lang="en">
                <a:latin typeface="Lato"/>
                <a:ea typeface="Lato"/>
                <a:cs typeface="Lato"/>
                <a:sym typeface="Lato"/>
              </a:rPr>
              <a:t>y </a:t>
            </a:r>
            <a:r>
              <a:rPr lang="en">
                <a:latin typeface="Lato"/>
                <a:ea typeface="Lato"/>
                <a:cs typeface="Lato"/>
                <a:sym typeface="Lato"/>
              </a:rPr>
              <a:t>de salida</a:t>
            </a:r>
            <a:endParaRPr>
              <a:latin typeface="Lato"/>
              <a:ea typeface="Lato"/>
              <a:cs typeface="Lato"/>
              <a:sym typeface="Lato"/>
            </a:endParaRPr>
          </a:p>
        </p:txBody>
      </p:sp>
      <p:sp>
        <p:nvSpPr>
          <p:cNvPr id="173" name="Google Shape;173;p22"/>
          <p:cNvSpPr txBox="1"/>
          <p:nvPr/>
        </p:nvSpPr>
        <p:spPr>
          <a:xfrm>
            <a:off x="5277200" y="1963125"/>
            <a:ext cx="1231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onsolas"/>
                <a:ea typeface="Consolas"/>
                <a:cs typeface="Consolas"/>
                <a:sym typeface="Consolas"/>
              </a:rPr>
              <a:t>x</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(entrada)</a:t>
            </a:r>
            <a:endParaRPr>
              <a:latin typeface="Consolas"/>
              <a:ea typeface="Consolas"/>
              <a:cs typeface="Consolas"/>
              <a:sym typeface="Consolas"/>
            </a:endParaRPr>
          </a:p>
        </p:txBody>
      </p:sp>
      <p:sp>
        <p:nvSpPr>
          <p:cNvPr id="174" name="Google Shape;174;p22"/>
          <p:cNvSpPr/>
          <p:nvPr/>
        </p:nvSpPr>
        <p:spPr>
          <a:xfrm>
            <a:off x="6670375" y="2153100"/>
            <a:ext cx="809100" cy="30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txBox="1"/>
          <p:nvPr/>
        </p:nvSpPr>
        <p:spPr>
          <a:xfrm>
            <a:off x="6867375" y="1512800"/>
            <a:ext cx="42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onsolas"/>
                <a:ea typeface="Consolas"/>
                <a:cs typeface="Consolas"/>
                <a:sym typeface="Consolas"/>
              </a:rPr>
              <a:t>f</a:t>
            </a:r>
            <a:endParaRPr>
              <a:latin typeface="Consolas"/>
              <a:ea typeface="Consolas"/>
              <a:cs typeface="Consolas"/>
              <a:sym typeface="Consolas"/>
            </a:endParaRPr>
          </a:p>
        </p:txBody>
      </p:sp>
      <p:sp>
        <p:nvSpPr>
          <p:cNvPr id="176" name="Google Shape;176;p22"/>
          <p:cNvSpPr txBox="1"/>
          <p:nvPr/>
        </p:nvSpPr>
        <p:spPr>
          <a:xfrm>
            <a:off x="7641450" y="1999500"/>
            <a:ext cx="1231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onsolas"/>
                <a:ea typeface="Consolas"/>
                <a:cs typeface="Consolas"/>
                <a:sym typeface="Consolas"/>
              </a:rPr>
              <a:t>y</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(salida)</a:t>
            </a:r>
            <a:endParaRPr>
              <a:latin typeface="Consolas"/>
              <a:ea typeface="Consolas"/>
              <a:cs typeface="Consolas"/>
              <a:sym typeface="Consolas"/>
            </a:endParaRPr>
          </a:p>
        </p:txBody>
      </p:sp>
      <p:sp>
        <p:nvSpPr>
          <p:cNvPr id="177" name="Google Shape;177;p22"/>
          <p:cNvSpPr/>
          <p:nvPr/>
        </p:nvSpPr>
        <p:spPr>
          <a:xfrm>
            <a:off x="6491759" y="1069500"/>
            <a:ext cx="1362675" cy="2170250"/>
          </a:xfrm>
          <a:custGeom>
            <a:rect b="b" l="l" r="r" t="t"/>
            <a:pathLst>
              <a:path extrusionOk="0" h="86810" w="54507">
                <a:moveTo>
                  <a:pt x="44859" y="3096"/>
                </a:moveTo>
                <a:cubicBezTo>
                  <a:pt x="38149" y="2139"/>
                  <a:pt x="31171" y="-237"/>
                  <a:pt x="24595" y="1408"/>
                </a:cubicBezTo>
                <a:cubicBezTo>
                  <a:pt x="14552" y="3920"/>
                  <a:pt x="7490" y="14500"/>
                  <a:pt x="3204" y="23924"/>
                </a:cubicBezTo>
                <a:cubicBezTo>
                  <a:pt x="-236" y="31487"/>
                  <a:pt x="1217" y="40423"/>
                  <a:pt x="390" y="48691"/>
                </a:cubicBezTo>
                <a:cubicBezTo>
                  <a:pt x="-939" y="61978"/>
                  <a:pt x="842" y="83606"/>
                  <a:pt x="13899" y="86406"/>
                </a:cubicBezTo>
                <a:cubicBezTo>
                  <a:pt x="31806" y="90246"/>
                  <a:pt x="48356" y="64690"/>
                  <a:pt x="51895" y="46721"/>
                </a:cubicBezTo>
                <a:cubicBezTo>
                  <a:pt x="53553" y="38304"/>
                  <a:pt x="53848" y="29668"/>
                  <a:pt x="54428" y="21109"/>
                </a:cubicBezTo>
                <a:cubicBezTo>
                  <a:pt x="55066" y="11696"/>
                  <a:pt x="43117" y="5663"/>
                  <a:pt x="35571" y="0"/>
                </a:cubicBezTo>
              </a:path>
            </a:pathLst>
          </a:custGeom>
          <a:noFill/>
          <a:ln cap="flat" cmpd="sng" w="19050">
            <a:solidFill>
              <a:srgbClr val="FF0000"/>
            </a:solidFill>
            <a:prstDash val="solid"/>
            <a:round/>
            <a:headEnd len="med" w="med" type="none"/>
            <a:tailEnd len="med" w="med" type="none"/>
          </a:ln>
        </p:spPr>
      </p:sp>
      <p:sp>
        <p:nvSpPr>
          <p:cNvPr id="178" name="Google Shape;178;p22"/>
          <p:cNvSpPr txBox="1"/>
          <p:nvPr/>
        </p:nvSpPr>
        <p:spPr>
          <a:xfrm>
            <a:off x="5776775" y="3715150"/>
            <a:ext cx="2835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La función f es usualmente desconocida, es lo que queremos </a:t>
            </a:r>
            <a:r>
              <a:rPr b="1" lang="en">
                <a:latin typeface="Lato"/>
                <a:ea typeface="Lato"/>
                <a:cs typeface="Lato"/>
                <a:sym typeface="Lato"/>
              </a:rPr>
              <a:t>aprender</a:t>
            </a:r>
            <a:endParaRPr b="1">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184" name="Google Shape;184;p23"/>
          <p:cNvSpPr txBox="1"/>
          <p:nvPr/>
        </p:nvSpPr>
        <p:spPr>
          <a:xfrm>
            <a:off x="225150" y="1628325"/>
            <a:ext cx="4013100" cy="264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Lato"/>
                <a:ea typeface="Lato"/>
                <a:cs typeface="Lato"/>
                <a:sym typeface="Lato"/>
              </a:rPr>
              <a:t>Un paso importante es convertir las instancias x</a:t>
            </a:r>
            <a:r>
              <a:rPr baseline="30000" lang="en" sz="1600">
                <a:latin typeface="Lato"/>
                <a:ea typeface="Lato"/>
                <a:cs typeface="Lato"/>
                <a:sym typeface="Lato"/>
              </a:rPr>
              <a:t>(1)</a:t>
            </a:r>
            <a:r>
              <a:rPr lang="en" sz="1600">
                <a:latin typeface="Lato"/>
                <a:ea typeface="Lato"/>
                <a:cs typeface="Lato"/>
                <a:sym typeface="Lato"/>
              </a:rPr>
              <a:t>,..., x</a:t>
            </a:r>
            <a:r>
              <a:rPr baseline="30000" lang="en" sz="1600">
                <a:latin typeface="Lato"/>
                <a:ea typeface="Lato"/>
                <a:cs typeface="Lato"/>
                <a:sym typeface="Lato"/>
              </a:rPr>
              <a:t>(N)</a:t>
            </a:r>
            <a:r>
              <a:rPr baseline="-25000" lang="en" sz="1600">
                <a:latin typeface="Lato"/>
                <a:ea typeface="Lato"/>
                <a:cs typeface="Lato"/>
                <a:sym typeface="Lato"/>
              </a:rPr>
              <a:t> </a:t>
            </a:r>
            <a:r>
              <a:rPr lang="en" sz="1600">
                <a:latin typeface="Lato"/>
                <a:ea typeface="Lato"/>
                <a:cs typeface="Lato"/>
                <a:sym typeface="Lato"/>
              </a:rPr>
              <a:t> a un espacio más manejable, usualmente ℝ</a:t>
            </a:r>
            <a:r>
              <a:rPr baseline="30000" lang="en" sz="1600">
                <a:latin typeface="Lato"/>
                <a:ea typeface="Lato"/>
                <a:cs typeface="Lato"/>
                <a:sym typeface="Lato"/>
              </a:rPr>
              <a:t>m</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rPr lang="en" sz="1600">
                <a:latin typeface="Lato"/>
                <a:ea typeface="Lato"/>
                <a:cs typeface="Lato"/>
                <a:sym typeface="Lato"/>
              </a:rPr>
              <a:t>Este</a:t>
            </a:r>
            <a:r>
              <a:rPr lang="en" sz="1600">
                <a:latin typeface="Lato"/>
                <a:ea typeface="Lato"/>
                <a:cs typeface="Lato"/>
                <a:sym typeface="Lato"/>
              </a:rPr>
              <a:t> paso se llama </a:t>
            </a:r>
            <a:r>
              <a:rPr i="1" lang="en" sz="1600">
                <a:latin typeface="Lato"/>
                <a:ea typeface="Lato"/>
                <a:cs typeface="Lato"/>
                <a:sym typeface="Lato"/>
              </a:rPr>
              <a:t>feature engineering </a:t>
            </a:r>
            <a:r>
              <a:rPr lang="en" sz="1600">
                <a:latin typeface="Lato"/>
                <a:ea typeface="Lato"/>
                <a:cs typeface="Lato"/>
                <a:sym typeface="Lato"/>
              </a:rPr>
              <a:t>o </a:t>
            </a:r>
            <a:r>
              <a:rPr i="1" lang="en" sz="1600">
                <a:latin typeface="Lato"/>
                <a:ea typeface="Lato"/>
                <a:cs typeface="Lato"/>
                <a:sym typeface="Lato"/>
              </a:rPr>
              <a:t>feature extraction. </a:t>
            </a:r>
            <a:r>
              <a:rPr lang="en" sz="1600">
                <a:latin typeface="Lato"/>
                <a:ea typeface="Lato"/>
                <a:cs typeface="Lato"/>
                <a:sym typeface="Lato"/>
              </a:rPr>
              <a:t>Cada dimensión se llama </a:t>
            </a:r>
            <a:r>
              <a:rPr i="1" lang="en" sz="1600">
                <a:latin typeface="Lato"/>
                <a:ea typeface="Lato"/>
                <a:cs typeface="Lato"/>
                <a:sym typeface="Lato"/>
              </a:rPr>
              <a:t>feature </a:t>
            </a:r>
            <a:r>
              <a:rPr lang="en" sz="1600">
                <a:latin typeface="Lato"/>
                <a:ea typeface="Lato"/>
                <a:cs typeface="Lato"/>
                <a:sym typeface="Lato"/>
              </a:rPr>
              <a:t>o característica.</a:t>
            </a:r>
            <a:endParaRPr sz="1600">
              <a:latin typeface="Lato"/>
              <a:ea typeface="Lato"/>
              <a:cs typeface="Lato"/>
              <a:sym typeface="Lato"/>
            </a:endParaRPr>
          </a:p>
          <a:p>
            <a:pPr indent="0" lvl="0" marL="0" rtl="0" algn="just">
              <a:spcBef>
                <a:spcPts val="0"/>
              </a:spcBef>
              <a:spcAft>
                <a:spcPts val="0"/>
              </a:spcAft>
              <a:buNone/>
            </a:pPr>
            <a:r>
              <a:t/>
            </a:r>
            <a:endParaRPr i="1" sz="1600">
              <a:latin typeface="Lato"/>
              <a:ea typeface="Lato"/>
              <a:cs typeface="Lato"/>
              <a:sym typeface="Lato"/>
            </a:endParaRPr>
          </a:p>
          <a:p>
            <a:pPr indent="0" lvl="0" marL="0" rtl="0" algn="just">
              <a:spcBef>
                <a:spcPts val="0"/>
              </a:spcBef>
              <a:spcAft>
                <a:spcPts val="0"/>
              </a:spcAft>
              <a:buNone/>
            </a:pPr>
            <a:r>
              <a:rPr lang="en" sz="1600">
                <a:latin typeface="Lato"/>
                <a:ea typeface="Lato"/>
                <a:cs typeface="Lato"/>
                <a:sym typeface="Lato"/>
              </a:rPr>
              <a:t>Este tema va a ser el estudio de próximas materias.</a:t>
            </a:r>
            <a:endParaRPr sz="1600">
              <a:latin typeface="Lato"/>
              <a:ea typeface="Lato"/>
              <a:cs typeface="Lato"/>
              <a:sym typeface="Lato"/>
            </a:endParaRPr>
          </a:p>
        </p:txBody>
      </p:sp>
      <p:pic>
        <p:nvPicPr>
          <p:cNvPr id="185" name="Google Shape;185;p23"/>
          <p:cNvPicPr preferRelativeResize="0"/>
          <p:nvPr/>
        </p:nvPicPr>
        <p:blipFill rotWithShape="1">
          <a:blip r:embed="rId3">
            <a:alphaModFix/>
          </a:blip>
          <a:srcRect b="13579" l="0" r="52444" t="11971"/>
          <a:stretch/>
        </p:blipFill>
        <p:spPr>
          <a:xfrm>
            <a:off x="4655875" y="636550"/>
            <a:ext cx="1752699" cy="1543925"/>
          </a:xfrm>
          <a:prstGeom prst="rect">
            <a:avLst/>
          </a:prstGeom>
          <a:noFill/>
          <a:ln>
            <a:noFill/>
          </a:ln>
        </p:spPr>
      </p:pic>
      <p:pic>
        <p:nvPicPr>
          <p:cNvPr id="186" name="Google Shape;186;p23"/>
          <p:cNvPicPr preferRelativeResize="0"/>
          <p:nvPr/>
        </p:nvPicPr>
        <p:blipFill rotWithShape="1">
          <a:blip r:embed="rId4">
            <a:alphaModFix/>
          </a:blip>
          <a:srcRect b="7321" l="7935" r="0" t="0"/>
          <a:stretch/>
        </p:blipFill>
        <p:spPr>
          <a:xfrm>
            <a:off x="4655875" y="2305525"/>
            <a:ext cx="1301750" cy="1293100"/>
          </a:xfrm>
          <a:prstGeom prst="rect">
            <a:avLst/>
          </a:prstGeom>
          <a:noFill/>
          <a:ln>
            <a:noFill/>
          </a:ln>
        </p:spPr>
      </p:pic>
      <p:sp>
        <p:nvSpPr>
          <p:cNvPr id="187" name="Google Shape;187;p23"/>
          <p:cNvSpPr/>
          <p:nvPr/>
        </p:nvSpPr>
        <p:spPr>
          <a:xfrm>
            <a:off x="6408575" y="636550"/>
            <a:ext cx="281100" cy="2826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txBox="1"/>
          <p:nvPr/>
        </p:nvSpPr>
        <p:spPr>
          <a:xfrm>
            <a:off x="6928900" y="1170025"/>
            <a:ext cx="2005800" cy="2124000"/>
          </a:xfrm>
          <a:prstGeom prst="rect">
            <a:avLst/>
          </a:prstGeom>
          <a:noFill/>
          <a:ln>
            <a:noFill/>
          </a:ln>
        </p:spPr>
        <p:txBody>
          <a:bodyPr anchorCtr="0" anchor="t" bIns="91425" lIns="114300" spcFirstLastPara="1" rIns="91425" wrap="square" tIns="91425">
            <a:spAutoFit/>
          </a:bodyPr>
          <a:lstStyle/>
          <a:p>
            <a:pPr indent="-431800" lvl="0" marL="285750" rtl="0" algn="l">
              <a:spcBef>
                <a:spcPts val="0"/>
              </a:spcBef>
              <a:spcAft>
                <a:spcPts val="0"/>
              </a:spcAft>
              <a:buSzPts val="1400"/>
              <a:buFont typeface="Lato"/>
              <a:buChar char="-"/>
            </a:pPr>
            <a:r>
              <a:rPr lang="en">
                <a:latin typeface="Lato"/>
                <a:ea typeface="Lato"/>
                <a:cs typeface="Lato"/>
                <a:sym typeface="Lato"/>
              </a:rPr>
              <a:t>Representaciones naturales</a:t>
            </a:r>
            <a:endParaRPr>
              <a:latin typeface="Lato"/>
              <a:ea typeface="Lato"/>
              <a:cs typeface="Lato"/>
              <a:sym typeface="Lato"/>
            </a:endParaRPr>
          </a:p>
          <a:p>
            <a:pPr indent="-431800" lvl="0" marL="285750" rtl="0" algn="l">
              <a:spcBef>
                <a:spcPts val="0"/>
              </a:spcBef>
              <a:spcAft>
                <a:spcPts val="0"/>
              </a:spcAft>
              <a:buSzPts val="1400"/>
              <a:buFont typeface="Lato"/>
              <a:buChar char="-"/>
            </a:pPr>
            <a:r>
              <a:rPr lang="en">
                <a:latin typeface="Lato"/>
                <a:ea typeface="Lato"/>
                <a:cs typeface="Lato"/>
                <a:sym typeface="Lato"/>
              </a:rPr>
              <a:t>Algoritmos de procesamiento de señales</a:t>
            </a:r>
            <a:endParaRPr>
              <a:latin typeface="Lato"/>
              <a:ea typeface="Lato"/>
              <a:cs typeface="Lato"/>
              <a:sym typeface="Lato"/>
            </a:endParaRPr>
          </a:p>
          <a:p>
            <a:pPr indent="-431800" lvl="0" marL="285750" rtl="0" algn="l">
              <a:spcBef>
                <a:spcPts val="0"/>
              </a:spcBef>
              <a:spcAft>
                <a:spcPts val="0"/>
              </a:spcAft>
              <a:buSzPts val="1400"/>
              <a:buFont typeface="Lato"/>
              <a:buChar char="-"/>
            </a:pPr>
            <a:r>
              <a:rPr lang="en">
                <a:latin typeface="Lato"/>
                <a:ea typeface="Lato"/>
                <a:cs typeface="Lato"/>
                <a:sym typeface="Lato"/>
              </a:rPr>
              <a:t>Algoritmos más modernos basados en redes neuronales</a:t>
            </a:r>
            <a:endParaRPr>
              <a:latin typeface="Lato"/>
              <a:ea typeface="Lato"/>
              <a:cs typeface="Lato"/>
              <a:sym typeface="Lato"/>
            </a:endParaRPr>
          </a:p>
        </p:txBody>
      </p:sp>
      <p:sp>
        <p:nvSpPr>
          <p:cNvPr id="189" name="Google Shape;189;p23"/>
          <p:cNvSpPr txBox="1"/>
          <p:nvPr/>
        </p:nvSpPr>
        <p:spPr>
          <a:xfrm>
            <a:off x="4596475" y="4049450"/>
            <a:ext cx="209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Lato"/>
                <a:ea typeface="Lato"/>
                <a:cs typeface="Lato"/>
                <a:sym typeface="Lato"/>
              </a:rPr>
              <a:t>Lorem ipsum dolor sit amet</a:t>
            </a:r>
            <a:endParaRPr i="1">
              <a:latin typeface="Lato"/>
              <a:ea typeface="Lato"/>
              <a:cs typeface="Lato"/>
              <a:sym typeface="Lato"/>
            </a:endParaRPr>
          </a:p>
        </p:txBody>
      </p:sp>
      <p:sp>
        <p:nvSpPr>
          <p:cNvPr id="190" name="Google Shape;190;p23"/>
          <p:cNvSpPr/>
          <p:nvPr/>
        </p:nvSpPr>
        <p:spPr>
          <a:xfrm>
            <a:off x="6408575" y="3886850"/>
            <a:ext cx="281100" cy="940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txBox="1"/>
          <p:nvPr/>
        </p:nvSpPr>
        <p:spPr>
          <a:xfrm>
            <a:off x="6928900" y="3833900"/>
            <a:ext cx="2005800" cy="895800"/>
          </a:xfrm>
          <a:prstGeom prst="rect">
            <a:avLst/>
          </a:prstGeom>
          <a:noFill/>
          <a:ln>
            <a:noFill/>
          </a:ln>
        </p:spPr>
        <p:txBody>
          <a:bodyPr anchorCtr="0" anchor="t" bIns="91425" lIns="114300" spcFirstLastPara="1" rIns="91425" wrap="square" tIns="91425">
            <a:spAutoFit/>
          </a:bodyPr>
          <a:lstStyle/>
          <a:p>
            <a:pPr indent="-431800" lvl="0" marL="285750" rtl="0" algn="l">
              <a:lnSpc>
                <a:spcPct val="115000"/>
              </a:lnSpc>
              <a:spcBef>
                <a:spcPts val="0"/>
              </a:spcBef>
              <a:spcAft>
                <a:spcPts val="0"/>
              </a:spcAft>
              <a:buSzPts val="1400"/>
              <a:buFont typeface="Lato"/>
              <a:buChar char="-"/>
            </a:pPr>
            <a:r>
              <a:rPr lang="en">
                <a:latin typeface="Lato"/>
                <a:ea typeface="Lato"/>
                <a:cs typeface="Lato"/>
                <a:sym typeface="Lato"/>
              </a:rPr>
              <a:t>Bolsas de palabras</a:t>
            </a:r>
            <a:endParaRPr>
              <a:latin typeface="Lato"/>
              <a:ea typeface="Lato"/>
              <a:cs typeface="Lato"/>
              <a:sym typeface="Lato"/>
            </a:endParaRPr>
          </a:p>
          <a:p>
            <a:pPr indent="-431800" lvl="0" marL="285750" rtl="0" algn="l">
              <a:lnSpc>
                <a:spcPct val="115000"/>
              </a:lnSpc>
              <a:spcBef>
                <a:spcPts val="0"/>
              </a:spcBef>
              <a:spcAft>
                <a:spcPts val="0"/>
              </a:spcAft>
              <a:buSzPts val="1400"/>
              <a:buFont typeface="Lato"/>
              <a:buChar char="-"/>
            </a:pPr>
            <a:r>
              <a:rPr lang="en">
                <a:latin typeface="Lato"/>
                <a:ea typeface="Lato"/>
                <a:cs typeface="Lato"/>
                <a:sym typeface="Lato"/>
              </a:rPr>
              <a:t>Word2vec</a:t>
            </a:r>
            <a:endParaRPr>
              <a:latin typeface="Lato"/>
              <a:ea typeface="Lato"/>
              <a:cs typeface="Lato"/>
              <a:sym typeface="Lato"/>
            </a:endParaRPr>
          </a:p>
          <a:p>
            <a:pPr indent="-431800" lvl="0" marL="285750" rtl="0" algn="l">
              <a:lnSpc>
                <a:spcPct val="115000"/>
              </a:lnSpc>
              <a:spcBef>
                <a:spcPts val="0"/>
              </a:spcBef>
              <a:spcAft>
                <a:spcPts val="0"/>
              </a:spcAft>
              <a:buSzPts val="1400"/>
              <a:buFont typeface="Lato"/>
              <a:buChar char="-"/>
            </a:pPr>
            <a:r>
              <a:rPr lang="en">
                <a:latin typeface="Lato"/>
                <a:ea typeface="Lato"/>
                <a:cs typeface="Lato"/>
                <a:sym typeface="Lato"/>
              </a:rPr>
              <a:t>BERT y compañía</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Algoritmos de clasificación</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Esquema general</a:t>
            </a:r>
            <a:endParaRPr/>
          </a:p>
        </p:txBody>
      </p:sp>
      <p:sp>
        <p:nvSpPr>
          <p:cNvPr id="202" name="Google Shape;202;p25"/>
          <p:cNvSpPr txBox="1"/>
          <p:nvPr/>
        </p:nvSpPr>
        <p:spPr>
          <a:xfrm>
            <a:off x="270050" y="1067625"/>
            <a:ext cx="4184700" cy="35031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600">
                <a:latin typeface="Lato"/>
                <a:ea typeface="Lato"/>
                <a:cs typeface="Lato"/>
                <a:sym typeface="Lato"/>
              </a:rPr>
              <a:t>Si Y tiene k posibles valores categóricos/cualitativos, nos interesa modelar la probabilidad condicional a X, nuestro vector de features/predictores.</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rPr lang="en" sz="1600">
                <a:latin typeface="Lato"/>
                <a:ea typeface="Lato"/>
                <a:cs typeface="Lato"/>
                <a:sym typeface="Lato"/>
              </a:rPr>
              <a:t>Asumimos que Y|X tiene una distribución y queremos estimarla</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rPr lang="en" sz="1600">
                <a:latin typeface="Lato"/>
                <a:ea typeface="Lato"/>
                <a:cs typeface="Lato"/>
                <a:sym typeface="Lato"/>
              </a:rPr>
              <a:t>Si podemos modelar P(Y|X), dado un x concreto elegiremos la que tenga P(y=k|x) más alto (clase más probable)</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p:txBody>
      </p:sp>
      <p:pic>
        <p:nvPicPr>
          <p:cNvPr id="203" name="Google Shape;203;p25"/>
          <p:cNvPicPr preferRelativeResize="0"/>
          <p:nvPr/>
        </p:nvPicPr>
        <p:blipFill rotWithShape="1">
          <a:blip r:embed="rId3">
            <a:alphaModFix/>
          </a:blip>
          <a:srcRect b="67721" l="0" r="66556" t="0"/>
          <a:stretch/>
        </p:blipFill>
        <p:spPr>
          <a:xfrm>
            <a:off x="5703325" y="2160025"/>
            <a:ext cx="1948799" cy="823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Esquema general</a:t>
            </a:r>
            <a:endParaRPr/>
          </a:p>
        </p:txBody>
      </p:sp>
      <p:sp>
        <p:nvSpPr>
          <p:cNvPr id="209" name="Google Shape;209;p26"/>
          <p:cNvSpPr txBox="1"/>
          <p:nvPr/>
        </p:nvSpPr>
        <p:spPr>
          <a:xfrm>
            <a:off x="270050" y="1067625"/>
            <a:ext cx="4184700" cy="35031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600">
                <a:latin typeface="Lato"/>
                <a:ea typeface="Lato"/>
                <a:cs typeface="Lato"/>
                <a:sym typeface="Lato"/>
              </a:rPr>
              <a:t>Vamos a ver varios algoritmos para esto:</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330200" lvl="0" marL="457200" rtl="0" algn="just">
              <a:spcBef>
                <a:spcPts val="0"/>
              </a:spcBef>
              <a:spcAft>
                <a:spcPts val="0"/>
              </a:spcAft>
              <a:buSzPts val="1600"/>
              <a:buFont typeface="Lato"/>
              <a:buChar char="●"/>
            </a:pPr>
            <a:r>
              <a:rPr lang="en" sz="1600">
                <a:latin typeface="Lato"/>
                <a:ea typeface="Lato"/>
                <a:cs typeface="Lato"/>
                <a:sym typeface="Lato"/>
              </a:rPr>
              <a:t>Linear Discriminant Analysis</a:t>
            </a:r>
            <a:endParaRPr sz="1600">
              <a:latin typeface="Lato"/>
              <a:ea typeface="Lato"/>
              <a:cs typeface="Lato"/>
              <a:sym typeface="Lato"/>
            </a:endParaRPr>
          </a:p>
          <a:p>
            <a:pPr indent="-330200" lvl="0" marL="457200" rtl="0" algn="just">
              <a:spcBef>
                <a:spcPts val="0"/>
              </a:spcBef>
              <a:spcAft>
                <a:spcPts val="0"/>
              </a:spcAft>
              <a:buSzPts val="1600"/>
              <a:buFont typeface="Lato"/>
              <a:buChar char="●"/>
            </a:pPr>
            <a:r>
              <a:rPr lang="en" sz="1600">
                <a:latin typeface="Lato"/>
                <a:ea typeface="Lato"/>
                <a:cs typeface="Lato"/>
                <a:sym typeface="Lato"/>
              </a:rPr>
              <a:t>KNN</a:t>
            </a:r>
            <a:endParaRPr sz="1600">
              <a:latin typeface="Lato"/>
              <a:ea typeface="Lato"/>
              <a:cs typeface="Lato"/>
              <a:sym typeface="Lato"/>
            </a:endParaRPr>
          </a:p>
          <a:p>
            <a:pPr indent="-330200" lvl="0" marL="457200" rtl="0" algn="just">
              <a:spcBef>
                <a:spcPts val="0"/>
              </a:spcBef>
              <a:spcAft>
                <a:spcPts val="0"/>
              </a:spcAft>
              <a:buSzPts val="1600"/>
              <a:buFont typeface="Lato"/>
              <a:buChar char="●"/>
            </a:pPr>
            <a:r>
              <a:rPr lang="en" sz="1600">
                <a:latin typeface="Lato"/>
                <a:ea typeface="Lato"/>
                <a:cs typeface="Lato"/>
                <a:sym typeface="Lato"/>
              </a:rPr>
              <a:t>Naive Bayes</a:t>
            </a:r>
            <a:endParaRPr sz="1600">
              <a:latin typeface="Lato"/>
              <a:ea typeface="Lato"/>
              <a:cs typeface="Lato"/>
              <a:sym typeface="Lato"/>
            </a:endParaRPr>
          </a:p>
          <a:p>
            <a:pPr indent="-330200" lvl="0" marL="457200" rtl="0" algn="just">
              <a:spcBef>
                <a:spcPts val="0"/>
              </a:spcBef>
              <a:spcAft>
                <a:spcPts val="0"/>
              </a:spcAft>
              <a:buSzPts val="1600"/>
              <a:buFont typeface="Lato"/>
              <a:buChar char="●"/>
            </a:pPr>
            <a:r>
              <a:rPr lang="en" sz="1600">
                <a:latin typeface="Lato"/>
                <a:ea typeface="Lato"/>
                <a:cs typeface="Lato"/>
                <a:sym typeface="Lato"/>
              </a:rPr>
              <a:t>Regresión logística</a:t>
            </a:r>
            <a:endParaRPr sz="1600">
              <a:latin typeface="Lato"/>
              <a:ea typeface="Lato"/>
              <a:cs typeface="Lato"/>
              <a:sym typeface="Lato"/>
            </a:endParaRPr>
          </a:p>
          <a:p>
            <a:pPr indent="-330200" lvl="0" marL="457200" rtl="0" algn="just">
              <a:spcBef>
                <a:spcPts val="0"/>
              </a:spcBef>
              <a:spcAft>
                <a:spcPts val="0"/>
              </a:spcAft>
              <a:buSzPts val="1600"/>
              <a:buFont typeface="Lato"/>
              <a:buChar char="●"/>
            </a:pPr>
            <a:r>
              <a:rPr lang="en" sz="1600">
                <a:latin typeface="Lato"/>
                <a:ea typeface="Lato"/>
                <a:cs typeface="Lato"/>
                <a:sym typeface="Lato"/>
              </a:rPr>
              <a:t>Árboles de decisión</a:t>
            </a:r>
            <a:endParaRPr sz="1600">
              <a:latin typeface="Lato"/>
              <a:ea typeface="Lato"/>
              <a:cs typeface="Lato"/>
              <a:sym typeface="Lato"/>
            </a:endParaRPr>
          </a:p>
          <a:p>
            <a:pPr indent="-330200" lvl="0" marL="457200" rtl="0" algn="just">
              <a:spcBef>
                <a:spcPts val="0"/>
              </a:spcBef>
              <a:spcAft>
                <a:spcPts val="0"/>
              </a:spcAft>
              <a:buSzPts val="1600"/>
              <a:buFont typeface="Lato"/>
              <a:buChar char="●"/>
            </a:pPr>
            <a:r>
              <a:rPr lang="en" sz="1600">
                <a:latin typeface="Lato"/>
                <a:ea typeface="Lato"/>
                <a:cs typeface="Lato"/>
                <a:sym typeface="Lato"/>
              </a:rPr>
              <a:t>Redes neuronales (en otra materia)</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p:txBody>
      </p:sp>
      <p:pic>
        <p:nvPicPr>
          <p:cNvPr id="210" name="Google Shape;210;p26"/>
          <p:cNvPicPr preferRelativeResize="0"/>
          <p:nvPr/>
        </p:nvPicPr>
        <p:blipFill rotWithShape="1">
          <a:blip r:embed="rId3">
            <a:alphaModFix/>
          </a:blip>
          <a:srcRect b="67721" l="0" r="66556" t="0"/>
          <a:stretch/>
        </p:blipFill>
        <p:spPr>
          <a:xfrm>
            <a:off x="5703325" y="2160025"/>
            <a:ext cx="1948799" cy="823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Modelos generativos para clasificación</a:t>
            </a:r>
            <a:endParaRPr/>
          </a:p>
        </p:txBody>
      </p:sp>
      <p:sp>
        <p:nvSpPr>
          <p:cNvPr id="216" name="Google Shape;216;p27"/>
          <p:cNvSpPr txBox="1"/>
          <p:nvPr/>
        </p:nvSpPr>
        <p:spPr>
          <a:xfrm>
            <a:off x="270050" y="1067625"/>
            <a:ext cx="4184700" cy="35031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600">
                <a:latin typeface="Lato"/>
                <a:ea typeface="Lato"/>
                <a:cs typeface="Lato"/>
                <a:sym typeface="Lato"/>
              </a:rPr>
              <a:t>Vamos a usar una familia de modelos que se basan en modelar la probabilidad conjunta de X e Y</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rPr lang="en" sz="1600">
                <a:latin typeface="Lato"/>
                <a:ea typeface="Lato"/>
                <a:cs typeface="Lato"/>
                <a:sym typeface="Lato"/>
              </a:rPr>
              <a:t>Supongamos que tenemos clases 1, 2, …, K. Notamos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rPr b="1" lang="en" sz="1600">
                <a:latin typeface="Lato"/>
                <a:ea typeface="Lato"/>
                <a:cs typeface="Lato"/>
                <a:sym typeface="Lato"/>
              </a:rPr>
              <a:t>P(y=k) = π</a:t>
            </a:r>
            <a:r>
              <a:rPr b="1" baseline="-25000" lang="en" sz="1600">
                <a:latin typeface="Lato"/>
                <a:ea typeface="Lato"/>
                <a:cs typeface="Lato"/>
                <a:sym typeface="Lato"/>
              </a:rPr>
              <a:t>k</a:t>
            </a:r>
            <a:endParaRPr b="1" baseline="-25000" sz="1600">
              <a:latin typeface="Lato"/>
              <a:ea typeface="Lato"/>
              <a:cs typeface="Lato"/>
              <a:sym typeface="Lato"/>
            </a:endParaRPr>
          </a:p>
          <a:p>
            <a:pPr indent="0" lvl="0" marL="0" rtl="0" algn="just">
              <a:spcBef>
                <a:spcPts val="0"/>
              </a:spcBef>
              <a:spcAft>
                <a:spcPts val="0"/>
              </a:spcAft>
              <a:buNone/>
            </a:pPr>
            <a:r>
              <a:rPr b="1" lang="en" sz="1600">
                <a:latin typeface="Lato"/>
                <a:ea typeface="Lato"/>
                <a:cs typeface="Lato"/>
                <a:sym typeface="Lato"/>
              </a:rPr>
              <a:t>P(x|y=k) = f</a:t>
            </a:r>
            <a:r>
              <a:rPr b="1" baseline="-25000" lang="en" sz="1600">
                <a:latin typeface="Lato"/>
                <a:ea typeface="Lato"/>
                <a:cs typeface="Lato"/>
                <a:sym typeface="Lato"/>
              </a:rPr>
              <a:t>k</a:t>
            </a:r>
            <a:r>
              <a:rPr b="1" lang="en" sz="1600">
                <a:latin typeface="Lato"/>
                <a:ea typeface="Lato"/>
                <a:cs typeface="Lato"/>
                <a:sym typeface="Lato"/>
              </a:rPr>
              <a:t>(x) (densidad de x dado y=k)</a:t>
            </a:r>
            <a:endParaRPr b="1"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rPr lang="en" sz="1600">
                <a:latin typeface="Lato"/>
                <a:ea typeface="Lato"/>
                <a:cs typeface="Lato"/>
                <a:sym typeface="Lato"/>
              </a:rPr>
              <a:t>Tenemos que estimar f</a:t>
            </a:r>
            <a:r>
              <a:rPr baseline="-25000" lang="en" sz="1600">
                <a:latin typeface="Lato"/>
                <a:ea typeface="Lato"/>
                <a:cs typeface="Lato"/>
                <a:sym typeface="Lato"/>
              </a:rPr>
              <a:t>k</a:t>
            </a:r>
            <a:r>
              <a:rPr lang="en" sz="1600">
                <a:latin typeface="Lato"/>
                <a:ea typeface="Lato"/>
                <a:cs typeface="Lato"/>
                <a:sym typeface="Lato"/>
              </a:rPr>
              <a:t>(x) en cada uno de estos modelos</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p:txBody>
      </p:sp>
      <p:pic>
        <p:nvPicPr>
          <p:cNvPr id="217" name="Google Shape;217;p27"/>
          <p:cNvPicPr preferRelativeResize="0"/>
          <p:nvPr/>
        </p:nvPicPr>
        <p:blipFill>
          <a:blip r:embed="rId3">
            <a:alphaModFix/>
          </a:blip>
          <a:stretch>
            <a:fillRect/>
          </a:stretch>
        </p:blipFill>
        <p:spPr>
          <a:xfrm>
            <a:off x="4870575" y="1842775"/>
            <a:ext cx="3787300" cy="1658075"/>
          </a:xfrm>
          <a:prstGeom prst="rect">
            <a:avLst/>
          </a:prstGeom>
          <a:noFill/>
          <a:ln>
            <a:noFill/>
          </a:ln>
        </p:spPr>
      </p:pic>
      <p:sp>
        <p:nvSpPr>
          <p:cNvPr id="218" name="Google Shape;218;p27"/>
          <p:cNvSpPr txBox="1"/>
          <p:nvPr/>
        </p:nvSpPr>
        <p:spPr>
          <a:xfrm>
            <a:off x="5742450" y="1636700"/>
            <a:ext cx="801000" cy="21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ato"/>
                <a:ea typeface="Lato"/>
                <a:cs typeface="Lato"/>
                <a:sym typeface="Lato"/>
              </a:rPr>
              <a:t>Bayes</a:t>
            </a:r>
            <a:endParaRPr b="1" sz="10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Modelos generativos para clasificación</a:t>
            </a:r>
            <a:endParaRPr/>
          </a:p>
        </p:txBody>
      </p:sp>
      <p:sp>
        <p:nvSpPr>
          <p:cNvPr id="224" name="Google Shape;224;p28"/>
          <p:cNvSpPr txBox="1"/>
          <p:nvPr/>
        </p:nvSpPr>
        <p:spPr>
          <a:xfrm>
            <a:off x="270050" y="913400"/>
            <a:ext cx="4184700" cy="36573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600">
                <a:latin typeface="Lato"/>
                <a:ea typeface="Lato"/>
                <a:cs typeface="Lato"/>
                <a:sym typeface="Lato"/>
              </a:rPr>
              <a:t>Si tenemos N ejemplos (x</a:t>
            </a:r>
            <a:r>
              <a:rPr baseline="-25000" lang="en" sz="1600">
                <a:latin typeface="Lato"/>
                <a:ea typeface="Lato"/>
                <a:cs typeface="Lato"/>
                <a:sym typeface="Lato"/>
              </a:rPr>
              <a:t>i</a:t>
            </a:r>
            <a:r>
              <a:rPr lang="en" sz="1600">
                <a:latin typeface="Lato"/>
                <a:ea typeface="Lato"/>
                <a:cs typeface="Lato"/>
                <a:sym typeface="Lato"/>
              </a:rPr>
              <a:t>, y</a:t>
            </a:r>
            <a:r>
              <a:rPr baseline="-25000" lang="en" sz="1600">
                <a:latin typeface="Lato"/>
                <a:ea typeface="Lato"/>
                <a:cs typeface="Lato"/>
                <a:sym typeface="Lato"/>
              </a:rPr>
              <a:t>i</a:t>
            </a:r>
            <a:r>
              <a:rPr lang="en" sz="1600">
                <a:latin typeface="Lato"/>
                <a:ea typeface="Lato"/>
                <a:cs typeface="Lato"/>
                <a:sym typeface="Lato"/>
              </a:rPr>
              <a:t>), </a:t>
            </a:r>
            <a:r>
              <a:rPr b="1" lang="en" sz="1600">
                <a:latin typeface="Lato"/>
                <a:ea typeface="Lato"/>
                <a:cs typeface="Lato"/>
                <a:sym typeface="Lato"/>
              </a:rPr>
              <a:t>π</a:t>
            </a:r>
            <a:r>
              <a:rPr b="1" baseline="-25000" lang="en" sz="1600">
                <a:latin typeface="Lato"/>
                <a:ea typeface="Lato"/>
                <a:cs typeface="Lato"/>
                <a:sym typeface="Lato"/>
              </a:rPr>
              <a:t>k </a:t>
            </a:r>
            <a:r>
              <a:rPr lang="en" sz="1600">
                <a:latin typeface="Lato"/>
                <a:ea typeface="Lato"/>
                <a:cs typeface="Lato"/>
                <a:sym typeface="Lato"/>
              </a:rPr>
              <a:t>lo podemos estimar con las frecuencias de cada clase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rPr lang="en" sz="1600">
                <a:latin typeface="Lato"/>
                <a:ea typeface="Lato"/>
                <a:cs typeface="Lato"/>
                <a:sym typeface="Lato"/>
              </a:rPr>
              <a:t>Nos falta modelar las distribuciones de x dado k, para k=1, …, K (f</a:t>
            </a:r>
            <a:r>
              <a:rPr baseline="-25000" lang="en" sz="1600">
                <a:latin typeface="Lato"/>
                <a:ea typeface="Lato"/>
                <a:cs typeface="Lato"/>
                <a:sym typeface="Lato"/>
              </a:rPr>
              <a:t>k</a:t>
            </a:r>
            <a:r>
              <a:rPr lang="en" sz="1600">
                <a:latin typeface="Lato"/>
                <a:ea typeface="Lato"/>
                <a:cs typeface="Lato"/>
                <a:sym typeface="Lato"/>
              </a:rPr>
              <a:t>)</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rPr lang="en" sz="1600">
                <a:latin typeface="Lato"/>
                <a:ea typeface="Lato"/>
                <a:cs typeface="Lato"/>
                <a:sym typeface="Lato"/>
              </a:rPr>
              <a:t>Cada modelo que vamos a ver ahora hace diferentes asunciones al respecto</a:t>
            </a:r>
            <a:endParaRPr sz="1600">
              <a:latin typeface="Lato"/>
              <a:ea typeface="Lato"/>
              <a:cs typeface="Lato"/>
              <a:sym typeface="Lato"/>
            </a:endParaRPr>
          </a:p>
        </p:txBody>
      </p:sp>
      <p:pic>
        <p:nvPicPr>
          <p:cNvPr id="225" name="Google Shape;225;p28"/>
          <p:cNvPicPr preferRelativeResize="0"/>
          <p:nvPr/>
        </p:nvPicPr>
        <p:blipFill>
          <a:blip r:embed="rId3">
            <a:alphaModFix/>
          </a:blip>
          <a:stretch>
            <a:fillRect/>
          </a:stretch>
        </p:blipFill>
        <p:spPr>
          <a:xfrm>
            <a:off x="4779600" y="1802950"/>
            <a:ext cx="3969249" cy="1737725"/>
          </a:xfrm>
          <a:prstGeom prst="rect">
            <a:avLst/>
          </a:prstGeom>
          <a:noFill/>
          <a:ln>
            <a:noFill/>
          </a:ln>
        </p:spPr>
      </p:pic>
      <p:sp>
        <p:nvSpPr>
          <p:cNvPr id="226" name="Google Shape;226;p28"/>
          <p:cNvSpPr txBox="1"/>
          <p:nvPr/>
        </p:nvSpPr>
        <p:spPr>
          <a:xfrm>
            <a:off x="5742450" y="1636700"/>
            <a:ext cx="801000" cy="21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ato"/>
                <a:ea typeface="Lato"/>
                <a:cs typeface="Lato"/>
                <a:sym typeface="Lato"/>
              </a:rPr>
              <a:t>Ba</a:t>
            </a:r>
            <a:r>
              <a:rPr b="1" lang="en" sz="1000">
                <a:latin typeface="Lato"/>
                <a:ea typeface="Lato"/>
                <a:cs typeface="Lato"/>
                <a:sym typeface="Lato"/>
              </a:rPr>
              <a:t>y</a:t>
            </a:r>
            <a:r>
              <a:rPr b="1" lang="en" sz="1000">
                <a:latin typeface="Lato"/>
                <a:ea typeface="Lato"/>
                <a:cs typeface="Lato"/>
                <a:sym typeface="Lato"/>
              </a:rPr>
              <a:t>es</a:t>
            </a:r>
            <a:endParaRPr b="1" sz="1000">
              <a:latin typeface="Lato"/>
              <a:ea typeface="Lato"/>
              <a:cs typeface="Lato"/>
              <a:sym typeface="Lato"/>
            </a:endParaRPr>
          </a:p>
        </p:txBody>
      </p:sp>
      <p:pic>
        <p:nvPicPr>
          <p:cNvPr id="227" name="Google Shape;227;p28"/>
          <p:cNvPicPr preferRelativeResize="0"/>
          <p:nvPr/>
        </p:nvPicPr>
        <p:blipFill>
          <a:blip r:embed="rId4">
            <a:alphaModFix/>
          </a:blip>
          <a:stretch>
            <a:fillRect/>
          </a:stretch>
        </p:blipFill>
        <p:spPr>
          <a:xfrm>
            <a:off x="1250300" y="2106925"/>
            <a:ext cx="2321287" cy="535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Discriminant Analysis (LDA)</a:t>
            </a:r>
            <a:endParaRPr/>
          </a:p>
        </p:txBody>
      </p:sp>
      <p:sp>
        <p:nvSpPr>
          <p:cNvPr id="233" name="Google Shape;233;p29"/>
          <p:cNvSpPr txBox="1"/>
          <p:nvPr/>
        </p:nvSpPr>
        <p:spPr>
          <a:xfrm>
            <a:off x="270050" y="1067625"/>
            <a:ext cx="4013100" cy="80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Lato"/>
                <a:ea typeface="Lato"/>
                <a:cs typeface="Lato"/>
                <a:sym typeface="Lato"/>
              </a:rPr>
              <a:t>Asumimos que cada clase tiene una distribución normal con idéntica varianza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p:txBody>
      </p:sp>
      <p:pic>
        <p:nvPicPr>
          <p:cNvPr id="234" name="Google Shape;234;p29"/>
          <p:cNvPicPr preferRelativeResize="0"/>
          <p:nvPr/>
        </p:nvPicPr>
        <p:blipFill>
          <a:blip r:embed="rId3">
            <a:alphaModFix/>
          </a:blip>
          <a:stretch>
            <a:fillRect/>
          </a:stretch>
        </p:blipFill>
        <p:spPr>
          <a:xfrm>
            <a:off x="671287" y="2089175"/>
            <a:ext cx="3210626" cy="410675"/>
          </a:xfrm>
          <a:prstGeom prst="rect">
            <a:avLst/>
          </a:prstGeom>
          <a:noFill/>
          <a:ln>
            <a:noFill/>
          </a:ln>
        </p:spPr>
      </p:pic>
      <p:pic>
        <p:nvPicPr>
          <p:cNvPr id="235" name="Google Shape;235;p29"/>
          <p:cNvPicPr preferRelativeResize="0"/>
          <p:nvPr/>
        </p:nvPicPr>
        <p:blipFill>
          <a:blip r:embed="rId4">
            <a:alphaModFix/>
          </a:blip>
          <a:stretch>
            <a:fillRect/>
          </a:stretch>
        </p:blipFill>
        <p:spPr>
          <a:xfrm>
            <a:off x="4473000" y="753750"/>
            <a:ext cx="4556050" cy="4082483"/>
          </a:xfrm>
          <a:prstGeom prst="rect">
            <a:avLst/>
          </a:prstGeom>
          <a:noFill/>
          <a:ln>
            <a:noFill/>
          </a:ln>
        </p:spPr>
      </p:pic>
      <p:sp>
        <p:nvSpPr>
          <p:cNvPr id="236" name="Google Shape;236;p29"/>
          <p:cNvSpPr txBox="1"/>
          <p:nvPr/>
        </p:nvSpPr>
        <p:spPr>
          <a:xfrm>
            <a:off x="332600" y="2717400"/>
            <a:ext cx="4013100" cy="80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Lato"/>
                <a:ea typeface="Lato"/>
                <a:cs typeface="Lato"/>
                <a:sym typeface="Lato"/>
              </a:rPr>
              <a:t>¿Cómo estimamos esto? (asumimos x es 1-d)</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Entrenamiento LDA</a:t>
            </a:r>
            <a:endParaRPr/>
          </a:p>
        </p:txBody>
      </p:sp>
      <p:pic>
        <p:nvPicPr>
          <p:cNvPr id="242" name="Google Shape;242;p30"/>
          <p:cNvPicPr preferRelativeResize="0"/>
          <p:nvPr/>
        </p:nvPicPr>
        <p:blipFill>
          <a:blip r:embed="rId3">
            <a:alphaModFix/>
          </a:blip>
          <a:stretch>
            <a:fillRect/>
          </a:stretch>
        </p:blipFill>
        <p:spPr>
          <a:xfrm>
            <a:off x="463473" y="1285525"/>
            <a:ext cx="3640975" cy="465725"/>
          </a:xfrm>
          <a:prstGeom prst="rect">
            <a:avLst/>
          </a:prstGeom>
          <a:noFill/>
          <a:ln>
            <a:noFill/>
          </a:ln>
        </p:spPr>
      </p:pic>
      <p:pic>
        <p:nvPicPr>
          <p:cNvPr id="243" name="Google Shape;243;p30"/>
          <p:cNvPicPr preferRelativeResize="0"/>
          <p:nvPr/>
        </p:nvPicPr>
        <p:blipFill>
          <a:blip r:embed="rId4">
            <a:alphaModFix/>
          </a:blip>
          <a:stretch>
            <a:fillRect/>
          </a:stretch>
        </p:blipFill>
        <p:spPr>
          <a:xfrm>
            <a:off x="4473000" y="753750"/>
            <a:ext cx="4556050" cy="4082483"/>
          </a:xfrm>
          <a:prstGeom prst="rect">
            <a:avLst/>
          </a:prstGeom>
          <a:noFill/>
          <a:ln>
            <a:noFill/>
          </a:ln>
        </p:spPr>
      </p:pic>
      <p:pic>
        <p:nvPicPr>
          <p:cNvPr id="244" name="Google Shape;244;p30"/>
          <p:cNvPicPr preferRelativeResize="0"/>
          <p:nvPr/>
        </p:nvPicPr>
        <p:blipFill>
          <a:blip r:embed="rId5">
            <a:alphaModFix/>
          </a:blip>
          <a:stretch>
            <a:fillRect/>
          </a:stretch>
        </p:blipFill>
        <p:spPr>
          <a:xfrm>
            <a:off x="648833" y="2525283"/>
            <a:ext cx="3270276" cy="1527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Inferencia LDA</a:t>
            </a:r>
            <a:endParaRPr/>
          </a:p>
        </p:txBody>
      </p:sp>
      <p:sp>
        <p:nvSpPr>
          <p:cNvPr id="250" name="Google Shape;250;p31"/>
          <p:cNvSpPr txBox="1"/>
          <p:nvPr/>
        </p:nvSpPr>
        <p:spPr>
          <a:xfrm>
            <a:off x="270050" y="1067625"/>
            <a:ext cx="4013100" cy="80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latin typeface="Lato"/>
              <a:ea typeface="Lato"/>
              <a:cs typeface="Lato"/>
              <a:sym typeface="Lato"/>
            </a:endParaRPr>
          </a:p>
        </p:txBody>
      </p:sp>
      <p:pic>
        <p:nvPicPr>
          <p:cNvPr id="251" name="Google Shape;251;p31"/>
          <p:cNvPicPr preferRelativeResize="0"/>
          <p:nvPr/>
        </p:nvPicPr>
        <p:blipFill>
          <a:blip r:embed="rId3">
            <a:alphaModFix/>
          </a:blip>
          <a:stretch>
            <a:fillRect/>
          </a:stretch>
        </p:blipFill>
        <p:spPr>
          <a:xfrm>
            <a:off x="4473000" y="753750"/>
            <a:ext cx="4556050" cy="4082483"/>
          </a:xfrm>
          <a:prstGeom prst="rect">
            <a:avLst/>
          </a:prstGeom>
          <a:noFill/>
          <a:ln>
            <a:noFill/>
          </a:ln>
        </p:spPr>
      </p:pic>
      <p:cxnSp>
        <p:nvCxnSpPr>
          <p:cNvPr id="252" name="Google Shape;252;p31"/>
          <p:cNvCxnSpPr/>
          <p:nvPr/>
        </p:nvCxnSpPr>
        <p:spPr>
          <a:xfrm>
            <a:off x="6236575" y="1519850"/>
            <a:ext cx="0" cy="3009600"/>
          </a:xfrm>
          <a:prstGeom prst="straightConnector1">
            <a:avLst/>
          </a:prstGeom>
          <a:noFill/>
          <a:ln cap="flat" cmpd="sng" w="38100">
            <a:solidFill>
              <a:srgbClr val="FF0000"/>
            </a:solidFill>
            <a:prstDash val="dash"/>
            <a:round/>
            <a:headEnd len="med" w="med" type="none"/>
            <a:tailEnd len="med" w="med" type="none"/>
          </a:ln>
        </p:spPr>
      </p:cxnSp>
      <p:sp>
        <p:nvSpPr>
          <p:cNvPr id="253" name="Google Shape;253;p31"/>
          <p:cNvSpPr txBox="1"/>
          <p:nvPr/>
        </p:nvSpPr>
        <p:spPr>
          <a:xfrm>
            <a:off x="396800" y="741200"/>
            <a:ext cx="4013100" cy="39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Ahora, si tenemos un x (e.g. -1.75), ¿cómo estimamos a qué clase pertenece?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Calculamos P(y=k|x) para cada clase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¿Qué forma tiene f</a:t>
            </a:r>
            <a:r>
              <a:rPr baseline="-25000" lang="en">
                <a:latin typeface="Lato"/>
                <a:ea typeface="Lato"/>
                <a:cs typeface="Lato"/>
                <a:sym typeface="Lato"/>
              </a:rPr>
              <a:t>k</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Podemos obviar el denominador si queremos elegir la clase con mayor probabilidad</a:t>
            </a:r>
            <a:endParaRPr>
              <a:latin typeface="Lato"/>
              <a:ea typeface="Lato"/>
              <a:cs typeface="Lato"/>
              <a:sym typeface="Lato"/>
            </a:endParaRPr>
          </a:p>
        </p:txBody>
      </p:sp>
      <p:pic>
        <p:nvPicPr>
          <p:cNvPr id="254" name="Google Shape;254;p31"/>
          <p:cNvPicPr preferRelativeResize="0"/>
          <p:nvPr/>
        </p:nvPicPr>
        <p:blipFill rotWithShape="1">
          <a:blip r:embed="rId4">
            <a:alphaModFix/>
          </a:blip>
          <a:srcRect b="0" l="38921" r="29828" t="40554"/>
          <a:stretch/>
        </p:blipFill>
        <p:spPr>
          <a:xfrm>
            <a:off x="1524500" y="1969050"/>
            <a:ext cx="1136150" cy="94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idx="1" type="subTitle"/>
          </p:nvPr>
        </p:nvSpPr>
        <p:spPr>
          <a:xfrm>
            <a:off x="333800" y="1458400"/>
            <a:ext cx="7189800" cy="2360100"/>
          </a:xfrm>
          <a:prstGeom prst="rect">
            <a:avLst/>
          </a:prstGeom>
        </p:spPr>
        <p:txBody>
          <a:bodyPr anchorCtr="0" anchor="ctr" bIns="91425" lIns="91425" spcFirstLastPara="1" rIns="91425" wrap="square" tIns="91425">
            <a:noAutofit/>
          </a:bodyPr>
          <a:lstStyle/>
          <a:p>
            <a:pPr indent="-330200" lvl="0" marL="457200" rtl="0" algn="l">
              <a:lnSpc>
                <a:spcPct val="200000"/>
              </a:lnSpc>
              <a:spcBef>
                <a:spcPts val="0"/>
              </a:spcBef>
              <a:spcAft>
                <a:spcPts val="0"/>
              </a:spcAft>
              <a:buSzPts val="1600"/>
              <a:buAutoNum type="arabicPeriod"/>
            </a:pPr>
            <a:r>
              <a:rPr lang="en"/>
              <a:t>Intro aprendizaje supervisado </a:t>
            </a:r>
            <a:endParaRPr/>
          </a:p>
          <a:p>
            <a:pPr indent="-330200" lvl="0" marL="457200" rtl="0" algn="l">
              <a:lnSpc>
                <a:spcPct val="200000"/>
              </a:lnSpc>
              <a:spcBef>
                <a:spcPts val="0"/>
              </a:spcBef>
              <a:spcAft>
                <a:spcPts val="0"/>
              </a:spcAft>
              <a:buSzPts val="1600"/>
              <a:buAutoNum type="arabicPeriod"/>
            </a:pPr>
            <a:r>
              <a:rPr lang="en"/>
              <a:t>Algoritmos de clasificación:LDA, Naive Bayes, KNN</a:t>
            </a:r>
            <a:endParaRPr/>
          </a:p>
          <a:p>
            <a:pPr indent="-330200" lvl="0" marL="457200" rtl="0" algn="l">
              <a:lnSpc>
                <a:spcPct val="200000"/>
              </a:lnSpc>
              <a:spcBef>
                <a:spcPts val="0"/>
              </a:spcBef>
              <a:spcAft>
                <a:spcPts val="0"/>
              </a:spcAft>
              <a:buSzPts val="1600"/>
              <a:buAutoNum type="arabicPeriod"/>
            </a:pPr>
            <a:r>
              <a:rPr lang="en"/>
              <a:t>Evaluación de modelos</a:t>
            </a:r>
            <a:endParaRPr/>
          </a:p>
        </p:txBody>
      </p:sp>
      <p:sp>
        <p:nvSpPr>
          <p:cNvPr id="96" name="Google Shape;96;p14"/>
          <p:cNvSpPr txBox="1"/>
          <p:nvPr>
            <p:ph type="ctrTitle"/>
          </p:nvPr>
        </p:nvSpPr>
        <p:spPr>
          <a:xfrm>
            <a:off x="333800" y="0"/>
            <a:ext cx="5638800" cy="5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Menú del día</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a:t>
            </a:r>
            <a:r>
              <a:rPr lang="en"/>
              <a:t> LDA</a:t>
            </a:r>
            <a:endParaRPr/>
          </a:p>
        </p:txBody>
      </p:sp>
      <p:sp>
        <p:nvSpPr>
          <p:cNvPr id="260" name="Google Shape;260;p32"/>
          <p:cNvSpPr txBox="1"/>
          <p:nvPr/>
        </p:nvSpPr>
        <p:spPr>
          <a:xfrm>
            <a:off x="270050" y="1067625"/>
            <a:ext cx="4013100" cy="80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latin typeface="Lato"/>
              <a:ea typeface="Lato"/>
              <a:cs typeface="Lato"/>
              <a:sym typeface="Lato"/>
            </a:endParaRPr>
          </a:p>
        </p:txBody>
      </p:sp>
      <p:sp>
        <p:nvSpPr>
          <p:cNvPr id="261" name="Google Shape;261;p32"/>
          <p:cNvSpPr txBox="1"/>
          <p:nvPr/>
        </p:nvSpPr>
        <p:spPr>
          <a:xfrm>
            <a:off x="396800" y="741200"/>
            <a:ext cx="4013100" cy="39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Supongamos que para una materia de la Facultad tenemos un registro de cantidad de horas de estudio a la materia y si el estudiante aprobó o no aprobó. Tenemos 30 aprobados y 50 reprobados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¿Cuál es la P(APR|h=30)?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graphicFrame>
        <p:nvGraphicFramePr>
          <p:cNvPr id="262" name="Google Shape;262;p32"/>
          <p:cNvGraphicFramePr/>
          <p:nvPr/>
        </p:nvGraphicFramePr>
        <p:xfrm>
          <a:off x="4916375" y="851425"/>
          <a:ext cx="3000000" cy="3000000"/>
        </p:xfrm>
        <a:graphic>
          <a:graphicData uri="http://schemas.openxmlformats.org/drawingml/2006/table">
            <a:tbl>
              <a:tblPr>
                <a:noFill/>
                <a:tableStyleId>{000F3191-20BC-45D1-A803-4C808E786A8F}</a:tableStyleId>
              </a:tblPr>
              <a:tblGrid>
                <a:gridCol w="1809750"/>
                <a:gridCol w="1809750"/>
              </a:tblGrid>
              <a:tr h="381000">
                <a:tc>
                  <a:txBody>
                    <a:bodyPr/>
                    <a:lstStyle/>
                    <a:p>
                      <a:pPr indent="0" lvl="0" marL="0" rtl="0" algn="l">
                        <a:spcBef>
                          <a:spcPts val="0"/>
                        </a:spcBef>
                        <a:spcAft>
                          <a:spcPts val="0"/>
                        </a:spcAft>
                        <a:buNone/>
                      </a:pPr>
                      <a:r>
                        <a:rPr lang="en"/>
                        <a:t>HORAS</a:t>
                      </a:r>
                      <a:endParaRPr/>
                    </a:p>
                  </a:txBody>
                  <a:tcPr marT="91425" marB="91425" marR="91425" marL="91425"/>
                </a:tc>
                <a:tc>
                  <a:txBody>
                    <a:bodyPr/>
                    <a:lstStyle/>
                    <a:p>
                      <a:pPr indent="0" lvl="0" marL="0" rtl="0" algn="l">
                        <a:spcBef>
                          <a:spcPts val="0"/>
                        </a:spcBef>
                        <a:spcAft>
                          <a:spcPts val="0"/>
                        </a:spcAft>
                        <a:buNone/>
                      </a:pPr>
                      <a:r>
                        <a:rPr lang="en"/>
                        <a:t>STATUS</a:t>
                      </a:r>
                      <a:endParaRPr/>
                    </a:p>
                  </a:txBody>
                  <a:tcPr marT="91425" marB="91425" marR="91425" marL="91425"/>
                </a:tc>
              </a:tr>
              <a:tr h="381000">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REPR</a:t>
                      </a:r>
                      <a:endParaRPr/>
                    </a:p>
                  </a:txBody>
                  <a:tcPr marT="91425" marB="91425" marR="91425" marL="91425"/>
                </a:tc>
              </a:tr>
              <a:tr h="381000">
                <a:tc>
                  <a:txBody>
                    <a:bodyPr/>
                    <a:lstStyle/>
                    <a:p>
                      <a:pPr indent="0" lvl="0" marL="0" rtl="0" algn="l">
                        <a:spcBef>
                          <a:spcPts val="0"/>
                        </a:spcBef>
                        <a:spcAft>
                          <a:spcPts val="0"/>
                        </a:spcAft>
                        <a:buNone/>
                      </a:pPr>
                      <a:r>
                        <a:rPr lang="en"/>
                        <a:t>48</a:t>
                      </a:r>
                      <a:endParaRPr/>
                    </a:p>
                  </a:txBody>
                  <a:tcPr marT="91425" marB="91425" marR="91425" marL="91425"/>
                </a:tc>
                <a:tc>
                  <a:txBody>
                    <a:bodyPr/>
                    <a:lstStyle/>
                    <a:p>
                      <a:pPr indent="0" lvl="0" marL="0" rtl="0" algn="l">
                        <a:spcBef>
                          <a:spcPts val="0"/>
                        </a:spcBef>
                        <a:spcAft>
                          <a:spcPts val="0"/>
                        </a:spcAft>
                        <a:buNone/>
                      </a:pPr>
                      <a:r>
                        <a:rPr lang="en"/>
                        <a:t>APR</a:t>
                      </a:r>
                      <a:endParaRPr/>
                    </a:p>
                  </a:txBody>
                  <a:tcPr marT="91425" marB="91425" marR="91425" marL="91425"/>
                </a:tc>
              </a:tr>
              <a:tr h="381000">
                <a:tc>
                  <a:txBody>
                    <a:bodyPr/>
                    <a:lstStyle/>
                    <a:p>
                      <a:pPr indent="0" lvl="0" marL="0" rtl="0" algn="l">
                        <a:spcBef>
                          <a:spcPts val="0"/>
                        </a:spcBef>
                        <a:spcAft>
                          <a:spcPts val="0"/>
                        </a:spcAft>
                        <a:buNone/>
                      </a:pPr>
                      <a:r>
                        <a:rPr lang="en"/>
                        <a:t>40</a:t>
                      </a:r>
                      <a:endParaRPr/>
                    </a:p>
                  </a:txBody>
                  <a:tcPr marT="91425" marB="91425" marR="91425" marL="91425"/>
                </a:tc>
                <a:tc>
                  <a:txBody>
                    <a:bodyPr/>
                    <a:lstStyle/>
                    <a:p>
                      <a:pPr indent="0" lvl="0" marL="0" rtl="0" algn="l">
                        <a:spcBef>
                          <a:spcPts val="0"/>
                        </a:spcBef>
                        <a:spcAft>
                          <a:spcPts val="0"/>
                        </a:spcAft>
                        <a:buNone/>
                      </a:pPr>
                      <a:r>
                        <a:rPr lang="en"/>
                        <a:t>APR</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263" name="Google Shape;263;p32"/>
          <p:cNvPicPr preferRelativeResize="0"/>
          <p:nvPr/>
        </p:nvPicPr>
        <p:blipFill>
          <a:blip r:embed="rId3">
            <a:alphaModFix/>
          </a:blip>
          <a:stretch>
            <a:fillRect/>
          </a:stretch>
        </p:blipFill>
        <p:spPr>
          <a:xfrm>
            <a:off x="5430775" y="2999800"/>
            <a:ext cx="2503831" cy="2006275"/>
          </a:xfrm>
          <a:prstGeom prst="rect">
            <a:avLst/>
          </a:prstGeom>
          <a:noFill/>
          <a:ln>
            <a:noFill/>
          </a:ln>
        </p:spPr>
      </p:pic>
      <p:pic>
        <p:nvPicPr>
          <p:cNvPr id="264" name="Google Shape;264;p32"/>
          <p:cNvPicPr preferRelativeResize="0"/>
          <p:nvPr/>
        </p:nvPicPr>
        <p:blipFill>
          <a:blip r:embed="rId4">
            <a:alphaModFix/>
          </a:blip>
          <a:stretch>
            <a:fillRect/>
          </a:stretch>
        </p:blipFill>
        <p:spPr>
          <a:xfrm>
            <a:off x="663646" y="2832425"/>
            <a:ext cx="3619500" cy="17259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LDA</a:t>
            </a:r>
            <a:endParaRPr/>
          </a:p>
        </p:txBody>
      </p:sp>
      <p:sp>
        <p:nvSpPr>
          <p:cNvPr id="270" name="Google Shape;270;p33"/>
          <p:cNvSpPr txBox="1"/>
          <p:nvPr/>
        </p:nvSpPr>
        <p:spPr>
          <a:xfrm>
            <a:off x="270050" y="1067625"/>
            <a:ext cx="4013100" cy="80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latin typeface="Lato"/>
              <a:ea typeface="Lato"/>
              <a:cs typeface="Lato"/>
              <a:sym typeface="Lato"/>
            </a:endParaRPr>
          </a:p>
        </p:txBody>
      </p:sp>
      <p:sp>
        <p:nvSpPr>
          <p:cNvPr id="271" name="Google Shape;271;p33"/>
          <p:cNvSpPr txBox="1"/>
          <p:nvPr/>
        </p:nvSpPr>
        <p:spPr>
          <a:xfrm>
            <a:off x="396800" y="741200"/>
            <a:ext cx="4013100" cy="39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Supongamos que para una materia de la Facultad tenemos un registro de cantidad de horas de estudio a la materia y si el estudiante aprobó o no aprobó. Tenemos 30 aprobados y 50 reprobados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¿Cuál es la P(APR|h=30)?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72" name="Google Shape;272;p33"/>
          <p:cNvPicPr preferRelativeResize="0"/>
          <p:nvPr/>
        </p:nvPicPr>
        <p:blipFill>
          <a:blip r:embed="rId3">
            <a:alphaModFix/>
          </a:blip>
          <a:stretch>
            <a:fillRect/>
          </a:stretch>
        </p:blipFill>
        <p:spPr>
          <a:xfrm>
            <a:off x="663646" y="2832425"/>
            <a:ext cx="3619500" cy="1725937"/>
          </a:xfrm>
          <a:prstGeom prst="rect">
            <a:avLst/>
          </a:prstGeom>
          <a:noFill/>
          <a:ln>
            <a:noFill/>
          </a:ln>
        </p:spPr>
      </p:pic>
      <p:pic>
        <p:nvPicPr>
          <p:cNvPr id="273" name="Google Shape;273;p33"/>
          <p:cNvPicPr preferRelativeResize="0"/>
          <p:nvPr/>
        </p:nvPicPr>
        <p:blipFill>
          <a:blip r:embed="rId4">
            <a:alphaModFix/>
          </a:blip>
          <a:stretch>
            <a:fillRect/>
          </a:stretch>
        </p:blipFill>
        <p:spPr>
          <a:xfrm>
            <a:off x="5234475" y="838850"/>
            <a:ext cx="2963475" cy="1080975"/>
          </a:xfrm>
          <a:prstGeom prst="rect">
            <a:avLst/>
          </a:prstGeom>
          <a:noFill/>
          <a:ln>
            <a:noFill/>
          </a:ln>
        </p:spPr>
      </p:pic>
      <p:sp>
        <p:nvSpPr>
          <p:cNvPr id="274" name="Google Shape;274;p33"/>
          <p:cNvSpPr txBox="1"/>
          <p:nvPr/>
        </p:nvSpPr>
        <p:spPr>
          <a:xfrm>
            <a:off x="5346425" y="2118225"/>
            <a:ext cx="2805900" cy="6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Pero… ¿cuál es más probable?</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LDA en muchas dimensiones</a:t>
            </a:r>
            <a:endParaRPr/>
          </a:p>
        </p:txBody>
      </p:sp>
      <p:sp>
        <p:nvSpPr>
          <p:cNvPr id="280" name="Google Shape;280;p34"/>
          <p:cNvSpPr txBox="1"/>
          <p:nvPr/>
        </p:nvSpPr>
        <p:spPr>
          <a:xfrm>
            <a:off x="270050" y="1067625"/>
            <a:ext cx="4013100" cy="80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latin typeface="Lato"/>
              <a:ea typeface="Lato"/>
              <a:cs typeface="Lato"/>
              <a:sym typeface="Lato"/>
            </a:endParaRPr>
          </a:p>
        </p:txBody>
      </p:sp>
      <p:sp>
        <p:nvSpPr>
          <p:cNvPr id="281" name="Google Shape;281;p34"/>
          <p:cNvSpPr txBox="1"/>
          <p:nvPr/>
        </p:nvSpPr>
        <p:spPr>
          <a:xfrm>
            <a:off x="396800" y="741200"/>
            <a:ext cx="4013100" cy="12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¿Qué pasa si </a:t>
            </a:r>
            <a:r>
              <a:rPr lang="en">
                <a:latin typeface="Lato"/>
                <a:ea typeface="Lato"/>
                <a:cs typeface="Lato"/>
                <a:sym typeface="Lato"/>
              </a:rPr>
              <a:t>dim(X) &gt; 1</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Se usa la misma idea, pero usando la normal multivariada (una generalización de la normal)</a:t>
            </a:r>
            <a:endParaRPr>
              <a:latin typeface="Lato"/>
              <a:ea typeface="Lato"/>
              <a:cs typeface="Lato"/>
              <a:sym typeface="Lato"/>
            </a:endParaRPr>
          </a:p>
        </p:txBody>
      </p:sp>
      <p:pic>
        <p:nvPicPr>
          <p:cNvPr id="282" name="Google Shape;282;p34"/>
          <p:cNvPicPr preferRelativeResize="0"/>
          <p:nvPr/>
        </p:nvPicPr>
        <p:blipFill>
          <a:blip r:embed="rId3">
            <a:alphaModFix/>
          </a:blip>
          <a:stretch>
            <a:fillRect/>
          </a:stretch>
        </p:blipFill>
        <p:spPr>
          <a:xfrm>
            <a:off x="4562300" y="663900"/>
            <a:ext cx="4429299" cy="3968906"/>
          </a:xfrm>
          <a:prstGeom prst="rect">
            <a:avLst/>
          </a:prstGeom>
          <a:noFill/>
          <a:ln>
            <a:noFill/>
          </a:ln>
        </p:spPr>
      </p:pic>
      <p:pic>
        <p:nvPicPr>
          <p:cNvPr id="283" name="Google Shape;283;p34"/>
          <p:cNvPicPr preferRelativeResize="0"/>
          <p:nvPr/>
        </p:nvPicPr>
        <p:blipFill>
          <a:blip r:embed="rId4">
            <a:alphaModFix/>
          </a:blip>
          <a:stretch>
            <a:fillRect/>
          </a:stretch>
        </p:blipFill>
        <p:spPr>
          <a:xfrm>
            <a:off x="439713" y="2263019"/>
            <a:ext cx="3673774" cy="1323550"/>
          </a:xfrm>
          <a:prstGeom prst="rect">
            <a:avLst/>
          </a:prstGeom>
          <a:noFill/>
          <a:ln>
            <a:noFill/>
          </a:ln>
        </p:spPr>
      </p:pic>
      <p:sp>
        <p:nvSpPr>
          <p:cNvPr id="284" name="Google Shape;284;p34"/>
          <p:cNvSpPr txBox="1"/>
          <p:nvPr/>
        </p:nvSpPr>
        <p:spPr>
          <a:xfrm>
            <a:off x="366850" y="3888000"/>
            <a:ext cx="4013100" cy="9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La media es un vector de igual dimensión que X.</a:t>
            </a:r>
            <a:br>
              <a:rPr lang="en">
                <a:latin typeface="Lato"/>
                <a:ea typeface="Lato"/>
                <a:cs typeface="Lato"/>
                <a:sym typeface="Lato"/>
              </a:rPr>
            </a:b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La varianza se reemplaza por una matriz de covarianza</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a:t>
            </a:r>
            <a:endParaRPr/>
          </a:p>
        </p:txBody>
      </p:sp>
      <p:sp>
        <p:nvSpPr>
          <p:cNvPr id="290" name="Google Shape;290;p35"/>
          <p:cNvSpPr txBox="1"/>
          <p:nvPr/>
        </p:nvSpPr>
        <p:spPr>
          <a:xfrm>
            <a:off x="270050" y="1067625"/>
            <a:ext cx="4013100" cy="80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latin typeface="Lato"/>
              <a:ea typeface="Lato"/>
              <a:cs typeface="Lato"/>
              <a:sym typeface="Lato"/>
            </a:endParaRPr>
          </a:p>
        </p:txBody>
      </p:sp>
      <p:sp>
        <p:nvSpPr>
          <p:cNvPr id="291" name="Google Shape;291;p35"/>
          <p:cNvSpPr txBox="1"/>
          <p:nvPr/>
        </p:nvSpPr>
        <p:spPr>
          <a:xfrm>
            <a:off x="396800" y="741200"/>
            <a:ext cx="4013100" cy="19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Supongamos que tengo </a:t>
            </a:r>
            <a:r>
              <a:rPr b="1" lang="en">
                <a:latin typeface="Lato"/>
                <a:ea typeface="Lato"/>
                <a:cs typeface="Lato"/>
                <a:sym typeface="Lato"/>
              </a:rPr>
              <a:t>p </a:t>
            </a:r>
            <a:r>
              <a:rPr lang="en">
                <a:latin typeface="Lato"/>
                <a:ea typeface="Lato"/>
                <a:cs typeface="Lato"/>
                <a:sym typeface="Lato"/>
              </a:rPr>
              <a:t>características/features/predictores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Naive Bayes asume que estas features son independientes dada la clase k</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En términos de funciones de densidad, esto significa</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Bien! Ahora tenemos que estimar K * p distribuciones. ¿Cómo lo hacemos?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92" name="Google Shape;292;p35"/>
          <p:cNvPicPr preferRelativeResize="0"/>
          <p:nvPr/>
        </p:nvPicPr>
        <p:blipFill>
          <a:blip r:embed="rId3">
            <a:alphaModFix/>
          </a:blip>
          <a:stretch>
            <a:fillRect/>
          </a:stretch>
        </p:blipFill>
        <p:spPr>
          <a:xfrm>
            <a:off x="674109" y="2740100"/>
            <a:ext cx="3055243" cy="804000"/>
          </a:xfrm>
          <a:prstGeom prst="rect">
            <a:avLst/>
          </a:prstGeom>
          <a:noFill/>
          <a:ln>
            <a:noFill/>
          </a:ln>
        </p:spPr>
      </p:pic>
      <p:pic>
        <p:nvPicPr>
          <p:cNvPr id="293" name="Google Shape;293;p35"/>
          <p:cNvPicPr preferRelativeResize="0"/>
          <p:nvPr/>
        </p:nvPicPr>
        <p:blipFill>
          <a:blip r:embed="rId4">
            <a:alphaModFix/>
          </a:blip>
          <a:stretch>
            <a:fillRect/>
          </a:stretch>
        </p:blipFill>
        <p:spPr>
          <a:xfrm>
            <a:off x="4487425" y="2003800"/>
            <a:ext cx="4429300" cy="10507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Categórico</a:t>
            </a:r>
            <a:endParaRPr/>
          </a:p>
        </p:txBody>
      </p:sp>
      <p:sp>
        <p:nvSpPr>
          <p:cNvPr id="299" name="Google Shape;299;p36"/>
          <p:cNvSpPr txBox="1"/>
          <p:nvPr/>
        </p:nvSpPr>
        <p:spPr>
          <a:xfrm>
            <a:off x="270050" y="1067625"/>
            <a:ext cx="4013100" cy="80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latin typeface="Lato"/>
              <a:ea typeface="Lato"/>
              <a:cs typeface="Lato"/>
              <a:sym typeface="Lato"/>
            </a:endParaRPr>
          </a:p>
        </p:txBody>
      </p:sp>
      <p:sp>
        <p:nvSpPr>
          <p:cNvPr id="300" name="Google Shape;300;p36"/>
          <p:cNvSpPr txBox="1"/>
          <p:nvPr/>
        </p:nvSpPr>
        <p:spPr>
          <a:xfrm>
            <a:off x="396800" y="741200"/>
            <a:ext cx="4013100" cy="410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X</a:t>
            </a:r>
            <a:r>
              <a:rPr baseline="-25000" lang="en">
                <a:latin typeface="Lato"/>
                <a:ea typeface="Lato"/>
                <a:cs typeface="Lato"/>
                <a:sym typeface="Lato"/>
              </a:rPr>
              <a:t>j</a:t>
            </a:r>
            <a:r>
              <a:rPr lang="en">
                <a:latin typeface="Lato"/>
                <a:ea typeface="Lato"/>
                <a:cs typeface="Lato"/>
                <a:sym typeface="Lato"/>
              </a:rPr>
              <a:t> es una variable categórica o “Bernoulli” de varios posibles valores 1,..., m, con probabilidad p</a:t>
            </a:r>
            <a:r>
              <a:rPr baseline="-25000" lang="en">
                <a:latin typeface="Lato"/>
                <a:ea typeface="Lato"/>
                <a:cs typeface="Lato"/>
                <a:sym typeface="Lato"/>
              </a:rPr>
              <a:t>1</a:t>
            </a:r>
            <a:r>
              <a:rPr lang="en">
                <a:latin typeface="Lato"/>
                <a:ea typeface="Lato"/>
                <a:cs typeface="Lato"/>
                <a:sym typeface="Lato"/>
              </a:rPr>
              <a:t>,..., p</a:t>
            </a:r>
            <a:r>
              <a:rPr baseline="-25000" lang="en">
                <a:latin typeface="Lato"/>
                <a:ea typeface="Lato"/>
                <a:cs typeface="Lato"/>
                <a:sym typeface="Lato"/>
              </a:rPr>
              <a:t>m</a:t>
            </a:r>
            <a:endParaRPr baseline="-250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¿Cómo estimo esas p</a:t>
            </a:r>
            <a:r>
              <a:rPr baseline="-25000" lang="en">
                <a:latin typeface="Lato"/>
                <a:ea typeface="Lato"/>
                <a:cs typeface="Lato"/>
                <a:sym typeface="Lato"/>
              </a:rPr>
              <a:t>i</a:t>
            </a:r>
            <a:r>
              <a:rPr lang="en">
                <a:latin typeface="Lato"/>
                <a:ea typeface="Lato"/>
                <a:cs typeface="Lato"/>
                <a:sym typeface="Lato"/>
              </a:rPr>
              <a:t>? Contando frecuencias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Es decir, </a:t>
            </a:r>
            <a:r>
              <a:rPr lang="en">
                <a:latin typeface="Lato"/>
                <a:ea typeface="Lato"/>
                <a:cs typeface="Lato"/>
                <a:sym typeface="Lato"/>
              </a:rPr>
              <a:t>f</a:t>
            </a:r>
            <a:r>
              <a:rPr baseline="-25000" lang="en">
                <a:latin typeface="Lato"/>
                <a:ea typeface="Lato"/>
                <a:cs typeface="Lato"/>
                <a:sym typeface="Lato"/>
              </a:rPr>
              <a:t>k, j</a:t>
            </a:r>
            <a:r>
              <a:rPr lang="en">
                <a:latin typeface="Lato"/>
                <a:ea typeface="Lato"/>
                <a:cs typeface="Lato"/>
                <a:sym typeface="Lato"/>
              </a:rPr>
              <a:t>(x) cuenta la cantidad de veces que vi x en la clase k para la variable j</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Es medio un trabalenguas, veámoslo en un ejemplo</a:t>
            </a:r>
            <a:endParaRPr>
              <a:latin typeface="Lato"/>
              <a:ea typeface="Lato"/>
              <a:cs typeface="Lato"/>
              <a:sym typeface="Lato"/>
            </a:endParaRPr>
          </a:p>
        </p:txBody>
      </p:sp>
      <p:pic>
        <p:nvPicPr>
          <p:cNvPr id="301" name="Google Shape;301;p36"/>
          <p:cNvPicPr preferRelativeResize="0"/>
          <p:nvPr/>
        </p:nvPicPr>
        <p:blipFill>
          <a:blip r:embed="rId3">
            <a:alphaModFix/>
          </a:blip>
          <a:stretch>
            <a:fillRect/>
          </a:stretch>
        </p:blipFill>
        <p:spPr>
          <a:xfrm>
            <a:off x="5149271" y="2571750"/>
            <a:ext cx="3055243" cy="804000"/>
          </a:xfrm>
          <a:prstGeom prst="rect">
            <a:avLst/>
          </a:prstGeom>
          <a:noFill/>
          <a:ln>
            <a:noFill/>
          </a:ln>
        </p:spPr>
      </p:pic>
      <p:pic>
        <p:nvPicPr>
          <p:cNvPr id="302" name="Google Shape;302;p36"/>
          <p:cNvPicPr preferRelativeResize="0"/>
          <p:nvPr/>
        </p:nvPicPr>
        <p:blipFill>
          <a:blip r:embed="rId4">
            <a:alphaModFix/>
          </a:blip>
          <a:stretch>
            <a:fillRect/>
          </a:stretch>
        </p:blipFill>
        <p:spPr>
          <a:xfrm>
            <a:off x="4776625" y="1142825"/>
            <a:ext cx="3800525" cy="901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7"/>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Ejemplo</a:t>
            </a:r>
            <a:endParaRPr/>
          </a:p>
        </p:txBody>
      </p:sp>
      <p:sp>
        <p:nvSpPr>
          <p:cNvPr id="308" name="Google Shape;308;p37"/>
          <p:cNvSpPr txBox="1"/>
          <p:nvPr/>
        </p:nvSpPr>
        <p:spPr>
          <a:xfrm>
            <a:off x="141900" y="835213"/>
            <a:ext cx="87393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Dataset de entrenamiento:</a:t>
            </a:r>
            <a:endParaRPr>
              <a:latin typeface="Roboto"/>
              <a:ea typeface="Roboto"/>
              <a:cs typeface="Roboto"/>
              <a:sym typeface="Roboto"/>
            </a:endParaRPr>
          </a:p>
        </p:txBody>
      </p:sp>
      <p:sp>
        <p:nvSpPr>
          <p:cNvPr id="309" name="Google Shape;309;p3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10" name="Google Shape;310;p37"/>
          <p:cNvGraphicFramePr/>
          <p:nvPr/>
        </p:nvGraphicFramePr>
        <p:xfrm>
          <a:off x="2059625" y="1293175"/>
          <a:ext cx="3000000" cy="3000000"/>
        </p:xfrm>
        <a:graphic>
          <a:graphicData uri="http://schemas.openxmlformats.org/drawingml/2006/table">
            <a:tbl>
              <a:tblPr>
                <a:noFill/>
                <a:tableStyleId>{9B4F06A4-4906-4C65-B40E-1D358F82FF19}</a:tableStyleId>
              </a:tblPr>
              <a:tblGrid>
                <a:gridCol w="952500"/>
                <a:gridCol w="952500"/>
                <a:gridCol w="952500"/>
                <a:gridCol w="952500"/>
                <a:gridCol w="952500"/>
              </a:tblGrid>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Cielo</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Temperatura</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Humedad</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Viento</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Correr</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Ejemplo</a:t>
            </a:r>
            <a:endParaRPr/>
          </a:p>
        </p:txBody>
      </p:sp>
      <p:sp>
        <p:nvSpPr>
          <p:cNvPr id="316" name="Google Shape;316;p38"/>
          <p:cNvSpPr txBox="1"/>
          <p:nvPr/>
        </p:nvSpPr>
        <p:spPr>
          <a:xfrm>
            <a:off x="141900" y="835213"/>
            <a:ext cx="87393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Quiero clasificar:  &lt; Cielo = Sol, Temperatura = Calor, Humedad=Normal, Viento= Debil&gt;</a:t>
            </a:r>
            <a:endParaRPr>
              <a:latin typeface="Roboto"/>
              <a:ea typeface="Roboto"/>
              <a:cs typeface="Roboto"/>
              <a:sym typeface="Roboto"/>
            </a:endParaRPr>
          </a:p>
        </p:txBody>
      </p:sp>
      <p:sp>
        <p:nvSpPr>
          <p:cNvPr id="317" name="Google Shape;317;p3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18" name="Google Shape;318;p38"/>
          <p:cNvGraphicFramePr/>
          <p:nvPr/>
        </p:nvGraphicFramePr>
        <p:xfrm>
          <a:off x="241525" y="1435775"/>
          <a:ext cx="3000000" cy="3000000"/>
        </p:xfrm>
        <a:graphic>
          <a:graphicData uri="http://schemas.openxmlformats.org/drawingml/2006/table">
            <a:tbl>
              <a:tblPr>
                <a:noFill/>
                <a:tableStyleId>{9B4F06A4-4906-4C65-B40E-1D358F82FF19}</a:tableStyleId>
              </a:tblPr>
              <a:tblGrid>
                <a:gridCol w="534575"/>
                <a:gridCol w="779025"/>
                <a:gridCol w="575900"/>
                <a:gridCol w="653150"/>
                <a:gridCol w="459750"/>
              </a:tblGrid>
              <a:tr h="131600">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Cielo</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Temperatura</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Humedad</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Viento</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Correr</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Ejemplo</a:t>
            </a:r>
            <a:endParaRPr/>
          </a:p>
        </p:txBody>
      </p:sp>
      <p:sp>
        <p:nvSpPr>
          <p:cNvPr id="324" name="Google Shape;324;p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25" name="Google Shape;325;p39"/>
          <p:cNvGraphicFramePr/>
          <p:nvPr/>
        </p:nvGraphicFramePr>
        <p:xfrm>
          <a:off x="241525" y="1435775"/>
          <a:ext cx="3000000" cy="3000000"/>
        </p:xfrm>
        <a:graphic>
          <a:graphicData uri="http://schemas.openxmlformats.org/drawingml/2006/table">
            <a:tbl>
              <a:tblPr>
                <a:noFill/>
                <a:tableStyleId>{9B4F06A4-4906-4C65-B40E-1D358F82FF19}</a:tableStyleId>
              </a:tblPr>
              <a:tblGrid>
                <a:gridCol w="534575"/>
                <a:gridCol w="779025"/>
                <a:gridCol w="575900"/>
                <a:gridCol w="653150"/>
                <a:gridCol w="459750"/>
              </a:tblGrid>
              <a:tr h="131600">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Cielo</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Temperatura</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Humedad</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Viento</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Correr</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26" name="Google Shape;326;p39"/>
          <p:cNvSpPr txBox="1"/>
          <p:nvPr/>
        </p:nvSpPr>
        <p:spPr>
          <a:xfrm>
            <a:off x="3433450" y="1435775"/>
            <a:ext cx="5447700" cy="29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Voy armando calculando cada probabilidad: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P(Cielo = Sol | No)				P(Cielo = Sol | Si)</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⅗ = 0.6					   2/8 = 0.25</a:t>
            </a:r>
            <a:endParaRPr>
              <a:latin typeface="Roboto"/>
              <a:ea typeface="Roboto"/>
              <a:cs typeface="Roboto"/>
              <a:sym typeface="Roboto"/>
            </a:endParaRPr>
          </a:p>
        </p:txBody>
      </p:sp>
      <p:graphicFrame>
        <p:nvGraphicFramePr>
          <p:cNvPr id="327" name="Google Shape;327;p39"/>
          <p:cNvGraphicFramePr/>
          <p:nvPr/>
        </p:nvGraphicFramePr>
        <p:xfrm>
          <a:off x="3496750" y="2378750"/>
          <a:ext cx="3000000" cy="3000000"/>
        </p:xfrm>
        <a:graphic>
          <a:graphicData uri="http://schemas.openxmlformats.org/drawingml/2006/table">
            <a:tbl>
              <a:tblPr>
                <a:noFill/>
                <a:tableStyleId>{9B4F06A4-4906-4C65-B40E-1D358F82FF19}</a:tableStyleId>
              </a:tblPr>
              <a:tblGrid>
                <a:gridCol w="952500"/>
                <a:gridCol w="952500"/>
              </a:tblGrid>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Cielo</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Correr</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Sol</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latin typeface="Calibri"/>
                          <a:ea typeface="Calibri"/>
                          <a:cs typeface="Calibri"/>
                          <a:sym typeface="Calibri"/>
                        </a:rPr>
                        <a:t>No</a:t>
                      </a:r>
                      <a:endParaRPr b="1"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Sol</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latin typeface="Calibri"/>
                          <a:ea typeface="Calibri"/>
                          <a:cs typeface="Calibri"/>
                          <a:sym typeface="Calibri"/>
                        </a:rPr>
                        <a:t>No</a:t>
                      </a:r>
                      <a:endParaRPr b="1"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Sol</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latin typeface="Calibri"/>
                          <a:ea typeface="Calibri"/>
                          <a:cs typeface="Calibri"/>
                          <a:sym typeface="Calibri"/>
                        </a:rPr>
                        <a:t>No</a:t>
                      </a:r>
                      <a:endParaRPr b="1"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328" name="Google Shape;328;p39"/>
          <p:cNvGraphicFramePr/>
          <p:nvPr/>
        </p:nvGraphicFramePr>
        <p:xfrm>
          <a:off x="6346450" y="2378750"/>
          <a:ext cx="3000000" cy="3000000"/>
        </p:xfrm>
        <a:graphic>
          <a:graphicData uri="http://schemas.openxmlformats.org/drawingml/2006/table">
            <a:tbl>
              <a:tblPr>
                <a:noFill/>
                <a:tableStyleId>{9B4F06A4-4906-4C65-B40E-1D358F82FF19}</a:tableStyleId>
              </a:tblPr>
              <a:tblGrid>
                <a:gridCol w="952500"/>
                <a:gridCol w="952500"/>
              </a:tblGrid>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Cielo</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Correr</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Sol</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70AD47"/>
                          </a:solidFill>
                          <a:latin typeface="Calibri"/>
                          <a:ea typeface="Calibri"/>
                          <a:cs typeface="Calibri"/>
                          <a:sym typeface="Calibri"/>
                        </a:rPr>
                        <a:t>Sí</a:t>
                      </a:r>
                      <a:endParaRPr b="1"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Sol</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70AD47"/>
                          </a:solidFill>
                          <a:latin typeface="Calibri"/>
                          <a:ea typeface="Calibri"/>
                          <a:cs typeface="Calibri"/>
                          <a:sym typeface="Calibri"/>
                        </a:rPr>
                        <a:t>Sí</a:t>
                      </a:r>
                      <a:endParaRPr b="1"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29" name="Google Shape;329;p39"/>
          <p:cNvSpPr txBox="1"/>
          <p:nvPr/>
        </p:nvSpPr>
        <p:spPr>
          <a:xfrm>
            <a:off x="141900" y="835213"/>
            <a:ext cx="87393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Quiero clasificar:  &lt; Cielo = Sol, Temperatura = Calor, Humedad=Normal, Viento= Debil&gt;</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0"/>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Ejemplo</a:t>
            </a:r>
            <a:endParaRPr/>
          </a:p>
        </p:txBody>
      </p:sp>
      <p:sp>
        <p:nvSpPr>
          <p:cNvPr id="335" name="Google Shape;335;p4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36" name="Google Shape;336;p40"/>
          <p:cNvGraphicFramePr/>
          <p:nvPr/>
        </p:nvGraphicFramePr>
        <p:xfrm>
          <a:off x="241525" y="1435775"/>
          <a:ext cx="3000000" cy="3000000"/>
        </p:xfrm>
        <a:graphic>
          <a:graphicData uri="http://schemas.openxmlformats.org/drawingml/2006/table">
            <a:tbl>
              <a:tblPr>
                <a:noFill/>
                <a:tableStyleId>{9B4F06A4-4906-4C65-B40E-1D358F82FF19}</a:tableStyleId>
              </a:tblPr>
              <a:tblGrid>
                <a:gridCol w="534575"/>
                <a:gridCol w="779025"/>
                <a:gridCol w="575900"/>
                <a:gridCol w="653150"/>
                <a:gridCol w="459750"/>
              </a:tblGrid>
              <a:tr h="131600">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Cielo</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Temperatura</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Humedad</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Viento</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Correr</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37" name="Google Shape;337;p40"/>
          <p:cNvSpPr txBox="1"/>
          <p:nvPr/>
        </p:nvSpPr>
        <p:spPr>
          <a:xfrm>
            <a:off x="3433450" y="1435775"/>
            <a:ext cx="5447700" cy="29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Voy armando calculando cada probabilidad: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P(Temperatura = Calor | No)	P(Temperatura = Calor | Si)</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2/5 = 0.4					   2/8 = 0.25</a:t>
            </a:r>
            <a:endParaRPr>
              <a:latin typeface="Roboto"/>
              <a:ea typeface="Roboto"/>
              <a:cs typeface="Roboto"/>
              <a:sym typeface="Roboto"/>
            </a:endParaRPr>
          </a:p>
        </p:txBody>
      </p:sp>
      <p:graphicFrame>
        <p:nvGraphicFramePr>
          <p:cNvPr id="338" name="Google Shape;338;p40"/>
          <p:cNvGraphicFramePr/>
          <p:nvPr/>
        </p:nvGraphicFramePr>
        <p:xfrm>
          <a:off x="3496750" y="2378750"/>
          <a:ext cx="3000000" cy="3000000"/>
        </p:xfrm>
        <a:graphic>
          <a:graphicData uri="http://schemas.openxmlformats.org/drawingml/2006/table">
            <a:tbl>
              <a:tblPr>
                <a:noFill/>
                <a:tableStyleId>{9B4F06A4-4906-4C65-B40E-1D358F82FF19}</a:tableStyleId>
              </a:tblPr>
              <a:tblGrid>
                <a:gridCol w="952500"/>
                <a:gridCol w="952500"/>
              </a:tblGrid>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Temperatura</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Correr</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latin typeface="Calibri"/>
                          <a:ea typeface="Calibri"/>
                          <a:cs typeface="Calibri"/>
                          <a:sym typeface="Calibri"/>
                        </a:rPr>
                        <a:t>No</a:t>
                      </a:r>
                      <a:endParaRPr b="1"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latin typeface="Calibri"/>
                          <a:ea typeface="Calibri"/>
                          <a:cs typeface="Calibri"/>
                          <a:sym typeface="Calibri"/>
                        </a:rPr>
                        <a:t>No</a:t>
                      </a:r>
                      <a:endParaRPr b="1"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latin typeface="Calibri"/>
                          <a:ea typeface="Calibri"/>
                          <a:cs typeface="Calibri"/>
                          <a:sym typeface="Calibri"/>
                        </a:rPr>
                        <a:t>No</a:t>
                      </a:r>
                      <a:endParaRPr b="1"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339" name="Google Shape;339;p40"/>
          <p:cNvGraphicFramePr/>
          <p:nvPr/>
        </p:nvGraphicFramePr>
        <p:xfrm>
          <a:off x="6270250" y="2378750"/>
          <a:ext cx="3000000" cy="3000000"/>
        </p:xfrm>
        <a:graphic>
          <a:graphicData uri="http://schemas.openxmlformats.org/drawingml/2006/table">
            <a:tbl>
              <a:tblPr>
                <a:noFill/>
                <a:tableStyleId>{9B4F06A4-4906-4C65-B40E-1D358F82FF19}</a:tableStyleId>
              </a:tblPr>
              <a:tblGrid>
                <a:gridCol w="952500"/>
                <a:gridCol w="952500"/>
              </a:tblGrid>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Temperatura</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Correr</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Calor</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70AD47"/>
                          </a:solidFill>
                          <a:latin typeface="Calibri"/>
                          <a:ea typeface="Calibri"/>
                          <a:cs typeface="Calibri"/>
                          <a:sym typeface="Calibri"/>
                        </a:rPr>
                        <a:t>Sí</a:t>
                      </a:r>
                      <a:endParaRPr b="1"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Calor</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70AD47"/>
                          </a:solidFill>
                          <a:latin typeface="Calibri"/>
                          <a:ea typeface="Calibri"/>
                          <a:cs typeface="Calibri"/>
                          <a:sym typeface="Calibri"/>
                        </a:rPr>
                        <a:t>Sí</a:t>
                      </a:r>
                      <a:endParaRPr b="1"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40" name="Google Shape;340;p40"/>
          <p:cNvSpPr txBox="1"/>
          <p:nvPr/>
        </p:nvSpPr>
        <p:spPr>
          <a:xfrm>
            <a:off x="141900" y="835213"/>
            <a:ext cx="87393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Quiero clasificar:  &lt; Cielo = Sol, Temperatura = Calor, Humedad=Normal, Viento= Debil&gt;</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1"/>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Ejemplo</a:t>
            </a:r>
            <a:endParaRPr/>
          </a:p>
        </p:txBody>
      </p:sp>
      <p:sp>
        <p:nvSpPr>
          <p:cNvPr id="346" name="Google Shape;346;p41"/>
          <p:cNvSpPr txBox="1"/>
          <p:nvPr/>
        </p:nvSpPr>
        <p:spPr>
          <a:xfrm>
            <a:off x="141900" y="835213"/>
            <a:ext cx="87393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Quiero clasificar:  &lt; Cielo = Sol, Temperatura = Calor, Humedad=Normal, Viento= Debil&gt;</a:t>
            </a:r>
            <a:endParaRPr>
              <a:latin typeface="Roboto"/>
              <a:ea typeface="Roboto"/>
              <a:cs typeface="Roboto"/>
              <a:sym typeface="Roboto"/>
            </a:endParaRPr>
          </a:p>
        </p:txBody>
      </p:sp>
      <p:sp>
        <p:nvSpPr>
          <p:cNvPr id="347" name="Google Shape;347;p4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48" name="Google Shape;348;p41"/>
          <p:cNvGraphicFramePr/>
          <p:nvPr/>
        </p:nvGraphicFramePr>
        <p:xfrm>
          <a:off x="241525" y="1435775"/>
          <a:ext cx="3000000" cy="3000000"/>
        </p:xfrm>
        <a:graphic>
          <a:graphicData uri="http://schemas.openxmlformats.org/drawingml/2006/table">
            <a:tbl>
              <a:tblPr>
                <a:noFill/>
                <a:tableStyleId>{9B4F06A4-4906-4C65-B40E-1D358F82FF19}</a:tableStyleId>
              </a:tblPr>
              <a:tblGrid>
                <a:gridCol w="534575"/>
                <a:gridCol w="779025"/>
                <a:gridCol w="575900"/>
                <a:gridCol w="653150"/>
                <a:gridCol w="459750"/>
              </a:tblGrid>
              <a:tr h="131600">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Cielo</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Temperatura</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Humedad</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Viento</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Correr</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49" name="Google Shape;349;p41"/>
          <p:cNvSpPr txBox="1"/>
          <p:nvPr/>
        </p:nvSpPr>
        <p:spPr>
          <a:xfrm>
            <a:off x="3433450" y="1435775"/>
            <a:ext cx="5447700" cy="29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Voy armando calculando cada probabilidad: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P(Humedad = Normal | No)	         P(Humedad = Normal | Si)</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1/5 = 0.2					   5/8 = 0.625</a:t>
            </a:r>
            <a:endParaRPr>
              <a:latin typeface="Roboto"/>
              <a:ea typeface="Roboto"/>
              <a:cs typeface="Roboto"/>
              <a:sym typeface="Roboto"/>
            </a:endParaRPr>
          </a:p>
        </p:txBody>
      </p:sp>
      <p:graphicFrame>
        <p:nvGraphicFramePr>
          <p:cNvPr id="350" name="Google Shape;350;p41"/>
          <p:cNvGraphicFramePr/>
          <p:nvPr/>
        </p:nvGraphicFramePr>
        <p:xfrm>
          <a:off x="3496750" y="2378750"/>
          <a:ext cx="3000000" cy="3000000"/>
        </p:xfrm>
        <a:graphic>
          <a:graphicData uri="http://schemas.openxmlformats.org/drawingml/2006/table">
            <a:tbl>
              <a:tblPr>
                <a:noFill/>
                <a:tableStyleId>{9B4F06A4-4906-4C65-B40E-1D358F82FF19}</a:tableStyleId>
              </a:tblPr>
              <a:tblGrid>
                <a:gridCol w="952500"/>
                <a:gridCol w="952500"/>
              </a:tblGrid>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Humedad</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Correr</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Alta</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latin typeface="Calibri"/>
                          <a:ea typeface="Calibri"/>
                          <a:cs typeface="Calibri"/>
                          <a:sym typeface="Calibri"/>
                        </a:rPr>
                        <a:t>No</a:t>
                      </a:r>
                      <a:endParaRPr b="1"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Alta</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latin typeface="Calibri"/>
                          <a:ea typeface="Calibri"/>
                          <a:cs typeface="Calibri"/>
                          <a:sym typeface="Calibri"/>
                        </a:rPr>
                        <a:t>No</a:t>
                      </a:r>
                      <a:endParaRPr b="1"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Alta</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latin typeface="Calibri"/>
                          <a:ea typeface="Calibri"/>
                          <a:cs typeface="Calibri"/>
                          <a:sym typeface="Calibri"/>
                        </a:rPr>
                        <a:t>No</a:t>
                      </a:r>
                      <a:endParaRPr b="1"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Alta</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latin typeface="Calibri"/>
                          <a:ea typeface="Calibri"/>
                          <a:cs typeface="Calibri"/>
                          <a:sym typeface="Calibri"/>
                        </a:rPr>
                        <a:t>No</a:t>
                      </a:r>
                      <a:endParaRPr b="1"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351" name="Google Shape;351;p41"/>
          <p:cNvGraphicFramePr/>
          <p:nvPr/>
        </p:nvGraphicFramePr>
        <p:xfrm>
          <a:off x="6270250" y="2378750"/>
          <a:ext cx="3000000" cy="3000000"/>
        </p:xfrm>
        <a:graphic>
          <a:graphicData uri="http://schemas.openxmlformats.org/drawingml/2006/table">
            <a:tbl>
              <a:tblPr>
                <a:noFill/>
                <a:tableStyleId>{9B4F06A4-4906-4C65-B40E-1D358F82FF19}</a:tableStyleId>
              </a:tblPr>
              <a:tblGrid>
                <a:gridCol w="952500"/>
                <a:gridCol w="952500"/>
              </a:tblGrid>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Humedad</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Correr</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Alta</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70AD47"/>
                          </a:solidFill>
                          <a:latin typeface="Calibri"/>
                          <a:ea typeface="Calibri"/>
                          <a:cs typeface="Calibri"/>
                          <a:sym typeface="Calibri"/>
                        </a:rPr>
                        <a:t>Sí</a:t>
                      </a:r>
                      <a:endParaRPr b="1"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Alta</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70AD47"/>
                          </a:solidFill>
                          <a:latin typeface="Calibri"/>
                          <a:ea typeface="Calibri"/>
                          <a:cs typeface="Calibri"/>
                          <a:sym typeface="Calibri"/>
                        </a:rPr>
                        <a:t>Sí</a:t>
                      </a:r>
                      <a:endParaRPr b="1"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Alta</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70AD47"/>
                          </a:solidFill>
                          <a:latin typeface="Calibri"/>
                          <a:ea typeface="Calibri"/>
                          <a:cs typeface="Calibri"/>
                          <a:sym typeface="Calibri"/>
                        </a:rPr>
                        <a:t>Sí</a:t>
                      </a:r>
                      <a:endParaRPr b="1"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70AD47"/>
                          </a:solidFill>
                          <a:latin typeface="Calibri"/>
                          <a:ea typeface="Calibri"/>
                          <a:cs typeface="Calibri"/>
                          <a:sym typeface="Calibri"/>
                        </a:rPr>
                        <a:t>Sí</a:t>
                      </a:r>
                      <a:endParaRPr b="1"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Algunos problemas difíciles de con programas tradicionales</a:t>
            </a:r>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2"/>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Ejemplo</a:t>
            </a:r>
            <a:endParaRPr/>
          </a:p>
        </p:txBody>
      </p:sp>
      <p:sp>
        <p:nvSpPr>
          <p:cNvPr id="357" name="Google Shape;357;p4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58" name="Google Shape;358;p42"/>
          <p:cNvGraphicFramePr/>
          <p:nvPr/>
        </p:nvGraphicFramePr>
        <p:xfrm>
          <a:off x="241525" y="1435775"/>
          <a:ext cx="3000000" cy="3000000"/>
        </p:xfrm>
        <a:graphic>
          <a:graphicData uri="http://schemas.openxmlformats.org/drawingml/2006/table">
            <a:tbl>
              <a:tblPr>
                <a:noFill/>
                <a:tableStyleId>{9B4F06A4-4906-4C65-B40E-1D358F82FF19}</a:tableStyleId>
              </a:tblPr>
              <a:tblGrid>
                <a:gridCol w="534575"/>
                <a:gridCol w="779025"/>
                <a:gridCol w="575900"/>
                <a:gridCol w="653150"/>
                <a:gridCol w="459750"/>
              </a:tblGrid>
              <a:tr h="131600">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Cielo</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Temperatura</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Humedad</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Viento</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Correr</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Frío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Lluvia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Sol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Templado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Alta</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1600">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Nublado</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Calor</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Normal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Débil</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59" name="Google Shape;359;p42"/>
          <p:cNvSpPr txBox="1"/>
          <p:nvPr/>
        </p:nvSpPr>
        <p:spPr>
          <a:xfrm>
            <a:off x="3433450" y="1435775"/>
            <a:ext cx="5447700" cy="29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Voy armando calculando cada probabilidad: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P(Viento = Débil | No)	P(Viento = Débil | Si)</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2/5 = 0.4					   6/8 = 0.75</a:t>
            </a:r>
            <a:endParaRPr>
              <a:latin typeface="Roboto"/>
              <a:ea typeface="Roboto"/>
              <a:cs typeface="Roboto"/>
              <a:sym typeface="Roboto"/>
            </a:endParaRPr>
          </a:p>
        </p:txBody>
      </p:sp>
      <p:graphicFrame>
        <p:nvGraphicFramePr>
          <p:cNvPr id="360" name="Google Shape;360;p42"/>
          <p:cNvGraphicFramePr/>
          <p:nvPr/>
        </p:nvGraphicFramePr>
        <p:xfrm>
          <a:off x="3496750" y="2378750"/>
          <a:ext cx="3000000" cy="3000000"/>
        </p:xfrm>
        <a:graphic>
          <a:graphicData uri="http://schemas.openxmlformats.org/drawingml/2006/table">
            <a:tbl>
              <a:tblPr>
                <a:noFill/>
                <a:tableStyleId>{9B4F06A4-4906-4C65-B40E-1D358F82FF19}</a:tableStyleId>
              </a:tblPr>
              <a:tblGrid>
                <a:gridCol w="952500"/>
                <a:gridCol w="952500"/>
              </a:tblGrid>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Humedad</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Correr</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Débil</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latin typeface="Calibri"/>
                          <a:ea typeface="Calibri"/>
                          <a:cs typeface="Calibri"/>
                          <a:sym typeface="Calibri"/>
                        </a:rPr>
                        <a:t>No</a:t>
                      </a:r>
                      <a:endParaRPr b="1"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Débil</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latin typeface="Calibri"/>
                          <a:ea typeface="Calibri"/>
                          <a:cs typeface="Calibri"/>
                          <a:sym typeface="Calibri"/>
                        </a:rPr>
                        <a:t>No</a:t>
                      </a:r>
                      <a:endParaRPr b="1"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FF0000"/>
                          </a:solidFill>
                          <a:latin typeface="Calibri"/>
                          <a:ea typeface="Calibri"/>
                          <a:cs typeface="Calibri"/>
                          <a:sym typeface="Calibri"/>
                        </a:rPr>
                        <a:t>No</a:t>
                      </a:r>
                      <a:endParaRPr sz="1000">
                        <a:solidFill>
                          <a:srgbClr val="FF0000"/>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361" name="Google Shape;361;p42"/>
          <p:cNvGraphicFramePr/>
          <p:nvPr/>
        </p:nvGraphicFramePr>
        <p:xfrm>
          <a:off x="6270250" y="2378750"/>
          <a:ext cx="3000000" cy="3000000"/>
        </p:xfrm>
        <a:graphic>
          <a:graphicData uri="http://schemas.openxmlformats.org/drawingml/2006/table">
            <a:tbl>
              <a:tblPr>
                <a:noFill/>
                <a:tableStyleId>{9B4F06A4-4906-4C65-B40E-1D358F82FF19}</a:tableStyleId>
              </a:tblPr>
              <a:tblGrid>
                <a:gridCol w="952500"/>
                <a:gridCol w="952500"/>
              </a:tblGrid>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Humedad</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Correr</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Débil</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70AD47"/>
                          </a:solidFill>
                          <a:latin typeface="Calibri"/>
                          <a:ea typeface="Calibri"/>
                          <a:cs typeface="Calibri"/>
                          <a:sym typeface="Calibri"/>
                        </a:rPr>
                        <a:t>Sí</a:t>
                      </a:r>
                      <a:endParaRPr b="1"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Débil</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70AD47"/>
                          </a:solidFill>
                          <a:latin typeface="Calibri"/>
                          <a:ea typeface="Calibri"/>
                          <a:cs typeface="Calibri"/>
                          <a:sym typeface="Calibri"/>
                        </a:rPr>
                        <a:t>Sí</a:t>
                      </a:r>
                      <a:endParaRPr b="1"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Débil</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70AD47"/>
                          </a:solidFill>
                          <a:latin typeface="Calibri"/>
                          <a:ea typeface="Calibri"/>
                          <a:cs typeface="Calibri"/>
                          <a:sym typeface="Calibri"/>
                        </a:rPr>
                        <a:t>Sí</a:t>
                      </a:r>
                      <a:endParaRPr b="1"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Débil</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70AD47"/>
                          </a:solidFill>
                          <a:latin typeface="Calibri"/>
                          <a:ea typeface="Calibri"/>
                          <a:cs typeface="Calibri"/>
                          <a:sym typeface="Calibri"/>
                        </a:rPr>
                        <a:t>Sí</a:t>
                      </a:r>
                      <a:endParaRPr b="1"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Débil</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70AD47"/>
                          </a:solidFill>
                          <a:latin typeface="Calibri"/>
                          <a:ea typeface="Calibri"/>
                          <a:cs typeface="Calibri"/>
                          <a:sym typeface="Calibri"/>
                        </a:rPr>
                        <a:t>Sí</a:t>
                      </a:r>
                      <a:endParaRPr b="1"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Calibri"/>
                          <a:ea typeface="Calibri"/>
                          <a:cs typeface="Calibri"/>
                          <a:sym typeface="Calibri"/>
                        </a:rPr>
                        <a:t>Fuerte</a:t>
                      </a:r>
                      <a:endParaRPr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70AD47"/>
                          </a:solidFill>
                          <a:latin typeface="Calibri"/>
                          <a:ea typeface="Calibri"/>
                          <a:cs typeface="Calibri"/>
                          <a:sym typeface="Calibri"/>
                        </a:rPr>
                        <a:t>Sí</a:t>
                      </a:r>
                      <a:endParaRPr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latin typeface="Calibri"/>
                          <a:ea typeface="Calibri"/>
                          <a:cs typeface="Calibri"/>
                          <a:sym typeface="Calibri"/>
                        </a:rPr>
                        <a:t>Débil</a:t>
                      </a:r>
                      <a:endParaRPr b="1" sz="10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70AD47"/>
                          </a:solidFill>
                          <a:latin typeface="Calibri"/>
                          <a:ea typeface="Calibri"/>
                          <a:cs typeface="Calibri"/>
                          <a:sym typeface="Calibri"/>
                        </a:rPr>
                        <a:t>Sí</a:t>
                      </a:r>
                      <a:endParaRPr b="1" sz="1000">
                        <a:solidFill>
                          <a:srgbClr val="70AD47"/>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62" name="Google Shape;362;p42"/>
          <p:cNvSpPr txBox="1"/>
          <p:nvPr/>
        </p:nvSpPr>
        <p:spPr>
          <a:xfrm>
            <a:off x="141900" y="835213"/>
            <a:ext cx="87393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Quiero clasificar:  &lt; Cielo = Sol, Temperatura = Calor, Humedad=Normal, Viento= Debil&gt;</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3"/>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Ejemplo</a:t>
            </a:r>
            <a:endParaRPr/>
          </a:p>
        </p:txBody>
      </p:sp>
      <p:sp>
        <p:nvSpPr>
          <p:cNvPr id="368" name="Google Shape;368;p43"/>
          <p:cNvSpPr txBox="1"/>
          <p:nvPr/>
        </p:nvSpPr>
        <p:spPr>
          <a:xfrm>
            <a:off x="141900" y="835213"/>
            <a:ext cx="87393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Quiero clasificar:  &lt; Cielo = Sol, Temperatura = Calor, Humedad=Alta, Viento= Debil&gt;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Caso v=No</a:t>
            </a:r>
            <a:endParaRPr b="1">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P(Cielo = Sol | No) * P(Temperatura = Calor | No) * P(Humedad = Normal | No) * P(Viento = Débil | No) =</a:t>
            </a:r>
            <a:endParaRPr>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0.6 * 0.4*0.2*0.4  =</a:t>
            </a:r>
            <a:r>
              <a:rPr b="1" lang="en">
                <a:latin typeface="Roboto"/>
                <a:ea typeface="Roboto"/>
                <a:cs typeface="Roboto"/>
                <a:sym typeface="Roboto"/>
              </a:rPr>
              <a:t> 		0.0192  = P( features | No)</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Caso v=Sí</a:t>
            </a:r>
            <a:endParaRPr b="1">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P(Cielo = Sol | Sí) * P(Temperatura = Calor | Sí) * P(Humedad = </a:t>
            </a:r>
            <a:r>
              <a:rPr lang="en">
                <a:latin typeface="Roboto"/>
                <a:ea typeface="Roboto"/>
                <a:cs typeface="Roboto"/>
                <a:sym typeface="Roboto"/>
              </a:rPr>
              <a:t>Normal</a:t>
            </a:r>
            <a:r>
              <a:rPr lang="en">
                <a:latin typeface="Roboto"/>
                <a:ea typeface="Roboto"/>
                <a:cs typeface="Roboto"/>
                <a:sym typeface="Roboto"/>
              </a:rPr>
              <a:t> | Sí) * P(Viento = Débil | Sí) =</a:t>
            </a:r>
            <a:endParaRPr>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 0.25*0.25*0.625*0.75  =</a:t>
            </a:r>
            <a:r>
              <a:rPr b="1" lang="en">
                <a:latin typeface="Roboto"/>
                <a:ea typeface="Roboto"/>
                <a:cs typeface="Roboto"/>
                <a:sym typeface="Roboto"/>
              </a:rPr>
              <a:t> 	0.0292  = P( features | Sí)</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Prior: </a:t>
            </a:r>
            <a:endParaRPr b="1">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P(No)	= 6/14 	= 0.4285	</a:t>
            </a:r>
            <a:endParaRPr>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P(Sí) 		= 9/14	= 0.6428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69" name="Google Shape;369;p4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0" name="Google Shape;370;p43"/>
          <p:cNvPicPr preferRelativeResize="0"/>
          <p:nvPr/>
        </p:nvPicPr>
        <p:blipFill>
          <a:blip r:embed="rId3">
            <a:alphaModFix/>
          </a:blip>
          <a:stretch>
            <a:fillRect/>
          </a:stretch>
        </p:blipFill>
        <p:spPr>
          <a:xfrm>
            <a:off x="3549525" y="3169750"/>
            <a:ext cx="1924050" cy="504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4"/>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Ejemplo</a:t>
            </a:r>
            <a:endParaRPr/>
          </a:p>
        </p:txBody>
      </p:sp>
      <p:sp>
        <p:nvSpPr>
          <p:cNvPr id="376" name="Google Shape;376;p44"/>
          <p:cNvSpPr txBox="1"/>
          <p:nvPr/>
        </p:nvSpPr>
        <p:spPr>
          <a:xfrm>
            <a:off x="141900" y="835213"/>
            <a:ext cx="87393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Quiero clasificar:  &lt; Cielo = Sol, Temperatura = Calor, Humedad=Normal, Viento= Debil&gt;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Caso v=No</a:t>
            </a:r>
            <a:endParaRPr b="1">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P(No) * P( features | No) =</a:t>
            </a:r>
            <a:r>
              <a:rPr b="1" lang="en">
                <a:latin typeface="Roboto"/>
                <a:ea typeface="Roboto"/>
                <a:cs typeface="Roboto"/>
                <a:sym typeface="Roboto"/>
              </a:rPr>
              <a:t> 0.00822 </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Caso v=Sí</a:t>
            </a:r>
            <a:endParaRPr b="1">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P(Sí) * P( features | Sí) =</a:t>
            </a:r>
            <a:r>
              <a:rPr b="1" lang="en">
                <a:latin typeface="Roboto"/>
                <a:ea typeface="Roboto"/>
                <a:cs typeface="Roboto"/>
                <a:sym typeface="Roboto"/>
              </a:rPr>
              <a:t> 0.0188</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¿Entonces cuál es el máximo </a:t>
            </a:r>
            <a:r>
              <a:rPr i="1" lang="en">
                <a:latin typeface="Roboto"/>
                <a:ea typeface="Roboto"/>
                <a:cs typeface="Roboto"/>
                <a:sym typeface="Roboto"/>
              </a:rPr>
              <a:t>v</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v=SI</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Referencia: </a:t>
            </a:r>
            <a:r>
              <a:rPr lang="en" sz="1100" u="sng">
                <a:solidFill>
                  <a:schemeClr val="hlink"/>
                </a:solidFill>
                <a:latin typeface="Roboto"/>
                <a:ea typeface="Roboto"/>
                <a:cs typeface="Roboto"/>
                <a:sym typeface="Roboto"/>
                <a:hlinkClick r:id="rId3"/>
              </a:rPr>
              <a:t>https://www.saedsayad.com/naive_bayesian.htm</a:t>
            </a:r>
            <a:r>
              <a:rPr lang="en" sz="1100">
                <a:latin typeface="Roboto"/>
                <a:ea typeface="Roboto"/>
                <a:cs typeface="Roboto"/>
                <a:sym typeface="Roboto"/>
              </a:rPr>
              <a:t> </a:t>
            </a:r>
            <a:endParaRPr sz="11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77" name="Google Shape;377;p4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8" name="Google Shape;378;p44"/>
          <p:cNvPicPr preferRelativeResize="0"/>
          <p:nvPr/>
        </p:nvPicPr>
        <p:blipFill>
          <a:blip r:embed="rId4">
            <a:alphaModFix/>
          </a:blip>
          <a:stretch>
            <a:fillRect/>
          </a:stretch>
        </p:blipFill>
        <p:spPr>
          <a:xfrm>
            <a:off x="4857175" y="1494225"/>
            <a:ext cx="3379200" cy="88662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5"/>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Gaussian Naive Bayes</a:t>
            </a:r>
            <a:endParaRPr/>
          </a:p>
        </p:txBody>
      </p:sp>
      <p:sp>
        <p:nvSpPr>
          <p:cNvPr id="384" name="Google Shape;384;p45"/>
          <p:cNvSpPr txBox="1"/>
          <p:nvPr/>
        </p:nvSpPr>
        <p:spPr>
          <a:xfrm>
            <a:off x="270050" y="1067625"/>
            <a:ext cx="4013100" cy="80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latin typeface="Lato"/>
              <a:ea typeface="Lato"/>
              <a:cs typeface="Lato"/>
              <a:sym typeface="Lato"/>
            </a:endParaRPr>
          </a:p>
        </p:txBody>
      </p:sp>
      <p:sp>
        <p:nvSpPr>
          <p:cNvPr id="385" name="Google Shape;385;p45"/>
          <p:cNvSpPr txBox="1"/>
          <p:nvPr/>
        </p:nvSpPr>
        <p:spPr>
          <a:xfrm>
            <a:off x="361825" y="769200"/>
            <a:ext cx="4013100" cy="323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¿Qué pasa si nuestras variables son continuas?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Hacemos (casi) lo mismo que en LDA en una dimensión: estimamos media y desviación para cada clase y cada variable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Este modelo se llama Naive Bayes Gaussiano (y el otro Naive Bayes multinomial o categórico)</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Es muy parecido a LDA ¿no? ¿qué suposiciones hace uno y el otro?</a:t>
            </a:r>
            <a:endParaRPr>
              <a:latin typeface="Lato"/>
              <a:ea typeface="Lato"/>
              <a:cs typeface="Lato"/>
              <a:sym typeface="Lato"/>
            </a:endParaRPr>
          </a:p>
        </p:txBody>
      </p:sp>
      <p:pic>
        <p:nvPicPr>
          <p:cNvPr id="386" name="Google Shape;386;p45"/>
          <p:cNvPicPr preferRelativeResize="0"/>
          <p:nvPr/>
        </p:nvPicPr>
        <p:blipFill>
          <a:blip r:embed="rId3">
            <a:alphaModFix/>
          </a:blip>
          <a:stretch>
            <a:fillRect/>
          </a:stretch>
        </p:blipFill>
        <p:spPr>
          <a:xfrm>
            <a:off x="4562300" y="663900"/>
            <a:ext cx="4429299" cy="396890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6"/>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K-nearest neighbours</a:t>
            </a:r>
            <a:endParaRPr/>
          </a:p>
        </p:txBody>
      </p:sp>
      <p:sp>
        <p:nvSpPr>
          <p:cNvPr id="392" name="Google Shape;392;p46"/>
          <p:cNvSpPr txBox="1"/>
          <p:nvPr/>
        </p:nvSpPr>
        <p:spPr>
          <a:xfrm>
            <a:off x="270050" y="1067625"/>
            <a:ext cx="40131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600">
                <a:latin typeface="Lato"/>
                <a:ea typeface="Lato"/>
                <a:cs typeface="Lato"/>
                <a:sym typeface="Lato"/>
              </a:rPr>
              <a:t>K vecinos más cercanos</a:t>
            </a:r>
            <a:endParaRPr b="1"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rPr lang="en" sz="1600">
                <a:latin typeface="Lato"/>
                <a:ea typeface="Lato"/>
                <a:cs typeface="Lato"/>
                <a:sym typeface="Lato"/>
              </a:rPr>
              <a:t>Un algoritmo muy sencillo de clasificación: copiar al vecino más cercano. O a los k más cercanos, realizando una votación entre ellos.</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p:txBody>
      </p:sp>
      <p:sp>
        <p:nvSpPr>
          <p:cNvPr id="393" name="Google Shape;393;p46"/>
          <p:cNvSpPr txBox="1"/>
          <p:nvPr/>
        </p:nvSpPr>
        <p:spPr>
          <a:xfrm>
            <a:off x="4890313" y="4204550"/>
            <a:ext cx="3813600" cy="3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Imagen tomada de “Towards Data Science”</a:t>
            </a:r>
            <a:endParaRPr sz="1000">
              <a:latin typeface="Lato"/>
              <a:ea typeface="Lato"/>
              <a:cs typeface="Lato"/>
              <a:sym typeface="Lato"/>
            </a:endParaRPr>
          </a:p>
          <a:p>
            <a:pPr indent="0" lvl="0" marL="0" rtl="0" algn="ctr">
              <a:spcBef>
                <a:spcPts val="0"/>
              </a:spcBef>
              <a:spcAft>
                <a:spcPts val="0"/>
              </a:spcAft>
              <a:buNone/>
            </a:pPr>
            <a:r>
              <a:t/>
            </a:r>
            <a:endParaRPr sz="1000">
              <a:latin typeface="Lato"/>
              <a:ea typeface="Lato"/>
              <a:cs typeface="Lato"/>
              <a:sym typeface="Lato"/>
            </a:endParaRPr>
          </a:p>
        </p:txBody>
      </p:sp>
      <p:pic>
        <p:nvPicPr>
          <p:cNvPr id="394" name="Google Shape;394;p46"/>
          <p:cNvPicPr preferRelativeResize="0"/>
          <p:nvPr/>
        </p:nvPicPr>
        <p:blipFill>
          <a:blip r:embed="rId3">
            <a:alphaModFix/>
          </a:blip>
          <a:stretch>
            <a:fillRect/>
          </a:stretch>
        </p:blipFill>
        <p:spPr>
          <a:xfrm>
            <a:off x="4519100" y="1049500"/>
            <a:ext cx="4556048" cy="3044495"/>
          </a:xfrm>
          <a:prstGeom prst="rect">
            <a:avLst/>
          </a:prstGeom>
          <a:noFill/>
          <a:ln>
            <a:noFill/>
          </a:ln>
        </p:spPr>
      </p:pic>
      <p:pic>
        <p:nvPicPr>
          <p:cNvPr id="395" name="Google Shape;395;p46"/>
          <p:cNvPicPr preferRelativeResize="0"/>
          <p:nvPr/>
        </p:nvPicPr>
        <p:blipFill>
          <a:blip r:embed="rId4">
            <a:alphaModFix/>
          </a:blip>
          <a:stretch>
            <a:fillRect/>
          </a:stretch>
        </p:blipFill>
        <p:spPr>
          <a:xfrm>
            <a:off x="270050" y="3166050"/>
            <a:ext cx="4105275" cy="828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7"/>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K-nearest neighbours</a:t>
            </a:r>
            <a:endParaRPr/>
          </a:p>
        </p:txBody>
      </p:sp>
      <p:sp>
        <p:nvSpPr>
          <p:cNvPr id="401" name="Google Shape;401;p47"/>
          <p:cNvSpPr txBox="1"/>
          <p:nvPr/>
        </p:nvSpPr>
        <p:spPr>
          <a:xfrm>
            <a:off x="270050" y="1067625"/>
            <a:ext cx="4013100" cy="26475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b="1"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rPr b="1" lang="en" sz="1600">
                <a:latin typeface="Lato"/>
                <a:ea typeface="Lato"/>
                <a:cs typeface="Lato"/>
                <a:sym typeface="Lato"/>
              </a:rPr>
              <a:t>Ventajas: </a:t>
            </a:r>
            <a:r>
              <a:rPr lang="en" sz="1600">
                <a:latin typeface="Lato"/>
                <a:ea typeface="Lato"/>
                <a:cs typeface="Lato"/>
                <a:sym typeface="Lato"/>
              </a:rPr>
              <a:t>Aproxima la distribución de los datos!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rPr b="1" lang="en" sz="1600">
                <a:latin typeface="Lato"/>
                <a:ea typeface="Lato"/>
                <a:cs typeface="Lato"/>
                <a:sym typeface="Lato"/>
              </a:rPr>
              <a:t>Desventajas: </a:t>
            </a:r>
            <a:r>
              <a:rPr lang="en" sz="1600">
                <a:latin typeface="Lato"/>
                <a:ea typeface="Lato"/>
                <a:cs typeface="Lato"/>
                <a:sym typeface="Lato"/>
              </a:rPr>
              <a:t>Necesito muchos datos* y me los tengo que guardar</a:t>
            </a:r>
            <a:endParaRPr sz="1600">
              <a:latin typeface="Lato"/>
              <a:ea typeface="Lato"/>
              <a:cs typeface="Lato"/>
              <a:sym typeface="Lato"/>
            </a:endParaRPr>
          </a:p>
        </p:txBody>
      </p:sp>
      <p:sp>
        <p:nvSpPr>
          <p:cNvPr id="402" name="Google Shape;402;p47"/>
          <p:cNvSpPr txBox="1"/>
          <p:nvPr/>
        </p:nvSpPr>
        <p:spPr>
          <a:xfrm>
            <a:off x="4890313" y="4204550"/>
            <a:ext cx="3813600" cy="3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Imagen tomada de “Towards Data Science”</a:t>
            </a:r>
            <a:endParaRPr sz="1000">
              <a:latin typeface="Lato"/>
              <a:ea typeface="Lato"/>
              <a:cs typeface="Lato"/>
              <a:sym typeface="Lato"/>
            </a:endParaRPr>
          </a:p>
          <a:p>
            <a:pPr indent="0" lvl="0" marL="0" rtl="0" algn="ctr">
              <a:spcBef>
                <a:spcPts val="0"/>
              </a:spcBef>
              <a:spcAft>
                <a:spcPts val="0"/>
              </a:spcAft>
              <a:buNone/>
            </a:pPr>
            <a:r>
              <a:t/>
            </a:r>
            <a:endParaRPr sz="1000">
              <a:latin typeface="Lato"/>
              <a:ea typeface="Lato"/>
              <a:cs typeface="Lato"/>
              <a:sym typeface="Lato"/>
            </a:endParaRPr>
          </a:p>
        </p:txBody>
      </p:sp>
      <p:pic>
        <p:nvPicPr>
          <p:cNvPr id="403" name="Google Shape;403;p47"/>
          <p:cNvPicPr preferRelativeResize="0"/>
          <p:nvPr/>
        </p:nvPicPr>
        <p:blipFill>
          <a:blip r:embed="rId3">
            <a:alphaModFix/>
          </a:blip>
          <a:stretch>
            <a:fillRect/>
          </a:stretch>
        </p:blipFill>
        <p:spPr>
          <a:xfrm>
            <a:off x="4519100" y="1049500"/>
            <a:ext cx="4556048" cy="304449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8"/>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K-nearest neighbours</a:t>
            </a:r>
            <a:endParaRPr/>
          </a:p>
        </p:txBody>
      </p:sp>
      <p:sp>
        <p:nvSpPr>
          <p:cNvPr id="409" name="Google Shape;409;p48"/>
          <p:cNvSpPr txBox="1"/>
          <p:nvPr/>
        </p:nvSpPr>
        <p:spPr>
          <a:xfrm>
            <a:off x="270050" y="1067625"/>
            <a:ext cx="4013100" cy="35031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600">
                <a:latin typeface="Lato"/>
                <a:ea typeface="Lato"/>
                <a:cs typeface="Lato"/>
                <a:sym typeface="Lato"/>
              </a:rPr>
              <a:t>Entrenamiento:</a:t>
            </a:r>
            <a:endParaRPr b="1" sz="1600">
              <a:latin typeface="Lato"/>
              <a:ea typeface="Lato"/>
              <a:cs typeface="Lato"/>
              <a:sym typeface="Lato"/>
            </a:endParaRPr>
          </a:p>
          <a:p>
            <a:pPr indent="0" lvl="0" marL="0" rtl="0" algn="just">
              <a:spcBef>
                <a:spcPts val="0"/>
              </a:spcBef>
              <a:spcAft>
                <a:spcPts val="0"/>
              </a:spcAft>
              <a:buNone/>
            </a:pPr>
            <a:r>
              <a:t/>
            </a:r>
            <a:endParaRPr b="1" sz="1600">
              <a:latin typeface="Lato"/>
              <a:ea typeface="Lato"/>
              <a:cs typeface="Lato"/>
              <a:sym typeface="Lato"/>
            </a:endParaRPr>
          </a:p>
          <a:p>
            <a:pPr indent="0" lvl="0" marL="0" rtl="0" algn="just">
              <a:spcBef>
                <a:spcPts val="0"/>
              </a:spcBef>
              <a:spcAft>
                <a:spcPts val="0"/>
              </a:spcAft>
              <a:buNone/>
            </a:pPr>
            <a:r>
              <a:rPr lang="en" sz="1600">
                <a:latin typeface="Lato"/>
                <a:ea typeface="Lato"/>
                <a:cs typeface="Lato"/>
                <a:sym typeface="Lato"/>
              </a:rPr>
              <a:t>Guardar el dataset de entrenamiento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rPr b="1" lang="en" sz="1600">
                <a:latin typeface="Lato"/>
                <a:ea typeface="Lato"/>
                <a:cs typeface="Lato"/>
                <a:sym typeface="Lato"/>
              </a:rPr>
              <a:t>Inferencia:</a:t>
            </a:r>
            <a:endParaRPr b="1" sz="1600">
              <a:latin typeface="Lato"/>
              <a:ea typeface="Lato"/>
              <a:cs typeface="Lato"/>
              <a:sym typeface="Lato"/>
            </a:endParaRPr>
          </a:p>
          <a:p>
            <a:pPr indent="0" lvl="0" marL="0" rtl="0" algn="just">
              <a:spcBef>
                <a:spcPts val="0"/>
              </a:spcBef>
              <a:spcAft>
                <a:spcPts val="0"/>
              </a:spcAft>
              <a:buNone/>
            </a:pPr>
            <a:r>
              <a:t/>
            </a:r>
            <a:endParaRPr b="1" sz="1600">
              <a:latin typeface="Lato"/>
              <a:ea typeface="Lato"/>
              <a:cs typeface="Lato"/>
              <a:sym typeface="Lato"/>
            </a:endParaRPr>
          </a:p>
          <a:p>
            <a:pPr indent="0" lvl="0" marL="0" rtl="0" algn="just">
              <a:spcBef>
                <a:spcPts val="0"/>
              </a:spcBef>
              <a:spcAft>
                <a:spcPts val="0"/>
              </a:spcAft>
              <a:buNone/>
            </a:pPr>
            <a:r>
              <a:rPr lang="en" sz="1600">
                <a:latin typeface="Lato"/>
                <a:ea typeface="Lato"/>
                <a:cs typeface="Lato"/>
                <a:sym typeface="Lato"/>
              </a:rPr>
              <a:t>Dado un punto, busco sus k vecinos más cercanos y calculo frecuencia por clase (y elijo la más frecuente)</a:t>
            </a:r>
            <a:endParaRPr sz="1600">
              <a:latin typeface="Lato"/>
              <a:ea typeface="Lato"/>
              <a:cs typeface="Lato"/>
              <a:sym typeface="Lato"/>
            </a:endParaRPr>
          </a:p>
          <a:p>
            <a:pPr indent="0" lvl="0" marL="0" rtl="0" algn="just">
              <a:spcBef>
                <a:spcPts val="0"/>
              </a:spcBef>
              <a:spcAft>
                <a:spcPts val="0"/>
              </a:spcAft>
              <a:buNone/>
            </a:pPr>
            <a:r>
              <a:t/>
            </a:r>
            <a:endParaRPr b="1" sz="1600">
              <a:latin typeface="Lato"/>
              <a:ea typeface="Lato"/>
              <a:cs typeface="Lato"/>
              <a:sym typeface="Lato"/>
            </a:endParaRPr>
          </a:p>
          <a:p>
            <a:pPr indent="0" lvl="0" marL="0" rtl="0" algn="just">
              <a:spcBef>
                <a:spcPts val="0"/>
              </a:spcBef>
              <a:spcAft>
                <a:spcPts val="0"/>
              </a:spcAft>
              <a:buNone/>
            </a:pPr>
            <a:r>
              <a:t/>
            </a:r>
            <a:endParaRPr b="1" sz="1600">
              <a:latin typeface="Lato"/>
              <a:ea typeface="Lato"/>
              <a:cs typeface="Lato"/>
              <a:sym typeface="Lato"/>
            </a:endParaRPr>
          </a:p>
        </p:txBody>
      </p:sp>
      <p:sp>
        <p:nvSpPr>
          <p:cNvPr id="410" name="Google Shape;410;p48"/>
          <p:cNvSpPr txBox="1"/>
          <p:nvPr/>
        </p:nvSpPr>
        <p:spPr>
          <a:xfrm>
            <a:off x="4890313" y="4204550"/>
            <a:ext cx="3813600" cy="3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Imagen tomada de “Towards Data Science”</a:t>
            </a:r>
            <a:endParaRPr sz="1000">
              <a:latin typeface="Lato"/>
              <a:ea typeface="Lato"/>
              <a:cs typeface="Lato"/>
              <a:sym typeface="Lato"/>
            </a:endParaRPr>
          </a:p>
          <a:p>
            <a:pPr indent="0" lvl="0" marL="0" rtl="0" algn="ctr">
              <a:spcBef>
                <a:spcPts val="0"/>
              </a:spcBef>
              <a:spcAft>
                <a:spcPts val="0"/>
              </a:spcAft>
              <a:buNone/>
            </a:pPr>
            <a:r>
              <a:t/>
            </a:r>
            <a:endParaRPr sz="1000">
              <a:latin typeface="Lato"/>
              <a:ea typeface="Lato"/>
              <a:cs typeface="Lato"/>
              <a:sym typeface="Lato"/>
            </a:endParaRPr>
          </a:p>
        </p:txBody>
      </p:sp>
      <p:pic>
        <p:nvPicPr>
          <p:cNvPr id="411" name="Google Shape;411;p48"/>
          <p:cNvPicPr preferRelativeResize="0"/>
          <p:nvPr/>
        </p:nvPicPr>
        <p:blipFill>
          <a:blip r:embed="rId3">
            <a:alphaModFix/>
          </a:blip>
          <a:stretch>
            <a:fillRect/>
          </a:stretch>
        </p:blipFill>
        <p:spPr>
          <a:xfrm>
            <a:off x="4519100" y="1049500"/>
            <a:ext cx="4556048" cy="304449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Métricas de evaluación</a:t>
            </a:r>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0"/>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Evaluación</a:t>
            </a:r>
            <a:endParaRPr/>
          </a:p>
        </p:txBody>
      </p:sp>
      <p:sp>
        <p:nvSpPr>
          <p:cNvPr id="422" name="Google Shape;422;p50"/>
          <p:cNvSpPr txBox="1"/>
          <p:nvPr/>
        </p:nvSpPr>
        <p:spPr>
          <a:xfrm>
            <a:off x="262450" y="824500"/>
            <a:ext cx="4013100" cy="3879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Lato"/>
                <a:ea typeface="Lato"/>
                <a:cs typeface="Lato"/>
                <a:sym typeface="Lato"/>
              </a:rPr>
              <a:t>¿Cómo comparamos distintos algoritmos de aprendizaje para ver “cuál funciona mejor”?</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rPr lang="en" sz="1600">
                <a:latin typeface="Lato"/>
                <a:ea typeface="Lato"/>
                <a:cs typeface="Lato"/>
                <a:sym typeface="Lato"/>
              </a:rPr>
              <a:t>¿Lo probamos sobre el mismo conjunto de entrenamiento? NO</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rPr lang="en" sz="1600">
                <a:latin typeface="Lato"/>
                <a:ea typeface="Lato"/>
                <a:cs typeface="Lato"/>
                <a:sym typeface="Lato"/>
              </a:rPr>
              <a:t>Queremos que nuestros modelos aprendan a </a:t>
            </a:r>
            <a:r>
              <a:rPr b="1" lang="en" sz="1600">
                <a:latin typeface="Lato"/>
                <a:ea typeface="Lato"/>
                <a:cs typeface="Lato"/>
                <a:sym typeface="Lato"/>
              </a:rPr>
              <a:t>generalizar</a:t>
            </a:r>
            <a:r>
              <a:rPr lang="en" sz="1600">
                <a:latin typeface="Lato"/>
                <a:ea typeface="Lato"/>
                <a:cs typeface="Lato"/>
                <a:sym typeface="Lato"/>
              </a:rPr>
              <a:t>, no a </a:t>
            </a:r>
            <a:r>
              <a:rPr b="1" lang="en" sz="1600">
                <a:latin typeface="Lato"/>
                <a:ea typeface="Lato"/>
                <a:cs typeface="Lato"/>
                <a:sym typeface="Lato"/>
              </a:rPr>
              <a:t>memorizar</a:t>
            </a:r>
            <a:endParaRPr b="1" sz="1600">
              <a:latin typeface="Lato"/>
              <a:ea typeface="Lato"/>
              <a:cs typeface="Lato"/>
              <a:sym typeface="Lato"/>
            </a:endParaRPr>
          </a:p>
          <a:p>
            <a:pPr indent="0" lvl="0" marL="0" rtl="0" algn="just">
              <a:spcBef>
                <a:spcPts val="0"/>
              </a:spcBef>
              <a:spcAft>
                <a:spcPts val="0"/>
              </a:spcAft>
              <a:buNone/>
            </a:pPr>
            <a:r>
              <a:t/>
            </a:r>
            <a:endParaRPr b="1" sz="1600">
              <a:latin typeface="Lato"/>
              <a:ea typeface="Lato"/>
              <a:cs typeface="Lato"/>
              <a:sym typeface="Lato"/>
            </a:endParaRPr>
          </a:p>
          <a:p>
            <a:pPr indent="0" lvl="0" marL="0" rtl="0" algn="just">
              <a:spcBef>
                <a:spcPts val="0"/>
              </a:spcBef>
              <a:spcAft>
                <a:spcPts val="0"/>
              </a:spcAft>
              <a:buNone/>
            </a:pPr>
            <a:r>
              <a:rPr lang="en" sz="1600">
                <a:latin typeface="Lato"/>
                <a:ea typeface="Lato"/>
                <a:cs typeface="Lato"/>
                <a:sym typeface="Lato"/>
              </a:rPr>
              <a:t>Utilizamos un conjunto de instancias que no vimos en el entrenamiento, llamado conjunto de </a:t>
            </a:r>
            <a:r>
              <a:rPr b="1" lang="en" sz="1600">
                <a:latin typeface="Lato"/>
                <a:ea typeface="Lato"/>
                <a:cs typeface="Lato"/>
                <a:sym typeface="Lato"/>
              </a:rPr>
              <a:t>evaluación </a:t>
            </a:r>
            <a:r>
              <a:rPr lang="en" sz="1600">
                <a:latin typeface="Lato"/>
                <a:ea typeface="Lato"/>
                <a:cs typeface="Lato"/>
                <a:sym typeface="Lato"/>
              </a:rPr>
              <a:t>(</a:t>
            </a:r>
            <a:r>
              <a:rPr b="1" lang="en" sz="1600">
                <a:latin typeface="Lato"/>
                <a:ea typeface="Lato"/>
                <a:cs typeface="Lato"/>
                <a:sym typeface="Lato"/>
              </a:rPr>
              <a:t>test)</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p:txBody>
      </p:sp>
      <p:pic>
        <p:nvPicPr>
          <p:cNvPr id="423" name="Google Shape;423;p50"/>
          <p:cNvPicPr preferRelativeResize="0"/>
          <p:nvPr/>
        </p:nvPicPr>
        <p:blipFill>
          <a:blip r:embed="rId3">
            <a:alphaModFix/>
          </a:blip>
          <a:stretch>
            <a:fillRect/>
          </a:stretch>
        </p:blipFill>
        <p:spPr>
          <a:xfrm>
            <a:off x="4572000" y="1200150"/>
            <a:ext cx="4114800" cy="2743200"/>
          </a:xfrm>
          <a:prstGeom prst="rect">
            <a:avLst/>
          </a:prstGeom>
          <a:noFill/>
          <a:ln>
            <a:noFill/>
          </a:ln>
        </p:spPr>
      </p:pic>
      <p:sp>
        <p:nvSpPr>
          <p:cNvPr id="424" name="Google Shape;424;p50"/>
          <p:cNvSpPr txBox="1"/>
          <p:nvPr/>
        </p:nvSpPr>
        <p:spPr>
          <a:xfrm>
            <a:off x="5090325" y="3897500"/>
            <a:ext cx="3487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 rojo: regresión lineal </a:t>
            </a:r>
            <a:br>
              <a:rPr lang="en" sz="1000">
                <a:latin typeface="Lato"/>
                <a:ea typeface="Lato"/>
                <a:cs typeface="Lato"/>
                <a:sym typeface="Lato"/>
              </a:rPr>
            </a:br>
            <a:r>
              <a:rPr lang="en" sz="1000">
                <a:latin typeface="Lato"/>
                <a:ea typeface="Lato"/>
                <a:cs typeface="Lato"/>
                <a:sym typeface="Lato"/>
              </a:rPr>
              <a:t>En naranja: interpolación </a:t>
            </a:r>
            <a:endParaRPr sz="1000">
              <a:latin typeface="Lato"/>
              <a:ea typeface="Lato"/>
              <a:cs typeface="Lato"/>
              <a:sym typeface="Lato"/>
            </a:endParaRPr>
          </a:p>
        </p:txBody>
      </p:sp>
      <p:pic>
        <p:nvPicPr>
          <p:cNvPr id="425" name="Google Shape;425;p50"/>
          <p:cNvPicPr preferRelativeResize="0"/>
          <p:nvPr/>
        </p:nvPicPr>
        <p:blipFill>
          <a:blip r:embed="rId4">
            <a:alphaModFix/>
          </a:blip>
          <a:stretch>
            <a:fillRect/>
          </a:stretch>
        </p:blipFill>
        <p:spPr>
          <a:xfrm>
            <a:off x="262445" y="4390095"/>
            <a:ext cx="3893375" cy="344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1"/>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Métricas de evaluación</a:t>
            </a:r>
            <a:endParaRPr/>
          </a:p>
        </p:txBody>
      </p:sp>
      <p:sp>
        <p:nvSpPr>
          <p:cNvPr id="431" name="Google Shape;431;p51"/>
          <p:cNvSpPr txBox="1"/>
          <p:nvPr/>
        </p:nvSpPr>
        <p:spPr>
          <a:xfrm>
            <a:off x="262450" y="824500"/>
            <a:ext cx="4402500" cy="3879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latin typeface="Lato"/>
                <a:ea typeface="Lato"/>
                <a:cs typeface="Lato"/>
                <a:sym typeface="Lato"/>
              </a:rPr>
              <a:t>Algunas métricas utilizadas para la evaluación:</a:t>
            </a:r>
            <a:endParaRPr sz="1500">
              <a:latin typeface="Lato"/>
              <a:ea typeface="Lato"/>
              <a:cs typeface="Lato"/>
              <a:sym typeface="Lato"/>
            </a:endParaRPr>
          </a:p>
          <a:p>
            <a:pPr indent="0" lvl="0" marL="0" rtl="0" algn="just">
              <a:spcBef>
                <a:spcPts val="0"/>
              </a:spcBef>
              <a:spcAft>
                <a:spcPts val="0"/>
              </a:spcAft>
              <a:buNone/>
            </a:pPr>
            <a:r>
              <a:t/>
            </a:r>
            <a:endParaRPr sz="1500">
              <a:latin typeface="Lato"/>
              <a:ea typeface="Lato"/>
              <a:cs typeface="Lato"/>
              <a:sym typeface="Lato"/>
            </a:endParaRPr>
          </a:p>
          <a:p>
            <a:pPr indent="-323850" lvl="0" marL="457200" rtl="0" algn="just">
              <a:spcBef>
                <a:spcPts val="0"/>
              </a:spcBef>
              <a:spcAft>
                <a:spcPts val="0"/>
              </a:spcAft>
              <a:buSzPts val="1500"/>
              <a:buFont typeface="Lato"/>
              <a:buChar char="●"/>
            </a:pPr>
            <a:r>
              <a:rPr lang="en" sz="1500">
                <a:latin typeface="Lato"/>
                <a:ea typeface="Lato"/>
                <a:cs typeface="Lato"/>
                <a:sym typeface="Lato"/>
              </a:rPr>
              <a:t>Accuracy: porcentaje de aciertos totales</a:t>
            </a:r>
            <a:endParaRPr sz="1500">
              <a:latin typeface="Lato"/>
              <a:ea typeface="Lato"/>
              <a:cs typeface="Lato"/>
              <a:sym typeface="Lato"/>
            </a:endParaRPr>
          </a:p>
          <a:p>
            <a:pPr indent="0" lvl="0" marL="0" rtl="0" algn="just">
              <a:spcBef>
                <a:spcPts val="0"/>
              </a:spcBef>
              <a:spcAft>
                <a:spcPts val="0"/>
              </a:spcAft>
              <a:buNone/>
            </a:pPr>
            <a:r>
              <a:t/>
            </a:r>
            <a:endParaRPr sz="1500">
              <a:latin typeface="Lato"/>
              <a:ea typeface="Lato"/>
              <a:cs typeface="Lato"/>
              <a:sym typeface="Lato"/>
            </a:endParaRPr>
          </a:p>
          <a:p>
            <a:pPr indent="0" lvl="0" marL="0" rtl="0" algn="just">
              <a:spcBef>
                <a:spcPts val="0"/>
              </a:spcBef>
              <a:spcAft>
                <a:spcPts val="0"/>
              </a:spcAft>
              <a:buNone/>
            </a:pPr>
            <a:r>
              <a:rPr lang="en" sz="1500">
                <a:latin typeface="Lato"/>
                <a:ea typeface="Lato"/>
                <a:cs typeface="Lato"/>
                <a:sym typeface="Lato"/>
              </a:rPr>
              <a:t>Para problemas de clasificación binaria </a:t>
            </a:r>
            <a:endParaRPr sz="1500">
              <a:latin typeface="Lato"/>
              <a:ea typeface="Lato"/>
              <a:cs typeface="Lato"/>
              <a:sym typeface="Lato"/>
            </a:endParaRPr>
          </a:p>
          <a:p>
            <a:pPr indent="0" lvl="0" marL="0" rtl="0" algn="just">
              <a:spcBef>
                <a:spcPts val="0"/>
              </a:spcBef>
              <a:spcAft>
                <a:spcPts val="0"/>
              </a:spcAft>
              <a:buNone/>
            </a:pPr>
            <a:r>
              <a:t/>
            </a:r>
            <a:endParaRPr sz="1500">
              <a:latin typeface="Lato"/>
              <a:ea typeface="Lato"/>
              <a:cs typeface="Lato"/>
              <a:sym typeface="Lato"/>
            </a:endParaRPr>
          </a:p>
          <a:p>
            <a:pPr indent="-323850" lvl="0" marL="457200" rtl="0" algn="just">
              <a:spcBef>
                <a:spcPts val="0"/>
              </a:spcBef>
              <a:spcAft>
                <a:spcPts val="0"/>
              </a:spcAft>
              <a:buSzPts val="1500"/>
              <a:buFont typeface="Lato"/>
              <a:buChar char="●"/>
            </a:pPr>
            <a:r>
              <a:rPr lang="en" sz="1500">
                <a:latin typeface="Lato"/>
                <a:ea typeface="Lato"/>
                <a:cs typeface="Lato"/>
                <a:sym typeface="Lato"/>
              </a:rPr>
              <a:t>Precisión: ¿qué porcentaje de las veces que dije 1 le pegué?</a:t>
            </a:r>
            <a:endParaRPr sz="1500">
              <a:latin typeface="Lato"/>
              <a:ea typeface="Lato"/>
              <a:cs typeface="Lato"/>
              <a:sym typeface="Lato"/>
            </a:endParaRPr>
          </a:p>
          <a:p>
            <a:pPr indent="-323850" lvl="0" marL="457200" rtl="0" algn="just">
              <a:spcBef>
                <a:spcPts val="0"/>
              </a:spcBef>
              <a:spcAft>
                <a:spcPts val="0"/>
              </a:spcAft>
              <a:buSzPts val="1500"/>
              <a:buFont typeface="Lato"/>
              <a:buChar char="●"/>
            </a:pPr>
            <a:r>
              <a:rPr lang="en" sz="1500">
                <a:latin typeface="Lato"/>
                <a:ea typeface="Lato"/>
                <a:cs typeface="Lato"/>
                <a:sym typeface="Lato"/>
              </a:rPr>
              <a:t>Recall o sensibilidad: ¿qué porcentaje de los que eran 1 recuperé?</a:t>
            </a:r>
            <a:endParaRPr sz="1500">
              <a:latin typeface="Lato"/>
              <a:ea typeface="Lato"/>
              <a:cs typeface="Lato"/>
              <a:sym typeface="Lato"/>
            </a:endParaRPr>
          </a:p>
          <a:p>
            <a:pPr indent="-323850" lvl="0" marL="457200" rtl="0" algn="just">
              <a:spcBef>
                <a:spcPts val="0"/>
              </a:spcBef>
              <a:spcAft>
                <a:spcPts val="0"/>
              </a:spcAft>
              <a:buSzPts val="1500"/>
              <a:buFont typeface="Lato"/>
              <a:buChar char="●"/>
            </a:pPr>
            <a:r>
              <a:rPr lang="en" sz="1500">
                <a:latin typeface="Lato"/>
                <a:ea typeface="Lato"/>
                <a:cs typeface="Lato"/>
                <a:sym typeface="Lato"/>
              </a:rPr>
              <a:t>F1 score: promedio armónico entre las dos anteriores</a:t>
            </a:r>
            <a:endParaRPr sz="1500">
              <a:latin typeface="Lato"/>
              <a:ea typeface="Lato"/>
              <a:cs typeface="Lato"/>
              <a:sym typeface="Lato"/>
            </a:endParaRPr>
          </a:p>
          <a:p>
            <a:pPr indent="0" lvl="0" marL="0" rtl="0" algn="just">
              <a:spcBef>
                <a:spcPts val="0"/>
              </a:spcBef>
              <a:spcAft>
                <a:spcPts val="0"/>
              </a:spcAft>
              <a:buNone/>
            </a:pPr>
            <a:r>
              <a:t/>
            </a:r>
            <a:endParaRPr sz="1500">
              <a:latin typeface="Lato"/>
              <a:ea typeface="Lato"/>
              <a:cs typeface="Lato"/>
              <a:sym typeface="Lato"/>
            </a:endParaRPr>
          </a:p>
          <a:p>
            <a:pPr indent="0" lvl="0" marL="0" rtl="0" algn="just">
              <a:spcBef>
                <a:spcPts val="0"/>
              </a:spcBef>
              <a:spcAft>
                <a:spcPts val="0"/>
              </a:spcAft>
              <a:buNone/>
            </a:pPr>
            <a:r>
              <a:rPr lang="en" sz="1500">
                <a:latin typeface="Lato"/>
                <a:ea typeface="Lato"/>
                <a:cs typeface="Lato"/>
                <a:sym typeface="Lato"/>
              </a:rPr>
              <a:t>Estas últimas métricas son importantes para algunos problemas (imagínense un test de enfermedad, por ejemplo COVID-19)</a:t>
            </a:r>
            <a:endParaRPr sz="1500">
              <a:latin typeface="Lato"/>
              <a:ea typeface="Lato"/>
              <a:cs typeface="Lato"/>
              <a:sym typeface="Lato"/>
            </a:endParaRPr>
          </a:p>
        </p:txBody>
      </p:sp>
      <p:pic>
        <p:nvPicPr>
          <p:cNvPr id="432" name="Google Shape;432;p51"/>
          <p:cNvPicPr preferRelativeResize="0"/>
          <p:nvPr/>
        </p:nvPicPr>
        <p:blipFill>
          <a:blip r:embed="rId3">
            <a:alphaModFix/>
          </a:blip>
          <a:stretch>
            <a:fillRect/>
          </a:stretch>
        </p:blipFill>
        <p:spPr>
          <a:xfrm>
            <a:off x="5478727" y="732275"/>
            <a:ext cx="2710435" cy="3408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Detección de dígitos</a:t>
            </a:r>
            <a:endParaRPr/>
          </a:p>
        </p:txBody>
      </p:sp>
      <p:sp>
        <p:nvSpPr>
          <p:cNvPr id="107" name="Google Shape;107;p16"/>
          <p:cNvSpPr txBox="1"/>
          <p:nvPr/>
        </p:nvSpPr>
        <p:spPr>
          <a:xfrm>
            <a:off x="5341025" y="1539550"/>
            <a:ext cx="31548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Problema: </a:t>
            </a:r>
            <a:r>
              <a:rPr lang="en">
                <a:latin typeface="Lato"/>
                <a:ea typeface="Lato"/>
                <a:cs typeface="Lato"/>
                <a:sym typeface="Lato"/>
              </a:rPr>
              <a:t>Dada una imagen de 28x28 píxeles que contiene un dígito, reconocer cuál 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En este caso, queremos construir una función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sz="2200">
                <a:latin typeface="Lato"/>
                <a:ea typeface="Lato"/>
                <a:cs typeface="Lato"/>
                <a:sym typeface="Lato"/>
              </a:rPr>
              <a:t>f</a:t>
            </a:r>
            <a:r>
              <a:rPr lang="en" sz="2200">
                <a:latin typeface="Lato"/>
                <a:ea typeface="Lato"/>
                <a:cs typeface="Lato"/>
                <a:sym typeface="Lato"/>
              </a:rPr>
              <a:t>: ℝ</a:t>
            </a:r>
            <a:r>
              <a:rPr baseline="30000" lang="en" sz="2200">
                <a:latin typeface="Lato"/>
                <a:ea typeface="Lato"/>
                <a:cs typeface="Lato"/>
                <a:sym typeface="Lato"/>
              </a:rPr>
              <a:t>28x28</a:t>
            </a:r>
            <a:r>
              <a:rPr lang="en" sz="2200">
                <a:latin typeface="Lato"/>
                <a:ea typeface="Lato"/>
                <a:cs typeface="Lato"/>
                <a:sym typeface="Lato"/>
              </a:rPr>
              <a:t>-&gt;{0,1,2,...,8}</a:t>
            </a:r>
            <a:endParaRPr sz="22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¿Se animan a programarla?</a:t>
            </a:r>
            <a:endParaRPr>
              <a:latin typeface="Lato"/>
              <a:ea typeface="Lato"/>
              <a:cs typeface="Lato"/>
              <a:sym typeface="Lato"/>
            </a:endParaRPr>
          </a:p>
        </p:txBody>
      </p:sp>
      <p:pic>
        <p:nvPicPr>
          <p:cNvPr id="108" name="Google Shape;108;p16"/>
          <p:cNvPicPr preferRelativeResize="0"/>
          <p:nvPr/>
        </p:nvPicPr>
        <p:blipFill>
          <a:blip r:embed="rId3">
            <a:alphaModFix/>
          </a:blip>
          <a:stretch>
            <a:fillRect/>
          </a:stretch>
        </p:blipFill>
        <p:spPr>
          <a:xfrm>
            <a:off x="517075" y="747475"/>
            <a:ext cx="3836275" cy="38362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2"/>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Métricas de evaluación</a:t>
            </a:r>
            <a:endParaRPr/>
          </a:p>
        </p:txBody>
      </p:sp>
      <p:graphicFrame>
        <p:nvGraphicFramePr>
          <p:cNvPr id="438" name="Google Shape;438;p52"/>
          <p:cNvGraphicFramePr/>
          <p:nvPr/>
        </p:nvGraphicFramePr>
        <p:xfrm>
          <a:off x="2175875" y="998350"/>
          <a:ext cx="3000000" cy="3000000"/>
        </p:xfrm>
        <a:graphic>
          <a:graphicData uri="http://schemas.openxmlformats.org/drawingml/2006/table">
            <a:tbl>
              <a:tblPr>
                <a:noFill/>
                <a:tableStyleId>{000F3191-20BC-45D1-A803-4C808E786A8F}</a:tableStyleId>
              </a:tblPr>
              <a:tblGrid>
                <a:gridCol w="805675"/>
                <a:gridCol w="1434750"/>
                <a:gridCol w="1221125"/>
                <a:gridCol w="13307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gridSpan="2">
                  <a:txBody>
                    <a:bodyPr/>
                    <a:lstStyle/>
                    <a:p>
                      <a:pPr indent="0" lvl="0" marL="0" rtl="0" algn="ctr">
                        <a:spcBef>
                          <a:spcPts val="0"/>
                        </a:spcBef>
                        <a:spcAft>
                          <a:spcPts val="0"/>
                        </a:spcAft>
                        <a:buNone/>
                      </a:pPr>
                      <a:r>
                        <a:rPr lang="en"/>
                        <a:t>Clase predicha</a:t>
                      </a:r>
                      <a:endParaRPr/>
                    </a:p>
                  </a:txBody>
                  <a:tcPr marT="91425" marB="91425" marR="91425" marL="91425">
                    <a:lnB cap="flat" cmpd="sng" w="9525">
                      <a:solidFill>
                        <a:srgbClr val="9E9E9E"/>
                      </a:solidFill>
                      <a:prstDash val="solid"/>
                      <a:round/>
                      <a:headEnd len="sm" w="sm" type="none"/>
                      <a:tailEnd len="sm" w="sm" type="none"/>
                    </a:lnB>
                  </a:tcPr>
                </a:tc>
                <a:tc hMerge="1"/>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solidFill>
                            <a:srgbClr val="38761D"/>
                          </a:solidFill>
                        </a:rPr>
                        <a:t>0</a:t>
                      </a:r>
                      <a:endParaRPr>
                        <a:solidFill>
                          <a:srgbClr val="38761D"/>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1</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rowSpan="2">
                  <a:txBody>
                    <a:bodyPr/>
                    <a:lstStyle/>
                    <a:p>
                      <a:pPr indent="0" lvl="0" marL="0" rtl="0" algn="ctr">
                        <a:spcBef>
                          <a:spcPts val="0"/>
                        </a:spcBef>
                        <a:spcAft>
                          <a:spcPts val="0"/>
                        </a:spcAft>
                        <a:buNone/>
                      </a:pPr>
                      <a:r>
                        <a:rPr lang="en"/>
                        <a:t>Clase real</a:t>
                      </a:r>
                      <a:endParaRPr/>
                    </a:p>
                  </a:txBody>
                  <a:tcPr marT="91425" marB="91425" marR="91425" marL="91425" anchor="ctr"/>
                </a:tc>
                <a:tc>
                  <a:txBody>
                    <a:bodyPr/>
                    <a:lstStyle/>
                    <a:p>
                      <a:pPr indent="0" lvl="0" marL="0" rtl="0" algn="ctr">
                        <a:spcBef>
                          <a:spcPts val="0"/>
                        </a:spcBef>
                        <a:spcAft>
                          <a:spcPts val="0"/>
                        </a:spcAft>
                        <a:buNone/>
                      </a:pPr>
                      <a:r>
                        <a:rPr lang="en">
                          <a:solidFill>
                            <a:srgbClr val="38761D"/>
                          </a:solidFill>
                        </a:rPr>
                        <a:t>0</a:t>
                      </a:r>
                      <a:endParaRPr/>
                    </a:p>
                  </a:txBody>
                  <a:tcPr marT="91425" marB="91425" marR="91425" marL="91425"/>
                </a:tc>
                <a:tc>
                  <a:txBody>
                    <a:bodyPr/>
                    <a:lstStyle/>
                    <a:p>
                      <a:pPr indent="0" lvl="0" marL="0" rtl="0" algn="ctr">
                        <a:spcBef>
                          <a:spcPts val="0"/>
                        </a:spcBef>
                        <a:spcAft>
                          <a:spcPts val="0"/>
                        </a:spcAft>
                        <a:buNone/>
                      </a:pPr>
                      <a:r>
                        <a:rPr lang="en"/>
                        <a:t>TN</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FP</a:t>
                      </a:r>
                      <a:endParaRPr/>
                    </a:p>
                  </a:txBody>
                  <a:tcPr marT="91425" marB="91425" marR="91425" marL="91425">
                    <a:lnT cap="flat" cmpd="sng" w="9525">
                      <a:solidFill>
                        <a:srgbClr val="9E9E9E"/>
                      </a:solidFill>
                      <a:prstDash val="solid"/>
                      <a:round/>
                      <a:headEnd len="sm" w="sm" type="none"/>
                      <a:tailEnd len="sm" w="sm" type="none"/>
                    </a:lnT>
                  </a:tcPr>
                </a:tc>
              </a:tr>
              <a:tr h="381000">
                <a:tc vMerge="1"/>
                <a:tc>
                  <a:txBody>
                    <a:bodyPr/>
                    <a:lstStyle/>
                    <a:p>
                      <a:pPr indent="0" lvl="0" marL="0" rtl="0" algn="ctr">
                        <a:spcBef>
                          <a:spcPts val="0"/>
                        </a:spcBef>
                        <a:spcAft>
                          <a:spcPts val="0"/>
                        </a:spcAft>
                        <a:buNone/>
                      </a:pPr>
                      <a:r>
                        <a:rPr lang="en">
                          <a:solidFill>
                            <a:srgbClr val="FF0000"/>
                          </a:solidFill>
                        </a:rPr>
                        <a:t>1</a:t>
                      </a:r>
                      <a:endParaRPr/>
                    </a:p>
                  </a:txBody>
                  <a:tcPr marT="91425" marB="91425" marR="91425" marL="91425"/>
                </a:tc>
                <a:tc>
                  <a:txBody>
                    <a:bodyPr/>
                    <a:lstStyle/>
                    <a:p>
                      <a:pPr indent="0" lvl="0" marL="0" rtl="0" algn="ctr">
                        <a:spcBef>
                          <a:spcPts val="0"/>
                        </a:spcBef>
                        <a:spcAft>
                          <a:spcPts val="0"/>
                        </a:spcAft>
                        <a:buNone/>
                      </a:pPr>
                      <a:r>
                        <a:rPr lang="en"/>
                        <a:t>FN</a:t>
                      </a:r>
                      <a:endParaRPr/>
                    </a:p>
                  </a:txBody>
                  <a:tcPr marT="91425" marB="91425" marR="91425" marL="91425"/>
                </a:tc>
                <a:tc>
                  <a:txBody>
                    <a:bodyPr/>
                    <a:lstStyle/>
                    <a:p>
                      <a:pPr indent="0" lvl="0" marL="0" rtl="0" algn="ctr">
                        <a:spcBef>
                          <a:spcPts val="0"/>
                        </a:spcBef>
                        <a:spcAft>
                          <a:spcPts val="0"/>
                        </a:spcAft>
                        <a:buNone/>
                      </a:pPr>
                      <a:r>
                        <a:rPr lang="en"/>
                        <a:t>TP</a:t>
                      </a:r>
                      <a:endParaRPr/>
                    </a:p>
                  </a:txBody>
                  <a:tcPr marT="91425" marB="91425" marR="91425" marL="91425"/>
                </a:tc>
              </a:tr>
            </a:tbl>
          </a:graphicData>
        </a:graphic>
      </p:graphicFrame>
      <p:pic>
        <p:nvPicPr>
          <p:cNvPr id="439" name="Google Shape;439;p52"/>
          <p:cNvPicPr preferRelativeResize="0"/>
          <p:nvPr/>
        </p:nvPicPr>
        <p:blipFill>
          <a:blip r:embed="rId3">
            <a:alphaModFix/>
          </a:blip>
          <a:stretch>
            <a:fillRect/>
          </a:stretch>
        </p:blipFill>
        <p:spPr>
          <a:xfrm>
            <a:off x="4416298" y="2937875"/>
            <a:ext cx="3952825" cy="1957550"/>
          </a:xfrm>
          <a:prstGeom prst="rect">
            <a:avLst/>
          </a:prstGeom>
          <a:noFill/>
          <a:ln>
            <a:noFill/>
          </a:ln>
        </p:spPr>
      </p:pic>
      <p:sp>
        <p:nvSpPr>
          <p:cNvPr id="440" name="Google Shape;440;p52"/>
          <p:cNvSpPr txBox="1"/>
          <p:nvPr/>
        </p:nvSpPr>
        <p:spPr>
          <a:xfrm>
            <a:off x="2386300" y="643800"/>
            <a:ext cx="3841800" cy="2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Matriz de confusión</a:t>
            </a:r>
            <a:endParaRPr b="1">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3"/>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Referencias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46" name="Google Shape;446;p53"/>
          <p:cNvSpPr txBox="1"/>
          <p:nvPr/>
        </p:nvSpPr>
        <p:spPr>
          <a:xfrm>
            <a:off x="336450" y="896500"/>
            <a:ext cx="8471100" cy="25551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Introduction to Statistical Learning with applications in </a:t>
            </a:r>
            <a:r>
              <a:rPr b="1" lang="en">
                <a:latin typeface="Lato"/>
                <a:ea typeface="Lato"/>
                <a:cs typeface="Lato"/>
                <a:sym typeface="Lato"/>
              </a:rPr>
              <a:t>Python, </a:t>
            </a:r>
            <a:r>
              <a:rPr lang="en">
                <a:latin typeface="Lato"/>
                <a:ea typeface="Lato"/>
                <a:cs typeface="Lato"/>
                <a:sym typeface="Lato"/>
              </a:rPr>
              <a:t>2023</a:t>
            </a:r>
            <a:endParaRPr>
              <a:latin typeface="Lato"/>
              <a:ea typeface="Lato"/>
              <a:cs typeface="Lato"/>
              <a:sym typeface="Lato"/>
            </a:endParaRPr>
          </a:p>
          <a:p>
            <a:pPr indent="457200" lvl="0" marL="457200" rtl="0" algn="l">
              <a:lnSpc>
                <a:spcPct val="200000"/>
              </a:lnSpc>
              <a:spcBef>
                <a:spcPts val="0"/>
              </a:spcBef>
              <a:spcAft>
                <a:spcPts val="0"/>
              </a:spcAft>
              <a:buNone/>
            </a:pPr>
            <a:r>
              <a:rPr lang="en">
                <a:latin typeface="Lato"/>
                <a:ea typeface="Lato"/>
                <a:cs typeface="Lato"/>
                <a:sym typeface="Lato"/>
              </a:rPr>
              <a:t>Capítulo 4 (también 1 y 2)</a:t>
            </a:r>
            <a:endParaRPr>
              <a:latin typeface="Lato"/>
              <a:ea typeface="Lato"/>
              <a:cs typeface="Lato"/>
              <a:sym typeface="Lato"/>
            </a:endParaRPr>
          </a:p>
          <a:p>
            <a:pPr indent="0" lvl="0" marL="457200" rtl="0" algn="l">
              <a:lnSpc>
                <a:spcPct val="200000"/>
              </a:lnSpc>
              <a:spcBef>
                <a:spcPts val="0"/>
              </a:spcBef>
              <a:spcAft>
                <a:spcPts val="0"/>
              </a:spcAft>
              <a:buNone/>
            </a:pPr>
            <a:r>
              <a:rPr lang="en" u="sng">
                <a:solidFill>
                  <a:schemeClr val="hlink"/>
                </a:solidFill>
                <a:latin typeface="Lato"/>
                <a:ea typeface="Lato"/>
                <a:cs typeface="Lato"/>
                <a:sym typeface="Lato"/>
                <a:hlinkClick r:id="rId3"/>
              </a:rPr>
              <a:t>	Disponible online </a:t>
            </a:r>
            <a:r>
              <a:rPr lang="en">
                <a:latin typeface="Lato"/>
                <a:ea typeface="Lato"/>
                <a:cs typeface="Lato"/>
                <a:sym typeface="Lato"/>
              </a:rPr>
              <a:t>🎉</a:t>
            </a:r>
            <a:endParaRPr>
              <a:latin typeface="Lato"/>
              <a:ea typeface="Lato"/>
              <a:cs typeface="Lato"/>
              <a:sym typeface="Lato"/>
            </a:endParaRPr>
          </a:p>
          <a:p>
            <a:pPr indent="0" lvl="0" marL="457200" rtl="0" algn="l">
              <a:lnSpc>
                <a:spcPct val="200000"/>
              </a:lnSpc>
              <a:spcBef>
                <a:spcPts val="0"/>
              </a:spcBef>
              <a:spcAft>
                <a:spcPts val="0"/>
              </a:spcAft>
              <a:buNone/>
            </a:pPr>
            <a:r>
              <a:t/>
            </a:r>
            <a:endParaRPr>
              <a:latin typeface="Lato"/>
              <a:ea typeface="Lato"/>
              <a:cs typeface="Lato"/>
              <a:sym typeface="Lato"/>
            </a:endParaRPr>
          </a:p>
          <a:p>
            <a:pPr indent="0" lvl="0" marL="457200" rtl="0" algn="l">
              <a:lnSpc>
                <a:spcPct val="200000"/>
              </a:lnSpc>
              <a:spcBef>
                <a:spcPts val="0"/>
              </a:spcBef>
              <a:spcAft>
                <a:spcPts val="0"/>
              </a:spcAft>
              <a:buNone/>
            </a:pPr>
            <a:r>
              <a:t/>
            </a:r>
            <a:endParaRPr>
              <a:latin typeface="Lato"/>
              <a:ea typeface="Lato"/>
              <a:cs typeface="Lato"/>
              <a:sym typeface="Lato"/>
            </a:endParaRPr>
          </a:p>
          <a:p>
            <a:pPr indent="0" lvl="0" marL="457200" rtl="0" algn="l">
              <a:lnSpc>
                <a:spcPct val="200000"/>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¿Chihuahua o muffin?</a:t>
            </a:r>
            <a:endParaRPr/>
          </a:p>
        </p:txBody>
      </p:sp>
      <p:pic>
        <p:nvPicPr>
          <p:cNvPr id="114" name="Google Shape;114;p17"/>
          <p:cNvPicPr preferRelativeResize="0"/>
          <p:nvPr/>
        </p:nvPicPr>
        <p:blipFill>
          <a:blip r:embed="rId3">
            <a:alphaModFix/>
          </a:blip>
          <a:stretch>
            <a:fillRect/>
          </a:stretch>
        </p:blipFill>
        <p:spPr>
          <a:xfrm>
            <a:off x="362725" y="1479950"/>
            <a:ext cx="4991100" cy="2183600"/>
          </a:xfrm>
          <a:prstGeom prst="rect">
            <a:avLst/>
          </a:prstGeom>
          <a:noFill/>
          <a:ln>
            <a:noFill/>
          </a:ln>
        </p:spPr>
      </p:pic>
      <p:sp>
        <p:nvSpPr>
          <p:cNvPr id="115" name="Google Shape;115;p17"/>
          <p:cNvSpPr txBox="1"/>
          <p:nvPr/>
        </p:nvSpPr>
        <p:spPr>
          <a:xfrm>
            <a:off x="5693125" y="1539550"/>
            <a:ext cx="2802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Problema: </a:t>
            </a:r>
            <a:r>
              <a:rPr lang="en">
                <a:latin typeface="Lato"/>
                <a:ea typeface="Lato"/>
                <a:cs typeface="Lato"/>
                <a:sym typeface="Lato"/>
              </a:rPr>
              <a:t>Determinar para una foto de 300 x 300 píxeles si contiene un chihuahua o un muffin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sz="2200">
                <a:latin typeface="Lato"/>
                <a:ea typeface="Lato"/>
                <a:cs typeface="Lato"/>
                <a:sym typeface="Lato"/>
              </a:rPr>
              <a:t>f: ℝ</a:t>
            </a:r>
            <a:r>
              <a:rPr baseline="30000" lang="en" sz="2200">
                <a:latin typeface="Lato"/>
                <a:ea typeface="Lato"/>
                <a:cs typeface="Lato"/>
                <a:sym typeface="Lato"/>
              </a:rPr>
              <a:t>300x300</a:t>
            </a:r>
            <a:r>
              <a:rPr lang="en" sz="2200">
                <a:latin typeface="Lato"/>
                <a:ea typeface="Lato"/>
                <a:cs typeface="Lato"/>
                <a:sym typeface="Lato"/>
              </a:rPr>
              <a:t>-&gt;{0,1}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a:t>
            </a:r>
            <a:r>
              <a:rPr lang="en">
                <a:latin typeface="Lato"/>
                <a:ea typeface="Lato"/>
                <a:cs typeface="Lato"/>
                <a:sym typeface="Lato"/>
              </a:rPr>
              <a:t>onde 0 representa muffin, 1 chihuahua</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 de Sentimientos</a:t>
            </a:r>
            <a:endParaRPr/>
          </a:p>
        </p:txBody>
      </p:sp>
      <p:sp>
        <p:nvSpPr>
          <p:cNvPr id="121" name="Google Shape;121;p18"/>
          <p:cNvSpPr txBox="1"/>
          <p:nvPr/>
        </p:nvSpPr>
        <p:spPr>
          <a:xfrm>
            <a:off x="5706700" y="1370700"/>
            <a:ext cx="3067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Problema: </a:t>
            </a:r>
            <a:r>
              <a:rPr lang="en">
                <a:latin typeface="Lato"/>
                <a:ea typeface="Lato"/>
                <a:cs typeface="Lato"/>
                <a:sym typeface="Lato"/>
              </a:rPr>
              <a:t>Dado un comentario en una red social, determinar si tiene sentimiento “positivo”, “neutro”, o “negativo”</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Este problema se suele llamar “Análisis de sentimientos”</a:t>
            </a:r>
            <a:endParaRPr>
              <a:latin typeface="Lato"/>
              <a:ea typeface="Lato"/>
              <a:cs typeface="Lato"/>
              <a:sym typeface="Lato"/>
            </a:endParaRPr>
          </a:p>
          <a:p>
            <a:pPr indent="0" lvl="0" marL="0" rtl="0" algn="l">
              <a:spcBef>
                <a:spcPts val="0"/>
              </a:spcBef>
              <a:spcAft>
                <a:spcPts val="0"/>
              </a:spcAft>
              <a:buNone/>
            </a:pPr>
            <a:br>
              <a:rPr lang="en">
                <a:latin typeface="Lato"/>
                <a:ea typeface="Lato"/>
                <a:cs typeface="Lato"/>
                <a:sym typeface="Lato"/>
              </a:rPr>
            </a:br>
            <a:r>
              <a:rPr lang="en">
                <a:latin typeface="Lato"/>
                <a:ea typeface="Lato"/>
                <a:cs typeface="Lato"/>
                <a:sym typeface="Lato"/>
              </a:rPr>
              <a:t>f: T-&gt;{neg, neu, pos}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donde T son todas las posibles cadenas de texto para nuestro alfabeto Σ (Σ*)</a:t>
            </a:r>
            <a:endParaRPr>
              <a:latin typeface="Lato"/>
              <a:ea typeface="Lato"/>
              <a:cs typeface="Lato"/>
              <a:sym typeface="Lato"/>
            </a:endParaRPr>
          </a:p>
        </p:txBody>
      </p:sp>
      <p:sp>
        <p:nvSpPr>
          <p:cNvPr id="122" name="Google Shape;122;p18"/>
          <p:cNvSpPr txBox="1"/>
          <p:nvPr/>
        </p:nvSpPr>
        <p:spPr>
          <a:xfrm>
            <a:off x="929625" y="3026400"/>
            <a:ext cx="441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1A0DAB"/>
                </a:solidFill>
                <a:highlight>
                  <a:srgbClr val="FFFFFF"/>
                </a:highlight>
                <a:uFill>
                  <a:noFill/>
                </a:uFill>
                <a:latin typeface="Lato"/>
                <a:ea typeface="Lato"/>
                <a:cs typeface="Lato"/>
                <a:sym typeface="Lato"/>
                <a:hlinkClick r:id="rId3">
                  <a:extLst>
                    <a:ext uri="{A12FA001-AC4F-418D-AE19-62706E023703}">
                      <ahyp:hlinkClr val="tx"/>
                    </a:ext>
                  </a:extLst>
                </a:hlinkClick>
              </a:rPr>
              <a:t>😠</a:t>
            </a:r>
            <a:endParaRPr sz="3000">
              <a:latin typeface="Lato"/>
              <a:ea typeface="Lato"/>
              <a:cs typeface="Lato"/>
              <a:sym typeface="Lato"/>
            </a:endParaRPr>
          </a:p>
        </p:txBody>
      </p:sp>
      <p:sp>
        <p:nvSpPr>
          <p:cNvPr id="123" name="Google Shape;123;p18"/>
          <p:cNvSpPr txBox="1"/>
          <p:nvPr/>
        </p:nvSpPr>
        <p:spPr>
          <a:xfrm>
            <a:off x="3365650" y="3026400"/>
            <a:ext cx="505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1A0DAB"/>
                </a:solidFill>
                <a:highlight>
                  <a:srgbClr val="FFFFFF"/>
                </a:highlight>
                <a:uFill>
                  <a:noFill/>
                </a:uFill>
                <a:latin typeface="Lato"/>
                <a:ea typeface="Lato"/>
                <a:cs typeface="Lato"/>
                <a:sym typeface="Lato"/>
                <a:hlinkClick r:id="rId4">
                  <a:extLst>
                    <a:ext uri="{A12FA001-AC4F-418D-AE19-62706E023703}">
                      <ahyp:hlinkClr val="tx"/>
                    </a:ext>
                  </a:extLst>
                </a:hlinkClick>
              </a:rPr>
              <a:t>😄</a:t>
            </a:r>
            <a:endParaRPr sz="3000">
              <a:latin typeface="Lato"/>
              <a:ea typeface="Lato"/>
              <a:cs typeface="Lato"/>
              <a:sym typeface="Lato"/>
            </a:endParaRPr>
          </a:p>
        </p:txBody>
      </p:sp>
      <p:sp>
        <p:nvSpPr>
          <p:cNvPr id="124" name="Google Shape;124;p18"/>
          <p:cNvSpPr txBox="1"/>
          <p:nvPr/>
        </p:nvSpPr>
        <p:spPr>
          <a:xfrm>
            <a:off x="2147638" y="3026400"/>
            <a:ext cx="441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1A0DAB"/>
                </a:solidFill>
                <a:highlight>
                  <a:srgbClr val="FFFFFF"/>
                </a:highlight>
                <a:uFill>
                  <a:noFill/>
                </a:uFill>
                <a:latin typeface="Lato"/>
                <a:ea typeface="Lato"/>
                <a:cs typeface="Lato"/>
                <a:sym typeface="Lato"/>
                <a:hlinkClick r:id="rId5">
                  <a:extLst>
                    <a:ext uri="{A12FA001-AC4F-418D-AE19-62706E023703}">
                      <ahyp:hlinkClr val="tx"/>
                    </a:ext>
                  </a:extLst>
                </a:hlinkClick>
              </a:rPr>
              <a:t>😐</a:t>
            </a:r>
            <a:endParaRPr sz="3000">
              <a:latin typeface="Lato"/>
              <a:ea typeface="Lato"/>
              <a:cs typeface="Lato"/>
              <a:sym typeface="Lato"/>
            </a:endParaRPr>
          </a:p>
        </p:txBody>
      </p:sp>
      <p:sp>
        <p:nvSpPr>
          <p:cNvPr id="125" name="Google Shape;125;p18"/>
          <p:cNvSpPr txBox="1"/>
          <p:nvPr/>
        </p:nvSpPr>
        <p:spPr>
          <a:xfrm>
            <a:off x="1154825" y="1497900"/>
            <a:ext cx="2786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Lato"/>
                <a:ea typeface="Lato"/>
                <a:cs typeface="Lato"/>
                <a:sym typeface="Lato"/>
              </a:rPr>
              <a:t>Messi es el p*** amo</a:t>
            </a:r>
            <a:endParaRPr sz="1800">
              <a:latin typeface="Lato"/>
              <a:ea typeface="Lato"/>
              <a:cs typeface="Lato"/>
              <a:sym typeface="Lato"/>
            </a:endParaRPr>
          </a:p>
        </p:txBody>
      </p:sp>
      <p:sp>
        <p:nvSpPr>
          <p:cNvPr id="126" name="Google Shape;126;p18"/>
          <p:cNvSpPr/>
          <p:nvPr/>
        </p:nvSpPr>
        <p:spPr>
          <a:xfrm rot="-7615293">
            <a:off x="2675891" y="2441921"/>
            <a:ext cx="732120" cy="25968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Predicción de valor de activos</a:t>
            </a:r>
            <a:endParaRPr/>
          </a:p>
        </p:txBody>
      </p:sp>
      <p:sp>
        <p:nvSpPr>
          <p:cNvPr id="132" name="Google Shape;132;p19"/>
          <p:cNvSpPr txBox="1"/>
          <p:nvPr/>
        </p:nvSpPr>
        <p:spPr>
          <a:xfrm>
            <a:off x="5348625" y="1370700"/>
            <a:ext cx="3425400" cy="189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Problema: </a:t>
            </a:r>
            <a:r>
              <a:rPr lang="en">
                <a:latin typeface="Lato"/>
                <a:ea typeface="Lato"/>
                <a:cs typeface="Lato"/>
                <a:sym typeface="Lato"/>
              </a:rPr>
              <a:t>Dado un activo y su valor pasado, predecir su valor en el futuro</a:t>
            </a:r>
            <a:endParaRPr>
              <a:latin typeface="Lato"/>
              <a:ea typeface="Lato"/>
              <a:cs typeface="Lato"/>
              <a:sym typeface="Lato"/>
            </a:endParaRPr>
          </a:p>
          <a:p>
            <a:pPr indent="0" lvl="0" marL="0" rtl="0" algn="l">
              <a:spcBef>
                <a:spcPts val="0"/>
              </a:spcBef>
              <a:spcAft>
                <a:spcPts val="0"/>
              </a:spcAft>
              <a:buNone/>
            </a:pPr>
            <a:br>
              <a:rPr lang="en">
                <a:latin typeface="Lato"/>
                <a:ea typeface="Lato"/>
                <a:cs typeface="Lato"/>
                <a:sym typeface="Lato"/>
              </a:rPr>
            </a:br>
            <a:r>
              <a:rPr lang="en" sz="1900">
                <a:latin typeface="Lato"/>
                <a:ea typeface="Lato"/>
                <a:cs typeface="Lato"/>
                <a:sym typeface="Lato"/>
              </a:rPr>
              <a:t>f: T-&gt;</a:t>
            </a:r>
            <a:r>
              <a:rPr lang="en" sz="2100">
                <a:latin typeface="Lato"/>
                <a:ea typeface="Lato"/>
                <a:cs typeface="Lato"/>
                <a:sym typeface="Lato"/>
              </a:rPr>
              <a:t>ℝ</a:t>
            </a:r>
            <a:r>
              <a:rPr baseline="30000" lang="en" sz="2700">
                <a:latin typeface="Lato"/>
                <a:ea typeface="Lato"/>
                <a:cs typeface="Lato"/>
                <a:sym typeface="Lato"/>
              </a:rPr>
              <a:t>+</a:t>
            </a:r>
            <a:endParaRPr baseline="30000" sz="19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donde T es el tiempo (aunque quizás podemos usar otras variables adicionales)</a:t>
            </a:r>
            <a:endParaRPr>
              <a:latin typeface="Lato"/>
              <a:ea typeface="Lato"/>
              <a:cs typeface="Lato"/>
              <a:sym typeface="Lato"/>
            </a:endParaRPr>
          </a:p>
        </p:txBody>
      </p:sp>
      <p:pic>
        <p:nvPicPr>
          <p:cNvPr id="133" name="Google Shape;133;p19"/>
          <p:cNvPicPr preferRelativeResize="0"/>
          <p:nvPr/>
        </p:nvPicPr>
        <p:blipFill rotWithShape="1">
          <a:blip r:embed="rId3">
            <a:alphaModFix/>
          </a:blip>
          <a:srcRect b="7533" l="0" r="0" t="9766"/>
          <a:stretch/>
        </p:blipFill>
        <p:spPr>
          <a:xfrm>
            <a:off x="158675" y="980075"/>
            <a:ext cx="5082201" cy="357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Ejemplos de NLP</a:t>
            </a:r>
            <a:endParaRPr/>
          </a:p>
        </p:txBody>
      </p:sp>
      <p:sp>
        <p:nvSpPr>
          <p:cNvPr id="139" name="Google Shape;139;p20"/>
          <p:cNvSpPr txBox="1"/>
          <p:nvPr/>
        </p:nvSpPr>
        <p:spPr>
          <a:xfrm>
            <a:off x="270050" y="1067625"/>
            <a:ext cx="4013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Lato"/>
              <a:ea typeface="Lato"/>
              <a:cs typeface="Lato"/>
              <a:sym typeface="Lato"/>
            </a:endParaRPr>
          </a:p>
        </p:txBody>
      </p:sp>
      <p:sp>
        <p:nvSpPr>
          <p:cNvPr id="140" name="Google Shape;140;p20"/>
          <p:cNvSpPr txBox="1"/>
          <p:nvPr/>
        </p:nvSpPr>
        <p:spPr>
          <a:xfrm>
            <a:off x="935750" y="1083075"/>
            <a:ext cx="223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Traducción automática </a:t>
            </a:r>
            <a:endParaRPr>
              <a:latin typeface="Lato"/>
              <a:ea typeface="Lato"/>
              <a:cs typeface="Lato"/>
              <a:sym typeface="Lato"/>
            </a:endParaRPr>
          </a:p>
        </p:txBody>
      </p:sp>
      <p:pic>
        <p:nvPicPr>
          <p:cNvPr id="141" name="Google Shape;141;p20"/>
          <p:cNvPicPr preferRelativeResize="0"/>
          <p:nvPr/>
        </p:nvPicPr>
        <p:blipFill>
          <a:blip r:embed="rId3">
            <a:alphaModFix/>
          </a:blip>
          <a:stretch>
            <a:fillRect/>
          </a:stretch>
        </p:blipFill>
        <p:spPr>
          <a:xfrm>
            <a:off x="4100975" y="640025"/>
            <a:ext cx="4744500" cy="1478875"/>
          </a:xfrm>
          <a:prstGeom prst="rect">
            <a:avLst/>
          </a:prstGeom>
          <a:noFill/>
          <a:ln>
            <a:noFill/>
          </a:ln>
        </p:spPr>
      </p:pic>
      <p:pic>
        <p:nvPicPr>
          <p:cNvPr id="142" name="Google Shape;142;p20"/>
          <p:cNvPicPr preferRelativeResize="0"/>
          <p:nvPr/>
        </p:nvPicPr>
        <p:blipFill rotWithShape="1">
          <a:blip r:embed="rId4">
            <a:alphaModFix/>
          </a:blip>
          <a:srcRect b="21820" l="0" r="0" t="0"/>
          <a:stretch/>
        </p:blipFill>
        <p:spPr>
          <a:xfrm>
            <a:off x="1585950" y="2402300"/>
            <a:ext cx="5798800" cy="1617171"/>
          </a:xfrm>
          <a:prstGeom prst="rect">
            <a:avLst/>
          </a:prstGeom>
          <a:noFill/>
          <a:ln>
            <a:noFill/>
          </a:ln>
        </p:spPr>
      </p:pic>
      <p:sp>
        <p:nvSpPr>
          <p:cNvPr id="143" name="Google Shape;143;p20"/>
          <p:cNvSpPr txBox="1"/>
          <p:nvPr/>
        </p:nvSpPr>
        <p:spPr>
          <a:xfrm>
            <a:off x="2747323" y="4275910"/>
            <a:ext cx="32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Teclado Predictivo</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nvSpPr>
        <p:spPr>
          <a:xfrm>
            <a:off x="270050" y="801700"/>
            <a:ext cx="4486800" cy="3879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Lato"/>
                <a:ea typeface="Lato"/>
                <a:cs typeface="Lato"/>
                <a:sym typeface="Lato"/>
              </a:rPr>
              <a:t>Los problemas </a:t>
            </a:r>
            <a:r>
              <a:rPr lang="en" sz="1600">
                <a:latin typeface="Lato"/>
                <a:ea typeface="Lato"/>
                <a:cs typeface="Lato"/>
                <a:sym typeface="Lato"/>
              </a:rPr>
              <a:t>mencionados</a:t>
            </a:r>
            <a:r>
              <a:rPr lang="en" sz="1600">
                <a:latin typeface="Lato"/>
                <a:ea typeface="Lato"/>
                <a:cs typeface="Lato"/>
                <a:sym typeface="Lato"/>
              </a:rPr>
              <a:t> son difíciles de abordar mediante algoritmos determinísticos, con sistemas de reglas o fórmulas cerradas.</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rPr lang="en" sz="1600">
                <a:latin typeface="Lato"/>
                <a:ea typeface="Lato"/>
                <a:cs typeface="Lato"/>
                <a:sym typeface="Lato"/>
              </a:rPr>
              <a:t>Una mejor idea: construir una función en base a un conjunto de datos de entrenamiento</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r>
              <a:t/>
            </a:r>
            <a:endParaRPr sz="1600">
              <a:latin typeface="Lato"/>
              <a:ea typeface="Lato"/>
              <a:cs typeface="Lato"/>
              <a:sym typeface="Lato"/>
            </a:endParaRPr>
          </a:p>
          <a:p>
            <a:pPr indent="0" lvl="0" marL="0" rtl="0" algn="just">
              <a:spcBef>
                <a:spcPts val="0"/>
              </a:spcBef>
              <a:spcAft>
                <a:spcPts val="0"/>
              </a:spcAft>
              <a:buNone/>
            </a:pPr>
            <a:br>
              <a:rPr lang="en" sz="1600">
                <a:latin typeface="Lato"/>
                <a:ea typeface="Lato"/>
                <a:cs typeface="Lato"/>
                <a:sym typeface="Lato"/>
              </a:rPr>
            </a:br>
            <a:endParaRPr sz="1600">
              <a:latin typeface="Lato"/>
              <a:ea typeface="Lato"/>
              <a:cs typeface="Lato"/>
              <a:sym typeface="Lato"/>
            </a:endParaRPr>
          </a:p>
          <a:p>
            <a:pPr indent="0" lvl="0" marL="0" rtl="0" algn="just">
              <a:spcBef>
                <a:spcPts val="0"/>
              </a:spcBef>
              <a:spcAft>
                <a:spcPts val="0"/>
              </a:spcAft>
              <a:buNone/>
            </a:pPr>
            <a:r>
              <a:rPr lang="en" sz="1600">
                <a:latin typeface="Lato"/>
                <a:ea typeface="Lato"/>
                <a:cs typeface="Lato"/>
                <a:sym typeface="Lato"/>
              </a:rPr>
              <a:t>¿Cómo? Mediante un algoritmo de aprendizaje, que busca dentro de funciones candidatas la que mejor se ajuste a los datos</a:t>
            </a:r>
            <a:endParaRPr sz="1600">
              <a:latin typeface="Lato"/>
              <a:ea typeface="Lato"/>
              <a:cs typeface="Lato"/>
              <a:sym typeface="Lato"/>
            </a:endParaRPr>
          </a:p>
          <a:p>
            <a:pPr indent="0" lvl="0" marL="0" rtl="0" algn="just">
              <a:spcBef>
                <a:spcPts val="0"/>
              </a:spcBef>
              <a:spcAft>
                <a:spcPts val="0"/>
              </a:spcAft>
              <a:buNone/>
            </a:pPr>
            <a:r>
              <a:rPr lang="en" sz="1600">
                <a:latin typeface="Lato"/>
                <a:ea typeface="Lato"/>
                <a:cs typeface="Lato"/>
                <a:sym typeface="Lato"/>
              </a:rPr>
              <a:t> </a:t>
            </a:r>
            <a:endParaRPr sz="1600">
              <a:latin typeface="Lato"/>
              <a:ea typeface="Lato"/>
              <a:cs typeface="Lato"/>
              <a:sym typeface="Lato"/>
            </a:endParaRPr>
          </a:p>
        </p:txBody>
      </p:sp>
      <p:sp>
        <p:nvSpPr>
          <p:cNvPr id="149" name="Google Shape;149;p21"/>
          <p:cNvSpPr txBox="1"/>
          <p:nvPr>
            <p:ph type="title"/>
          </p:nvPr>
        </p:nvSpPr>
        <p:spPr>
          <a:xfrm>
            <a:off x="158675" y="-23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Aprendizaje Automático o Machine Learning</a:t>
            </a:r>
            <a:endParaRPr/>
          </a:p>
        </p:txBody>
      </p:sp>
      <p:sp>
        <p:nvSpPr>
          <p:cNvPr id="150" name="Google Shape;150;p21"/>
          <p:cNvSpPr/>
          <p:nvPr/>
        </p:nvSpPr>
        <p:spPr>
          <a:xfrm>
            <a:off x="7595900" y="1810750"/>
            <a:ext cx="1255500" cy="10245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21"/>
          <p:cNvGrpSpPr/>
          <p:nvPr/>
        </p:nvGrpSpPr>
        <p:grpSpPr>
          <a:xfrm>
            <a:off x="5323750" y="1768475"/>
            <a:ext cx="916250" cy="1173925"/>
            <a:chOff x="5342450" y="1017850"/>
            <a:chExt cx="916250" cy="1173925"/>
          </a:xfrm>
        </p:grpSpPr>
        <p:sp>
          <p:nvSpPr>
            <p:cNvPr id="152" name="Google Shape;152;p21"/>
            <p:cNvSpPr/>
            <p:nvPr/>
          </p:nvSpPr>
          <p:spPr>
            <a:xfrm>
              <a:off x="5342450" y="1221625"/>
              <a:ext cx="916250" cy="970150"/>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5342450" y="1017850"/>
              <a:ext cx="916250" cy="646500"/>
            </a:xfrm>
            <a:prstGeom prst="flowChartMagneticDisk">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21"/>
          <p:cNvGrpSpPr/>
          <p:nvPr/>
        </p:nvGrpSpPr>
        <p:grpSpPr>
          <a:xfrm>
            <a:off x="7736050" y="1905898"/>
            <a:ext cx="975199" cy="834225"/>
            <a:chOff x="7617926" y="1303011"/>
            <a:chExt cx="975199" cy="834225"/>
          </a:xfrm>
        </p:grpSpPr>
        <p:pic>
          <p:nvPicPr>
            <p:cNvPr id="155" name="Google Shape;155;p21"/>
            <p:cNvPicPr preferRelativeResize="0"/>
            <p:nvPr/>
          </p:nvPicPr>
          <p:blipFill rotWithShape="1">
            <a:blip r:embed="rId3">
              <a:alphaModFix/>
            </a:blip>
            <a:srcRect b="0" l="21254" r="21563" t="0"/>
            <a:stretch/>
          </p:blipFill>
          <p:spPr>
            <a:xfrm>
              <a:off x="8105526" y="1303011"/>
              <a:ext cx="487599" cy="447650"/>
            </a:xfrm>
            <a:prstGeom prst="rect">
              <a:avLst/>
            </a:prstGeom>
            <a:noFill/>
            <a:ln>
              <a:noFill/>
            </a:ln>
          </p:spPr>
        </p:pic>
        <p:pic>
          <p:nvPicPr>
            <p:cNvPr id="156" name="Google Shape;156;p21"/>
            <p:cNvPicPr preferRelativeResize="0"/>
            <p:nvPr/>
          </p:nvPicPr>
          <p:blipFill rotWithShape="1">
            <a:blip r:embed="rId3">
              <a:alphaModFix/>
            </a:blip>
            <a:srcRect b="0" l="21254" r="21563" t="0"/>
            <a:stretch/>
          </p:blipFill>
          <p:spPr>
            <a:xfrm>
              <a:off x="7852301" y="1689586"/>
              <a:ext cx="487599" cy="447650"/>
            </a:xfrm>
            <a:prstGeom prst="rect">
              <a:avLst/>
            </a:prstGeom>
            <a:noFill/>
            <a:ln>
              <a:noFill/>
            </a:ln>
          </p:spPr>
        </p:pic>
        <p:pic>
          <p:nvPicPr>
            <p:cNvPr id="157" name="Google Shape;157;p21"/>
            <p:cNvPicPr preferRelativeResize="0"/>
            <p:nvPr/>
          </p:nvPicPr>
          <p:blipFill rotWithShape="1">
            <a:blip r:embed="rId3">
              <a:alphaModFix/>
            </a:blip>
            <a:srcRect b="0" l="21254" r="21563" t="0"/>
            <a:stretch/>
          </p:blipFill>
          <p:spPr>
            <a:xfrm>
              <a:off x="7617926" y="1303011"/>
              <a:ext cx="487599" cy="447650"/>
            </a:xfrm>
            <a:prstGeom prst="rect">
              <a:avLst/>
            </a:prstGeom>
            <a:noFill/>
            <a:ln>
              <a:noFill/>
            </a:ln>
          </p:spPr>
        </p:pic>
      </p:grpSp>
      <p:sp>
        <p:nvSpPr>
          <p:cNvPr id="158" name="Google Shape;158;p21"/>
          <p:cNvSpPr/>
          <p:nvPr/>
        </p:nvSpPr>
        <p:spPr>
          <a:xfrm>
            <a:off x="6622750" y="2060238"/>
            <a:ext cx="590400" cy="590400"/>
          </a:xfrm>
          <a:prstGeom prst="flowChartOr">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txBox="1"/>
          <p:nvPr/>
        </p:nvSpPr>
        <p:spPr>
          <a:xfrm>
            <a:off x="5128075" y="1123575"/>
            <a:ext cx="14319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Consolas"/>
                <a:ea typeface="Consolas"/>
                <a:cs typeface="Consolas"/>
                <a:sym typeface="Consolas"/>
              </a:rPr>
              <a:t>Datos</a:t>
            </a:r>
            <a:endParaRPr sz="1900">
              <a:latin typeface="Consolas"/>
              <a:ea typeface="Consolas"/>
              <a:cs typeface="Consolas"/>
              <a:sym typeface="Consolas"/>
            </a:endParaRPr>
          </a:p>
        </p:txBody>
      </p:sp>
      <p:sp>
        <p:nvSpPr>
          <p:cNvPr id="160" name="Google Shape;160;p21"/>
          <p:cNvSpPr txBox="1"/>
          <p:nvPr/>
        </p:nvSpPr>
        <p:spPr>
          <a:xfrm>
            <a:off x="7388900" y="1078000"/>
            <a:ext cx="1669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Consolas"/>
                <a:ea typeface="Consolas"/>
                <a:cs typeface="Consolas"/>
                <a:sym typeface="Consolas"/>
              </a:rPr>
              <a:t>Algoritmos de aprendizaje</a:t>
            </a:r>
            <a:endParaRPr sz="1500">
              <a:latin typeface="Consolas"/>
              <a:ea typeface="Consolas"/>
              <a:cs typeface="Consolas"/>
              <a:sym typeface="Consolas"/>
            </a:endParaRPr>
          </a:p>
        </p:txBody>
      </p:sp>
      <p:sp>
        <p:nvSpPr>
          <p:cNvPr id="161" name="Google Shape;161;p21"/>
          <p:cNvSpPr/>
          <p:nvPr/>
        </p:nvSpPr>
        <p:spPr>
          <a:xfrm rot="5400000">
            <a:off x="6749050" y="2968359"/>
            <a:ext cx="337800" cy="285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1"/>
          <p:cNvPicPr preferRelativeResize="0"/>
          <p:nvPr/>
        </p:nvPicPr>
        <p:blipFill>
          <a:blip r:embed="rId4">
            <a:alphaModFix/>
          </a:blip>
          <a:stretch>
            <a:fillRect/>
          </a:stretch>
        </p:blipFill>
        <p:spPr>
          <a:xfrm>
            <a:off x="6430303" y="3571951"/>
            <a:ext cx="975300" cy="334742"/>
          </a:xfrm>
          <a:prstGeom prst="rect">
            <a:avLst/>
          </a:prstGeom>
          <a:noFill/>
          <a:ln>
            <a:noFill/>
          </a:ln>
        </p:spPr>
      </p:pic>
      <p:pic>
        <p:nvPicPr>
          <p:cNvPr id="163" name="Google Shape;163;p21"/>
          <p:cNvPicPr preferRelativeResize="0"/>
          <p:nvPr/>
        </p:nvPicPr>
        <p:blipFill>
          <a:blip r:embed="rId5">
            <a:alphaModFix/>
          </a:blip>
          <a:stretch>
            <a:fillRect/>
          </a:stretch>
        </p:blipFill>
        <p:spPr>
          <a:xfrm>
            <a:off x="270050" y="2698811"/>
            <a:ext cx="4486801" cy="5434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