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  <p:sldId id="265" r:id="rId6"/>
  </p:sldIdLst>
  <p:sldSz cx="6858000" cy="990346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37"/>
    <a:srgbClr val="386EB8"/>
    <a:srgbClr val="036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461" y="1143000"/>
            <a:ext cx="213707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2590" y="422910"/>
            <a:ext cx="103505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36EB8"/>
                </a:solidFill>
                <a:latin typeface="微软雅黑" panose="020B0503020204020204" charset="-122"/>
                <a:ea typeface="微软雅黑" panose="020B0503020204020204" charset="-122"/>
              </a:rPr>
              <a:t>皋玥</a:t>
            </a:r>
            <a:endParaRPr lang="zh-CN" altLang="en-US" sz="1100" b="1" dirty="0">
              <a:solidFill>
                <a:srgbClr val="036EB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02590" y="901860"/>
            <a:ext cx="57951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434975" y="6785717"/>
            <a:ext cx="57951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402590" y="6844297"/>
            <a:ext cx="285750" cy="294640"/>
          </a:xfrm>
          <a:custGeom>
            <a:avLst/>
            <a:gdLst>
              <a:gd name="T0" fmla="*/ 618 w 618"/>
              <a:gd name="T1" fmla="*/ 420 h 573"/>
              <a:gd name="T2" fmla="*/ 589 w 618"/>
              <a:gd name="T3" fmla="*/ 403 h 573"/>
              <a:gd name="T4" fmla="*/ 570 w 618"/>
              <a:gd name="T5" fmla="*/ 319 h 573"/>
              <a:gd name="T6" fmla="*/ 537 w 618"/>
              <a:gd name="T7" fmla="*/ 328 h 573"/>
              <a:gd name="T8" fmla="*/ 465 w 618"/>
              <a:gd name="T9" fmla="*/ 282 h 573"/>
              <a:gd name="T10" fmla="*/ 448 w 618"/>
              <a:gd name="T11" fmla="*/ 312 h 573"/>
              <a:gd name="T12" fmla="*/ 384 w 618"/>
              <a:gd name="T13" fmla="*/ 318 h 573"/>
              <a:gd name="T14" fmla="*/ 410 w 618"/>
              <a:gd name="T15" fmla="*/ 145 h 573"/>
              <a:gd name="T16" fmla="*/ 118 w 618"/>
              <a:gd name="T17" fmla="*/ 145 h 573"/>
              <a:gd name="T18" fmla="*/ 0 w 618"/>
              <a:gd name="T19" fmla="*/ 499 h 573"/>
              <a:gd name="T20" fmla="*/ 190 w 618"/>
              <a:gd name="T21" fmla="*/ 490 h 573"/>
              <a:gd name="T22" fmla="*/ 252 w 618"/>
              <a:gd name="T23" fmla="*/ 340 h 573"/>
              <a:gd name="T24" fmla="*/ 264 w 618"/>
              <a:gd name="T25" fmla="*/ 319 h 573"/>
              <a:gd name="T26" fmla="*/ 276 w 618"/>
              <a:gd name="T27" fmla="*/ 340 h 573"/>
              <a:gd name="T28" fmla="*/ 338 w 618"/>
              <a:gd name="T29" fmla="*/ 490 h 573"/>
              <a:gd name="T30" fmla="*/ 404 w 618"/>
              <a:gd name="T31" fmla="*/ 555 h 573"/>
              <a:gd name="T32" fmla="*/ 487 w 618"/>
              <a:gd name="T33" fmla="*/ 545 h 573"/>
              <a:gd name="T34" fmla="*/ 513 w 618"/>
              <a:gd name="T35" fmla="*/ 568 h 573"/>
              <a:gd name="T36" fmla="*/ 566 w 618"/>
              <a:gd name="T37" fmla="*/ 501 h 573"/>
              <a:gd name="T38" fmla="*/ 600 w 618"/>
              <a:gd name="T39" fmla="*/ 498 h 573"/>
              <a:gd name="T40" fmla="*/ 539 w 618"/>
              <a:gd name="T41" fmla="*/ 498 h 573"/>
              <a:gd name="T42" fmla="*/ 520 w 618"/>
              <a:gd name="T43" fmla="*/ 537 h 573"/>
              <a:gd name="T44" fmla="*/ 469 w 618"/>
              <a:gd name="T45" fmla="*/ 524 h 573"/>
              <a:gd name="T46" fmla="*/ 428 w 618"/>
              <a:gd name="T47" fmla="*/ 538 h 573"/>
              <a:gd name="T48" fmla="*/ 402 w 618"/>
              <a:gd name="T49" fmla="*/ 493 h 573"/>
              <a:gd name="T50" fmla="*/ 363 w 618"/>
              <a:gd name="T51" fmla="*/ 475 h 573"/>
              <a:gd name="T52" fmla="*/ 376 w 618"/>
              <a:gd name="T53" fmla="*/ 424 h 573"/>
              <a:gd name="T54" fmla="*/ 362 w 618"/>
              <a:gd name="T55" fmla="*/ 383 h 573"/>
              <a:gd name="T56" fmla="*/ 407 w 618"/>
              <a:gd name="T57" fmla="*/ 357 h 573"/>
              <a:gd name="T58" fmla="*/ 426 w 618"/>
              <a:gd name="T59" fmla="*/ 318 h 573"/>
              <a:gd name="T60" fmla="*/ 476 w 618"/>
              <a:gd name="T61" fmla="*/ 331 h 573"/>
              <a:gd name="T62" fmla="*/ 517 w 618"/>
              <a:gd name="T63" fmla="*/ 316 h 573"/>
              <a:gd name="T64" fmla="*/ 543 w 618"/>
              <a:gd name="T65" fmla="*/ 362 h 573"/>
              <a:gd name="T66" fmla="*/ 583 w 618"/>
              <a:gd name="T67" fmla="*/ 380 h 573"/>
              <a:gd name="T68" fmla="*/ 569 w 618"/>
              <a:gd name="T69" fmla="*/ 431 h 573"/>
              <a:gd name="T70" fmla="*/ 584 w 618"/>
              <a:gd name="T71" fmla="*/ 47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8" h="573">
                <a:moveTo>
                  <a:pt x="600" y="498"/>
                </a:moveTo>
                <a:cubicBezTo>
                  <a:pt x="618" y="420"/>
                  <a:pt x="618" y="420"/>
                  <a:pt x="618" y="420"/>
                </a:cubicBezTo>
                <a:cubicBezTo>
                  <a:pt x="590" y="413"/>
                  <a:pt x="590" y="413"/>
                  <a:pt x="590" y="413"/>
                </a:cubicBezTo>
                <a:cubicBezTo>
                  <a:pt x="590" y="410"/>
                  <a:pt x="589" y="406"/>
                  <a:pt x="589" y="403"/>
                </a:cubicBezTo>
                <a:cubicBezTo>
                  <a:pt x="613" y="387"/>
                  <a:pt x="613" y="387"/>
                  <a:pt x="613" y="387"/>
                </a:cubicBezTo>
                <a:cubicBezTo>
                  <a:pt x="570" y="319"/>
                  <a:pt x="570" y="319"/>
                  <a:pt x="570" y="319"/>
                </a:cubicBezTo>
                <a:cubicBezTo>
                  <a:pt x="546" y="334"/>
                  <a:pt x="546" y="334"/>
                  <a:pt x="546" y="334"/>
                </a:cubicBezTo>
                <a:cubicBezTo>
                  <a:pt x="543" y="332"/>
                  <a:pt x="540" y="330"/>
                  <a:pt x="537" y="328"/>
                </a:cubicBezTo>
                <a:cubicBezTo>
                  <a:pt x="544" y="300"/>
                  <a:pt x="544" y="300"/>
                  <a:pt x="544" y="300"/>
                </a:cubicBezTo>
                <a:cubicBezTo>
                  <a:pt x="465" y="282"/>
                  <a:pt x="465" y="282"/>
                  <a:pt x="465" y="282"/>
                </a:cubicBezTo>
                <a:cubicBezTo>
                  <a:pt x="459" y="310"/>
                  <a:pt x="459" y="310"/>
                  <a:pt x="459" y="310"/>
                </a:cubicBezTo>
                <a:cubicBezTo>
                  <a:pt x="455" y="310"/>
                  <a:pt x="451" y="311"/>
                  <a:pt x="448" y="312"/>
                </a:cubicBezTo>
                <a:cubicBezTo>
                  <a:pt x="433" y="287"/>
                  <a:pt x="433" y="287"/>
                  <a:pt x="433" y="287"/>
                </a:cubicBezTo>
                <a:cubicBezTo>
                  <a:pt x="384" y="318"/>
                  <a:pt x="384" y="318"/>
                  <a:pt x="384" y="318"/>
                </a:cubicBezTo>
                <a:cubicBezTo>
                  <a:pt x="367" y="310"/>
                  <a:pt x="348" y="303"/>
                  <a:pt x="329" y="298"/>
                </a:cubicBezTo>
                <a:cubicBezTo>
                  <a:pt x="377" y="266"/>
                  <a:pt x="410" y="202"/>
                  <a:pt x="410" y="145"/>
                </a:cubicBezTo>
                <a:cubicBezTo>
                  <a:pt x="410" y="65"/>
                  <a:pt x="345" y="0"/>
                  <a:pt x="264" y="0"/>
                </a:cubicBezTo>
                <a:cubicBezTo>
                  <a:pt x="184" y="0"/>
                  <a:pt x="118" y="65"/>
                  <a:pt x="118" y="145"/>
                </a:cubicBezTo>
                <a:cubicBezTo>
                  <a:pt x="118" y="202"/>
                  <a:pt x="151" y="266"/>
                  <a:pt x="199" y="298"/>
                </a:cubicBezTo>
                <a:cubicBezTo>
                  <a:pt x="85" y="327"/>
                  <a:pt x="0" y="426"/>
                  <a:pt x="0" y="499"/>
                </a:cubicBezTo>
                <a:cubicBezTo>
                  <a:pt x="0" y="543"/>
                  <a:pt x="132" y="564"/>
                  <a:pt x="264" y="564"/>
                </a:cubicBezTo>
                <a:cubicBezTo>
                  <a:pt x="190" y="490"/>
                  <a:pt x="190" y="490"/>
                  <a:pt x="190" y="490"/>
                </a:cubicBezTo>
                <a:cubicBezTo>
                  <a:pt x="252" y="340"/>
                  <a:pt x="252" y="340"/>
                  <a:pt x="252" y="340"/>
                </a:cubicBezTo>
                <a:cubicBezTo>
                  <a:pt x="252" y="340"/>
                  <a:pt x="252" y="340"/>
                  <a:pt x="252" y="340"/>
                </a:cubicBezTo>
                <a:cubicBezTo>
                  <a:pt x="228" y="312"/>
                  <a:pt x="228" y="312"/>
                  <a:pt x="228" y="312"/>
                </a:cubicBezTo>
                <a:cubicBezTo>
                  <a:pt x="239" y="316"/>
                  <a:pt x="252" y="319"/>
                  <a:pt x="264" y="319"/>
                </a:cubicBezTo>
                <a:cubicBezTo>
                  <a:pt x="277" y="319"/>
                  <a:pt x="289" y="316"/>
                  <a:pt x="301" y="312"/>
                </a:cubicBezTo>
                <a:cubicBezTo>
                  <a:pt x="276" y="340"/>
                  <a:pt x="276" y="340"/>
                  <a:pt x="276" y="340"/>
                </a:cubicBezTo>
                <a:cubicBezTo>
                  <a:pt x="276" y="340"/>
                  <a:pt x="276" y="340"/>
                  <a:pt x="276" y="340"/>
                </a:cubicBezTo>
                <a:cubicBezTo>
                  <a:pt x="338" y="490"/>
                  <a:pt x="338" y="490"/>
                  <a:pt x="338" y="490"/>
                </a:cubicBezTo>
                <a:cubicBezTo>
                  <a:pt x="264" y="564"/>
                  <a:pt x="264" y="564"/>
                  <a:pt x="264" y="564"/>
                </a:cubicBezTo>
                <a:cubicBezTo>
                  <a:pt x="313" y="564"/>
                  <a:pt x="362" y="561"/>
                  <a:pt x="404" y="555"/>
                </a:cubicBezTo>
                <a:cubicBezTo>
                  <a:pt x="481" y="573"/>
                  <a:pt x="481" y="573"/>
                  <a:pt x="481" y="573"/>
                </a:cubicBezTo>
                <a:cubicBezTo>
                  <a:pt x="487" y="545"/>
                  <a:pt x="487" y="545"/>
                  <a:pt x="487" y="545"/>
                </a:cubicBezTo>
                <a:cubicBezTo>
                  <a:pt x="491" y="545"/>
                  <a:pt x="494" y="544"/>
                  <a:pt x="498" y="543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581" y="525"/>
                  <a:pt x="581" y="525"/>
                  <a:pt x="581" y="525"/>
                </a:cubicBezTo>
                <a:cubicBezTo>
                  <a:pt x="566" y="501"/>
                  <a:pt x="566" y="501"/>
                  <a:pt x="566" y="501"/>
                </a:cubicBezTo>
                <a:cubicBezTo>
                  <a:pt x="568" y="498"/>
                  <a:pt x="570" y="495"/>
                  <a:pt x="572" y="492"/>
                </a:cubicBezTo>
                <a:lnTo>
                  <a:pt x="600" y="498"/>
                </a:lnTo>
                <a:close/>
                <a:moveTo>
                  <a:pt x="561" y="467"/>
                </a:moveTo>
                <a:cubicBezTo>
                  <a:pt x="556" y="478"/>
                  <a:pt x="548" y="489"/>
                  <a:pt x="539" y="498"/>
                </a:cubicBezTo>
                <a:cubicBezTo>
                  <a:pt x="551" y="518"/>
                  <a:pt x="551" y="518"/>
                  <a:pt x="551" y="518"/>
                </a:cubicBezTo>
                <a:cubicBezTo>
                  <a:pt x="520" y="537"/>
                  <a:pt x="520" y="537"/>
                  <a:pt x="520" y="537"/>
                </a:cubicBezTo>
                <a:cubicBezTo>
                  <a:pt x="507" y="518"/>
                  <a:pt x="507" y="518"/>
                  <a:pt x="507" y="518"/>
                </a:cubicBezTo>
                <a:cubicBezTo>
                  <a:pt x="495" y="522"/>
                  <a:pt x="482" y="524"/>
                  <a:pt x="469" y="524"/>
                </a:cubicBezTo>
                <a:cubicBezTo>
                  <a:pt x="464" y="547"/>
                  <a:pt x="464" y="547"/>
                  <a:pt x="464" y="547"/>
                </a:cubicBezTo>
                <a:cubicBezTo>
                  <a:pt x="428" y="538"/>
                  <a:pt x="428" y="538"/>
                  <a:pt x="428" y="538"/>
                </a:cubicBezTo>
                <a:cubicBezTo>
                  <a:pt x="434" y="516"/>
                  <a:pt x="434" y="516"/>
                  <a:pt x="434" y="516"/>
                </a:cubicBezTo>
                <a:cubicBezTo>
                  <a:pt x="422" y="511"/>
                  <a:pt x="411" y="503"/>
                  <a:pt x="402" y="493"/>
                </a:cubicBezTo>
                <a:cubicBezTo>
                  <a:pt x="382" y="506"/>
                  <a:pt x="382" y="506"/>
                  <a:pt x="382" y="506"/>
                </a:cubicBezTo>
                <a:cubicBezTo>
                  <a:pt x="363" y="475"/>
                  <a:pt x="363" y="475"/>
                  <a:pt x="363" y="475"/>
                </a:cubicBezTo>
                <a:cubicBezTo>
                  <a:pt x="383" y="462"/>
                  <a:pt x="383" y="462"/>
                  <a:pt x="383" y="462"/>
                </a:cubicBezTo>
                <a:cubicBezTo>
                  <a:pt x="378" y="450"/>
                  <a:pt x="376" y="437"/>
                  <a:pt x="376" y="424"/>
                </a:cubicBezTo>
                <a:cubicBezTo>
                  <a:pt x="354" y="419"/>
                  <a:pt x="354" y="419"/>
                  <a:pt x="354" y="419"/>
                </a:cubicBezTo>
                <a:cubicBezTo>
                  <a:pt x="362" y="383"/>
                  <a:pt x="362" y="383"/>
                  <a:pt x="362" y="383"/>
                </a:cubicBezTo>
                <a:cubicBezTo>
                  <a:pt x="385" y="388"/>
                  <a:pt x="385" y="388"/>
                  <a:pt x="385" y="388"/>
                </a:cubicBezTo>
                <a:cubicBezTo>
                  <a:pt x="390" y="377"/>
                  <a:pt x="397" y="366"/>
                  <a:pt x="407" y="357"/>
                </a:cubicBezTo>
                <a:cubicBezTo>
                  <a:pt x="395" y="337"/>
                  <a:pt x="395" y="337"/>
                  <a:pt x="395" y="337"/>
                </a:cubicBezTo>
                <a:cubicBezTo>
                  <a:pt x="426" y="318"/>
                  <a:pt x="426" y="318"/>
                  <a:pt x="426" y="318"/>
                </a:cubicBezTo>
                <a:cubicBezTo>
                  <a:pt x="438" y="337"/>
                  <a:pt x="438" y="337"/>
                  <a:pt x="438" y="337"/>
                </a:cubicBezTo>
                <a:cubicBezTo>
                  <a:pt x="451" y="333"/>
                  <a:pt x="463" y="331"/>
                  <a:pt x="476" y="331"/>
                </a:cubicBezTo>
                <a:cubicBezTo>
                  <a:pt x="481" y="308"/>
                  <a:pt x="481" y="308"/>
                  <a:pt x="481" y="308"/>
                </a:cubicBezTo>
                <a:cubicBezTo>
                  <a:pt x="517" y="316"/>
                  <a:pt x="517" y="316"/>
                  <a:pt x="517" y="316"/>
                </a:cubicBezTo>
                <a:cubicBezTo>
                  <a:pt x="512" y="339"/>
                  <a:pt x="512" y="339"/>
                  <a:pt x="512" y="339"/>
                </a:cubicBezTo>
                <a:cubicBezTo>
                  <a:pt x="524" y="344"/>
                  <a:pt x="534" y="352"/>
                  <a:pt x="543" y="362"/>
                </a:cubicBezTo>
                <a:cubicBezTo>
                  <a:pt x="563" y="349"/>
                  <a:pt x="563" y="349"/>
                  <a:pt x="563" y="349"/>
                </a:cubicBezTo>
                <a:cubicBezTo>
                  <a:pt x="583" y="380"/>
                  <a:pt x="583" y="380"/>
                  <a:pt x="583" y="380"/>
                </a:cubicBezTo>
                <a:cubicBezTo>
                  <a:pt x="563" y="393"/>
                  <a:pt x="563" y="393"/>
                  <a:pt x="563" y="393"/>
                </a:cubicBezTo>
                <a:cubicBezTo>
                  <a:pt x="568" y="405"/>
                  <a:pt x="570" y="418"/>
                  <a:pt x="569" y="431"/>
                </a:cubicBezTo>
                <a:cubicBezTo>
                  <a:pt x="592" y="436"/>
                  <a:pt x="592" y="436"/>
                  <a:pt x="592" y="436"/>
                </a:cubicBezTo>
                <a:cubicBezTo>
                  <a:pt x="584" y="472"/>
                  <a:pt x="584" y="472"/>
                  <a:pt x="584" y="472"/>
                </a:cubicBezTo>
                <a:lnTo>
                  <a:pt x="561" y="467"/>
                </a:lnTo>
                <a:close/>
              </a:path>
            </a:pathLst>
          </a:custGeom>
          <a:solidFill>
            <a:srgbClr val="002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2952" tIns="41476" rIns="82952" bIns="41476" numCol="1" anchor="t" anchorCtr="0" compatLnSpc="1"/>
          <a:lstStyle/>
          <a:p>
            <a:endParaRPr lang="zh-CN" altLang="en-US" sz="1635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402590" y="6958912"/>
            <a:ext cx="0" cy="0"/>
          </a:xfrm>
          <a:prstGeom prst="rect">
            <a:avLst/>
          </a:prstGeom>
          <a:solidFill>
            <a:srgbClr val="002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52" tIns="41476" rIns="82952" bIns="41476" numCol="1" anchor="t" anchorCtr="0" compatLnSpc="1"/>
          <a:lstStyle/>
          <a:p>
            <a:endParaRPr lang="zh-CN" altLang="en-US" sz="1635"/>
          </a:p>
        </p:txBody>
      </p:sp>
      <p:sp>
        <p:nvSpPr>
          <p:cNvPr id="72" name="Text Box 261"/>
          <p:cNvSpPr txBox="1">
            <a:spLocks noChangeArrowheads="1"/>
          </p:cNvSpPr>
          <p:nvPr/>
        </p:nvSpPr>
        <p:spPr bwMode="auto">
          <a:xfrm>
            <a:off x="744220" y="6901607"/>
            <a:ext cx="948690" cy="17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R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50" dirty="0">
                <a:solidFill>
                  <a:srgbClr val="002B37"/>
                </a:solidFill>
                <a:latin typeface="微软雅黑" panose="020B0503020204020204" charset="-122"/>
                <a:ea typeface="微软雅黑" panose="020B0503020204020204" charset="-122"/>
              </a:rPr>
              <a:t>工作经验</a:t>
            </a:r>
            <a:endParaRPr kumimoji="0" lang="zh-CN" altLang="en-US" sz="1450" b="0" i="0" cap="none" normalizeH="0" baseline="0" dirty="0">
              <a:solidFill>
                <a:srgbClr val="002B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 Box 261"/>
          <p:cNvSpPr txBox="1">
            <a:spLocks noChangeArrowheads="1"/>
          </p:cNvSpPr>
          <p:nvPr/>
        </p:nvSpPr>
        <p:spPr bwMode="auto">
          <a:xfrm>
            <a:off x="823595" y="1704346"/>
            <a:ext cx="790575" cy="3733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p>
            <a:pPr marR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50" b="0" i="0" cap="none" normalizeH="0" baseline="0" dirty="0">
                <a:solidFill>
                  <a:srgbClr val="002B37"/>
                </a:solidFill>
                <a:latin typeface="微软雅黑" panose="020B0503020204020204" charset="-122"/>
                <a:ea typeface="微软雅黑" panose="020B0503020204020204" charset="-122"/>
              </a:rPr>
              <a:t>个人资料</a:t>
            </a:r>
            <a:endParaRPr kumimoji="0" lang="zh-CN" altLang="en-US" sz="1450" b="0" i="0" cap="none" normalizeH="0" baseline="0" dirty="0">
              <a:solidFill>
                <a:srgbClr val="002B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34975" y="2825916"/>
            <a:ext cx="57951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Freeform 88"/>
          <p:cNvSpPr>
            <a:spLocks noChangeArrowheads="1"/>
          </p:cNvSpPr>
          <p:nvPr/>
        </p:nvSpPr>
        <p:spPr bwMode="auto">
          <a:xfrm>
            <a:off x="434975" y="1632430"/>
            <a:ext cx="309245" cy="305435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rgbClr val="002B37"/>
          </a:solidFill>
          <a:ln>
            <a:noFill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34975" y="2933065"/>
            <a:ext cx="341630" cy="241935"/>
          </a:xfrm>
          <a:custGeom>
            <a:avLst/>
            <a:gdLst>
              <a:gd name="T0" fmla="*/ 618 w 618"/>
              <a:gd name="T1" fmla="*/ 420 h 573"/>
              <a:gd name="T2" fmla="*/ 589 w 618"/>
              <a:gd name="T3" fmla="*/ 403 h 573"/>
              <a:gd name="T4" fmla="*/ 570 w 618"/>
              <a:gd name="T5" fmla="*/ 319 h 573"/>
              <a:gd name="T6" fmla="*/ 537 w 618"/>
              <a:gd name="T7" fmla="*/ 328 h 573"/>
              <a:gd name="T8" fmla="*/ 465 w 618"/>
              <a:gd name="T9" fmla="*/ 282 h 573"/>
              <a:gd name="T10" fmla="*/ 448 w 618"/>
              <a:gd name="T11" fmla="*/ 312 h 573"/>
              <a:gd name="T12" fmla="*/ 384 w 618"/>
              <a:gd name="T13" fmla="*/ 318 h 573"/>
              <a:gd name="T14" fmla="*/ 410 w 618"/>
              <a:gd name="T15" fmla="*/ 145 h 573"/>
              <a:gd name="T16" fmla="*/ 118 w 618"/>
              <a:gd name="T17" fmla="*/ 145 h 573"/>
              <a:gd name="T18" fmla="*/ 0 w 618"/>
              <a:gd name="T19" fmla="*/ 499 h 573"/>
              <a:gd name="T20" fmla="*/ 190 w 618"/>
              <a:gd name="T21" fmla="*/ 490 h 573"/>
              <a:gd name="T22" fmla="*/ 252 w 618"/>
              <a:gd name="T23" fmla="*/ 340 h 573"/>
              <a:gd name="T24" fmla="*/ 264 w 618"/>
              <a:gd name="T25" fmla="*/ 319 h 573"/>
              <a:gd name="T26" fmla="*/ 276 w 618"/>
              <a:gd name="T27" fmla="*/ 340 h 573"/>
              <a:gd name="T28" fmla="*/ 338 w 618"/>
              <a:gd name="T29" fmla="*/ 490 h 573"/>
              <a:gd name="T30" fmla="*/ 404 w 618"/>
              <a:gd name="T31" fmla="*/ 555 h 573"/>
              <a:gd name="T32" fmla="*/ 487 w 618"/>
              <a:gd name="T33" fmla="*/ 545 h 573"/>
              <a:gd name="T34" fmla="*/ 513 w 618"/>
              <a:gd name="T35" fmla="*/ 568 h 573"/>
              <a:gd name="T36" fmla="*/ 566 w 618"/>
              <a:gd name="T37" fmla="*/ 501 h 573"/>
              <a:gd name="T38" fmla="*/ 600 w 618"/>
              <a:gd name="T39" fmla="*/ 498 h 573"/>
              <a:gd name="T40" fmla="*/ 539 w 618"/>
              <a:gd name="T41" fmla="*/ 498 h 573"/>
              <a:gd name="T42" fmla="*/ 520 w 618"/>
              <a:gd name="T43" fmla="*/ 537 h 573"/>
              <a:gd name="T44" fmla="*/ 469 w 618"/>
              <a:gd name="T45" fmla="*/ 524 h 573"/>
              <a:gd name="T46" fmla="*/ 428 w 618"/>
              <a:gd name="T47" fmla="*/ 538 h 573"/>
              <a:gd name="T48" fmla="*/ 402 w 618"/>
              <a:gd name="T49" fmla="*/ 493 h 573"/>
              <a:gd name="T50" fmla="*/ 363 w 618"/>
              <a:gd name="T51" fmla="*/ 475 h 573"/>
              <a:gd name="T52" fmla="*/ 376 w 618"/>
              <a:gd name="T53" fmla="*/ 424 h 573"/>
              <a:gd name="T54" fmla="*/ 362 w 618"/>
              <a:gd name="T55" fmla="*/ 383 h 573"/>
              <a:gd name="T56" fmla="*/ 407 w 618"/>
              <a:gd name="T57" fmla="*/ 357 h 573"/>
              <a:gd name="T58" fmla="*/ 426 w 618"/>
              <a:gd name="T59" fmla="*/ 318 h 573"/>
              <a:gd name="T60" fmla="*/ 476 w 618"/>
              <a:gd name="T61" fmla="*/ 331 h 573"/>
              <a:gd name="T62" fmla="*/ 517 w 618"/>
              <a:gd name="T63" fmla="*/ 316 h 573"/>
              <a:gd name="T64" fmla="*/ 543 w 618"/>
              <a:gd name="T65" fmla="*/ 362 h 573"/>
              <a:gd name="T66" fmla="*/ 583 w 618"/>
              <a:gd name="T67" fmla="*/ 380 h 573"/>
              <a:gd name="T68" fmla="*/ 569 w 618"/>
              <a:gd name="T69" fmla="*/ 431 h 573"/>
              <a:gd name="T70" fmla="*/ 584 w 618"/>
              <a:gd name="T71" fmla="*/ 47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8" h="573">
                <a:moveTo>
                  <a:pt x="600" y="498"/>
                </a:moveTo>
                <a:cubicBezTo>
                  <a:pt x="618" y="420"/>
                  <a:pt x="618" y="420"/>
                  <a:pt x="618" y="420"/>
                </a:cubicBezTo>
                <a:cubicBezTo>
                  <a:pt x="590" y="413"/>
                  <a:pt x="590" y="413"/>
                  <a:pt x="590" y="413"/>
                </a:cubicBezTo>
                <a:cubicBezTo>
                  <a:pt x="590" y="410"/>
                  <a:pt x="589" y="406"/>
                  <a:pt x="589" y="403"/>
                </a:cubicBezTo>
                <a:cubicBezTo>
                  <a:pt x="613" y="387"/>
                  <a:pt x="613" y="387"/>
                  <a:pt x="613" y="387"/>
                </a:cubicBezTo>
                <a:cubicBezTo>
                  <a:pt x="570" y="319"/>
                  <a:pt x="570" y="319"/>
                  <a:pt x="570" y="319"/>
                </a:cubicBezTo>
                <a:cubicBezTo>
                  <a:pt x="546" y="334"/>
                  <a:pt x="546" y="334"/>
                  <a:pt x="546" y="334"/>
                </a:cubicBezTo>
                <a:cubicBezTo>
                  <a:pt x="543" y="332"/>
                  <a:pt x="540" y="330"/>
                  <a:pt x="537" y="328"/>
                </a:cubicBezTo>
                <a:cubicBezTo>
                  <a:pt x="544" y="300"/>
                  <a:pt x="544" y="300"/>
                  <a:pt x="544" y="300"/>
                </a:cubicBezTo>
                <a:cubicBezTo>
                  <a:pt x="465" y="282"/>
                  <a:pt x="465" y="282"/>
                  <a:pt x="465" y="282"/>
                </a:cubicBezTo>
                <a:cubicBezTo>
                  <a:pt x="459" y="310"/>
                  <a:pt x="459" y="310"/>
                  <a:pt x="459" y="310"/>
                </a:cubicBezTo>
                <a:cubicBezTo>
                  <a:pt x="455" y="310"/>
                  <a:pt x="451" y="311"/>
                  <a:pt x="448" y="312"/>
                </a:cubicBezTo>
                <a:cubicBezTo>
                  <a:pt x="433" y="287"/>
                  <a:pt x="433" y="287"/>
                  <a:pt x="433" y="287"/>
                </a:cubicBezTo>
                <a:cubicBezTo>
                  <a:pt x="384" y="318"/>
                  <a:pt x="384" y="318"/>
                  <a:pt x="384" y="318"/>
                </a:cubicBezTo>
                <a:cubicBezTo>
                  <a:pt x="367" y="310"/>
                  <a:pt x="348" y="303"/>
                  <a:pt x="329" y="298"/>
                </a:cubicBezTo>
                <a:cubicBezTo>
                  <a:pt x="377" y="266"/>
                  <a:pt x="410" y="202"/>
                  <a:pt x="410" y="145"/>
                </a:cubicBezTo>
                <a:cubicBezTo>
                  <a:pt x="410" y="65"/>
                  <a:pt x="345" y="0"/>
                  <a:pt x="264" y="0"/>
                </a:cubicBezTo>
                <a:cubicBezTo>
                  <a:pt x="184" y="0"/>
                  <a:pt x="118" y="65"/>
                  <a:pt x="118" y="145"/>
                </a:cubicBezTo>
                <a:cubicBezTo>
                  <a:pt x="118" y="202"/>
                  <a:pt x="151" y="266"/>
                  <a:pt x="199" y="298"/>
                </a:cubicBezTo>
                <a:cubicBezTo>
                  <a:pt x="85" y="327"/>
                  <a:pt x="0" y="426"/>
                  <a:pt x="0" y="499"/>
                </a:cubicBezTo>
                <a:cubicBezTo>
                  <a:pt x="0" y="543"/>
                  <a:pt x="132" y="564"/>
                  <a:pt x="264" y="564"/>
                </a:cubicBezTo>
                <a:cubicBezTo>
                  <a:pt x="190" y="490"/>
                  <a:pt x="190" y="490"/>
                  <a:pt x="190" y="490"/>
                </a:cubicBezTo>
                <a:cubicBezTo>
                  <a:pt x="252" y="340"/>
                  <a:pt x="252" y="340"/>
                  <a:pt x="252" y="340"/>
                </a:cubicBezTo>
                <a:cubicBezTo>
                  <a:pt x="252" y="340"/>
                  <a:pt x="252" y="340"/>
                  <a:pt x="252" y="340"/>
                </a:cubicBezTo>
                <a:cubicBezTo>
                  <a:pt x="228" y="312"/>
                  <a:pt x="228" y="312"/>
                  <a:pt x="228" y="312"/>
                </a:cubicBezTo>
                <a:cubicBezTo>
                  <a:pt x="239" y="316"/>
                  <a:pt x="252" y="319"/>
                  <a:pt x="264" y="319"/>
                </a:cubicBezTo>
                <a:cubicBezTo>
                  <a:pt x="277" y="319"/>
                  <a:pt x="289" y="316"/>
                  <a:pt x="301" y="312"/>
                </a:cubicBezTo>
                <a:cubicBezTo>
                  <a:pt x="276" y="340"/>
                  <a:pt x="276" y="340"/>
                  <a:pt x="276" y="340"/>
                </a:cubicBezTo>
                <a:cubicBezTo>
                  <a:pt x="276" y="340"/>
                  <a:pt x="276" y="340"/>
                  <a:pt x="276" y="340"/>
                </a:cubicBezTo>
                <a:cubicBezTo>
                  <a:pt x="338" y="490"/>
                  <a:pt x="338" y="490"/>
                  <a:pt x="338" y="490"/>
                </a:cubicBezTo>
                <a:cubicBezTo>
                  <a:pt x="264" y="564"/>
                  <a:pt x="264" y="564"/>
                  <a:pt x="264" y="564"/>
                </a:cubicBezTo>
                <a:cubicBezTo>
                  <a:pt x="313" y="564"/>
                  <a:pt x="362" y="561"/>
                  <a:pt x="404" y="555"/>
                </a:cubicBezTo>
                <a:cubicBezTo>
                  <a:pt x="481" y="573"/>
                  <a:pt x="481" y="573"/>
                  <a:pt x="481" y="573"/>
                </a:cubicBezTo>
                <a:cubicBezTo>
                  <a:pt x="487" y="545"/>
                  <a:pt x="487" y="545"/>
                  <a:pt x="487" y="545"/>
                </a:cubicBezTo>
                <a:cubicBezTo>
                  <a:pt x="491" y="545"/>
                  <a:pt x="494" y="544"/>
                  <a:pt x="498" y="543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581" y="525"/>
                  <a:pt x="581" y="525"/>
                  <a:pt x="581" y="525"/>
                </a:cubicBezTo>
                <a:cubicBezTo>
                  <a:pt x="566" y="501"/>
                  <a:pt x="566" y="501"/>
                  <a:pt x="566" y="501"/>
                </a:cubicBezTo>
                <a:cubicBezTo>
                  <a:pt x="568" y="498"/>
                  <a:pt x="570" y="495"/>
                  <a:pt x="572" y="492"/>
                </a:cubicBezTo>
                <a:lnTo>
                  <a:pt x="600" y="498"/>
                </a:lnTo>
                <a:close/>
                <a:moveTo>
                  <a:pt x="561" y="467"/>
                </a:moveTo>
                <a:cubicBezTo>
                  <a:pt x="556" y="478"/>
                  <a:pt x="548" y="489"/>
                  <a:pt x="539" y="498"/>
                </a:cubicBezTo>
                <a:cubicBezTo>
                  <a:pt x="551" y="518"/>
                  <a:pt x="551" y="518"/>
                  <a:pt x="551" y="518"/>
                </a:cubicBezTo>
                <a:cubicBezTo>
                  <a:pt x="520" y="537"/>
                  <a:pt x="520" y="537"/>
                  <a:pt x="520" y="537"/>
                </a:cubicBezTo>
                <a:cubicBezTo>
                  <a:pt x="507" y="518"/>
                  <a:pt x="507" y="518"/>
                  <a:pt x="507" y="518"/>
                </a:cubicBezTo>
                <a:cubicBezTo>
                  <a:pt x="495" y="522"/>
                  <a:pt x="482" y="524"/>
                  <a:pt x="469" y="524"/>
                </a:cubicBezTo>
                <a:cubicBezTo>
                  <a:pt x="464" y="547"/>
                  <a:pt x="464" y="547"/>
                  <a:pt x="464" y="547"/>
                </a:cubicBezTo>
                <a:cubicBezTo>
                  <a:pt x="428" y="538"/>
                  <a:pt x="428" y="538"/>
                  <a:pt x="428" y="538"/>
                </a:cubicBezTo>
                <a:cubicBezTo>
                  <a:pt x="434" y="516"/>
                  <a:pt x="434" y="516"/>
                  <a:pt x="434" y="516"/>
                </a:cubicBezTo>
                <a:cubicBezTo>
                  <a:pt x="422" y="511"/>
                  <a:pt x="411" y="503"/>
                  <a:pt x="402" y="493"/>
                </a:cubicBezTo>
                <a:cubicBezTo>
                  <a:pt x="382" y="506"/>
                  <a:pt x="382" y="506"/>
                  <a:pt x="382" y="506"/>
                </a:cubicBezTo>
                <a:cubicBezTo>
                  <a:pt x="363" y="475"/>
                  <a:pt x="363" y="475"/>
                  <a:pt x="363" y="475"/>
                </a:cubicBezTo>
                <a:cubicBezTo>
                  <a:pt x="383" y="462"/>
                  <a:pt x="383" y="462"/>
                  <a:pt x="383" y="462"/>
                </a:cubicBezTo>
                <a:cubicBezTo>
                  <a:pt x="378" y="450"/>
                  <a:pt x="376" y="437"/>
                  <a:pt x="376" y="424"/>
                </a:cubicBezTo>
                <a:cubicBezTo>
                  <a:pt x="354" y="419"/>
                  <a:pt x="354" y="419"/>
                  <a:pt x="354" y="419"/>
                </a:cubicBezTo>
                <a:cubicBezTo>
                  <a:pt x="362" y="383"/>
                  <a:pt x="362" y="383"/>
                  <a:pt x="362" y="383"/>
                </a:cubicBezTo>
                <a:cubicBezTo>
                  <a:pt x="385" y="388"/>
                  <a:pt x="385" y="388"/>
                  <a:pt x="385" y="388"/>
                </a:cubicBezTo>
                <a:cubicBezTo>
                  <a:pt x="390" y="377"/>
                  <a:pt x="397" y="366"/>
                  <a:pt x="407" y="357"/>
                </a:cubicBezTo>
                <a:cubicBezTo>
                  <a:pt x="395" y="337"/>
                  <a:pt x="395" y="337"/>
                  <a:pt x="395" y="337"/>
                </a:cubicBezTo>
                <a:cubicBezTo>
                  <a:pt x="426" y="318"/>
                  <a:pt x="426" y="318"/>
                  <a:pt x="426" y="318"/>
                </a:cubicBezTo>
                <a:cubicBezTo>
                  <a:pt x="438" y="337"/>
                  <a:pt x="438" y="337"/>
                  <a:pt x="438" y="337"/>
                </a:cubicBezTo>
                <a:cubicBezTo>
                  <a:pt x="451" y="333"/>
                  <a:pt x="463" y="331"/>
                  <a:pt x="476" y="331"/>
                </a:cubicBezTo>
                <a:cubicBezTo>
                  <a:pt x="481" y="308"/>
                  <a:pt x="481" y="308"/>
                  <a:pt x="481" y="308"/>
                </a:cubicBezTo>
                <a:cubicBezTo>
                  <a:pt x="517" y="316"/>
                  <a:pt x="517" y="316"/>
                  <a:pt x="517" y="316"/>
                </a:cubicBezTo>
                <a:cubicBezTo>
                  <a:pt x="512" y="339"/>
                  <a:pt x="512" y="339"/>
                  <a:pt x="512" y="339"/>
                </a:cubicBezTo>
                <a:cubicBezTo>
                  <a:pt x="524" y="344"/>
                  <a:pt x="534" y="352"/>
                  <a:pt x="543" y="362"/>
                </a:cubicBezTo>
                <a:cubicBezTo>
                  <a:pt x="563" y="349"/>
                  <a:pt x="563" y="349"/>
                  <a:pt x="563" y="349"/>
                </a:cubicBezTo>
                <a:cubicBezTo>
                  <a:pt x="583" y="380"/>
                  <a:pt x="583" y="380"/>
                  <a:pt x="583" y="380"/>
                </a:cubicBezTo>
                <a:cubicBezTo>
                  <a:pt x="563" y="393"/>
                  <a:pt x="563" y="393"/>
                  <a:pt x="563" y="393"/>
                </a:cubicBezTo>
                <a:cubicBezTo>
                  <a:pt x="568" y="405"/>
                  <a:pt x="570" y="418"/>
                  <a:pt x="569" y="431"/>
                </a:cubicBezTo>
                <a:cubicBezTo>
                  <a:pt x="592" y="436"/>
                  <a:pt x="592" y="436"/>
                  <a:pt x="592" y="436"/>
                </a:cubicBezTo>
                <a:cubicBezTo>
                  <a:pt x="584" y="472"/>
                  <a:pt x="584" y="472"/>
                  <a:pt x="584" y="472"/>
                </a:cubicBezTo>
                <a:lnTo>
                  <a:pt x="561" y="467"/>
                </a:lnTo>
                <a:close/>
              </a:path>
            </a:pathLst>
          </a:custGeom>
          <a:solidFill>
            <a:srgbClr val="002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2952" tIns="41476" rIns="82952" bIns="41476" numCol="1" anchor="t" anchorCtr="0" compatLnSpc="1"/>
          <a:p>
            <a:endParaRPr lang="zh-CN" altLang="en-US" sz="1635"/>
          </a:p>
        </p:txBody>
      </p:sp>
      <p:sp>
        <p:nvSpPr>
          <p:cNvPr id="5" name="Text Box 261"/>
          <p:cNvSpPr txBox="1">
            <a:spLocks noChangeArrowheads="1"/>
          </p:cNvSpPr>
          <p:nvPr/>
        </p:nvSpPr>
        <p:spPr bwMode="auto">
          <a:xfrm>
            <a:off x="823595" y="2932916"/>
            <a:ext cx="1022350" cy="300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p>
            <a:pPr marR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50" dirty="0">
                <a:solidFill>
                  <a:srgbClr val="002B37"/>
                </a:solidFill>
                <a:latin typeface="微软雅黑" panose="020B0503020204020204" charset="-122"/>
                <a:ea typeface="微软雅黑" panose="020B0503020204020204" charset="-122"/>
              </a:rPr>
              <a:t>教育背景</a:t>
            </a:r>
            <a:endParaRPr kumimoji="0" lang="zh-CN" altLang="en-US" sz="1450" i="0" cap="none" normalizeH="0" baseline="0" dirty="0">
              <a:solidFill>
                <a:srgbClr val="002B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2590" y="3175000"/>
            <a:ext cx="63639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sz="1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en-US" sz="1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9-</a:t>
            </a:r>
            <a:r>
              <a:rPr lang="zh-CN" altLang="en-US" sz="1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至今      </a:t>
            </a:r>
            <a:r>
              <a:rPr lang="en-US" sz="1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sz="1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南京航空航天大学    </a:t>
            </a:r>
            <a:r>
              <a:rPr lang="en-US" sz="1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1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会计学                                        硕士</a:t>
            </a:r>
            <a:endParaRPr sz="1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sz="1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2008/9-2012/</a:t>
            </a:r>
            <a:r>
              <a:rPr lang="en-US" sz="1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sz="1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6       江苏科技大学             计算机科学与技术（应用技术）   本科     </a:t>
            </a:r>
            <a:r>
              <a:rPr sz="11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sz="11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Freeform 148"/>
          <p:cNvSpPr>
            <a:spLocks noEditPoints="1"/>
          </p:cNvSpPr>
          <p:nvPr/>
        </p:nvSpPr>
        <p:spPr bwMode="auto">
          <a:xfrm>
            <a:off x="414655" y="3925266"/>
            <a:ext cx="236761" cy="228696"/>
          </a:xfrm>
          <a:custGeom>
            <a:avLst/>
            <a:gdLst>
              <a:gd name="T0" fmla="*/ 55166 w 64"/>
              <a:gd name="T1" fmla="*/ 185277 h 62"/>
              <a:gd name="T2" fmla="*/ 48270 w 64"/>
              <a:gd name="T3" fmla="*/ 195570 h 62"/>
              <a:gd name="T4" fmla="*/ 6896 w 64"/>
              <a:gd name="T5" fmla="*/ 195570 h 62"/>
              <a:gd name="T6" fmla="*/ 0 w 64"/>
              <a:gd name="T7" fmla="*/ 185277 h 62"/>
              <a:gd name="T8" fmla="*/ 0 w 64"/>
              <a:gd name="T9" fmla="*/ 99500 h 62"/>
              <a:gd name="T10" fmla="*/ 6896 w 64"/>
              <a:gd name="T11" fmla="*/ 89207 h 62"/>
              <a:gd name="T12" fmla="*/ 48270 w 64"/>
              <a:gd name="T13" fmla="*/ 89207 h 62"/>
              <a:gd name="T14" fmla="*/ 55166 w 64"/>
              <a:gd name="T15" fmla="*/ 99500 h 62"/>
              <a:gd name="T16" fmla="*/ 55166 w 64"/>
              <a:gd name="T17" fmla="*/ 185277 h 62"/>
              <a:gd name="T18" fmla="*/ 24135 w 64"/>
              <a:gd name="T19" fmla="*/ 161259 h 62"/>
              <a:gd name="T20" fmla="*/ 17239 w 64"/>
              <a:gd name="T21" fmla="*/ 168121 h 62"/>
              <a:gd name="T22" fmla="*/ 24135 w 64"/>
              <a:gd name="T23" fmla="*/ 178415 h 62"/>
              <a:gd name="T24" fmla="*/ 34478 w 64"/>
              <a:gd name="T25" fmla="*/ 168121 h 62"/>
              <a:gd name="T26" fmla="*/ 24135 w 64"/>
              <a:gd name="T27" fmla="*/ 161259 h 62"/>
              <a:gd name="T28" fmla="*/ 213766 w 64"/>
              <a:gd name="T29" fmla="*/ 120087 h 62"/>
              <a:gd name="T30" fmla="*/ 213766 w 64"/>
              <a:gd name="T31" fmla="*/ 130380 h 62"/>
              <a:gd name="T32" fmla="*/ 210318 w 64"/>
              <a:gd name="T33" fmla="*/ 147535 h 62"/>
              <a:gd name="T34" fmla="*/ 210318 w 64"/>
              <a:gd name="T35" fmla="*/ 164690 h 62"/>
              <a:gd name="T36" fmla="*/ 203423 w 64"/>
              <a:gd name="T37" fmla="*/ 178415 h 62"/>
              <a:gd name="T38" fmla="*/ 196527 w 64"/>
              <a:gd name="T39" fmla="*/ 202432 h 62"/>
              <a:gd name="T40" fmla="*/ 168944 w 64"/>
              <a:gd name="T41" fmla="*/ 212725 h 62"/>
              <a:gd name="T42" fmla="*/ 162049 w 64"/>
              <a:gd name="T43" fmla="*/ 212725 h 62"/>
              <a:gd name="T44" fmla="*/ 151705 w 64"/>
              <a:gd name="T45" fmla="*/ 212725 h 62"/>
              <a:gd name="T46" fmla="*/ 148257 w 64"/>
              <a:gd name="T47" fmla="*/ 212725 h 62"/>
              <a:gd name="T48" fmla="*/ 96540 w 64"/>
              <a:gd name="T49" fmla="*/ 202432 h 62"/>
              <a:gd name="T50" fmla="*/ 75853 w 64"/>
              <a:gd name="T51" fmla="*/ 195570 h 62"/>
              <a:gd name="T52" fmla="*/ 65509 w 64"/>
              <a:gd name="T53" fmla="*/ 185277 h 62"/>
              <a:gd name="T54" fmla="*/ 65509 w 64"/>
              <a:gd name="T55" fmla="*/ 99500 h 62"/>
              <a:gd name="T56" fmla="*/ 72405 w 64"/>
              <a:gd name="T57" fmla="*/ 89207 h 62"/>
              <a:gd name="T58" fmla="*/ 99987 w 64"/>
              <a:gd name="T59" fmla="*/ 65190 h 62"/>
              <a:gd name="T60" fmla="*/ 113779 w 64"/>
              <a:gd name="T61" fmla="*/ 48035 h 62"/>
              <a:gd name="T62" fmla="*/ 120675 w 64"/>
              <a:gd name="T63" fmla="*/ 27448 h 62"/>
              <a:gd name="T64" fmla="*/ 131018 w 64"/>
              <a:gd name="T65" fmla="*/ 3431 h 62"/>
              <a:gd name="T66" fmla="*/ 137914 w 64"/>
              <a:gd name="T67" fmla="*/ 0 h 62"/>
              <a:gd name="T68" fmla="*/ 168944 w 64"/>
              <a:gd name="T69" fmla="*/ 37742 h 62"/>
              <a:gd name="T70" fmla="*/ 158601 w 64"/>
              <a:gd name="T71" fmla="*/ 61759 h 62"/>
              <a:gd name="T72" fmla="*/ 155153 w 64"/>
              <a:gd name="T73" fmla="*/ 72052 h 62"/>
              <a:gd name="T74" fmla="*/ 193079 w 64"/>
              <a:gd name="T75" fmla="*/ 72052 h 62"/>
              <a:gd name="T76" fmla="*/ 220662 w 64"/>
              <a:gd name="T77" fmla="*/ 99500 h 62"/>
              <a:gd name="T78" fmla="*/ 213766 w 64"/>
              <a:gd name="T79" fmla="*/ 120087 h 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002B37"/>
          </a:solidFill>
          <a:ln>
            <a:noFill/>
          </a:ln>
        </p:spPr>
        <p:txBody>
          <a:bodyPr/>
          <a:p>
            <a:endParaRPr lang="zh-CN" altLang="en-US" sz="1635"/>
          </a:p>
        </p:txBody>
      </p:sp>
      <p:sp>
        <p:nvSpPr>
          <p:cNvPr id="9" name="Text Box 261"/>
          <p:cNvSpPr txBox="1">
            <a:spLocks noChangeArrowheads="1"/>
          </p:cNvSpPr>
          <p:nvPr/>
        </p:nvSpPr>
        <p:spPr bwMode="auto">
          <a:xfrm>
            <a:off x="744220" y="3925522"/>
            <a:ext cx="815328" cy="2301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p>
            <a:pPr marR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50" dirty="0">
                <a:solidFill>
                  <a:srgbClr val="002B37"/>
                </a:solidFill>
                <a:latin typeface="微软雅黑" panose="020B0503020204020204" charset="-122"/>
                <a:ea typeface="微软雅黑" panose="020B0503020204020204" charset="-122"/>
              </a:rPr>
              <a:t>个人优势</a:t>
            </a:r>
            <a:endParaRPr kumimoji="0" lang="zh-CN" altLang="en-US" sz="1450" b="0" i="0" cap="none" normalizeH="0" baseline="0" dirty="0">
              <a:solidFill>
                <a:srgbClr val="002B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34975" y="3859066"/>
            <a:ext cx="57951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2585" y="4155226"/>
            <a:ext cx="6133465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100" b="1">
                <a:latin typeface="微软雅黑" panose="020B0503020204020204" charset="-122"/>
                <a:ea typeface="微软雅黑" panose="020B0503020204020204" charset="-122"/>
              </a:rPr>
              <a:t>英语水平：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英语良好（同声翻译，CET-6）；</a:t>
            </a:r>
            <a:endParaRPr lang="zh-CN" altLang="en-US" sz="11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100" b="1">
                <a:latin typeface="微软雅黑" panose="020B0503020204020204" charset="-122"/>
                <a:ea typeface="微软雅黑" panose="020B0503020204020204" charset="-122"/>
              </a:rPr>
              <a:t>职业背景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</a:rPr>
              <a:t>年五星控股集团旗下财务工作经验，其中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年以上大型互联网公司资产管理工作经验（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</a:rPr>
              <a:t>含拟上市公司财务工作背景），在财务制度体系优化、内控体系搭建、财务系统升级、财务分析、合并报表、制造成本分析、资金管理、财务预算、融资、审计对接方面均有丰富的实操及管理经验，另有为公司申请政府税收补贴之成功经验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sz="11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100" b="1">
                <a:latin typeface="微软雅黑" panose="020B0503020204020204" charset="-122"/>
                <a:ea typeface="微软雅黑" panose="020B0503020204020204" charset="-122"/>
              </a:rPr>
              <a:t>专业优势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5年以上金融资产工作经验，熟悉融资授信流程、搭建内部授信管控体系、设计提供子公司投融资产品及相关担保、分类分级管理资产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sz="11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100" b="1">
                <a:latin typeface="微软雅黑" panose="020B0503020204020204" charset="-122"/>
                <a:ea typeface="微软雅黑" panose="020B0503020204020204" charset="-122"/>
              </a:rPr>
              <a:t>财务软件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</a:rPr>
              <a:t>：熟练使用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</a:rPr>
              <a:t>金蝶、用友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</a:rPr>
              <a:t>财务应用软件；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100" b="1">
                <a:latin typeface="微软雅黑" panose="020B0503020204020204" charset="-122"/>
                <a:ea typeface="微软雅黑" panose="020B0503020204020204" charset="-122"/>
              </a:rPr>
              <a:t>职业素养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</a:rPr>
              <a:t>：原则性强，擅于沟通，工作认真负责，擅于分析和解决问题，深得领导信赖，能独当一面。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14170" y="955995"/>
            <a:ext cx="3492500" cy="186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base">
              <a:lnSpc>
                <a:spcPct val="150000"/>
              </a:lnSpc>
              <a:buNone/>
            </a:pP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出生年月：19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90/6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base">
              <a:lnSpc>
                <a:spcPct val="150000"/>
              </a:lnSpc>
              <a:buNone/>
            </a:pP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性       别：女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base">
              <a:lnSpc>
                <a:spcPct val="150000"/>
              </a:lnSpc>
              <a:buNone/>
            </a:pP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户籍情况：南京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base">
              <a:lnSpc>
                <a:spcPct val="150000"/>
              </a:lnSpc>
              <a:buNone/>
            </a:pP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婚育状况：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已婚已育</a:t>
            </a:r>
            <a:endParaRPr lang="zh-CN"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base">
              <a:lnSpc>
                <a:spcPct val="150000"/>
              </a:lnSpc>
              <a:buNone/>
            </a:pP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联系电话：15366193525</a:t>
            </a:r>
            <a:endParaRPr lang="zh-CN"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base">
              <a:lnSpc>
                <a:spcPct val="150000"/>
              </a:lnSpc>
              <a:buNone/>
            </a:pP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邮箱地址：1193849619@qq.com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base">
              <a:lnSpc>
                <a:spcPct val="150000"/>
              </a:lnSpc>
              <a:buNone/>
            </a:pP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求职方向：财务主管</a:t>
            </a: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经理；内控主管</a:t>
            </a: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经理；审计类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4655" y="7242127"/>
            <a:ext cx="6017287" cy="2214249"/>
            <a:chOff x="1050" y="9023"/>
            <a:chExt cx="10229" cy="2675"/>
          </a:xfrm>
        </p:grpSpPr>
        <p:sp>
          <p:nvSpPr>
            <p:cNvPr id="22" name="文本框 21"/>
            <p:cNvSpPr txBox="1"/>
            <p:nvPr/>
          </p:nvSpPr>
          <p:spPr>
            <a:xfrm>
              <a:off x="1050" y="9440"/>
              <a:ext cx="10229" cy="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base">
                <a:lnSpc>
                  <a:spcPct val="150000"/>
                </a:lnSpc>
                <a:buNone/>
              </a:pPr>
              <a:r>
                <a:rPr lang="zh-CN"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企业简介：汇通达隶属五星控股集团，是</a:t>
              </a:r>
              <a:r>
                <a:rPr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农村电商唯一独角兽</a:t>
              </a:r>
              <a:r>
                <a:rPr lang="zh-CN"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！</a:t>
              </a:r>
              <a:endPara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fontAlgn="base">
                <a:lnSpc>
                  <a:spcPct val="150000"/>
                </a:lnSpc>
                <a:buNone/>
              </a:pPr>
              <a:r>
                <a:rPr 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所属行业：互联网/电子商务 家具/家电/玩具/礼品</a:t>
              </a:r>
              <a:endPara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fontAlgn="base">
                <a:lnSpc>
                  <a:spcPct val="150000"/>
                </a:lnSpc>
                <a:buNone/>
              </a:pPr>
              <a:r>
                <a:rPr 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企业性质：民营公司  </a:t>
              </a:r>
              <a:endPara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indent="0" fontAlgn="base">
                <a:lnSpc>
                  <a:spcPct val="150000"/>
                </a:lnSpc>
                <a:buNone/>
              </a:pPr>
              <a:r>
                <a:rPr 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企业规模：5000-10000人</a:t>
              </a:r>
              <a:endPara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indent="0" fontAlgn="base">
                <a:lnSpc>
                  <a:spcPct val="150000"/>
                </a:lnSpc>
                <a:buFont typeface="+mj-lt"/>
                <a:buNone/>
              </a:pPr>
              <a:r>
                <a:rPr 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职责概述：</a:t>
              </a:r>
              <a:endPara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228600" indent="-2286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zh-CN"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财务制度建设</a:t>
              </a:r>
              <a:r>
                <a:rPr 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：财务管理制度、体系、流程、标准、内控、系统培训监督执行，确保下属公司财务运营规范；</a:t>
              </a:r>
              <a:endPara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161" y="9023"/>
              <a:ext cx="10118" cy="417"/>
              <a:chOff x="1161" y="9023"/>
              <a:chExt cx="10118" cy="417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161" y="9023"/>
                <a:ext cx="9439" cy="417"/>
                <a:chOff x="1161" y="9023"/>
                <a:chExt cx="9439" cy="417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161" y="9023"/>
                  <a:ext cx="2391" cy="417"/>
                </a:xfrm>
                <a:prstGeom prst="rect">
                  <a:avLst/>
                </a:prstGeom>
                <a:solidFill>
                  <a:srgbClr val="036EB8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p>
                  <a:pPr indent="0" algn="ctr" fontAlgn="base">
                    <a:lnSpc>
                      <a:spcPct val="150000"/>
                    </a:lnSpc>
                    <a:buNone/>
                  </a:pPr>
                  <a:r>
                    <a:rPr lang="en-US" sz="11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2017/11-至今 </a:t>
                  </a:r>
                  <a:endParaRPr lang="en-US" sz="11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>
                  <a:off x="2710" y="9440"/>
                  <a:ext cx="7890" cy="0"/>
                </a:xfrm>
                <a:prstGeom prst="line">
                  <a:avLst/>
                </a:prstGeom>
                <a:ln>
                  <a:solidFill>
                    <a:srgbClr val="386E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本框 26"/>
              <p:cNvSpPr txBox="1"/>
              <p:nvPr/>
            </p:nvSpPr>
            <p:spPr>
              <a:xfrm>
                <a:off x="3627" y="9023"/>
                <a:ext cx="7652" cy="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base">
                  <a:lnSpc>
                    <a:spcPct val="150000"/>
                  </a:lnSpc>
                  <a:buNone/>
                </a:pPr>
                <a:r>
                  <a:rPr sz="11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汇通达网络股份有限公司（五星控股集团） </a:t>
                </a: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| </a:t>
                </a:r>
                <a:r>
                  <a:rPr lang="zh-CN" sz="11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财务</a:t>
                </a:r>
                <a:r>
                  <a:rPr lang="zh-CN" altLang="en-US" sz="11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主管/财务</a:t>
                </a:r>
                <a:r>
                  <a:rPr lang="en-US" altLang="zh-CN" sz="11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BP</a:t>
                </a:r>
                <a:endParaRPr lang="en-US" altLang="zh-CN"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0" y="957580"/>
            <a:ext cx="1219835" cy="1812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802233" y="553521"/>
            <a:ext cx="1656174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085" b="1" dirty="0">
                <a:solidFill>
                  <a:srgbClr val="036EB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皋玥</a:t>
            </a:r>
            <a:r>
              <a:rPr lang="en-US" altLang="zh-CN" sz="1090" b="1" dirty="0">
                <a:solidFill>
                  <a:srgbClr val="036EB8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090" b="1" dirty="0">
                <a:solidFill>
                  <a:srgbClr val="036EB8"/>
                </a:solidFill>
                <a:latin typeface="微软雅黑" panose="020B0503020204020204" charset="-122"/>
                <a:ea typeface="微软雅黑" panose="020B0503020204020204" charset="-122"/>
              </a:rPr>
              <a:t>个人简历</a:t>
            </a:r>
            <a:endParaRPr lang="zh-CN" altLang="en-US" sz="1090" b="1" dirty="0">
              <a:solidFill>
                <a:srgbClr val="036EB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1960" y="932180"/>
            <a:ext cx="6150610" cy="5423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财务分析与预测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对行业进行研究，输出与事业部发展相结合的业务数据分析，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完成基础数据、经营数据的追踪、分析、统计，建立数据分析报表，定期对事业部核心重点专项项目进行跟踪和复盘，为公司项目性投入提供数据支持；</a:t>
            </a:r>
            <a:endParaRPr lang="zh-CN"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财务预算编制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：监督合资公司编制预算、资金运作、财务指标的执行；</a:t>
            </a:r>
            <a:endParaRPr lang="zh-CN"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财务监控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：加强监管，对接事业部行业内合作平台公司协助解决资金、预算、会计、税务等日常工作并符合相关规范；</a:t>
            </a:r>
            <a:endParaRPr lang="zh-CN"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资产管理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5年以上金融资产工作经验，熟悉融资授信流程、搭建内部授信管控体系、设计提供子公司投融资产品及相关担保、分类分级管理资产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内控管理体系搭建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负责制定整个事业部各项流程制度及内控管理体系；推动事业部制度建设，确定内控要点，形成本事业部内部控制手册；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eriod" startAt="2"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主导事业部内部审计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检查事业部内控控制缺陷，并根据内控管理体系要求对事业部风险管理体系进行评估，出具全面风险管理评估报告，内控建设报告及自我评价报告等；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控评审建立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跟踪对内部控制的改进和完善，引导内控评审、业务行为自检自纠等机制的建立，保障事业部的业务运作安全； 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投资</a:t>
            </a:r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风控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：根据公司发展战略对合资公司执行相应的投资管理、风险控制，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配合业务部门进行有效的风险管理和业务改善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关联部门对接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协助业务人员做好客户管理，负责客户账存、对账、返利、结算；商品库存数量及金额的准确；单据完成后及时告知物流，准确安排发货，货物及时入库，账实相符，对仓库面积的合理使用提出合理化建议，直拨库账务及时清零；协助部门文件的发布，完成部门间工作协调；</a:t>
            </a:r>
            <a:endParaRPr lang="zh-CN"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eriod" startAt="2"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组织内控合规培训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提高员工内控合规风险意识，推动内控合规文化的建立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31763" y="6355555"/>
            <a:ext cx="57951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41933" y="6562214"/>
            <a:ext cx="6223177" cy="2729112"/>
            <a:chOff x="1050" y="9014"/>
            <a:chExt cx="10579" cy="3297"/>
          </a:xfrm>
        </p:grpSpPr>
        <p:sp>
          <p:nvSpPr>
            <p:cNvPr id="24" name="文本框 23"/>
            <p:cNvSpPr txBox="1"/>
            <p:nvPr/>
          </p:nvSpPr>
          <p:spPr>
            <a:xfrm>
              <a:off x="1050" y="9440"/>
              <a:ext cx="10579" cy="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base">
                <a:lnSpc>
                  <a:spcPct val="150000"/>
                </a:lnSpc>
                <a:buNone/>
              </a:pPr>
              <a:r>
                <a:rPr lang="zh-CN"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公司简介：</a:t>
              </a:r>
              <a:r>
                <a:rPr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全国家电行业前三强</a:t>
              </a:r>
              <a:endPara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fontAlgn="base">
                <a:lnSpc>
                  <a:spcPct val="150000"/>
                </a:lnSpc>
                <a:buNone/>
              </a:pPr>
              <a:r>
                <a:rPr lang="zh-CN"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职责概述</a:t>
              </a:r>
              <a:r>
                <a:rPr 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：从收银岗位，一路晋升财务出纳、结算、资金会计岗位。</a:t>
              </a:r>
              <a:endPara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28600" indent="-2286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zh-CN"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销售数据分析</a:t>
              </a:r>
              <a:r>
                <a:rPr 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对业务数据进行整理、分析，编制业务数据报表，并整理成核算数据导入财务软件；</a:t>
              </a:r>
              <a:endPara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28600" indent="-2286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zh-CN"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账务核对</a:t>
              </a:r>
              <a:r>
                <a:rPr 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负责业务线、商户每日结算对账工作，跟进解决数据差异问题，保证每日资金、业务核对清晰，业务数据准确，各账户（科目）余额准确无误，做到账务日清月结；</a:t>
              </a:r>
              <a:endPara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28600" indent="-2286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zh-CN"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资金监控</a:t>
              </a:r>
              <a:r>
                <a:rPr 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负责公司业务线银行账户管理及资金核对， 统筹安排资金使用，测算资金使用需求，并对资金的使用情况进行监控，保证资金满足日常业务需求，编制资金收支情况报表等；</a:t>
              </a:r>
              <a:endPara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28600" indent="-2286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sz="11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月度经营分析</a:t>
              </a:r>
              <a:r>
                <a:rPr 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针对规模、盈利、风险等核心指标重点监控，提供切实可行解决方案；</a:t>
              </a:r>
              <a:endPara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161" y="9014"/>
              <a:ext cx="10468" cy="426"/>
              <a:chOff x="1161" y="9014"/>
              <a:chExt cx="10468" cy="426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161" y="9023"/>
                <a:ext cx="2570" cy="417"/>
              </a:xfrm>
              <a:prstGeom prst="rect">
                <a:avLst/>
              </a:prstGeom>
              <a:solidFill>
                <a:srgbClr val="036EB8"/>
              </a:solidFill>
              <a:ln>
                <a:noFill/>
              </a:ln>
            </p:spPr>
            <p:txBody>
              <a:bodyPr wrap="square" rtlCol="0">
                <a:spAutoFit/>
              </a:bodyPr>
              <a:p>
                <a:pPr indent="0" algn="ctr" fontAlgn="base">
                  <a:lnSpc>
                    <a:spcPct val="150000"/>
                  </a:lnSpc>
                  <a:buNone/>
                </a:pPr>
                <a:r>
                  <a:rPr lang="en-US" sz="11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2013/11-2017/10</a:t>
                </a:r>
                <a:endParaRPr lang="en-US" sz="11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742" y="9014"/>
                <a:ext cx="7887" cy="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base">
                  <a:lnSpc>
                    <a:spcPct val="150000"/>
                  </a:lnSpc>
                  <a:buNone/>
                </a:pPr>
                <a:r>
                  <a:rPr sz="11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江苏五星电器有限公司 </a:t>
                </a:r>
                <a:r>
                  <a:rPr sz="11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</a:t>
                </a: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|  </a:t>
                </a:r>
                <a:r>
                  <a:rPr sz="11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收银主管/出纳/结算会计/资金会计</a:t>
                </a:r>
                <a:endParaRPr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cxnSp>
        <p:nvCxnSpPr>
          <p:cNvPr id="2" name="直接连接符 1"/>
          <p:cNvCxnSpPr/>
          <p:nvPr/>
        </p:nvCxnSpPr>
        <p:spPr>
          <a:xfrm>
            <a:off x="2019300" y="6900545"/>
            <a:ext cx="4424680" cy="6985"/>
          </a:xfrm>
          <a:prstGeom prst="line">
            <a:avLst/>
          </a:prstGeom>
          <a:ln>
            <a:solidFill>
              <a:srgbClr val="38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408305"/>
            <a:ext cx="294640" cy="437515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568325" y="5447665"/>
            <a:ext cx="0" cy="0"/>
          </a:xfrm>
          <a:prstGeom prst="rect">
            <a:avLst/>
          </a:prstGeom>
          <a:solidFill>
            <a:srgbClr val="002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52" tIns="41476" rIns="82952" bIns="41476" numCol="1" anchor="t" anchorCtr="0" compatLnSpc="1"/>
          <a:lstStyle/>
          <a:p>
            <a:endParaRPr lang="zh-CN" altLang="en-US" sz="1635"/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531495" y="1733550"/>
            <a:ext cx="285750" cy="273050"/>
          </a:xfrm>
          <a:custGeom>
            <a:avLst/>
            <a:gdLst>
              <a:gd name="T0" fmla="*/ 618 w 618"/>
              <a:gd name="T1" fmla="*/ 420 h 573"/>
              <a:gd name="T2" fmla="*/ 589 w 618"/>
              <a:gd name="T3" fmla="*/ 403 h 573"/>
              <a:gd name="T4" fmla="*/ 570 w 618"/>
              <a:gd name="T5" fmla="*/ 319 h 573"/>
              <a:gd name="T6" fmla="*/ 537 w 618"/>
              <a:gd name="T7" fmla="*/ 328 h 573"/>
              <a:gd name="T8" fmla="*/ 465 w 618"/>
              <a:gd name="T9" fmla="*/ 282 h 573"/>
              <a:gd name="T10" fmla="*/ 448 w 618"/>
              <a:gd name="T11" fmla="*/ 312 h 573"/>
              <a:gd name="T12" fmla="*/ 384 w 618"/>
              <a:gd name="T13" fmla="*/ 318 h 573"/>
              <a:gd name="T14" fmla="*/ 410 w 618"/>
              <a:gd name="T15" fmla="*/ 145 h 573"/>
              <a:gd name="T16" fmla="*/ 118 w 618"/>
              <a:gd name="T17" fmla="*/ 145 h 573"/>
              <a:gd name="T18" fmla="*/ 0 w 618"/>
              <a:gd name="T19" fmla="*/ 499 h 573"/>
              <a:gd name="T20" fmla="*/ 190 w 618"/>
              <a:gd name="T21" fmla="*/ 490 h 573"/>
              <a:gd name="T22" fmla="*/ 252 w 618"/>
              <a:gd name="T23" fmla="*/ 340 h 573"/>
              <a:gd name="T24" fmla="*/ 264 w 618"/>
              <a:gd name="T25" fmla="*/ 319 h 573"/>
              <a:gd name="T26" fmla="*/ 276 w 618"/>
              <a:gd name="T27" fmla="*/ 340 h 573"/>
              <a:gd name="T28" fmla="*/ 338 w 618"/>
              <a:gd name="T29" fmla="*/ 490 h 573"/>
              <a:gd name="T30" fmla="*/ 404 w 618"/>
              <a:gd name="T31" fmla="*/ 555 h 573"/>
              <a:gd name="T32" fmla="*/ 487 w 618"/>
              <a:gd name="T33" fmla="*/ 545 h 573"/>
              <a:gd name="T34" fmla="*/ 513 w 618"/>
              <a:gd name="T35" fmla="*/ 568 h 573"/>
              <a:gd name="T36" fmla="*/ 566 w 618"/>
              <a:gd name="T37" fmla="*/ 501 h 573"/>
              <a:gd name="T38" fmla="*/ 600 w 618"/>
              <a:gd name="T39" fmla="*/ 498 h 573"/>
              <a:gd name="T40" fmla="*/ 539 w 618"/>
              <a:gd name="T41" fmla="*/ 498 h 573"/>
              <a:gd name="T42" fmla="*/ 520 w 618"/>
              <a:gd name="T43" fmla="*/ 537 h 573"/>
              <a:gd name="T44" fmla="*/ 469 w 618"/>
              <a:gd name="T45" fmla="*/ 524 h 573"/>
              <a:gd name="T46" fmla="*/ 428 w 618"/>
              <a:gd name="T47" fmla="*/ 538 h 573"/>
              <a:gd name="T48" fmla="*/ 402 w 618"/>
              <a:gd name="T49" fmla="*/ 493 h 573"/>
              <a:gd name="T50" fmla="*/ 363 w 618"/>
              <a:gd name="T51" fmla="*/ 475 h 573"/>
              <a:gd name="T52" fmla="*/ 376 w 618"/>
              <a:gd name="T53" fmla="*/ 424 h 573"/>
              <a:gd name="T54" fmla="*/ 362 w 618"/>
              <a:gd name="T55" fmla="*/ 383 h 573"/>
              <a:gd name="T56" fmla="*/ 407 w 618"/>
              <a:gd name="T57" fmla="*/ 357 h 573"/>
              <a:gd name="T58" fmla="*/ 426 w 618"/>
              <a:gd name="T59" fmla="*/ 318 h 573"/>
              <a:gd name="T60" fmla="*/ 476 w 618"/>
              <a:gd name="T61" fmla="*/ 331 h 573"/>
              <a:gd name="T62" fmla="*/ 517 w 618"/>
              <a:gd name="T63" fmla="*/ 316 h 573"/>
              <a:gd name="T64" fmla="*/ 543 w 618"/>
              <a:gd name="T65" fmla="*/ 362 h 573"/>
              <a:gd name="T66" fmla="*/ 583 w 618"/>
              <a:gd name="T67" fmla="*/ 380 h 573"/>
              <a:gd name="T68" fmla="*/ 569 w 618"/>
              <a:gd name="T69" fmla="*/ 431 h 573"/>
              <a:gd name="T70" fmla="*/ 584 w 618"/>
              <a:gd name="T71" fmla="*/ 47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8" h="573">
                <a:moveTo>
                  <a:pt x="600" y="498"/>
                </a:moveTo>
                <a:cubicBezTo>
                  <a:pt x="618" y="420"/>
                  <a:pt x="618" y="420"/>
                  <a:pt x="618" y="420"/>
                </a:cubicBezTo>
                <a:cubicBezTo>
                  <a:pt x="590" y="413"/>
                  <a:pt x="590" y="413"/>
                  <a:pt x="590" y="413"/>
                </a:cubicBezTo>
                <a:cubicBezTo>
                  <a:pt x="590" y="410"/>
                  <a:pt x="589" y="406"/>
                  <a:pt x="589" y="403"/>
                </a:cubicBezTo>
                <a:cubicBezTo>
                  <a:pt x="613" y="387"/>
                  <a:pt x="613" y="387"/>
                  <a:pt x="613" y="387"/>
                </a:cubicBezTo>
                <a:cubicBezTo>
                  <a:pt x="570" y="319"/>
                  <a:pt x="570" y="319"/>
                  <a:pt x="570" y="319"/>
                </a:cubicBezTo>
                <a:cubicBezTo>
                  <a:pt x="546" y="334"/>
                  <a:pt x="546" y="334"/>
                  <a:pt x="546" y="334"/>
                </a:cubicBezTo>
                <a:cubicBezTo>
                  <a:pt x="543" y="332"/>
                  <a:pt x="540" y="330"/>
                  <a:pt x="537" y="328"/>
                </a:cubicBezTo>
                <a:cubicBezTo>
                  <a:pt x="544" y="300"/>
                  <a:pt x="544" y="300"/>
                  <a:pt x="544" y="300"/>
                </a:cubicBezTo>
                <a:cubicBezTo>
                  <a:pt x="465" y="282"/>
                  <a:pt x="465" y="282"/>
                  <a:pt x="465" y="282"/>
                </a:cubicBezTo>
                <a:cubicBezTo>
                  <a:pt x="459" y="310"/>
                  <a:pt x="459" y="310"/>
                  <a:pt x="459" y="310"/>
                </a:cubicBezTo>
                <a:cubicBezTo>
                  <a:pt x="455" y="310"/>
                  <a:pt x="451" y="311"/>
                  <a:pt x="448" y="312"/>
                </a:cubicBezTo>
                <a:cubicBezTo>
                  <a:pt x="433" y="287"/>
                  <a:pt x="433" y="287"/>
                  <a:pt x="433" y="287"/>
                </a:cubicBezTo>
                <a:cubicBezTo>
                  <a:pt x="384" y="318"/>
                  <a:pt x="384" y="318"/>
                  <a:pt x="384" y="318"/>
                </a:cubicBezTo>
                <a:cubicBezTo>
                  <a:pt x="367" y="310"/>
                  <a:pt x="348" y="303"/>
                  <a:pt x="329" y="298"/>
                </a:cubicBezTo>
                <a:cubicBezTo>
                  <a:pt x="377" y="266"/>
                  <a:pt x="410" y="202"/>
                  <a:pt x="410" y="145"/>
                </a:cubicBezTo>
                <a:cubicBezTo>
                  <a:pt x="410" y="65"/>
                  <a:pt x="345" y="0"/>
                  <a:pt x="264" y="0"/>
                </a:cubicBezTo>
                <a:cubicBezTo>
                  <a:pt x="184" y="0"/>
                  <a:pt x="118" y="65"/>
                  <a:pt x="118" y="145"/>
                </a:cubicBezTo>
                <a:cubicBezTo>
                  <a:pt x="118" y="202"/>
                  <a:pt x="151" y="266"/>
                  <a:pt x="199" y="298"/>
                </a:cubicBezTo>
                <a:cubicBezTo>
                  <a:pt x="85" y="327"/>
                  <a:pt x="0" y="426"/>
                  <a:pt x="0" y="499"/>
                </a:cubicBezTo>
                <a:cubicBezTo>
                  <a:pt x="0" y="543"/>
                  <a:pt x="132" y="564"/>
                  <a:pt x="264" y="564"/>
                </a:cubicBezTo>
                <a:cubicBezTo>
                  <a:pt x="190" y="490"/>
                  <a:pt x="190" y="490"/>
                  <a:pt x="190" y="490"/>
                </a:cubicBezTo>
                <a:cubicBezTo>
                  <a:pt x="252" y="340"/>
                  <a:pt x="252" y="340"/>
                  <a:pt x="252" y="340"/>
                </a:cubicBezTo>
                <a:cubicBezTo>
                  <a:pt x="252" y="340"/>
                  <a:pt x="252" y="340"/>
                  <a:pt x="252" y="340"/>
                </a:cubicBezTo>
                <a:cubicBezTo>
                  <a:pt x="228" y="312"/>
                  <a:pt x="228" y="312"/>
                  <a:pt x="228" y="312"/>
                </a:cubicBezTo>
                <a:cubicBezTo>
                  <a:pt x="239" y="316"/>
                  <a:pt x="252" y="319"/>
                  <a:pt x="264" y="319"/>
                </a:cubicBezTo>
                <a:cubicBezTo>
                  <a:pt x="277" y="319"/>
                  <a:pt x="289" y="316"/>
                  <a:pt x="301" y="312"/>
                </a:cubicBezTo>
                <a:cubicBezTo>
                  <a:pt x="276" y="340"/>
                  <a:pt x="276" y="340"/>
                  <a:pt x="276" y="340"/>
                </a:cubicBezTo>
                <a:cubicBezTo>
                  <a:pt x="276" y="340"/>
                  <a:pt x="276" y="340"/>
                  <a:pt x="276" y="340"/>
                </a:cubicBezTo>
                <a:cubicBezTo>
                  <a:pt x="338" y="490"/>
                  <a:pt x="338" y="490"/>
                  <a:pt x="338" y="490"/>
                </a:cubicBezTo>
                <a:cubicBezTo>
                  <a:pt x="264" y="564"/>
                  <a:pt x="264" y="564"/>
                  <a:pt x="264" y="564"/>
                </a:cubicBezTo>
                <a:cubicBezTo>
                  <a:pt x="313" y="564"/>
                  <a:pt x="362" y="561"/>
                  <a:pt x="404" y="555"/>
                </a:cubicBezTo>
                <a:cubicBezTo>
                  <a:pt x="481" y="573"/>
                  <a:pt x="481" y="573"/>
                  <a:pt x="481" y="573"/>
                </a:cubicBezTo>
                <a:cubicBezTo>
                  <a:pt x="487" y="545"/>
                  <a:pt x="487" y="545"/>
                  <a:pt x="487" y="545"/>
                </a:cubicBezTo>
                <a:cubicBezTo>
                  <a:pt x="491" y="545"/>
                  <a:pt x="494" y="544"/>
                  <a:pt x="498" y="543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581" y="525"/>
                  <a:pt x="581" y="525"/>
                  <a:pt x="581" y="525"/>
                </a:cubicBezTo>
                <a:cubicBezTo>
                  <a:pt x="566" y="501"/>
                  <a:pt x="566" y="501"/>
                  <a:pt x="566" y="501"/>
                </a:cubicBezTo>
                <a:cubicBezTo>
                  <a:pt x="568" y="498"/>
                  <a:pt x="570" y="495"/>
                  <a:pt x="572" y="492"/>
                </a:cubicBezTo>
                <a:lnTo>
                  <a:pt x="600" y="498"/>
                </a:lnTo>
                <a:close/>
                <a:moveTo>
                  <a:pt x="561" y="467"/>
                </a:moveTo>
                <a:cubicBezTo>
                  <a:pt x="556" y="478"/>
                  <a:pt x="548" y="489"/>
                  <a:pt x="539" y="498"/>
                </a:cubicBezTo>
                <a:cubicBezTo>
                  <a:pt x="551" y="518"/>
                  <a:pt x="551" y="518"/>
                  <a:pt x="551" y="518"/>
                </a:cubicBezTo>
                <a:cubicBezTo>
                  <a:pt x="520" y="537"/>
                  <a:pt x="520" y="537"/>
                  <a:pt x="520" y="537"/>
                </a:cubicBezTo>
                <a:cubicBezTo>
                  <a:pt x="507" y="518"/>
                  <a:pt x="507" y="518"/>
                  <a:pt x="507" y="518"/>
                </a:cubicBezTo>
                <a:cubicBezTo>
                  <a:pt x="495" y="522"/>
                  <a:pt x="482" y="524"/>
                  <a:pt x="469" y="524"/>
                </a:cubicBezTo>
                <a:cubicBezTo>
                  <a:pt x="464" y="547"/>
                  <a:pt x="464" y="547"/>
                  <a:pt x="464" y="547"/>
                </a:cubicBezTo>
                <a:cubicBezTo>
                  <a:pt x="428" y="538"/>
                  <a:pt x="428" y="538"/>
                  <a:pt x="428" y="538"/>
                </a:cubicBezTo>
                <a:cubicBezTo>
                  <a:pt x="434" y="516"/>
                  <a:pt x="434" y="516"/>
                  <a:pt x="434" y="516"/>
                </a:cubicBezTo>
                <a:cubicBezTo>
                  <a:pt x="422" y="511"/>
                  <a:pt x="411" y="503"/>
                  <a:pt x="402" y="493"/>
                </a:cubicBezTo>
                <a:cubicBezTo>
                  <a:pt x="382" y="506"/>
                  <a:pt x="382" y="506"/>
                  <a:pt x="382" y="506"/>
                </a:cubicBezTo>
                <a:cubicBezTo>
                  <a:pt x="363" y="475"/>
                  <a:pt x="363" y="475"/>
                  <a:pt x="363" y="475"/>
                </a:cubicBezTo>
                <a:cubicBezTo>
                  <a:pt x="383" y="462"/>
                  <a:pt x="383" y="462"/>
                  <a:pt x="383" y="462"/>
                </a:cubicBezTo>
                <a:cubicBezTo>
                  <a:pt x="378" y="450"/>
                  <a:pt x="376" y="437"/>
                  <a:pt x="376" y="424"/>
                </a:cubicBezTo>
                <a:cubicBezTo>
                  <a:pt x="354" y="419"/>
                  <a:pt x="354" y="419"/>
                  <a:pt x="354" y="419"/>
                </a:cubicBezTo>
                <a:cubicBezTo>
                  <a:pt x="362" y="383"/>
                  <a:pt x="362" y="383"/>
                  <a:pt x="362" y="383"/>
                </a:cubicBezTo>
                <a:cubicBezTo>
                  <a:pt x="385" y="388"/>
                  <a:pt x="385" y="388"/>
                  <a:pt x="385" y="388"/>
                </a:cubicBezTo>
                <a:cubicBezTo>
                  <a:pt x="390" y="377"/>
                  <a:pt x="397" y="366"/>
                  <a:pt x="407" y="357"/>
                </a:cubicBezTo>
                <a:cubicBezTo>
                  <a:pt x="395" y="337"/>
                  <a:pt x="395" y="337"/>
                  <a:pt x="395" y="337"/>
                </a:cubicBezTo>
                <a:cubicBezTo>
                  <a:pt x="426" y="318"/>
                  <a:pt x="426" y="318"/>
                  <a:pt x="426" y="318"/>
                </a:cubicBezTo>
                <a:cubicBezTo>
                  <a:pt x="438" y="337"/>
                  <a:pt x="438" y="337"/>
                  <a:pt x="438" y="337"/>
                </a:cubicBezTo>
                <a:cubicBezTo>
                  <a:pt x="451" y="333"/>
                  <a:pt x="463" y="331"/>
                  <a:pt x="476" y="331"/>
                </a:cubicBezTo>
                <a:cubicBezTo>
                  <a:pt x="481" y="308"/>
                  <a:pt x="481" y="308"/>
                  <a:pt x="481" y="308"/>
                </a:cubicBezTo>
                <a:cubicBezTo>
                  <a:pt x="517" y="316"/>
                  <a:pt x="517" y="316"/>
                  <a:pt x="517" y="316"/>
                </a:cubicBezTo>
                <a:cubicBezTo>
                  <a:pt x="512" y="339"/>
                  <a:pt x="512" y="339"/>
                  <a:pt x="512" y="339"/>
                </a:cubicBezTo>
                <a:cubicBezTo>
                  <a:pt x="524" y="344"/>
                  <a:pt x="534" y="352"/>
                  <a:pt x="543" y="362"/>
                </a:cubicBezTo>
                <a:cubicBezTo>
                  <a:pt x="563" y="349"/>
                  <a:pt x="563" y="349"/>
                  <a:pt x="563" y="349"/>
                </a:cubicBezTo>
                <a:cubicBezTo>
                  <a:pt x="583" y="380"/>
                  <a:pt x="583" y="380"/>
                  <a:pt x="583" y="380"/>
                </a:cubicBezTo>
                <a:cubicBezTo>
                  <a:pt x="563" y="393"/>
                  <a:pt x="563" y="393"/>
                  <a:pt x="563" y="393"/>
                </a:cubicBezTo>
                <a:cubicBezTo>
                  <a:pt x="568" y="405"/>
                  <a:pt x="570" y="418"/>
                  <a:pt x="569" y="431"/>
                </a:cubicBezTo>
                <a:cubicBezTo>
                  <a:pt x="592" y="436"/>
                  <a:pt x="592" y="436"/>
                  <a:pt x="592" y="436"/>
                </a:cubicBezTo>
                <a:cubicBezTo>
                  <a:pt x="584" y="472"/>
                  <a:pt x="584" y="472"/>
                  <a:pt x="584" y="472"/>
                </a:cubicBezTo>
                <a:lnTo>
                  <a:pt x="561" y="467"/>
                </a:lnTo>
                <a:close/>
              </a:path>
            </a:pathLst>
          </a:custGeom>
          <a:solidFill>
            <a:srgbClr val="002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2952" tIns="41476" rIns="82952" bIns="41476" numCol="1" anchor="t" anchorCtr="0" compatLnSpc="1"/>
          <a:p>
            <a:endParaRPr lang="zh-CN" altLang="en-US" sz="1635"/>
          </a:p>
        </p:txBody>
      </p:sp>
      <p:sp>
        <p:nvSpPr>
          <p:cNvPr id="5" name="Text Box 261"/>
          <p:cNvSpPr txBox="1">
            <a:spLocks noChangeArrowheads="1"/>
          </p:cNvSpPr>
          <p:nvPr/>
        </p:nvSpPr>
        <p:spPr bwMode="auto">
          <a:xfrm>
            <a:off x="894080" y="1810385"/>
            <a:ext cx="1022350" cy="300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p>
            <a:pPr marR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50" dirty="0">
                <a:solidFill>
                  <a:srgbClr val="002B37"/>
                </a:solidFill>
                <a:latin typeface="微软雅黑" panose="020B0503020204020204" charset="-122"/>
                <a:ea typeface="微软雅黑" panose="020B0503020204020204" charset="-122"/>
              </a:rPr>
              <a:t>项目经验</a:t>
            </a:r>
            <a:endParaRPr kumimoji="0" lang="zh-CN" altLang="en-US" sz="1450" i="0" cap="none" normalizeH="0" baseline="0" dirty="0">
              <a:solidFill>
                <a:srgbClr val="002B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5450" y="2006600"/>
            <a:ext cx="620966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base">
              <a:lnSpc>
                <a:spcPct val="150000"/>
              </a:lnSpc>
              <a:buNone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2020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1-至今    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   </a:t>
            </a: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内控体系搭建（汇通达网络股份有限公司）  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  </a:t>
            </a: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项目牵头人/团队支援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项目内容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：BI自营报表/MDM主数据/供应商门户/客户门户/合同管理系统/平台风控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存量数据清洗，框架搭建，需求调研，评估项目方案合理性，制定管理流程，技研进行辅助，确定系统集成方案、数据清洗方案，并与内控中心、业务部门确认；系统改造联调完成后进行数据采集，对阶段性开发结果进行确认，确认完后下发到全部业务系统中生效使用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项目成果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：管理系统确定，完成招标，确定统一管理规划和流程方案，系统改造进行中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base">
              <a:lnSpc>
                <a:spcPct val="150000"/>
              </a:lnSpc>
              <a:buNone/>
            </a:pPr>
            <a:endParaRPr sz="1100" b="1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base">
              <a:lnSpc>
                <a:spcPct val="150000"/>
              </a:lnSpc>
              <a:buNone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1-2019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  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|   </a:t>
            </a: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外部审计（汇通达网络股份有限公司）   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|    </a:t>
            </a: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部门对接负责人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项目内容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：1231-年终外审/1801-阿里45亿融资尽调审计/1901-IPO启动审计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项目职责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：定期完成与IPO项目、外部融资尽调、审计材料的归集与提报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负责审核项目材料是否合规，规划审计工作对接安排并做好准备工作，使部门在项目中达到结项要求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项目成果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：历次公司级外部审计项目圆满完成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base">
              <a:lnSpc>
                <a:spcPct val="150000"/>
              </a:lnSpc>
              <a:buNone/>
            </a:pP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base">
              <a:lnSpc>
                <a:spcPct val="150000"/>
              </a:lnSpc>
              <a:buNone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12-2017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   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|   </a:t>
            </a: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财务系统升级（江苏五星电器有限公司）  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|   </a:t>
            </a: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部门需求对接负责人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项目内容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：五星电器财务系统升级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项目职责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：需求调研，功能规划设计汇总，与开发团队协调沟通，辅助系统切换，财务中心各部门协同，突发事件处理，后续系统优化改良跟进确保落地，结清项目款项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项目成果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：2017年8月底成功切换新系统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5678" y="347781"/>
            <a:ext cx="1656174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zh-CN" altLang="en-US" sz="1085" b="1" dirty="0">
                <a:solidFill>
                  <a:srgbClr val="036EB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皋玥</a:t>
            </a:r>
            <a:r>
              <a:rPr lang="en-US" altLang="zh-CN" sz="1090" b="1" dirty="0">
                <a:solidFill>
                  <a:srgbClr val="036EB8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090" b="1" dirty="0">
                <a:solidFill>
                  <a:srgbClr val="036EB8"/>
                </a:solidFill>
                <a:latin typeface="微软雅黑" panose="020B0503020204020204" charset="-122"/>
                <a:ea typeface="微软雅黑" panose="020B0503020204020204" charset="-122"/>
              </a:rPr>
              <a:t>个人简历</a:t>
            </a:r>
            <a:endParaRPr lang="zh-CN" altLang="en-US" sz="1090" b="1" dirty="0">
              <a:solidFill>
                <a:srgbClr val="036EB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450" y="640080"/>
            <a:ext cx="6017260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base">
              <a:lnSpc>
                <a:spcPct val="150000"/>
              </a:lnSpc>
              <a:buFont typeface="+mj-lt"/>
              <a:buAutoNum type="arabicPeriod" startAt="5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资产管理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负责统筹制定公司资产管理体系、制度流程，并监督执行，实现资产管理标准化和规范化；</a:t>
            </a:r>
            <a:endParaRPr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eriod" startAt="5"/>
            </a:pPr>
            <a:r>
              <a:rPr lang="zh-CN" sz="11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资金差异分析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负责安排公司资金计划及执行情况分析，差异分析</a:t>
            </a:r>
            <a:r>
              <a:rPr 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sz="11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31763" y="1607660"/>
            <a:ext cx="57951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164465"/>
            <a:ext cx="294640" cy="43751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2506</Words>
  <Application>WPS 演示</Application>
  <PresentationFormat>宽屏</PresentationFormat>
  <Paragraphs>84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Judy</cp:lastModifiedBy>
  <cp:revision>500</cp:revision>
  <dcterms:created xsi:type="dcterms:W3CDTF">2015-05-05T08:02:00Z</dcterms:created>
  <dcterms:modified xsi:type="dcterms:W3CDTF">2020-12-30T09:12:48Z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