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6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8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6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3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6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0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0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2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2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5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9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5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A0298-A814-42FD-B7CB-9ED4472606F5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D71E73-EF83-4099-958E-3E1F84CC9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D1F58-30AA-4ADB-9981-294273015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Middlebox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RFC 3234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AB14EF-C4EF-4032-88E8-27EC22141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SANMAT SANJAYAKUMAR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PAYAGOUDAR</a:t>
            </a:r>
            <a:endParaRPr lang="en-IN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SRN :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PES1UG20CS385</a:t>
            </a:r>
          </a:p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SECTION : G</a:t>
            </a:r>
          </a:p>
        </p:txBody>
      </p:sp>
    </p:spTree>
    <p:extLst>
      <p:ext uri="{BB962C8B-B14F-4D97-AF65-F5344CB8AC3E}">
        <p14:creationId xmlns:p14="http://schemas.microsoft.com/office/powerpoint/2010/main" val="4690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AEFE9-9ADF-4496-9DA1-73ED0CEC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DF03E-12EA-4537-BCA2-4D3E5F77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Middleboxes increase the functionality of the internet in many ways by operating on data in any layer.</a:t>
            </a:r>
          </a:p>
          <a:p>
            <a:r>
              <a:rPr lang="en-IN" sz="2800" dirty="0"/>
              <a:t>They can behave as edge systems or intermediate communication systems with extra functionality.</a:t>
            </a:r>
          </a:p>
          <a:p>
            <a:r>
              <a:rPr lang="en-IN" sz="2800" dirty="0"/>
              <a:t>Middleboxes can hinder some processes and reduce flexibility of the networks using it.</a:t>
            </a:r>
          </a:p>
        </p:txBody>
      </p:sp>
    </p:spTree>
    <p:extLst>
      <p:ext uri="{BB962C8B-B14F-4D97-AF65-F5344CB8AC3E}">
        <p14:creationId xmlns:p14="http://schemas.microsoft.com/office/powerpoint/2010/main" val="2548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4777" y="5253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SANMAT SANJAYAKUMAR PAYAGOUDAR</a:t>
            </a:r>
          </a:p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                            	     SRN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: PES1UG20CS385</a:t>
            </a:r>
          </a:p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						     SECTION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: G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7200" b="1" dirty="0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IN" sz="7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7F158-2773-409E-A56E-219A283A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Middlebox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9F1D3-44EC-449C-A88F-CFB11F56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A middlebox is defined as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intermediary “box” performing functions apart from the normal</a:t>
            </a:r>
            <a:r>
              <a:rPr lang="en-IN" dirty="0"/>
              <a:t> , standard functions of a router,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datagrams between a source and destination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IN" dirty="0" smtClean="0"/>
              <a:t>Middle box is </a:t>
            </a:r>
            <a:r>
              <a:rPr lang="en-US" dirty="0" smtClean="0"/>
              <a:t>a </a:t>
            </a:r>
            <a:r>
              <a:rPr lang="en-US" dirty="0"/>
              <a:t>device that terminates one IP packet flow and originates</a:t>
            </a:r>
            <a:br>
              <a:rPr lang="en-US" dirty="0"/>
            </a:br>
            <a:r>
              <a:rPr lang="en-US" dirty="0"/>
              <a:t>another, or a device that transforms or diverts an IP packet flow in</a:t>
            </a:r>
            <a:br>
              <a:rPr lang="en-US" dirty="0"/>
            </a:br>
            <a:r>
              <a:rPr lang="en-US" dirty="0"/>
              <a:t>some way, or a combination. In any case it is never the ultimate</a:t>
            </a:r>
            <a:br>
              <a:rPr lang="en-US" dirty="0"/>
            </a:br>
            <a:r>
              <a:rPr lang="en-US" dirty="0"/>
              <a:t>end-system of an applications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4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EDBC7-7060-432D-BC1E-0C58AC02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Range of functions of the </a:t>
            </a:r>
            <a:br>
              <a:rPr lang="en-IN" dirty="0"/>
            </a:br>
            <a:r>
              <a:rPr lang="en-IN" dirty="0"/>
              <a:t>Middlebox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C2E43A-569E-4FC2-8AFA-E9B3698E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Middleboxes operate on </a:t>
            </a:r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IN" sz="3200" dirty="0"/>
              <a:t> of the 5 layers of computer networks.</a:t>
            </a:r>
          </a:p>
          <a:p>
            <a:r>
              <a:rPr lang="en-IN" sz="3200" dirty="0"/>
              <a:t>They can </a:t>
            </a:r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 or use </a:t>
            </a:r>
            <a:r>
              <a:rPr lang="en-IN" sz="3200" dirty="0"/>
              <a:t>the header data of the datagram, or the data itself.</a:t>
            </a:r>
          </a:p>
          <a:p>
            <a:r>
              <a:rPr lang="en-IN" sz="3200" dirty="0"/>
              <a:t>They can </a:t>
            </a:r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the data</a:t>
            </a:r>
            <a:r>
              <a:rPr lang="en-IN" sz="3200" dirty="0"/>
              <a:t> that goes through them.</a:t>
            </a:r>
          </a:p>
          <a:p>
            <a:r>
              <a:rPr lang="en-IN" sz="3200" dirty="0"/>
              <a:t>They can behave as an end system.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62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84FEA-C4A4-46C9-8DE0-54CC38FB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Taxonomy of middleboxes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6527E-DF45-4610-B177-A2C7D576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dirty="0"/>
              <a:t>Middleboxes have no obvious way of being classified but can be classified based on some facets:</a:t>
            </a:r>
          </a:p>
          <a:p>
            <a:r>
              <a:rPr lang="en-IN" sz="3000" dirty="0"/>
              <a:t>The protocol layer they act on:</a:t>
            </a:r>
          </a:p>
          <a:p>
            <a:r>
              <a:rPr lang="en-IN" sz="3000" dirty="0"/>
              <a:t>Explicit vs Implicit: </a:t>
            </a:r>
            <a:r>
              <a:rPr lang="en-IN" sz="2200" dirty="0"/>
              <a:t>weather the middlebox is a part of a protocol (E.g.: SMTP) or an add-on  (E.g.: NAT).</a:t>
            </a:r>
          </a:p>
          <a:p>
            <a:r>
              <a:rPr lang="en-IN" sz="3000" dirty="0"/>
              <a:t>Single hop vs Multi-Hop: </a:t>
            </a:r>
            <a:r>
              <a:rPr lang="en-IN" sz="2200" dirty="0"/>
              <a:t>Is there only one box in the path or several.</a:t>
            </a:r>
            <a:endParaRPr lang="en-IN" sz="3000" dirty="0"/>
          </a:p>
          <a:p>
            <a:r>
              <a:rPr lang="en-IN" sz="3000" dirty="0"/>
              <a:t>In-Line vs Call out: </a:t>
            </a:r>
            <a:r>
              <a:rPr lang="en-IN" sz="2200" dirty="0"/>
              <a:t>Executed inline or calls out to another box.</a:t>
            </a:r>
            <a:endParaRPr lang="en-IN" sz="3000" dirty="0"/>
          </a:p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44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ED184-6EA6-4573-AA2B-C4BB877F37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5336" y="1207698"/>
            <a:ext cx="9463177" cy="4924815"/>
          </a:xfrm>
        </p:spPr>
        <p:txBody>
          <a:bodyPr>
            <a:normAutofit/>
          </a:bodyPr>
          <a:lstStyle/>
          <a:p>
            <a:r>
              <a:rPr lang="en-IN" sz="3200" dirty="0"/>
              <a:t>Functional vs Optimising: </a:t>
            </a:r>
            <a:r>
              <a:rPr lang="en-IN" dirty="0"/>
              <a:t>does it add functionality or improve performance.</a:t>
            </a:r>
            <a:endParaRPr lang="en-IN" sz="3200" dirty="0"/>
          </a:p>
          <a:p>
            <a:r>
              <a:rPr lang="en-IN" sz="3200" dirty="0"/>
              <a:t>Routing vs Processing:</a:t>
            </a:r>
            <a:r>
              <a:rPr lang="en-IN" dirty="0"/>
              <a:t> Does it route the packets or process them in some way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sz="3200" dirty="0" smtClean="0"/>
              <a:t>Failover </a:t>
            </a:r>
            <a:r>
              <a:rPr lang="en-IN" sz="3200" dirty="0"/>
              <a:t>vs Restart: </a:t>
            </a:r>
            <a:r>
              <a:rPr lang="en-IN" dirty="0"/>
              <a:t>If there is a redundancy set up for the system or if it has to restart.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19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OF THE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identify harmful and harmless </a:t>
            </a:r>
            <a:r>
              <a:rPr lang="en-US" dirty="0" smtClean="0"/>
              <a:t>practices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suggest architectural guidelines for application protocol and</a:t>
            </a:r>
            <a:br>
              <a:rPr lang="en-US" dirty="0"/>
            </a:br>
            <a:r>
              <a:rPr lang="en-US" dirty="0" err="1"/>
              <a:t>middlebox</a:t>
            </a:r>
            <a:r>
              <a:rPr lang="en-US" dirty="0"/>
              <a:t> </a:t>
            </a:r>
            <a:r>
              <a:rPr lang="en-US" dirty="0" smtClean="0"/>
              <a:t>design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identify requirements and dependencies for common functions in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middlebox</a:t>
            </a:r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derive a system design for </a:t>
            </a:r>
            <a:r>
              <a:rPr lang="en-US" dirty="0" err="1"/>
              <a:t>standardisation</a:t>
            </a:r>
            <a:r>
              <a:rPr lang="en-US" dirty="0"/>
              <a:t> of these </a:t>
            </a:r>
            <a:r>
              <a:rPr lang="en-US" dirty="0" smtClean="0"/>
              <a:t>functions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identify additional work that should be done in the IETF and</a:t>
            </a:r>
            <a:br>
              <a:rPr lang="en-US" dirty="0"/>
            </a:br>
            <a:r>
              <a:rPr lang="en-US" dirty="0"/>
              <a:t>IRTF.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1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3F94D-6626-4972-88F0-B699607E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Architecture</a:t>
            </a:r>
            <a:r>
              <a:rPr lang="en-IN" dirty="0"/>
              <a:t>: Middlebox for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4B6613-8326-41AE-97B4-D053053F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52380" cy="331893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Network Address Translation.</a:t>
            </a:r>
          </a:p>
          <a:p>
            <a:r>
              <a:rPr lang="en-IN" sz="2400" dirty="0"/>
              <a:t>To </a:t>
            </a: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a globally unique address to a host without the hosts knowledge or anyone else’s</a:t>
            </a:r>
            <a:r>
              <a:rPr lang="en-IN" sz="2400" dirty="0"/>
              <a:t>. Therefore there is a requirement to translate the address in real-time.</a:t>
            </a:r>
          </a:p>
          <a:p>
            <a:r>
              <a:rPr lang="en-IN" sz="2400" dirty="0"/>
              <a:t>This acts on Network layer. Meaning that it has </a:t>
            </a: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functionality over a standard 2 layer IP router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58EAC67-B255-408B-A98D-D0245E99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66" y="2476142"/>
            <a:ext cx="4359855" cy="24876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62125F1-388B-4F38-B826-E18B2466D588}"/>
              </a:ext>
            </a:extLst>
          </p:cNvPr>
          <p:cNvSpPr/>
          <p:nvPr/>
        </p:nvSpPr>
        <p:spPr>
          <a:xfrm>
            <a:off x="9964788" y="4193067"/>
            <a:ext cx="1439333" cy="768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E541859-F71E-4993-9DDA-041608FBD190}"/>
              </a:ext>
            </a:extLst>
          </p:cNvPr>
          <p:cNvCxnSpPr>
            <a:cxnSpLocks/>
          </p:cNvCxnSpPr>
          <p:nvPr/>
        </p:nvCxnSpPr>
        <p:spPr>
          <a:xfrm flipH="1" flipV="1">
            <a:off x="8960290" y="4254142"/>
            <a:ext cx="404083" cy="10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263EF9-5E85-4364-8B8C-CDAC9DE7CCA4}"/>
              </a:ext>
            </a:extLst>
          </p:cNvPr>
          <p:cNvSpPr txBox="1"/>
          <p:nvPr/>
        </p:nvSpPr>
        <p:spPr>
          <a:xfrm>
            <a:off x="8443663" y="5379575"/>
            <a:ext cx="22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Middlebox comes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F4DDCDF-C366-43C3-BDE7-662E2C53E8AA}"/>
              </a:ext>
            </a:extLst>
          </p:cNvPr>
          <p:cNvSpPr/>
          <p:nvPr/>
        </p:nvSpPr>
        <p:spPr>
          <a:xfrm>
            <a:off x="8443663" y="5312877"/>
            <a:ext cx="2175454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C86B93B-9980-4BD4-ABBC-67F3BEB4B8A3}"/>
              </a:ext>
            </a:extLst>
          </p:cNvPr>
          <p:cNvSpPr/>
          <p:nvPr/>
        </p:nvSpPr>
        <p:spPr>
          <a:xfrm>
            <a:off x="8556205" y="3374560"/>
            <a:ext cx="808168" cy="897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Middlebox</a:t>
            </a:r>
          </a:p>
        </p:txBody>
      </p:sp>
    </p:spTree>
    <p:extLst>
      <p:ext uri="{BB962C8B-B14F-4D97-AF65-F5344CB8AC3E}">
        <p14:creationId xmlns:p14="http://schemas.microsoft.com/office/powerpoint/2010/main" val="6508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AD1A-F664-4E18-BA15-976AC3D0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Architecture: </a:t>
            </a:r>
            <a:r>
              <a:rPr lang="en-IN" dirty="0"/>
              <a:t>Application Firewalls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BF788-D01E-43E3-9B79-421C2049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An Application Firewall acts as an end-system </a:t>
            </a:r>
            <a:r>
              <a:rPr lang="en-IN" sz="2400" dirty="0" smtClean="0"/>
              <a:t>(</a:t>
            </a:r>
            <a:r>
              <a:rPr lang="en-IN" sz="2400" dirty="0"/>
              <a:t>E.g.: SMTP </a:t>
            </a:r>
            <a:r>
              <a:rPr lang="en-IN" sz="2400" dirty="0" smtClean="0"/>
              <a:t>server)</a:t>
            </a:r>
            <a:endParaRPr lang="en-IN" sz="2400" dirty="0"/>
          </a:p>
          <a:p>
            <a:r>
              <a:rPr lang="en-IN" sz="2000" dirty="0"/>
              <a:t>They may be used to implement a firewall that improves protection for the application.</a:t>
            </a:r>
          </a:p>
          <a:p>
            <a:r>
              <a:rPr lang="en-IN" sz="2000" dirty="0"/>
              <a:t>Perform protocol validity checks.</a:t>
            </a:r>
          </a:p>
          <a:p>
            <a:r>
              <a:rPr lang="en-IN" sz="2000" dirty="0"/>
              <a:t>Add functionality to reduce possibility of bugs.</a:t>
            </a:r>
          </a:p>
          <a:p>
            <a:r>
              <a:rPr lang="en-IN" sz="2000" dirty="0"/>
              <a:t>Create a safe environment</a:t>
            </a:r>
            <a:r>
              <a:rPr lang="en-IN" sz="2000" dirty="0" smtClean="0"/>
              <a:t>.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1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52D2E-83D9-4A9B-A38B-35A8B80C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Middleboxes.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AF345-A225-41AB-B65A-58C753C2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Middleboxes </a:t>
            </a:r>
            <a:r>
              <a:rPr lang="en-IN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 the choice of transport </a:t>
            </a:r>
            <a:r>
              <a:rPr lang="en-IN" sz="2800" dirty="0"/>
              <a:t>protocols as they can drop traffic that does not follow expected behaviour, hindering the introduction of new protocols.</a:t>
            </a:r>
          </a:p>
          <a:p>
            <a:r>
              <a:rPr lang="en-IN" sz="2800" dirty="0"/>
              <a:t>Middleboxes add a new point of failure in the network.</a:t>
            </a:r>
          </a:p>
          <a:p>
            <a:r>
              <a:rPr lang="en-IN" sz="2800" dirty="0"/>
              <a:t>Middleboxes invalidate the end-to-end models of some communication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5098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</TotalTime>
  <Words>485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Common Middlebox Function : RFC 3234</vt:lpstr>
      <vt:lpstr>What is a Middlebox ?</vt:lpstr>
      <vt:lpstr>Range of functions of the  Middlebox</vt:lpstr>
      <vt:lpstr>Taxonomy of middleboxes</vt:lpstr>
      <vt:lpstr>PowerPoint Presentation</vt:lpstr>
      <vt:lpstr>PURPOSE OF THE PROTOCOL</vt:lpstr>
      <vt:lpstr>Architecture: Middlebox for NAT</vt:lpstr>
      <vt:lpstr>Architecture: Application Firewalls</vt:lpstr>
      <vt:lpstr>Problems with Middleboxes.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Middlebox Functions : RFC3234</dc:title>
  <dc:creator>RR CSE 4E PAVAN PRASAD</dc:creator>
  <cp:lastModifiedBy>Sanam</cp:lastModifiedBy>
  <cp:revision>30</cp:revision>
  <dcterms:created xsi:type="dcterms:W3CDTF">2022-04-29T06:37:10Z</dcterms:created>
  <dcterms:modified xsi:type="dcterms:W3CDTF">2022-05-05T06:10:27Z</dcterms:modified>
</cp:coreProperties>
</file>