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59" r:id="rId3"/>
    <p:sldId id="265" r:id="rId4"/>
    <p:sldId id="266" r:id="rId5"/>
    <p:sldId id="267" r:id="rId6"/>
    <p:sldId id="268" r:id="rId7"/>
    <p:sldId id="269" r:id="rId8"/>
    <p:sldId id="270" r:id="rId9"/>
    <p:sldId id="271"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77068A-C188-4E66-AE29-571D743B1AA9}" type="datetimeFigureOut">
              <a:rPr lang="en-US" smtClean="0"/>
              <a:t>11/14/2024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775F9-29CF-4255-A808-065C5A37D944}" type="slidenum">
              <a:rPr lang="en-US" smtClean="0"/>
              <a:t>‹#›</a:t>
            </a:fld>
            <a:endParaRPr lang="en-US"/>
          </a:p>
        </p:txBody>
      </p:sp>
    </p:spTree>
    <p:extLst>
      <p:ext uri="{BB962C8B-B14F-4D97-AF65-F5344CB8AC3E}">
        <p14:creationId xmlns:p14="http://schemas.microsoft.com/office/powerpoint/2010/main" val="182745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D43CD0-9929-4B7A-B543-540D4D0754D0}"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409678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D43CD0-9929-4B7A-B543-540D4D0754D0}"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715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D43CD0-9929-4B7A-B543-540D4D0754D0}"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206855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D43CD0-9929-4B7A-B543-540D4D0754D0}"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7238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43CD0-9929-4B7A-B543-540D4D0754D0}"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209585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D43CD0-9929-4B7A-B543-540D4D0754D0}"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37938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D43CD0-9929-4B7A-B543-540D4D0754D0}"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36385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D43CD0-9929-4B7A-B543-540D4D0754D0}"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62225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43CD0-9929-4B7A-B543-540D4D0754D0}"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153584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43CD0-9929-4B7A-B543-540D4D0754D0}"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330437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43CD0-9929-4B7A-B543-540D4D0754D0}"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CC735-D31A-487F-9AB7-FDFFED41B09A}" type="slidenum">
              <a:rPr lang="en-US" smtClean="0"/>
              <a:t>‹#›</a:t>
            </a:fld>
            <a:endParaRPr lang="en-US"/>
          </a:p>
        </p:txBody>
      </p:sp>
    </p:spTree>
    <p:extLst>
      <p:ext uri="{BB962C8B-B14F-4D97-AF65-F5344CB8AC3E}">
        <p14:creationId xmlns:p14="http://schemas.microsoft.com/office/powerpoint/2010/main" val="423570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43CD0-9929-4B7A-B543-540D4D0754D0}" type="datetimeFigureOut">
              <a:rPr lang="en-US" smtClean="0"/>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CC735-D31A-487F-9AB7-FDFFED41B09A}" type="slidenum">
              <a:rPr lang="en-US" smtClean="0"/>
              <a:t>‹#›</a:t>
            </a:fld>
            <a:endParaRPr lang="en-US"/>
          </a:p>
        </p:txBody>
      </p:sp>
    </p:spTree>
    <p:extLst>
      <p:ext uri="{BB962C8B-B14F-4D97-AF65-F5344CB8AC3E}">
        <p14:creationId xmlns:p14="http://schemas.microsoft.com/office/powerpoint/2010/main" val="101544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9040091" cy="2057400"/>
          </a:xfrm>
        </p:spPr>
        <p:txBody>
          <a:bodyPr>
            <a:normAutofit/>
          </a:bodyPr>
          <a:lstStyle/>
          <a:p>
            <a:r>
              <a:rPr lang="en-US" dirty="0">
                <a:latin typeface="Raleway" pitchFamily="34" charset="0"/>
                <a:ea typeface="Raleway" pitchFamily="34" charset="-122"/>
                <a:cs typeface="Raleway" pitchFamily="34" charset="-120"/>
              </a:rPr>
              <a:t>Integrated </a:t>
            </a:r>
            <a:br>
              <a:rPr lang="en-US" dirty="0">
                <a:latin typeface="Raleway" pitchFamily="34" charset="0"/>
                <a:ea typeface="Raleway" pitchFamily="34" charset="-122"/>
                <a:cs typeface="Raleway" pitchFamily="34" charset="-120"/>
              </a:rPr>
            </a:br>
            <a:r>
              <a:rPr lang="en-US" dirty="0">
                <a:latin typeface="Raleway" pitchFamily="34" charset="0"/>
                <a:ea typeface="Raleway" pitchFamily="34" charset="-122"/>
                <a:cs typeface="Raleway" pitchFamily="34" charset="-120"/>
              </a:rPr>
              <a:t>Subscription Billing with Stripe</a:t>
            </a:r>
            <a:endParaRPr lang="en-US" dirty="0"/>
          </a:p>
        </p:txBody>
      </p:sp>
      <p:sp>
        <p:nvSpPr>
          <p:cNvPr id="3" name="Subtitle 2"/>
          <p:cNvSpPr>
            <a:spLocks noGrp="1"/>
          </p:cNvSpPr>
          <p:nvPr>
            <p:ph type="subTitle" idx="1"/>
          </p:nvPr>
        </p:nvSpPr>
        <p:spPr>
          <a:xfrm>
            <a:off x="3228109" y="4267200"/>
            <a:ext cx="5915891" cy="2209800"/>
          </a:xfrm>
        </p:spPr>
        <p:txBody>
          <a:bodyPr>
            <a:normAutofit/>
          </a:bodyPr>
          <a:lstStyle/>
          <a:p>
            <a:r>
              <a:rPr lang="en-US" b="1" dirty="0" smtClean="0">
                <a:solidFill>
                  <a:schemeClr val="tx1"/>
                </a:solidFill>
              </a:rPr>
              <a:t>Presented</a:t>
            </a:r>
            <a:r>
              <a:rPr lang="en-US" dirty="0" smtClean="0"/>
              <a:t> </a:t>
            </a:r>
            <a:r>
              <a:rPr lang="en-US" b="1" dirty="0" smtClean="0">
                <a:solidFill>
                  <a:schemeClr val="tx1"/>
                </a:solidFill>
              </a:rPr>
              <a:t>By</a:t>
            </a:r>
            <a:endParaRPr lang="en-US" b="1" dirty="0" smtClean="0">
              <a:solidFill>
                <a:schemeClr val="tx1"/>
              </a:solidFill>
            </a:endParaRPr>
          </a:p>
          <a:p>
            <a:r>
              <a:rPr lang="en-US" b="1" dirty="0" smtClean="0">
                <a:solidFill>
                  <a:schemeClr val="tx1"/>
                </a:solidFill>
              </a:rPr>
              <a:t>                                  </a:t>
            </a:r>
            <a:r>
              <a:rPr lang="en-US" b="1" dirty="0" err="1" smtClean="0">
                <a:solidFill>
                  <a:schemeClr val="tx1"/>
                </a:solidFill>
              </a:rPr>
              <a:t>Sanmathi.S</a:t>
            </a:r>
            <a:endParaRPr lang="en-US" b="1" dirty="0" smtClean="0">
              <a:solidFill>
                <a:schemeClr val="tx1"/>
              </a:solidFill>
            </a:endParaRPr>
          </a:p>
          <a:p>
            <a:r>
              <a:rPr lang="en-US" b="1" dirty="0" smtClean="0">
                <a:solidFill>
                  <a:schemeClr val="tx1"/>
                </a:solidFill>
              </a:rPr>
              <a:t>                                   </a:t>
            </a:r>
            <a:r>
              <a:rPr lang="en-US" b="1" dirty="0" smtClean="0">
                <a:solidFill>
                  <a:schemeClr val="tx1"/>
                </a:solidFill>
              </a:rPr>
              <a:t>  </a:t>
            </a:r>
            <a:r>
              <a:rPr lang="en-US" b="1" dirty="0" err="1" smtClean="0">
                <a:solidFill>
                  <a:schemeClr val="tx1"/>
                </a:solidFill>
              </a:rPr>
              <a:t>Sarojadevi.p</a:t>
            </a:r>
            <a:endParaRPr lang="en-US" b="1"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09" y="4114800"/>
            <a:ext cx="3200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EC1"/>
          <p:cNvPicPr>
            <a:picLocks noChangeAspect="1" noChangeArrowheads="1"/>
          </p:cNvPicPr>
          <p:nvPr/>
        </p:nvPicPr>
        <p:blipFill>
          <a:blip r:embed="rId3"/>
          <a:srcRect/>
          <a:stretch>
            <a:fillRect/>
          </a:stretch>
        </p:blipFill>
        <p:spPr bwMode="auto">
          <a:xfrm>
            <a:off x="381000" y="381000"/>
            <a:ext cx="838200" cy="790575"/>
          </a:xfrm>
          <a:prstGeom prst="rect">
            <a:avLst/>
          </a:prstGeom>
          <a:noFill/>
          <a:ln w="9525">
            <a:noFill/>
            <a:miter lim="800000"/>
            <a:headEnd/>
            <a:tailEnd/>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 y="381000"/>
            <a:ext cx="93027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tuv"/>
          <p:cNvPicPr>
            <a:picLocks noChangeAspect="1" noChangeArrowheads="1"/>
          </p:cNvPicPr>
          <p:nvPr/>
        </p:nvPicPr>
        <p:blipFill>
          <a:blip r:embed="rId5"/>
          <a:srcRect/>
          <a:stretch>
            <a:fillRect/>
          </a:stretch>
        </p:blipFill>
        <p:spPr bwMode="auto">
          <a:xfrm>
            <a:off x="7924800" y="367145"/>
            <a:ext cx="762000" cy="762000"/>
          </a:xfrm>
          <a:prstGeom prst="rect">
            <a:avLst/>
          </a:prstGeom>
          <a:noFill/>
          <a:ln w="9525">
            <a:noFill/>
            <a:miter lim="800000"/>
            <a:headEnd/>
            <a:tailEnd/>
          </a:ln>
        </p:spPr>
      </p:pic>
    </p:spTree>
    <p:extLst>
      <p:ext uri="{BB962C8B-B14F-4D97-AF65-F5344CB8AC3E}">
        <p14:creationId xmlns:p14="http://schemas.microsoft.com/office/powerpoint/2010/main" val="203627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hank You Images – Browse 336,961 Stock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Thank You PNG, Vector, PSD, and Clipar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57438"/>
            <a:ext cx="7162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04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381000"/>
            <a:ext cx="5181600" cy="2819400"/>
          </a:xfrm>
        </p:spPr>
        <p:txBody>
          <a:bodyPr>
            <a:normAutofit fontScale="90000"/>
          </a:bodyPr>
          <a:lstStyle/>
          <a:p>
            <a:pPr algn="l"/>
            <a:r>
              <a:rPr lang="en-US" dirty="0" smtClean="0">
                <a:solidFill>
                  <a:srgbClr val="1B1B27"/>
                </a:solidFill>
                <a:latin typeface="Raleway" pitchFamily="34" charset="0"/>
                <a:ea typeface="Raleway" pitchFamily="34" charset="-122"/>
                <a:cs typeface="Raleway" pitchFamily="34" charset="-120"/>
              </a:rPr>
              <a:t/>
            </a:r>
            <a:br>
              <a:rPr lang="en-US" dirty="0" smtClean="0">
                <a:solidFill>
                  <a:srgbClr val="1B1B27"/>
                </a:solidFill>
                <a:latin typeface="Raleway" pitchFamily="34" charset="0"/>
                <a:ea typeface="Raleway" pitchFamily="34" charset="-122"/>
                <a:cs typeface="Raleway" pitchFamily="34" charset="-120"/>
              </a:rPr>
            </a:br>
            <a:r>
              <a:rPr lang="en-US" dirty="0">
                <a:solidFill>
                  <a:srgbClr val="1B1B27"/>
                </a:solidFill>
                <a:latin typeface="Raleway" pitchFamily="34" charset="0"/>
                <a:ea typeface="Raleway" pitchFamily="34" charset="-122"/>
                <a:cs typeface="Raleway" pitchFamily="34" charset="-120"/>
              </a:rPr>
              <a:t/>
            </a:r>
            <a:br>
              <a:rPr lang="en-US" dirty="0">
                <a:solidFill>
                  <a:srgbClr val="1B1B27"/>
                </a:solidFill>
                <a:latin typeface="Raleway" pitchFamily="34" charset="0"/>
                <a:ea typeface="Raleway" pitchFamily="34" charset="-122"/>
                <a:cs typeface="Raleway" pitchFamily="34" charset="-120"/>
              </a:rPr>
            </a:br>
            <a:r>
              <a:rPr lang="en-US" sz="4900" dirty="0" smtClean="0">
                <a:solidFill>
                  <a:srgbClr val="1B1B27"/>
                </a:solidFill>
                <a:latin typeface="Raleway" pitchFamily="34" charset="0"/>
                <a:ea typeface="Raleway" pitchFamily="34" charset="-122"/>
                <a:cs typeface="Raleway" pitchFamily="34" charset="-120"/>
              </a:rPr>
              <a:t>Integrated </a:t>
            </a:r>
            <a:br>
              <a:rPr lang="en-US" sz="4900" dirty="0" smtClean="0">
                <a:solidFill>
                  <a:srgbClr val="1B1B27"/>
                </a:solidFill>
                <a:latin typeface="Raleway" pitchFamily="34" charset="0"/>
                <a:ea typeface="Raleway" pitchFamily="34" charset="-122"/>
                <a:cs typeface="Raleway" pitchFamily="34" charset="-120"/>
              </a:rPr>
            </a:br>
            <a:r>
              <a:rPr lang="en-US" sz="4900" dirty="0" smtClean="0">
                <a:solidFill>
                  <a:srgbClr val="1B1B27"/>
                </a:solidFill>
                <a:latin typeface="Raleway" pitchFamily="34" charset="0"/>
                <a:ea typeface="Raleway" pitchFamily="34" charset="-122"/>
                <a:cs typeface="Raleway" pitchFamily="34" charset="-120"/>
              </a:rPr>
              <a:t>Subscription Billing with Stripe</a:t>
            </a:r>
            <a:r>
              <a:rPr lang="en-US" sz="4900" dirty="0" smtClean="0"/>
              <a:t/>
            </a:r>
            <a:br>
              <a:rPr lang="en-US" sz="4900" dirty="0" smtClean="0"/>
            </a:br>
            <a:endParaRPr lang="en-US" sz="4900" dirty="0"/>
          </a:p>
        </p:txBody>
      </p:sp>
      <p:sp>
        <p:nvSpPr>
          <p:cNvPr id="3" name="Rectangle 2"/>
          <p:cNvSpPr/>
          <p:nvPr/>
        </p:nvSpPr>
        <p:spPr>
          <a:xfrm>
            <a:off x="228600" y="2438400"/>
            <a:ext cx="4953000" cy="2323713"/>
          </a:xfrm>
          <a:prstGeom prst="rect">
            <a:avLst/>
          </a:prstGeom>
        </p:spPr>
        <p:txBody>
          <a:bodyPr wrap="square">
            <a:spAutoFit/>
          </a:bodyPr>
          <a:lstStyle/>
          <a:p>
            <a:pPr>
              <a:lnSpc>
                <a:spcPts val="2850"/>
              </a:lnSpc>
            </a:pPr>
            <a:r>
              <a:rPr lang="en-US" sz="1750" dirty="0" smtClean="0">
                <a:solidFill>
                  <a:srgbClr val="3C3939"/>
                </a:solidFill>
                <a:latin typeface="Roboto" pitchFamily="34" charset="0"/>
                <a:ea typeface="Roboto" pitchFamily="34" charset="-122"/>
                <a:cs typeface="Roboto" pitchFamily="34" charset="-120"/>
              </a:rPr>
              <a:t>Stripe offers a robust subscription billing solution that seamlessly integrates into your platform. From managing customer subscriptions to handling recurring payments, Stripe streamlines the process, allowing you to focus on building your core business.</a:t>
            </a:r>
            <a:endParaRPr lang="en-US" sz="17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
            <a:ext cx="37338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51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1" y="609362"/>
            <a:ext cx="8839200" cy="1417558"/>
          </a:xfrm>
          <a:prstGeom prst="rect">
            <a:avLst/>
          </a:prstGeom>
          <a:noFill/>
          <a:ln/>
        </p:spPr>
        <p:txBody>
          <a:bodyPr wrap="square" lIns="0" tIns="0" rIns="0" bIns="0" rtlCol="0" anchor="t"/>
          <a:lstStyle/>
          <a:p>
            <a:pPr marL="0" indent="0">
              <a:lnSpc>
                <a:spcPts val="5550"/>
              </a:lnSpc>
              <a:buNone/>
            </a:pPr>
            <a:r>
              <a:rPr lang="en-US" sz="4000" dirty="0" smtClean="0">
                <a:solidFill>
                  <a:srgbClr val="1B1B27"/>
                </a:solidFill>
                <a:latin typeface="Raleway" pitchFamily="34" charset="0"/>
                <a:ea typeface="Raleway" pitchFamily="34" charset="-122"/>
                <a:cs typeface="Raleway" pitchFamily="34" charset="-120"/>
              </a:rPr>
              <a:t>Understanding Stripe's Subscription</a:t>
            </a:r>
          </a:p>
          <a:p>
            <a:pPr marL="0" indent="0">
              <a:lnSpc>
                <a:spcPts val="5550"/>
              </a:lnSpc>
              <a:buNone/>
            </a:pPr>
            <a:r>
              <a:rPr lang="en-US" sz="4000" dirty="0" smtClean="0">
                <a:solidFill>
                  <a:srgbClr val="1B1B27"/>
                </a:solidFill>
                <a:latin typeface="Raleway" pitchFamily="34" charset="0"/>
                <a:ea typeface="Raleway" pitchFamily="34" charset="-122"/>
                <a:cs typeface="Raleway" pitchFamily="34" charset="-120"/>
              </a:rPr>
              <a:t>Billing </a:t>
            </a:r>
            <a:r>
              <a:rPr lang="en-US" sz="4000" dirty="0">
                <a:solidFill>
                  <a:srgbClr val="1B1B27"/>
                </a:solidFill>
                <a:latin typeface="Raleway" pitchFamily="34" charset="0"/>
                <a:ea typeface="Raleway" pitchFamily="34" charset="-122"/>
                <a:cs typeface="Raleway" pitchFamily="34" charset="-120"/>
              </a:rPr>
              <a:t>Capabilities</a:t>
            </a:r>
            <a:endParaRPr lang="en-US" sz="4000" dirty="0"/>
          </a:p>
        </p:txBody>
      </p:sp>
      <p:sp>
        <p:nvSpPr>
          <p:cNvPr id="3" name="Text 1"/>
          <p:cNvSpPr/>
          <p:nvPr/>
        </p:nvSpPr>
        <p:spPr>
          <a:xfrm>
            <a:off x="304800" y="236220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Subscription Plans</a:t>
            </a:r>
            <a:endParaRPr lang="en-US" sz="2200" dirty="0"/>
          </a:p>
        </p:txBody>
      </p:sp>
      <p:sp>
        <p:nvSpPr>
          <p:cNvPr id="4" name="Text 2"/>
          <p:cNvSpPr/>
          <p:nvPr/>
        </p:nvSpPr>
        <p:spPr>
          <a:xfrm>
            <a:off x="317500" y="2996565"/>
            <a:ext cx="3505200"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Stripe allows you to define various subscription plans with different pricing tiers, features, and billing cycles.</a:t>
            </a:r>
            <a:endParaRPr lang="en-US" sz="1750" dirty="0"/>
          </a:p>
        </p:txBody>
      </p:sp>
      <p:sp>
        <p:nvSpPr>
          <p:cNvPr id="5" name="Text 3"/>
          <p:cNvSpPr/>
          <p:nvPr/>
        </p:nvSpPr>
        <p:spPr>
          <a:xfrm>
            <a:off x="4376658" y="2363470"/>
            <a:ext cx="3100626"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Customer Management</a:t>
            </a:r>
            <a:endParaRPr lang="en-US" sz="2200" dirty="0"/>
          </a:p>
        </p:txBody>
      </p:sp>
      <p:sp>
        <p:nvSpPr>
          <p:cNvPr id="6" name="Text 4"/>
          <p:cNvSpPr/>
          <p:nvPr/>
        </p:nvSpPr>
        <p:spPr>
          <a:xfrm>
            <a:off x="4419600" y="2996565"/>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You can easily manage customer subscriptions, update billing information, and track payment history.</a:t>
            </a:r>
            <a:endParaRPr lang="en-US" sz="1750" dirty="0"/>
          </a:p>
        </p:txBody>
      </p:sp>
      <p:sp>
        <p:nvSpPr>
          <p:cNvPr id="7" name="Text 5"/>
          <p:cNvSpPr/>
          <p:nvPr/>
        </p:nvSpPr>
        <p:spPr>
          <a:xfrm>
            <a:off x="1948855" y="4343400"/>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Automated Billing and Payment Processing</a:t>
            </a:r>
            <a:endParaRPr lang="en-US" sz="2200" dirty="0"/>
          </a:p>
        </p:txBody>
      </p:sp>
      <p:sp>
        <p:nvSpPr>
          <p:cNvPr id="8" name="Text 6"/>
          <p:cNvSpPr/>
          <p:nvPr/>
        </p:nvSpPr>
        <p:spPr>
          <a:xfrm>
            <a:off x="1948855" y="5257800"/>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Stripe automates recurring billing, ensuring timely payments and eliminating manual processes.</a:t>
            </a:r>
            <a:endParaRPr lang="en-US" sz="1750" dirty="0"/>
          </a:p>
        </p:txBody>
      </p:sp>
    </p:spTree>
    <p:extLst>
      <p:ext uri="{BB962C8B-B14F-4D97-AF65-F5344CB8AC3E}">
        <p14:creationId xmlns:p14="http://schemas.microsoft.com/office/powerpoint/2010/main" val="380540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64202" y="1921073"/>
            <a:ext cx="3810000" cy="4936927"/>
          </a:xfrm>
          <a:prstGeom prst="rect">
            <a:avLst/>
          </a:prstGeom>
        </p:spPr>
      </p:pic>
      <p:sp>
        <p:nvSpPr>
          <p:cNvPr id="3" name="Text 0"/>
          <p:cNvSpPr/>
          <p:nvPr/>
        </p:nvSpPr>
        <p:spPr>
          <a:xfrm>
            <a:off x="228600" y="86597"/>
            <a:ext cx="8873893" cy="1417558"/>
          </a:xfrm>
          <a:prstGeom prst="rect">
            <a:avLst/>
          </a:prstGeom>
          <a:noFill/>
          <a:ln/>
        </p:spPr>
        <p:txBody>
          <a:bodyPr wrap="square" lIns="0" tIns="0" rIns="0" bIns="0" rtlCol="0" anchor="t"/>
          <a:lstStyle/>
          <a:p>
            <a:pPr marL="0" indent="0">
              <a:lnSpc>
                <a:spcPts val="5550"/>
              </a:lnSpc>
              <a:buNone/>
            </a:pPr>
            <a:r>
              <a:rPr lang="en-US" sz="3200" dirty="0" smtClean="0">
                <a:solidFill>
                  <a:srgbClr val="1B1B27"/>
                </a:solidFill>
                <a:latin typeface="Raleway" pitchFamily="34" charset="0"/>
                <a:ea typeface="Raleway" pitchFamily="34" charset="-122"/>
                <a:cs typeface="Raleway" pitchFamily="34" charset="-120"/>
              </a:rPr>
              <a:t>Importance </a:t>
            </a:r>
            <a:r>
              <a:rPr lang="en-US" sz="3200" dirty="0">
                <a:solidFill>
                  <a:srgbClr val="1B1B27"/>
                </a:solidFill>
                <a:latin typeface="Raleway" pitchFamily="34" charset="0"/>
                <a:ea typeface="Raleway" pitchFamily="34" charset="-122"/>
                <a:cs typeface="Raleway" pitchFamily="34" charset="-120"/>
              </a:rPr>
              <a:t>of Subscription Billing in Today's </a:t>
            </a:r>
            <a:r>
              <a:rPr lang="en-US" sz="3200" dirty="0" smtClean="0">
                <a:solidFill>
                  <a:srgbClr val="1B1B27"/>
                </a:solidFill>
                <a:latin typeface="Raleway" pitchFamily="34" charset="0"/>
                <a:ea typeface="Raleway" pitchFamily="34" charset="-122"/>
                <a:cs typeface="Raleway" pitchFamily="34" charset="-120"/>
              </a:rPr>
              <a:t>           Economy</a:t>
            </a:r>
            <a:endParaRPr lang="en-US" sz="3200" dirty="0"/>
          </a:p>
        </p:txBody>
      </p:sp>
      <p:sp>
        <p:nvSpPr>
          <p:cNvPr id="5" name="Text 2"/>
          <p:cNvSpPr/>
          <p:nvPr/>
        </p:nvSpPr>
        <p:spPr>
          <a:xfrm>
            <a:off x="3428999" y="1474033"/>
            <a:ext cx="445203" cy="414575"/>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3937000" y="1474033"/>
            <a:ext cx="2835235" cy="354330"/>
          </a:xfrm>
          <a:prstGeom prst="rect">
            <a:avLst/>
          </a:prstGeom>
          <a:noFill/>
          <a:ln/>
        </p:spPr>
        <p:txBody>
          <a:bodyPr wrap="none" lIns="0" tIns="0" rIns="0" bIns="0" rtlCol="0" anchor="t"/>
          <a:lstStyle/>
          <a:p>
            <a:pPr marL="0" indent="0">
              <a:lnSpc>
                <a:spcPts val="2750"/>
              </a:lnSpc>
              <a:buNone/>
            </a:pPr>
            <a:r>
              <a:rPr lang="en-US" sz="1600" b="1" dirty="0" smtClean="0">
                <a:solidFill>
                  <a:srgbClr val="3C3939"/>
                </a:solidFill>
                <a:latin typeface="Raleway" pitchFamily="34" charset="0"/>
                <a:ea typeface="Raleway" pitchFamily="34" charset="-122"/>
                <a:cs typeface="Raleway" pitchFamily="34" charset="-120"/>
              </a:rPr>
              <a:t>1.Predictable </a:t>
            </a:r>
            <a:r>
              <a:rPr lang="en-US" sz="1600" b="1" dirty="0">
                <a:solidFill>
                  <a:srgbClr val="3C3939"/>
                </a:solidFill>
                <a:latin typeface="Raleway" pitchFamily="34" charset="0"/>
                <a:ea typeface="Raleway" pitchFamily="34" charset="-122"/>
                <a:cs typeface="Raleway" pitchFamily="34" charset="-120"/>
              </a:rPr>
              <a:t>Revenue</a:t>
            </a:r>
            <a:endParaRPr lang="en-US" sz="1600" b="1" dirty="0"/>
          </a:p>
        </p:txBody>
      </p:sp>
      <p:sp>
        <p:nvSpPr>
          <p:cNvPr id="7" name="Text 4"/>
          <p:cNvSpPr/>
          <p:nvPr/>
        </p:nvSpPr>
        <p:spPr>
          <a:xfrm>
            <a:off x="4101154" y="1921073"/>
            <a:ext cx="2927747" cy="1451610"/>
          </a:xfrm>
          <a:prstGeom prst="rect">
            <a:avLst/>
          </a:prstGeom>
          <a:noFill/>
          <a:ln/>
        </p:spPr>
        <p:txBody>
          <a:bodyPr wrap="square" lIns="0" tIns="0" rIns="0" bIns="0" rtlCol="0" anchor="t"/>
          <a:lstStyle/>
          <a:p>
            <a:pPr marL="0" indent="0">
              <a:lnSpc>
                <a:spcPts val="2850"/>
              </a:lnSpc>
              <a:buNone/>
            </a:pPr>
            <a:r>
              <a:rPr lang="en-US" sz="1600" dirty="0">
                <a:solidFill>
                  <a:srgbClr val="3C3939"/>
                </a:solidFill>
                <a:latin typeface="Roboto" pitchFamily="34" charset="0"/>
                <a:ea typeface="Roboto" pitchFamily="34" charset="-122"/>
                <a:cs typeface="Roboto" pitchFamily="34" charset="-120"/>
              </a:rPr>
              <a:t>Subscription billing </a:t>
            </a:r>
            <a:r>
              <a:rPr lang="en-US" sz="1600" dirty="0" smtClean="0">
                <a:solidFill>
                  <a:srgbClr val="3C3939"/>
                </a:solidFill>
                <a:latin typeface="Roboto" pitchFamily="34" charset="0"/>
                <a:ea typeface="Roboto" pitchFamily="34" charset="-122"/>
                <a:cs typeface="Roboto" pitchFamily="34" charset="-120"/>
              </a:rPr>
              <a:t>provides predictable </a:t>
            </a:r>
            <a:r>
              <a:rPr lang="en-US" sz="1600" dirty="0">
                <a:solidFill>
                  <a:srgbClr val="3C3939"/>
                </a:solidFill>
                <a:latin typeface="Roboto" pitchFamily="34" charset="0"/>
                <a:ea typeface="Roboto" pitchFamily="34" charset="-122"/>
                <a:cs typeface="Roboto" pitchFamily="34" charset="-120"/>
              </a:rPr>
              <a:t>revenue streams, allowing for long-term financial planning.</a:t>
            </a:r>
            <a:endParaRPr lang="en-US" sz="1600" dirty="0"/>
          </a:p>
        </p:txBody>
      </p:sp>
      <p:sp>
        <p:nvSpPr>
          <p:cNvPr id="9" name="Text 6"/>
          <p:cNvSpPr/>
          <p:nvPr/>
        </p:nvSpPr>
        <p:spPr>
          <a:xfrm>
            <a:off x="10425520" y="3204686"/>
            <a:ext cx="177284" cy="34028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0" name="Text 7"/>
          <p:cNvSpPr/>
          <p:nvPr/>
        </p:nvSpPr>
        <p:spPr>
          <a:xfrm>
            <a:off x="3975100" y="3455670"/>
            <a:ext cx="2835235" cy="354330"/>
          </a:xfrm>
          <a:prstGeom prst="rect">
            <a:avLst/>
          </a:prstGeom>
          <a:noFill/>
          <a:ln/>
        </p:spPr>
        <p:txBody>
          <a:bodyPr wrap="none" lIns="0" tIns="0" rIns="0" bIns="0" rtlCol="0" anchor="t"/>
          <a:lstStyle/>
          <a:p>
            <a:pPr marL="0" indent="0">
              <a:lnSpc>
                <a:spcPts val="2750"/>
              </a:lnSpc>
              <a:buNone/>
            </a:pPr>
            <a:r>
              <a:rPr lang="en-US" sz="1600" b="1" dirty="0" smtClean="0">
                <a:solidFill>
                  <a:srgbClr val="3C3939"/>
                </a:solidFill>
                <a:latin typeface="Raleway" pitchFamily="34" charset="0"/>
                <a:ea typeface="Raleway" pitchFamily="34" charset="-122"/>
                <a:cs typeface="Raleway" pitchFamily="34" charset="-120"/>
              </a:rPr>
              <a:t>2.Customer </a:t>
            </a:r>
            <a:r>
              <a:rPr lang="en-US" sz="1600" b="1" dirty="0">
                <a:solidFill>
                  <a:srgbClr val="3C3939"/>
                </a:solidFill>
                <a:latin typeface="Raleway" pitchFamily="34" charset="0"/>
                <a:ea typeface="Raleway" pitchFamily="34" charset="-122"/>
                <a:cs typeface="Raleway" pitchFamily="34" charset="-120"/>
              </a:rPr>
              <a:t>Retention</a:t>
            </a:r>
            <a:endParaRPr lang="en-US" sz="1600" b="1" dirty="0"/>
          </a:p>
        </p:txBody>
      </p:sp>
      <p:sp>
        <p:nvSpPr>
          <p:cNvPr id="11" name="Text 8"/>
          <p:cNvSpPr/>
          <p:nvPr/>
        </p:nvSpPr>
        <p:spPr>
          <a:xfrm>
            <a:off x="4106955" y="3886200"/>
            <a:ext cx="2927747" cy="1472924"/>
          </a:xfrm>
          <a:prstGeom prst="rect">
            <a:avLst/>
          </a:prstGeom>
          <a:noFill/>
          <a:ln/>
        </p:spPr>
        <p:txBody>
          <a:bodyPr wrap="square" lIns="0" tIns="0" rIns="0" bIns="0" rtlCol="0" anchor="t"/>
          <a:lstStyle/>
          <a:p>
            <a:pPr marL="0" indent="0">
              <a:lnSpc>
                <a:spcPts val="2850"/>
              </a:lnSpc>
              <a:buNone/>
            </a:pPr>
            <a:r>
              <a:rPr lang="en-US" sz="1600" dirty="0">
                <a:solidFill>
                  <a:srgbClr val="3C3939"/>
                </a:solidFill>
                <a:latin typeface="Roboto" pitchFamily="34" charset="0"/>
                <a:ea typeface="Roboto" pitchFamily="34" charset="-122"/>
                <a:cs typeface="Roboto" pitchFamily="34" charset="-120"/>
              </a:rPr>
              <a:t>Recurring payments encourage customer loyalty and retention, building a strong foundation for long-term growth.</a:t>
            </a:r>
            <a:endParaRPr lang="en-US" sz="1600" dirty="0"/>
          </a:p>
        </p:txBody>
      </p:sp>
      <p:sp>
        <p:nvSpPr>
          <p:cNvPr id="14" name="Text 11"/>
          <p:cNvSpPr/>
          <p:nvPr/>
        </p:nvSpPr>
        <p:spPr>
          <a:xfrm>
            <a:off x="3962400" y="5359124"/>
            <a:ext cx="4147185" cy="354330"/>
          </a:xfrm>
          <a:prstGeom prst="rect">
            <a:avLst/>
          </a:prstGeom>
          <a:noFill/>
          <a:ln/>
        </p:spPr>
        <p:txBody>
          <a:bodyPr wrap="none" lIns="0" tIns="0" rIns="0" bIns="0" rtlCol="0" anchor="t"/>
          <a:lstStyle/>
          <a:p>
            <a:pPr marL="0" indent="0">
              <a:lnSpc>
                <a:spcPts val="2750"/>
              </a:lnSpc>
              <a:buNone/>
            </a:pPr>
            <a:r>
              <a:rPr lang="en-US" sz="1600" b="1" dirty="0" smtClean="0">
                <a:solidFill>
                  <a:srgbClr val="3C3939"/>
                </a:solidFill>
                <a:latin typeface="Raleway" pitchFamily="34" charset="0"/>
                <a:ea typeface="Raleway" pitchFamily="34" charset="-122"/>
                <a:cs typeface="Raleway" pitchFamily="34" charset="-120"/>
              </a:rPr>
              <a:t>3.Improved </a:t>
            </a:r>
            <a:r>
              <a:rPr lang="en-US" sz="1600" b="1" dirty="0">
                <a:solidFill>
                  <a:srgbClr val="3C3939"/>
                </a:solidFill>
                <a:latin typeface="Raleway" pitchFamily="34" charset="0"/>
                <a:ea typeface="Raleway" pitchFamily="34" charset="-122"/>
                <a:cs typeface="Raleway" pitchFamily="34" charset="-120"/>
              </a:rPr>
              <a:t>Customer Experience</a:t>
            </a:r>
            <a:endParaRPr lang="en-US" sz="1600" b="1" dirty="0"/>
          </a:p>
        </p:txBody>
      </p:sp>
      <p:sp>
        <p:nvSpPr>
          <p:cNvPr id="15" name="Text 12"/>
          <p:cNvSpPr/>
          <p:nvPr/>
        </p:nvSpPr>
        <p:spPr>
          <a:xfrm>
            <a:off x="4101154" y="5749331"/>
            <a:ext cx="4427445" cy="725805"/>
          </a:xfrm>
          <a:prstGeom prst="rect">
            <a:avLst/>
          </a:prstGeom>
          <a:noFill/>
          <a:ln/>
        </p:spPr>
        <p:txBody>
          <a:bodyPr wrap="square" lIns="0" tIns="0" rIns="0" bIns="0" rtlCol="0" anchor="t"/>
          <a:lstStyle/>
          <a:p>
            <a:pPr marL="0" indent="0">
              <a:lnSpc>
                <a:spcPts val="2850"/>
              </a:lnSpc>
              <a:buNone/>
            </a:pPr>
            <a:r>
              <a:rPr lang="en-US" sz="1600" dirty="0">
                <a:solidFill>
                  <a:srgbClr val="3C3939"/>
                </a:solidFill>
                <a:latin typeface="Roboto" pitchFamily="34" charset="0"/>
                <a:ea typeface="Roboto" pitchFamily="34" charset="-122"/>
                <a:cs typeface="Roboto" pitchFamily="34" charset="-120"/>
              </a:rPr>
              <a:t>Subscription models offer convenience and flexibility, enhancing customer satisfaction and building brand loyalty.</a:t>
            </a:r>
            <a:endParaRPr lang="en-US" sz="1600" dirty="0"/>
          </a:p>
        </p:txBody>
      </p:sp>
    </p:spTree>
    <p:extLst>
      <p:ext uri="{BB962C8B-B14F-4D97-AF65-F5344CB8AC3E}">
        <p14:creationId xmlns:p14="http://schemas.microsoft.com/office/powerpoint/2010/main" val="334468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0"/>
          <p:cNvSpPr/>
          <p:nvPr/>
        </p:nvSpPr>
        <p:spPr>
          <a:xfrm>
            <a:off x="228600" y="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Key Features of Stripe Subscriptions</a:t>
            </a:r>
            <a:endParaRPr lang="en-US" sz="4450" dirty="0"/>
          </a:p>
        </p:txBody>
      </p:sp>
      <p:sp>
        <p:nvSpPr>
          <p:cNvPr id="15" name="Text 2"/>
          <p:cNvSpPr/>
          <p:nvPr/>
        </p:nvSpPr>
        <p:spPr>
          <a:xfrm>
            <a:off x="228600" y="2187496"/>
            <a:ext cx="3195995" cy="708660"/>
          </a:xfrm>
          <a:prstGeom prst="rect">
            <a:avLst/>
          </a:prstGeom>
          <a:noFill/>
          <a:ln/>
        </p:spPr>
        <p:txBody>
          <a:bodyPr wrap="square" lIns="0" tIns="0" rIns="0" bIns="0" rtlCol="0" anchor="t"/>
          <a:lstStyle/>
          <a:p>
            <a:pPr marL="0" indent="0">
              <a:lnSpc>
                <a:spcPts val="2750"/>
              </a:lnSpc>
              <a:buNone/>
            </a:pPr>
            <a:r>
              <a:rPr lang="en-US" sz="2000" b="1" dirty="0">
                <a:solidFill>
                  <a:srgbClr val="3C3939"/>
                </a:solidFill>
                <a:latin typeface="Raleway" pitchFamily="34" charset="0"/>
                <a:ea typeface="Raleway" pitchFamily="34" charset="-122"/>
                <a:cs typeface="Raleway" pitchFamily="34" charset="-120"/>
              </a:rPr>
              <a:t>Customizable Billing Cycles</a:t>
            </a:r>
            <a:endParaRPr lang="en-US" sz="2000" b="1" dirty="0"/>
          </a:p>
        </p:txBody>
      </p:sp>
      <p:sp>
        <p:nvSpPr>
          <p:cNvPr id="16" name="Text 3"/>
          <p:cNvSpPr/>
          <p:nvPr/>
        </p:nvSpPr>
        <p:spPr>
          <a:xfrm>
            <a:off x="228600" y="3034347"/>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Offer flexible billing cycles, allowing customers to choose their preferred payment frequency.</a:t>
            </a:r>
            <a:endParaRPr lang="en-US" sz="1750" dirty="0"/>
          </a:p>
        </p:txBody>
      </p:sp>
      <p:sp>
        <p:nvSpPr>
          <p:cNvPr id="18" name="Text 5"/>
          <p:cNvSpPr/>
          <p:nvPr/>
        </p:nvSpPr>
        <p:spPr>
          <a:xfrm>
            <a:off x="5181600" y="2180868"/>
            <a:ext cx="3195995" cy="708660"/>
          </a:xfrm>
          <a:prstGeom prst="rect">
            <a:avLst/>
          </a:prstGeom>
          <a:noFill/>
          <a:ln/>
        </p:spPr>
        <p:txBody>
          <a:bodyPr wrap="square" lIns="0" tIns="0" rIns="0" bIns="0" rtlCol="0" anchor="t"/>
          <a:lstStyle/>
          <a:p>
            <a:pPr marL="0" indent="0">
              <a:lnSpc>
                <a:spcPts val="2750"/>
              </a:lnSpc>
              <a:buNone/>
            </a:pPr>
            <a:r>
              <a:rPr lang="en-US" sz="2000" b="1" dirty="0">
                <a:solidFill>
                  <a:srgbClr val="3C3939"/>
                </a:solidFill>
                <a:latin typeface="Raleway" pitchFamily="34" charset="0"/>
                <a:ea typeface="Raleway" pitchFamily="34" charset="-122"/>
                <a:cs typeface="Raleway" pitchFamily="34" charset="-120"/>
              </a:rPr>
              <a:t>Multiple Payment Methods</a:t>
            </a:r>
            <a:endParaRPr lang="en-US" sz="2000" b="1" dirty="0"/>
          </a:p>
        </p:txBody>
      </p:sp>
      <p:sp>
        <p:nvSpPr>
          <p:cNvPr id="19" name="Text 6"/>
          <p:cNvSpPr/>
          <p:nvPr/>
        </p:nvSpPr>
        <p:spPr>
          <a:xfrm>
            <a:off x="5181600" y="3200400"/>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Accept various payment methods, including credit cards, debit cards, and digital wallets, for seamless transactions.</a:t>
            </a:r>
            <a:endParaRPr lang="en-US" sz="1750" dirty="0"/>
          </a:p>
        </p:txBody>
      </p:sp>
      <p:sp>
        <p:nvSpPr>
          <p:cNvPr id="21" name="Text 8"/>
          <p:cNvSpPr/>
          <p:nvPr/>
        </p:nvSpPr>
        <p:spPr>
          <a:xfrm>
            <a:off x="762000" y="4987686"/>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3C3939"/>
                </a:solidFill>
                <a:latin typeface="Raleway" pitchFamily="34" charset="0"/>
                <a:ea typeface="Raleway" pitchFamily="34" charset="-122"/>
                <a:cs typeface="Raleway" pitchFamily="34" charset="-120"/>
              </a:rPr>
              <a:t>Trial Periods</a:t>
            </a:r>
            <a:endParaRPr lang="en-US" sz="2000" b="1" dirty="0"/>
          </a:p>
        </p:txBody>
      </p:sp>
      <p:sp>
        <p:nvSpPr>
          <p:cNvPr id="22" name="Text 9"/>
          <p:cNvSpPr/>
          <p:nvPr/>
        </p:nvSpPr>
        <p:spPr>
          <a:xfrm>
            <a:off x="787400" y="5486400"/>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Offer trial periods to encourage sign-ups and give customers a chance to experience your product or service.</a:t>
            </a:r>
            <a:endParaRPr lang="en-US" sz="1750" dirty="0"/>
          </a:p>
        </p:txBody>
      </p:sp>
    </p:spTree>
    <p:extLst>
      <p:ext uri="{BB962C8B-B14F-4D97-AF65-F5344CB8AC3E}">
        <p14:creationId xmlns:p14="http://schemas.microsoft.com/office/powerpoint/2010/main" val="9821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 y="152400"/>
            <a:ext cx="7685484" cy="1302544"/>
          </a:xfrm>
          <a:prstGeom prst="rect">
            <a:avLst/>
          </a:prstGeom>
          <a:noFill/>
          <a:ln/>
        </p:spPr>
        <p:txBody>
          <a:bodyPr wrap="square" lIns="0" tIns="0" rIns="0" bIns="0" rtlCol="0" anchor="t"/>
          <a:lstStyle/>
          <a:p>
            <a:pPr marL="0" indent="0">
              <a:lnSpc>
                <a:spcPts val="5100"/>
              </a:lnSpc>
              <a:buNone/>
            </a:pPr>
            <a:r>
              <a:rPr lang="en-US" sz="4100" dirty="0">
                <a:solidFill>
                  <a:srgbClr val="1B1B27"/>
                </a:solidFill>
                <a:latin typeface="Raleway" pitchFamily="34" charset="0"/>
                <a:ea typeface="Raleway" pitchFamily="34" charset="-122"/>
                <a:cs typeface="Raleway" pitchFamily="34" charset="-120"/>
              </a:rPr>
              <a:t>Integrating Stripe Subscriptions into Your Platform</a:t>
            </a:r>
            <a:endParaRPr lang="en-US" sz="4100" dirty="0"/>
          </a:p>
        </p:txBody>
      </p:sp>
      <p:sp>
        <p:nvSpPr>
          <p:cNvPr id="4" name="Text 1"/>
          <p:cNvSpPr/>
          <p:nvPr/>
        </p:nvSpPr>
        <p:spPr>
          <a:xfrm>
            <a:off x="304800" y="1741426"/>
            <a:ext cx="2604730" cy="325636"/>
          </a:xfrm>
          <a:prstGeom prst="rect">
            <a:avLst/>
          </a:prstGeom>
          <a:noFill/>
          <a:ln/>
        </p:spPr>
        <p:txBody>
          <a:bodyPr wrap="none" lIns="0" tIns="0" rIns="0" bIns="0" rtlCol="0" anchor="t"/>
          <a:lstStyle/>
          <a:p>
            <a:pPr marL="0" indent="0" algn="l">
              <a:lnSpc>
                <a:spcPts val="2550"/>
              </a:lnSpc>
              <a:buNone/>
            </a:pPr>
            <a:r>
              <a:rPr lang="en-US" sz="2050" dirty="0" smtClean="0">
                <a:solidFill>
                  <a:srgbClr val="3C3939"/>
                </a:solidFill>
                <a:latin typeface="Raleway" pitchFamily="34" charset="0"/>
                <a:ea typeface="Raleway" pitchFamily="34" charset="-122"/>
                <a:cs typeface="Raleway" pitchFamily="34" charset="-120"/>
              </a:rPr>
              <a:t>API </a:t>
            </a:r>
            <a:r>
              <a:rPr lang="en-US" sz="2050" dirty="0">
                <a:solidFill>
                  <a:srgbClr val="3C3939"/>
                </a:solidFill>
                <a:latin typeface="Raleway" pitchFamily="34" charset="0"/>
                <a:ea typeface="Raleway" pitchFamily="34" charset="-122"/>
                <a:cs typeface="Raleway" pitchFamily="34" charset="-120"/>
              </a:rPr>
              <a:t>Integration</a:t>
            </a:r>
            <a:endParaRPr lang="en-US" sz="2050" dirty="0"/>
          </a:p>
        </p:txBody>
      </p:sp>
      <p:sp>
        <p:nvSpPr>
          <p:cNvPr id="5" name="Text 2"/>
          <p:cNvSpPr/>
          <p:nvPr/>
        </p:nvSpPr>
        <p:spPr>
          <a:xfrm>
            <a:off x="304800" y="2366007"/>
            <a:ext cx="6331029" cy="666750"/>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Stripe's comprehensive API makes integrating subscription billing into your existing platform a straightforward process.</a:t>
            </a:r>
            <a:endParaRPr lang="en-US" sz="1600" dirty="0"/>
          </a:p>
        </p:txBody>
      </p:sp>
      <p:sp>
        <p:nvSpPr>
          <p:cNvPr id="7" name="Text 3"/>
          <p:cNvSpPr/>
          <p:nvPr/>
        </p:nvSpPr>
        <p:spPr>
          <a:xfrm>
            <a:off x="304800" y="3276600"/>
            <a:ext cx="2733318" cy="3256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Checkout Optimization</a:t>
            </a:r>
            <a:endParaRPr lang="en-US" sz="2050" dirty="0"/>
          </a:p>
        </p:txBody>
      </p:sp>
      <p:sp>
        <p:nvSpPr>
          <p:cNvPr id="8" name="Text 4"/>
          <p:cNvSpPr/>
          <p:nvPr/>
        </p:nvSpPr>
        <p:spPr>
          <a:xfrm>
            <a:off x="304800" y="3933825"/>
            <a:ext cx="6331029" cy="666750"/>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Customize Stripe's checkout experience to match your brand aesthetics and streamline the payment process.</a:t>
            </a:r>
            <a:endParaRPr lang="en-US" sz="1600" dirty="0"/>
          </a:p>
        </p:txBody>
      </p:sp>
      <p:sp>
        <p:nvSpPr>
          <p:cNvPr id="10" name="Text 5"/>
          <p:cNvSpPr/>
          <p:nvPr/>
        </p:nvSpPr>
        <p:spPr>
          <a:xfrm>
            <a:off x="304800" y="4953000"/>
            <a:ext cx="3910370" cy="3256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Customer Account Management</a:t>
            </a:r>
            <a:endParaRPr lang="en-US" sz="2050" dirty="0"/>
          </a:p>
        </p:txBody>
      </p:sp>
      <p:sp>
        <p:nvSpPr>
          <p:cNvPr id="11" name="Text 6"/>
          <p:cNvSpPr/>
          <p:nvPr/>
        </p:nvSpPr>
        <p:spPr>
          <a:xfrm>
            <a:off x="342900" y="5675941"/>
            <a:ext cx="6331029" cy="666750"/>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Allow customers to manage their subscription details, payment methods, and billing information within your platform.</a:t>
            </a:r>
            <a:endParaRPr lang="en-US" sz="1600" dirty="0"/>
          </a:p>
        </p:txBody>
      </p:sp>
      <p:pic>
        <p:nvPicPr>
          <p:cNvPr id="12" name="Image 0" descr="preencoded.png"/>
          <p:cNvPicPr>
            <a:picLocks noChangeAspect="1"/>
          </p:cNvPicPr>
          <p:nvPr/>
        </p:nvPicPr>
        <p:blipFill>
          <a:blip r:embed="rId2"/>
          <a:stretch>
            <a:fillRect/>
          </a:stretch>
        </p:blipFill>
        <p:spPr>
          <a:xfrm>
            <a:off x="7467600" y="0"/>
            <a:ext cx="1676400" cy="6858000"/>
          </a:xfrm>
          <a:prstGeom prst="rect">
            <a:avLst/>
          </a:prstGeom>
        </p:spPr>
      </p:pic>
    </p:spTree>
    <p:extLst>
      <p:ext uri="{BB962C8B-B14F-4D97-AF65-F5344CB8AC3E}">
        <p14:creationId xmlns:p14="http://schemas.microsoft.com/office/powerpoint/2010/main" val="219500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636" y="1"/>
            <a:ext cx="7509164" cy="1166336"/>
          </a:xfrm>
          <a:prstGeom prst="rect">
            <a:avLst/>
          </a:prstGeom>
          <a:noFill/>
          <a:ln/>
        </p:spPr>
        <p:txBody>
          <a:bodyPr wrap="square" lIns="0" tIns="0" rIns="0" bIns="0" rtlCol="0" anchor="t"/>
          <a:lstStyle/>
          <a:p>
            <a:pPr marL="0" indent="0">
              <a:lnSpc>
                <a:spcPts val="4550"/>
              </a:lnSpc>
              <a:buNone/>
            </a:pPr>
            <a:r>
              <a:rPr lang="en-US" sz="3650" dirty="0">
                <a:solidFill>
                  <a:srgbClr val="1B1B27"/>
                </a:solidFill>
                <a:latin typeface="Raleway" pitchFamily="34" charset="0"/>
                <a:ea typeface="Raleway" pitchFamily="34" charset="-122"/>
                <a:cs typeface="Raleway" pitchFamily="34" charset="-120"/>
              </a:rPr>
              <a:t>Managing Subscription Lifecycle and Customer Data</a:t>
            </a:r>
            <a:endParaRPr lang="en-US" sz="3650" dirty="0"/>
          </a:p>
        </p:txBody>
      </p:sp>
      <p:sp>
        <p:nvSpPr>
          <p:cNvPr id="6" name="Text 4"/>
          <p:cNvSpPr/>
          <p:nvPr/>
        </p:nvSpPr>
        <p:spPr>
          <a:xfrm>
            <a:off x="590561" y="1412182"/>
            <a:ext cx="119777" cy="279916"/>
          </a:xfrm>
          <a:prstGeom prst="rect">
            <a:avLst/>
          </a:prstGeom>
          <a:noFill/>
          <a:ln/>
        </p:spPr>
        <p:txBody>
          <a:bodyPr wrap="none" lIns="0" tIns="0" rIns="0" bIns="0" rtlCol="0" anchor="t"/>
          <a:lstStyle/>
          <a:p>
            <a:pPr marL="0" indent="0" algn="ctr">
              <a:lnSpc>
                <a:spcPts val="220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7" name="Text 5"/>
          <p:cNvSpPr/>
          <p:nvPr/>
        </p:nvSpPr>
        <p:spPr>
          <a:xfrm>
            <a:off x="800814" y="1385410"/>
            <a:ext cx="2457926" cy="291465"/>
          </a:xfrm>
          <a:prstGeom prst="rect">
            <a:avLst/>
          </a:prstGeom>
          <a:noFill/>
          <a:ln/>
        </p:spPr>
        <p:txBody>
          <a:bodyPr wrap="none" lIns="0" tIns="0" rIns="0" bIns="0" rtlCol="0" anchor="t"/>
          <a:lstStyle/>
          <a:p>
            <a:pPr marL="0" indent="0" algn="l">
              <a:lnSpc>
                <a:spcPts val="2250"/>
              </a:lnSpc>
              <a:buNone/>
            </a:pPr>
            <a:r>
              <a:rPr lang="en-US" sz="1800" b="1" dirty="0">
                <a:solidFill>
                  <a:srgbClr val="3C3939"/>
                </a:solidFill>
                <a:latin typeface="Raleway" pitchFamily="34" charset="0"/>
                <a:ea typeface="Raleway" pitchFamily="34" charset="-122"/>
                <a:cs typeface="Raleway" pitchFamily="34" charset="-120"/>
              </a:rPr>
              <a:t>Subscription Activation</a:t>
            </a:r>
            <a:endParaRPr lang="en-US" sz="1800" b="1" dirty="0"/>
          </a:p>
        </p:txBody>
      </p:sp>
      <p:sp>
        <p:nvSpPr>
          <p:cNvPr id="8" name="Text 6"/>
          <p:cNvSpPr/>
          <p:nvPr/>
        </p:nvSpPr>
        <p:spPr>
          <a:xfrm>
            <a:off x="870136" y="1823961"/>
            <a:ext cx="6531293" cy="298490"/>
          </a:xfrm>
          <a:prstGeom prst="rect">
            <a:avLst/>
          </a:prstGeom>
          <a:noFill/>
          <a:ln/>
        </p:spPr>
        <p:txBody>
          <a:bodyPr wrap="non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Upon sign-up, activate customer subscriptions and process the first payment.</a:t>
            </a:r>
            <a:endParaRPr lang="en-US" sz="1450" dirty="0"/>
          </a:p>
        </p:txBody>
      </p:sp>
      <p:sp>
        <p:nvSpPr>
          <p:cNvPr id="11" name="Text 9"/>
          <p:cNvSpPr/>
          <p:nvPr/>
        </p:nvSpPr>
        <p:spPr>
          <a:xfrm>
            <a:off x="609481" y="2426851"/>
            <a:ext cx="145852" cy="279916"/>
          </a:xfrm>
          <a:prstGeom prst="rect">
            <a:avLst/>
          </a:prstGeom>
          <a:noFill/>
          <a:ln/>
        </p:spPr>
        <p:txBody>
          <a:bodyPr wrap="none" lIns="0" tIns="0" rIns="0" bIns="0" rtlCol="0" anchor="t"/>
          <a:lstStyle/>
          <a:p>
            <a:pPr marL="0" indent="0" algn="ctr">
              <a:lnSpc>
                <a:spcPts val="220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2" name="Text 10"/>
          <p:cNvSpPr/>
          <p:nvPr/>
        </p:nvSpPr>
        <p:spPr>
          <a:xfrm>
            <a:off x="870136" y="2426851"/>
            <a:ext cx="2332792" cy="291465"/>
          </a:xfrm>
          <a:prstGeom prst="rect">
            <a:avLst/>
          </a:prstGeom>
          <a:noFill/>
          <a:ln/>
        </p:spPr>
        <p:txBody>
          <a:bodyPr wrap="none" lIns="0" tIns="0" rIns="0" bIns="0" rtlCol="0" anchor="t"/>
          <a:lstStyle/>
          <a:p>
            <a:pPr marL="0" indent="0" algn="l">
              <a:lnSpc>
                <a:spcPts val="2250"/>
              </a:lnSpc>
              <a:buNone/>
            </a:pPr>
            <a:r>
              <a:rPr lang="en-US" sz="1800" b="1" dirty="0">
                <a:solidFill>
                  <a:srgbClr val="3C3939"/>
                </a:solidFill>
                <a:latin typeface="Raleway" pitchFamily="34" charset="0"/>
                <a:ea typeface="Raleway" pitchFamily="34" charset="-122"/>
                <a:cs typeface="Raleway" pitchFamily="34" charset="-120"/>
              </a:rPr>
              <a:t>Recurring Billing</a:t>
            </a:r>
            <a:endParaRPr lang="en-US" sz="1800" b="1" dirty="0"/>
          </a:p>
        </p:txBody>
      </p:sp>
      <p:sp>
        <p:nvSpPr>
          <p:cNvPr id="13" name="Text 11"/>
          <p:cNvSpPr/>
          <p:nvPr/>
        </p:nvSpPr>
        <p:spPr>
          <a:xfrm>
            <a:off x="870136" y="2971800"/>
            <a:ext cx="6531293" cy="596979"/>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Automate recurring payments based on the defined billing cycles and track payment history.</a:t>
            </a:r>
            <a:endParaRPr lang="en-US" sz="1450" dirty="0"/>
          </a:p>
        </p:txBody>
      </p:sp>
      <p:sp>
        <p:nvSpPr>
          <p:cNvPr id="16" name="Text 14"/>
          <p:cNvSpPr/>
          <p:nvPr/>
        </p:nvSpPr>
        <p:spPr>
          <a:xfrm>
            <a:off x="590561" y="3810000"/>
            <a:ext cx="149423" cy="279916"/>
          </a:xfrm>
          <a:prstGeom prst="rect">
            <a:avLst/>
          </a:prstGeom>
          <a:noFill/>
          <a:ln/>
        </p:spPr>
        <p:txBody>
          <a:bodyPr wrap="none" lIns="0" tIns="0" rIns="0" bIns="0" rtlCol="0" anchor="t"/>
          <a:lstStyle/>
          <a:p>
            <a:pPr marL="0" indent="0" algn="ctr">
              <a:lnSpc>
                <a:spcPts val="220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7" name="Text 15"/>
          <p:cNvSpPr/>
          <p:nvPr/>
        </p:nvSpPr>
        <p:spPr>
          <a:xfrm>
            <a:off x="877063" y="3810000"/>
            <a:ext cx="2841665" cy="291465"/>
          </a:xfrm>
          <a:prstGeom prst="rect">
            <a:avLst/>
          </a:prstGeom>
          <a:noFill/>
          <a:ln/>
        </p:spPr>
        <p:txBody>
          <a:bodyPr wrap="none" lIns="0" tIns="0" rIns="0" bIns="0" rtlCol="0" anchor="t"/>
          <a:lstStyle/>
          <a:p>
            <a:pPr marL="0" indent="0" algn="l">
              <a:lnSpc>
                <a:spcPts val="2250"/>
              </a:lnSpc>
              <a:buNone/>
            </a:pPr>
            <a:r>
              <a:rPr lang="en-US" sz="1800" b="1" dirty="0">
                <a:solidFill>
                  <a:srgbClr val="3C3939"/>
                </a:solidFill>
                <a:latin typeface="Raleway" pitchFamily="34" charset="0"/>
                <a:ea typeface="Raleway" pitchFamily="34" charset="-122"/>
                <a:cs typeface="Raleway" pitchFamily="34" charset="-120"/>
              </a:rPr>
              <a:t>Subscription Management</a:t>
            </a:r>
            <a:endParaRPr lang="en-US" sz="1800" b="1" dirty="0"/>
          </a:p>
        </p:txBody>
      </p:sp>
      <p:sp>
        <p:nvSpPr>
          <p:cNvPr id="18" name="Text 16"/>
          <p:cNvSpPr/>
          <p:nvPr/>
        </p:nvSpPr>
        <p:spPr>
          <a:xfrm>
            <a:off x="877063" y="4345781"/>
            <a:ext cx="6531293" cy="596979"/>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Enable customers to update their subscription plans, change payment methods, or cancel their subscriptions.</a:t>
            </a:r>
            <a:endParaRPr lang="en-US" sz="1450" dirty="0"/>
          </a:p>
        </p:txBody>
      </p:sp>
      <p:sp>
        <p:nvSpPr>
          <p:cNvPr id="21" name="Text 19"/>
          <p:cNvSpPr/>
          <p:nvPr/>
        </p:nvSpPr>
        <p:spPr>
          <a:xfrm>
            <a:off x="609481" y="5165438"/>
            <a:ext cx="152876" cy="279916"/>
          </a:xfrm>
          <a:prstGeom prst="rect">
            <a:avLst/>
          </a:prstGeom>
          <a:noFill/>
          <a:ln/>
        </p:spPr>
        <p:txBody>
          <a:bodyPr wrap="none" lIns="0" tIns="0" rIns="0" bIns="0" rtlCol="0" anchor="t"/>
          <a:lstStyle/>
          <a:p>
            <a:pPr marL="0" indent="0" algn="ctr">
              <a:lnSpc>
                <a:spcPts val="2200"/>
              </a:lnSpc>
              <a:buNone/>
            </a:pPr>
            <a:r>
              <a:rPr lang="en-US" sz="2200" dirty="0">
                <a:solidFill>
                  <a:srgbClr val="3C3939"/>
                </a:solidFill>
                <a:latin typeface="Raleway" pitchFamily="34" charset="0"/>
                <a:ea typeface="Raleway" pitchFamily="34" charset="-122"/>
                <a:cs typeface="Raleway" pitchFamily="34" charset="-120"/>
              </a:rPr>
              <a:t>4</a:t>
            </a:r>
            <a:endParaRPr lang="en-US" sz="2200" dirty="0"/>
          </a:p>
        </p:txBody>
      </p:sp>
      <p:sp>
        <p:nvSpPr>
          <p:cNvPr id="22" name="Text 20"/>
          <p:cNvSpPr/>
          <p:nvPr/>
        </p:nvSpPr>
        <p:spPr>
          <a:xfrm>
            <a:off x="863381" y="5153630"/>
            <a:ext cx="2332792" cy="291465"/>
          </a:xfrm>
          <a:prstGeom prst="rect">
            <a:avLst/>
          </a:prstGeom>
          <a:noFill/>
          <a:ln/>
        </p:spPr>
        <p:txBody>
          <a:bodyPr wrap="none" lIns="0" tIns="0" rIns="0" bIns="0" rtlCol="0" anchor="t"/>
          <a:lstStyle/>
          <a:p>
            <a:pPr marL="0" indent="0" algn="l">
              <a:lnSpc>
                <a:spcPts val="2250"/>
              </a:lnSpc>
              <a:buNone/>
            </a:pPr>
            <a:r>
              <a:rPr lang="en-US" sz="1800" b="1" dirty="0">
                <a:solidFill>
                  <a:srgbClr val="3C3939"/>
                </a:solidFill>
                <a:latin typeface="Raleway" pitchFamily="34" charset="0"/>
                <a:ea typeface="Raleway" pitchFamily="34" charset="-122"/>
                <a:cs typeface="Raleway" pitchFamily="34" charset="-120"/>
              </a:rPr>
              <a:t>Customer Support</a:t>
            </a:r>
            <a:endParaRPr lang="en-US" sz="1800" b="1" dirty="0"/>
          </a:p>
        </p:txBody>
      </p:sp>
      <p:sp>
        <p:nvSpPr>
          <p:cNvPr id="23" name="Text 21"/>
          <p:cNvSpPr/>
          <p:nvPr/>
        </p:nvSpPr>
        <p:spPr>
          <a:xfrm>
            <a:off x="870136" y="5638800"/>
            <a:ext cx="6531293" cy="596979"/>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Provide dedicated support channels for customers to address any subscription-related queries or issues.</a:t>
            </a:r>
            <a:endParaRPr lang="en-US" sz="14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
            <a:ext cx="1600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25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28999" y="6927"/>
            <a:ext cx="5647491" cy="1291828"/>
          </a:xfrm>
          <a:prstGeom prst="rect">
            <a:avLst/>
          </a:prstGeom>
          <a:noFill/>
          <a:ln/>
        </p:spPr>
        <p:txBody>
          <a:bodyPr wrap="square" lIns="0" tIns="0" rIns="0" bIns="0" rtlCol="0" anchor="t"/>
          <a:lstStyle/>
          <a:p>
            <a:pPr>
              <a:lnSpc>
                <a:spcPts val="5050"/>
              </a:lnSpc>
            </a:pPr>
            <a:r>
              <a:rPr lang="en-US" sz="3200" dirty="0" smtClean="0">
                <a:solidFill>
                  <a:srgbClr val="1B1B27"/>
                </a:solidFill>
                <a:latin typeface="Raleway" pitchFamily="34" charset="0"/>
                <a:ea typeface="Raleway" pitchFamily="34" charset="-122"/>
                <a:cs typeface="Raleway" pitchFamily="34" charset="-120"/>
              </a:rPr>
              <a:t>Optimizing </a:t>
            </a:r>
            <a:r>
              <a:rPr lang="en-US" sz="3200" dirty="0">
                <a:solidFill>
                  <a:srgbClr val="1B1B27"/>
                </a:solidFill>
                <a:latin typeface="Raleway" pitchFamily="34" charset="0"/>
                <a:ea typeface="Raleway" pitchFamily="34" charset="-122"/>
                <a:cs typeface="Raleway" pitchFamily="34" charset="-120"/>
              </a:rPr>
              <a:t>Subscription Checkout and Payment Flows</a:t>
            </a:r>
            <a:endParaRPr lang="en-US" sz="3200" dirty="0"/>
          </a:p>
          <a:p>
            <a:pPr marL="0" indent="0">
              <a:lnSpc>
                <a:spcPts val="5050"/>
              </a:lnSpc>
              <a:buNone/>
            </a:pPr>
            <a:endParaRPr lang="en-US" sz="4050" dirty="0"/>
          </a:p>
        </p:txBody>
      </p:sp>
      <p:sp>
        <p:nvSpPr>
          <p:cNvPr id="4" name="Text 1"/>
          <p:cNvSpPr/>
          <p:nvPr/>
        </p:nvSpPr>
        <p:spPr>
          <a:xfrm>
            <a:off x="4030475" y="4038600"/>
            <a:ext cx="3627596" cy="322898"/>
          </a:xfrm>
          <a:prstGeom prst="rect">
            <a:avLst/>
          </a:prstGeom>
          <a:noFill/>
          <a:ln/>
        </p:spPr>
        <p:txBody>
          <a:bodyPr wrap="none" lIns="0" tIns="0" rIns="0" bIns="0" rtlCol="0" anchor="t"/>
          <a:lstStyle/>
          <a:p>
            <a:pPr marL="0" indent="0" algn="l">
              <a:lnSpc>
                <a:spcPts val="2500"/>
              </a:lnSpc>
              <a:buNone/>
            </a:pPr>
            <a:r>
              <a:rPr lang="en-US" sz="2000" b="1" dirty="0" smtClean="0">
                <a:solidFill>
                  <a:srgbClr val="3C3939"/>
                </a:solidFill>
                <a:latin typeface="Raleway" pitchFamily="34" charset="0"/>
                <a:ea typeface="Raleway" pitchFamily="34" charset="-122"/>
                <a:cs typeface="Raleway" pitchFamily="34" charset="-120"/>
              </a:rPr>
              <a:t>Simplify </a:t>
            </a:r>
            <a:r>
              <a:rPr lang="en-US" sz="2000" b="1" dirty="0">
                <a:solidFill>
                  <a:srgbClr val="3C3939"/>
                </a:solidFill>
                <a:latin typeface="Raleway" pitchFamily="34" charset="0"/>
                <a:ea typeface="Raleway" pitchFamily="34" charset="-122"/>
                <a:cs typeface="Raleway" pitchFamily="34" charset="-120"/>
              </a:rPr>
              <a:t>the Checkout Process</a:t>
            </a:r>
            <a:endParaRPr lang="en-US" sz="2000" b="1" dirty="0"/>
          </a:p>
        </p:txBody>
      </p:sp>
      <p:sp>
        <p:nvSpPr>
          <p:cNvPr id="5" name="Text 2"/>
          <p:cNvSpPr/>
          <p:nvPr/>
        </p:nvSpPr>
        <p:spPr>
          <a:xfrm>
            <a:off x="4159991" y="4505910"/>
            <a:ext cx="3693676" cy="661273"/>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Minimize the number of steps required for a seamless checkout experience.</a:t>
            </a:r>
            <a:endParaRPr lang="en-US" sz="1600" dirty="0"/>
          </a:p>
        </p:txBody>
      </p:sp>
      <p:sp>
        <p:nvSpPr>
          <p:cNvPr id="7" name="Text 3"/>
          <p:cNvSpPr/>
          <p:nvPr/>
        </p:nvSpPr>
        <p:spPr>
          <a:xfrm>
            <a:off x="4030475" y="1520428"/>
            <a:ext cx="2991803" cy="322898"/>
          </a:xfrm>
          <a:prstGeom prst="rect">
            <a:avLst/>
          </a:prstGeom>
          <a:noFill/>
          <a:ln/>
        </p:spPr>
        <p:txBody>
          <a:bodyPr wrap="none" lIns="0" tIns="0" rIns="0" bIns="0" rtlCol="0" anchor="t"/>
          <a:lstStyle/>
          <a:p>
            <a:pPr marL="0" indent="0" algn="l">
              <a:lnSpc>
                <a:spcPts val="2500"/>
              </a:lnSpc>
              <a:buNone/>
            </a:pPr>
            <a:r>
              <a:rPr lang="en-US" sz="2000" b="1" dirty="0">
                <a:solidFill>
                  <a:srgbClr val="3C3939"/>
                </a:solidFill>
                <a:latin typeface="Raleway" pitchFamily="34" charset="0"/>
                <a:ea typeface="Raleway" pitchFamily="34" charset="-122"/>
                <a:cs typeface="Raleway" pitchFamily="34" charset="-120"/>
              </a:rPr>
              <a:t>Ensure Payment Security</a:t>
            </a:r>
            <a:endParaRPr lang="en-US" sz="2000" b="1" dirty="0"/>
          </a:p>
        </p:txBody>
      </p:sp>
      <p:sp>
        <p:nvSpPr>
          <p:cNvPr id="8" name="Text 4"/>
          <p:cNvSpPr/>
          <p:nvPr/>
        </p:nvSpPr>
        <p:spPr>
          <a:xfrm>
            <a:off x="4159991" y="1992996"/>
            <a:ext cx="3425409" cy="661273"/>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Use Stripe's robust security measures to safeguard sensitive customer data.</a:t>
            </a:r>
            <a:endParaRPr lang="en-US" sz="1600" dirty="0"/>
          </a:p>
        </p:txBody>
      </p:sp>
      <p:sp>
        <p:nvSpPr>
          <p:cNvPr id="10" name="Text 5"/>
          <p:cNvSpPr/>
          <p:nvPr/>
        </p:nvSpPr>
        <p:spPr>
          <a:xfrm>
            <a:off x="4030475" y="5263603"/>
            <a:ext cx="3338393" cy="322898"/>
          </a:xfrm>
          <a:prstGeom prst="rect">
            <a:avLst/>
          </a:prstGeom>
          <a:noFill/>
          <a:ln/>
        </p:spPr>
        <p:txBody>
          <a:bodyPr wrap="none" lIns="0" tIns="0" rIns="0" bIns="0" rtlCol="0" anchor="t"/>
          <a:lstStyle/>
          <a:p>
            <a:pPr marL="0" indent="0" algn="l">
              <a:lnSpc>
                <a:spcPts val="2500"/>
              </a:lnSpc>
              <a:buNone/>
            </a:pPr>
            <a:r>
              <a:rPr lang="en-US" sz="2000" b="1" dirty="0">
                <a:solidFill>
                  <a:srgbClr val="3C3939"/>
                </a:solidFill>
                <a:latin typeface="Raleway" pitchFamily="34" charset="0"/>
                <a:ea typeface="Raleway" pitchFamily="34" charset="-122"/>
                <a:cs typeface="Raleway" pitchFamily="34" charset="-120"/>
              </a:rPr>
              <a:t>Optimize for Mobile Devices</a:t>
            </a:r>
            <a:endParaRPr lang="en-US" sz="2000" b="1" dirty="0"/>
          </a:p>
        </p:txBody>
      </p:sp>
      <p:sp>
        <p:nvSpPr>
          <p:cNvPr id="11" name="Text 6"/>
          <p:cNvSpPr/>
          <p:nvPr/>
        </p:nvSpPr>
        <p:spPr>
          <a:xfrm>
            <a:off x="4160110" y="5787192"/>
            <a:ext cx="3693676" cy="661273"/>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Design responsive checkout pages that work flawlessly on all devices.</a:t>
            </a:r>
            <a:endParaRPr lang="en-US" sz="1600" dirty="0"/>
          </a:p>
        </p:txBody>
      </p:sp>
      <p:sp>
        <p:nvSpPr>
          <p:cNvPr id="13" name="Text 7"/>
          <p:cNvSpPr/>
          <p:nvPr/>
        </p:nvSpPr>
        <p:spPr>
          <a:xfrm>
            <a:off x="4030475" y="2862023"/>
            <a:ext cx="2797135" cy="322898"/>
          </a:xfrm>
          <a:prstGeom prst="rect">
            <a:avLst/>
          </a:prstGeom>
          <a:noFill/>
          <a:ln/>
        </p:spPr>
        <p:txBody>
          <a:bodyPr wrap="none" lIns="0" tIns="0" rIns="0" bIns="0" rtlCol="0" anchor="t"/>
          <a:lstStyle/>
          <a:p>
            <a:pPr marL="0" indent="0" algn="l">
              <a:lnSpc>
                <a:spcPts val="2500"/>
              </a:lnSpc>
              <a:buNone/>
            </a:pPr>
            <a:r>
              <a:rPr lang="en-US" sz="2000" b="1" dirty="0">
                <a:solidFill>
                  <a:srgbClr val="3C3939"/>
                </a:solidFill>
                <a:latin typeface="Raleway" pitchFamily="34" charset="0"/>
                <a:ea typeface="Raleway" pitchFamily="34" charset="-122"/>
                <a:cs typeface="Raleway" pitchFamily="34" charset="-120"/>
              </a:rPr>
              <a:t>Offer Localized Options</a:t>
            </a:r>
            <a:endParaRPr lang="en-US" sz="2000" b="1" dirty="0"/>
          </a:p>
        </p:txBody>
      </p:sp>
      <p:sp>
        <p:nvSpPr>
          <p:cNvPr id="14" name="Text 8"/>
          <p:cNvSpPr/>
          <p:nvPr/>
        </p:nvSpPr>
        <p:spPr>
          <a:xfrm>
            <a:off x="4159991" y="3245447"/>
            <a:ext cx="3693795" cy="661273"/>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Support multiple currencies and languages to cater to a global audience.</a:t>
            </a:r>
            <a:endParaRPr lang="en-US" sz="1600" dirty="0"/>
          </a:p>
        </p:txBody>
      </p:sp>
      <p:pic>
        <p:nvPicPr>
          <p:cNvPr id="17" name="Image 0" descr="preencoded.png"/>
          <p:cNvPicPr>
            <a:picLocks noChangeAspect="1"/>
          </p:cNvPicPr>
          <p:nvPr/>
        </p:nvPicPr>
        <p:blipFill>
          <a:blip r:embed="rId2"/>
          <a:stretch>
            <a:fillRect/>
          </a:stretch>
        </p:blipFill>
        <p:spPr>
          <a:xfrm>
            <a:off x="0" y="0"/>
            <a:ext cx="3352800" cy="6858000"/>
          </a:xfrm>
          <a:prstGeom prst="rect">
            <a:avLst/>
          </a:prstGeom>
        </p:spPr>
      </p:pic>
    </p:spTree>
    <p:extLst>
      <p:ext uri="{BB962C8B-B14F-4D97-AF65-F5344CB8AC3E}">
        <p14:creationId xmlns:p14="http://schemas.microsoft.com/office/powerpoint/2010/main" val="303812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1560" y="0"/>
            <a:ext cx="7611666" cy="1368266"/>
          </a:xfrm>
          <a:prstGeom prst="rect">
            <a:avLst/>
          </a:prstGeom>
          <a:noFill/>
          <a:ln/>
        </p:spPr>
        <p:txBody>
          <a:bodyPr wrap="square" lIns="0" tIns="0" rIns="0" bIns="0" rtlCol="0" anchor="t"/>
          <a:lstStyle/>
          <a:p>
            <a:pPr marL="0" indent="0">
              <a:lnSpc>
                <a:spcPts val="5350"/>
              </a:lnSpc>
              <a:buNone/>
            </a:pPr>
            <a:r>
              <a:rPr lang="en-US" sz="4300" dirty="0">
                <a:solidFill>
                  <a:srgbClr val="1B1B27"/>
                </a:solidFill>
                <a:latin typeface="Raleway" pitchFamily="34" charset="0"/>
                <a:ea typeface="Raleway" pitchFamily="34" charset="-122"/>
                <a:cs typeface="Raleway" pitchFamily="34" charset="-120"/>
              </a:rPr>
              <a:t>Best Practices and Lessons Learned</a:t>
            </a:r>
            <a:endParaRPr lang="en-US" sz="4300" dirty="0"/>
          </a:p>
        </p:txBody>
      </p:sp>
      <p:sp>
        <p:nvSpPr>
          <p:cNvPr id="5" name="Text 3"/>
          <p:cNvSpPr/>
          <p:nvPr/>
        </p:nvSpPr>
        <p:spPr>
          <a:xfrm>
            <a:off x="1066800" y="1524000"/>
            <a:ext cx="3356729" cy="350282"/>
          </a:xfrm>
          <a:prstGeom prst="rect">
            <a:avLst/>
          </a:prstGeom>
          <a:noFill/>
          <a:ln/>
        </p:spPr>
        <p:txBody>
          <a:bodyPr wrap="non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Clearly Define Subscription Plans</a:t>
            </a:r>
            <a:endParaRPr lang="en-US" sz="1700" dirty="0"/>
          </a:p>
        </p:txBody>
      </p:sp>
      <p:sp>
        <p:nvSpPr>
          <p:cNvPr id="6" name="Text 4"/>
          <p:cNvSpPr/>
          <p:nvPr/>
        </p:nvSpPr>
        <p:spPr>
          <a:xfrm>
            <a:off x="4885795" y="1510145"/>
            <a:ext cx="3356729" cy="700564"/>
          </a:xfrm>
          <a:prstGeom prst="rect">
            <a:avLst/>
          </a:prstGeom>
          <a:noFill/>
          <a:ln/>
        </p:spPr>
        <p:txBody>
          <a:bodyPr wrap="squar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Communicate plan features and benefits to customers.</a:t>
            </a:r>
            <a:endParaRPr lang="en-US" sz="1700" dirty="0"/>
          </a:p>
        </p:txBody>
      </p:sp>
      <p:sp>
        <p:nvSpPr>
          <p:cNvPr id="8" name="Text 6"/>
          <p:cNvSpPr/>
          <p:nvPr/>
        </p:nvSpPr>
        <p:spPr>
          <a:xfrm>
            <a:off x="1080655" y="2362200"/>
            <a:ext cx="3356729" cy="350282"/>
          </a:xfrm>
          <a:prstGeom prst="rect">
            <a:avLst/>
          </a:prstGeom>
          <a:noFill/>
          <a:ln/>
        </p:spPr>
        <p:txBody>
          <a:bodyPr wrap="non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Offer Flexible Billing Options</a:t>
            </a:r>
            <a:endParaRPr lang="en-US" sz="1700" dirty="0"/>
          </a:p>
        </p:txBody>
      </p:sp>
      <p:sp>
        <p:nvSpPr>
          <p:cNvPr id="9" name="Text 7"/>
          <p:cNvSpPr/>
          <p:nvPr/>
        </p:nvSpPr>
        <p:spPr>
          <a:xfrm>
            <a:off x="4865013" y="2335052"/>
            <a:ext cx="3356729" cy="1050846"/>
          </a:xfrm>
          <a:prstGeom prst="rect">
            <a:avLst/>
          </a:prstGeom>
          <a:noFill/>
          <a:ln/>
        </p:spPr>
        <p:txBody>
          <a:bodyPr wrap="squar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Allow customers to choose their preferred billing frequency and payment methods.</a:t>
            </a:r>
            <a:endParaRPr lang="en-US" sz="1700" dirty="0"/>
          </a:p>
        </p:txBody>
      </p:sp>
      <p:sp>
        <p:nvSpPr>
          <p:cNvPr id="11" name="Text 9"/>
          <p:cNvSpPr/>
          <p:nvPr/>
        </p:nvSpPr>
        <p:spPr>
          <a:xfrm>
            <a:off x="1080655" y="3657600"/>
            <a:ext cx="3356729" cy="350282"/>
          </a:xfrm>
          <a:prstGeom prst="rect">
            <a:avLst/>
          </a:prstGeom>
          <a:noFill/>
          <a:ln/>
        </p:spPr>
        <p:txBody>
          <a:bodyPr wrap="non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Prioritize Customer Support</a:t>
            </a:r>
            <a:endParaRPr lang="en-US" sz="1700" dirty="0"/>
          </a:p>
        </p:txBody>
      </p:sp>
      <p:sp>
        <p:nvSpPr>
          <p:cNvPr id="12" name="Text 10"/>
          <p:cNvSpPr/>
          <p:nvPr/>
        </p:nvSpPr>
        <p:spPr>
          <a:xfrm>
            <a:off x="4865013" y="3657600"/>
            <a:ext cx="3356729" cy="1050846"/>
          </a:xfrm>
          <a:prstGeom prst="rect">
            <a:avLst/>
          </a:prstGeom>
          <a:noFill/>
          <a:ln/>
        </p:spPr>
        <p:txBody>
          <a:bodyPr wrap="squar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Provide responsive and personalized support for subscription-related queries.</a:t>
            </a:r>
            <a:endParaRPr lang="en-US" sz="1700" dirty="0"/>
          </a:p>
        </p:txBody>
      </p:sp>
      <p:sp>
        <p:nvSpPr>
          <p:cNvPr id="14" name="Text 12"/>
          <p:cNvSpPr/>
          <p:nvPr/>
        </p:nvSpPr>
        <p:spPr>
          <a:xfrm>
            <a:off x="1080655" y="4876800"/>
            <a:ext cx="3356729" cy="350282"/>
          </a:xfrm>
          <a:prstGeom prst="rect">
            <a:avLst/>
          </a:prstGeom>
          <a:noFill/>
          <a:ln/>
        </p:spPr>
        <p:txBody>
          <a:bodyPr wrap="non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Analyze Customer Data</a:t>
            </a:r>
            <a:endParaRPr lang="en-US" sz="1700" dirty="0"/>
          </a:p>
        </p:txBody>
      </p:sp>
      <p:sp>
        <p:nvSpPr>
          <p:cNvPr id="15" name="Text 13"/>
          <p:cNvSpPr/>
          <p:nvPr/>
        </p:nvSpPr>
        <p:spPr>
          <a:xfrm>
            <a:off x="4885795" y="4883824"/>
            <a:ext cx="3356729" cy="1401128"/>
          </a:xfrm>
          <a:prstGeom prst="rect">
            <a:avLst/>
          </a:prstGeom>
          <a:noFill/>
          <a:ln/>
        </p:spPr>
        <p:txBody>
          <a:bodyPr wrap="square" lIns="0" tIns="0" rIns="0" bIns="0" rtlCol="0" anchor="t"/>
          <a:lstStyle/>
          <a:p>
            <a:pPr marL="0" indent="0">
              <a:lnSpc>
                <a:spcPts val="2750"/>
              </a:lnSpc>
              <a:buNone/>
            </a:pPr>
            <a:r>
              <a:rPr lang="en-US" sz="1700" dirty="0">
                <a:solidFill>
                  <a:srgbClr val="3C3939"/>
                </a:solidFill>
                <a:latin typeface="Roboto" pitchFamily="34" charset="0"/>
                <a:ea typeface="Roboto" pitchFamily="34" charset="-122"/>
                <a:cs typeface="Roboto" pitchFamily="34" charset="-120"/>
              </a:rPr>
              <a:t>Track key metrics and customer behavior to identify areas for improvement and optimize your subscription model.</a:t>
            </a:r>
            <a:endParaRPr lang="en-US" sz="1700" dirty="0"/>
          </a:p>
        </p:txBody>
      </p:sp>
      <p:sp>
        <p:nvSpPr>
          <p:cNvPr id="16" name="Shape 1"/>
          <p:cNvSpPr/>
          <p:nvPr/>
        </p:nvSpPr>
        <p:spPr>
          <a:xfrm>
            <a:off x="914400" y="1368266"/>
            <a:ext cx="7611666" cy="5129570"/>
          </a:xfrm>
          <a:prstGeom prst="roundRect">
            <a:avLst>
              <a:gd name="adj" fmla="val 1725"/>
            </a:avLst>
          </a:prstGeom>
          <a:noFill/>
          <a:ln w="7620">
            <a:solidFill>
              <a:srgbClr val="000000">
                <a:alpha val="8000"/>
              </a:srgbClr>
            </a:solidFill>
            <a:prstDash val="solid"/>
          </a:ln>
        </p:spPr>
      </p:sp>
    </p:spTree>
    <p:extLst>
      <p:ext uri="{BB962C8B-B14F-4D97-AF65-F5344CB8AC3E}">
        <p14:creationId xmlns:p14="http://schemas.microsoft.com/office/powerpoint/2010/main" val="108659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497</Words>
  <Application>Microsoft Office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Integrated  Subscription Billing with Stripe</vt:lpstr>
      <vt:lpstr>  Integrated  Subscription Billing with Stripe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Subscription Billing with Stripe</dc:title>
  <dc:creator>WELCOME</dc:creator>
  <cp:lastModifiedBy>WELCOME</cp:lastModifiedBy>
  <cp:revision>19</cp:revision>
  <dcterms:created xsi:type="dcterms:W3CDTF">2024-11-12T06:35:21Z</dcterms:created>
  <dcterms:modified xsi:type="dcterms:W3CDTF">2024-11-14T09:15:38Z</dcterms:modified>
</cp:coreProperties>
</file>