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60" r:id="rId5"/>
    <p:sldId id="262"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D5CCE3-07BE-46CC-A4B3-9EFD9095FA3E}">
          <p14:sldIdLst>
            <p14:sldId id="256"/>
            <p14:sldId id="268"/>
            <p14:sldId id="257"/>
            <p14:sldId id="260"/>
            <p14:sldId id="262"/>
            <p14:sldId id="264"/>
            <p14:sldId id="265"/>
            <p14:sldId id="266"/>
            <p14:sldId id="267"/>
          </p14:sldIdLst>
        </p14:section>
        <p14:section name="Untitled Section" id="{547AFB0B-BC26-4C5F-B0EE-5F9F124F63F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E7024FE-46CC-49E6-96F1-2C51587CF49C}" type="datetimeFigureOut">
              <a:rPr lang="en-IN" smtClean="0"/>
              <a:t>27-09-2023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357072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7024FE-46CC-49E6-96F1-2C51587CF49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85569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E7024FE-46CC-49E6-96F1-2C51587CF49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3235654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E7024FE-46CC-49E6-96F1-2C51587CF49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301444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7024FE-46CC-49E6-96F1-2C51587CF49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63536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7024FE-46CC-49E6-96F1-2C51587CF49C}"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1015711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7024FE-46CC-49E6-96F1-2C51587CF49C}" type="datetimeFigureOut">
              <a:rPr lang="en-IN" smtClean="0"/>
              <a:t>27-09-2023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4265728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7024FE-46CC-49E6-96F1-2C51587CF49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2641243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E7024FE-46CC-49E6-96F1-2C51587CF49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331016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024FE-46CC-49E6-96F1-2C51587CF49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370309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7024FE-46CC-49E6-96F1-2C51587CF49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67086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024FE-46CC-49E6-96F1-2C51587CF49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43609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7024FE-46CC-49E6-96F1-2C51587CF49C}"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975452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7024FE-46CC-49E6-96F1-2C51587CF49C}"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415943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024FE-46CC-49E6-96F1-2C51587CF49C}"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317215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7024FE-46CC-49E6-96F1-2C51587CF49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289639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7024FE-46CC-49E6-96F1-2C51587CF49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6AF832-00BF-4D19-8594-54D8F731EBE1}" type="slidenum">
              <a:rPr lang="en-IN" smtClean="0"/>
              <a:t>‹#›</a:t>
            </a:fld>
            <a:endParaRPr lang="en-IN"/>
          </a:p>
        </p:txBody>
      </p:sp>
    </p:spTree>
    <p:extLst>
      <p:ext uri="{BB962C8B-B14F-4D97-AF65-F5344CB8AC3E}">
        <p14:creationId xmlns:p14="http://schemas.microsoft.com/office/powerpoint/2010/main" val="367415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E7024FE-46CC-49E6-96F1-2C51587CF49C}" type="datetimeFigureOut">
              <a:rPr lang="en-IN" smtClean="0"/>
              <a:t>27-09-2023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E6AF832-00BF-4D19-8594-54D8F731EBE1}" type="slidenum">
              <a:rPr lang="en-IN" smtClean="0"/>
              <a:t>‹#›</a:t>
            </a:fld>
            <a:endParaRPr lang="en-IN"/>
          </a:p>
        </p:txBody>
      </p:sp>
    </p:spTree>
    <p:extLst>
      <p:ext uri="{BB962C8B-B14F-4D97-AF65-F5344CB8AC3E}">
        <p14:creationId xmlns:p14="http://schemas.microsoft.com/office/powerpoint/2010/main" val="1678527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E4A4-DF83-439D-B93E-E9A4DB9675A9}"/>
              </a:ext>
            </a:extLst>
          </p:cNvPr>
          <p:cNvSpPr>
            <a:spLocks noGrp="1"/>
          </p:cNvSpPr>
          <p:nvPr>
            <p:ph type="ctrTitle"/>
          </p:nvPr>
        </p:nvSpPr>
        <p:spPr>
          <a:xfrm>
            <a:off x="1154955" y="1791855"/>
            <a:ext cx="8825658" cy="2096654"/>
          </a:xfrm>
        </p:spPr>
        <p:txBody>
          <a:bodyPr>
            <a:normAutofit/>
          </a:bodyPr>
          <a:lstStyle/>
          <a:p>
            <a:r>
              <a:rPr lang="en-US" sz="4800" b="1" dirty="0">
                <a:latin typeface="Times New Roman" panose="02020603050405020304" pitchFamily="18" charset="0"/>
                <a:cs typeface="Times New Roman" panose="02020603050405020304" pitchFamily="18" charset="0"/>
              </a:rPr>
              <a:t>SENTIMENT ANALYSIS FOR MARKETING</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53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BC2D-A547-4B18-9CA6-3DB114E48A62}"/>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ABTRACT: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80D96C-996B-4819-A98A-7F9A085B08FD}"/>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Sentiment analysis is a marketing tool that helps you examine the way people interact with a brand online.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method is more comprehensive than traditional online marketing tracking, which measures the number of online interactions that customers have with a brand, like comments and shares.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52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3BEC-D51C-44DA-BB6A-C9CB7485D704}"/>
              </a:ext>
            </a:extLst>
          </p:cNvPr>
          <p:cNvSpPr>
            <a:spLocks noGrp="1"/>
          </p:cNvSpPr>
          <p:nvPr>
            <p:ph type="title"/>
          </p:nvPr>
        </p:nvSpPr>
        <p:spPr>
          <a:xfrm>
            <a:off x="838200" y="411307"/>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71E0A6-F94A-4D35-8A90-D01868B59FB1}"/>
              </a:ext>
            </a:extLst>
          </p:cNvPr>
          <p:cNvSpPr>
            <a:spLocks noGrp="1"/>
          </p:cNvSpPr>
          <p:nvPr>
            <p:ph idx="1"/>
          </p:nvPr>
        </p:nvSpPr>
        <p:spPr>
          <a:xfrm>
            <a:off x="838200" y="2586181"/>
            <a:ext cx="10515600" cy="359078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Sentiment analysis is an automated process that attaches an emotional label or subjective opinion to text.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example, sentiment analysis may examine a social media post and determine that it carries a positive, negative or neutral opinion.</a:t>
            </a: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10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96C6-5442-4D7C-80D4-3E1B85B34C4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 collection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E32FB6-BEC6-4773-897B-09BC6359200F}"/>
              </a:ext>
            </a:extLst>
          </p:cNvPr>
          <p:cNvSpPr>
            <a:spLocks noGrp="1"/>
          </p:cNvSpPr>
          <p:nvPr>
            <p:ph idx="1"/>
          </p:nvPr>
        </p:nvSpPr>
        <p:spPr/>
        <p:txBody>
          <a:bodyPr>
            <a:normAutofit fontScale="70000" lnSpcReduction="20000"/>
          </a:bodyPr>
          <a:lstStyle/>
          <a:p>
            <a:pPr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This is one of the most important steps in the sentiment analysis process. Everything from here on will be dependent on the quality of the data that has been gathered and how it has been annotated or labelled.</a:t>
            </a:r>
          </a:p>
          <a:p>
            <a:pPr algn="just">
              <a:buFont typeface="Wingdings" panose="05000000000000000000" pitchFamily="2" charset="2"/>
              <a:buChar char="Ø"/>
            </a:pPr>
            <a:r>
              <a:rPr lang="en-US" sz="3000" b="1" dirty="0">
                <a:latin typeface="Times New Roman" panose="02020603050405020304" pitchFamily="18" charset="0"/>
                <a:cs typeface="Times New Roman" panose="02020603050405020304" pitchFamily="18" charset="0"/>
              </a:rPr>
              <a:t>API Data -</a:t>
            </a:r>
            <a:r>
              <a:rPr lang="en-US" sz="3000" dirty="0">
                <a:latin typeface="Times New Roman" panose="02020603050405020304" pitchFamily="18" charset="0"/>
                <a:cs typeface="Times New Roman" panose="02020603050405020304" pitchFamily="18" charset="0"/>
              </a:rPr>
              <a:t> Data can be uploaded through Live APIs for social media.          A news API can help you glean information from all kinds of news publishers, while a Facebook API can allow you to take all the publicly available data you need from its platform. You can also use open source repositories like Kaggle</a:t>
            </a:r>
          </a:p>
          <a:p>
            <a:pPr algn="just">
              <a:buFont typeface="Wingdings" panose="05000000000000000000" pitchFamily="2" charset="2"/>
              <a:buChar char="Ø"/>
            </a:pPr>
            <a:r>
              <a:rPr lang="en-US" sz="3000" b="1" dirty="0">
                <a:latin typeface="Times New Roman" panose="02020603050405020304" pitchFamily="18" charset="0"/>
                <a:cs typeface="Times New Roman" panose="02020603050405020304" pitchFamily="18" charset="0"/>
              </a:rPr>
              <a:t>Manual</a:t>
            </a:r>
            <a:r>
              <a:rPr lang="en-US" sz="3000" dirty="0">
                <a:latin typeface="Times New Roman" panose="02020603050405020304" pitchFamily="18" charset="0"/>
                <a:cs typeface="Times New Roman" panose="02020603050405020304" pitchFamily="18" charset="0"/>
              </a:rPr>
              <a:t> - If you have data that you already have from a CRM tool, you can manually upload that onto the sentiment analysis API as a .csv file.</a:t>
            </a:r>
          </a:p>
          <a:p>
            <a:endParaRPr lang="en-IN" dirty="0"/>
          </a:p>
        </p:txBody>
      </p:sp>
    </p:spTree>
    <p:extLst>
      <p:ext uri="{BB962C8B-B14F-4D97-AF65-F5344CB8AC3E}">
        <p14:creationId xmlns:p14="http://schemas.microsoft.com/office/powerpoint/2010/main" val="28742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D3A7-9D8B-4BB6-837D-E0840DF02DA1}"/>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D</a:t>
            </a:r>
            <a:r>
              <a:rPr lang="en-IN" sz="3600" b="1" dirty="0">
                <a:latin typeface="Times New Roman" panose="02020603050405020304" pitchFamily="18" charset="0"/>
                <a:cs typeface="Times New Roman" panose="02020603050405020304" pitchFamily="18" charset="0"/>
              </a:rPr>
              <a:t>ata cleaning and pre-processing</a:t>
            </a:r>
          </a:p>
        </p:txBody>
      </p:sp>
      <p:sp>
        <p:nvSpPr>
          <p:cNvPr id="3" name="Content Placeholder 2">
            <a:extLst>
              <a:ext uri="{FF2B5EF4-FFF2-40B4-BE49-F238E27FC236}">
                <a16:creationId xmlns:a16="http://schemas.microsoft.com/office/drawing/2014/main" id="{F2D265D2-CDC2-48FD-98B1-9A7B27C3AF9D}"/>
              </a:ext>
            </a:extLst>
          </p:cNvPr>
          <p:cNvSpPr>
            <a:spLocks noGrp="1"/>
          </p:cNvSpPr>
          <p:nvPr>
            <p:ph idx="1"/>
          </p:nvPr>
        </p:nvSpPr>
        <p:spPr/>
        <p:txBody>
          <a:bodyPr>
            <a:normAutofit fontScale="62500" lnSpcReduction="20000"/>
          </a:bodyPr>
          <a:lstStyle/>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Step 1: Delete duplicate data.</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Step 2: Remove irrelevant items.</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Step 3: Check for outlier data.</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Step 4: Correct typos and structural mistakes.</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Step 5: Check for missing data.</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Step 6: Validate your data.</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Discover More: Complete Sentiment Analysis Process.</a:t>
            </a: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 data preprocessing techniques includes five activities such as Data Cleaning, Data Optimization, Data Transformation, Data Integration and Data Conversion.</a:t>
            </a:r>
          </a:p>
          <a:p>
            <a:pPr marL="0" indent="0">
              <a:buNone/>
            </a:pPr>
            <a:endParaRPr lang="en-IN" dirty="0"/>
          </a:p>
        </p:txBody>
      </p:sp>
    </p:spTree>
    <p:extLst>
      <p:ext uri="{BB962C8B-B14F-4D97-AF65-F5344CB8AC3E}">
        <p14:creationId xmlns:p14="http://schemas.microsoft.com/office/powerpoint/2010/main" val="65762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F4EE-8F02-4CD6-ABE3-822883E0C05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Sentiment analysis techniques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8D2D77-C791-477C-90E5-B831F3C27388}"/>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NLP model :</a:t>
            </a:r>
            <a:r>
              <a:rPr lang="en-US" dirty="0">
                <a:latin typeface="Times New Roman" panose="02020603050405020304" pitchFamily="18" charset="0"/>
                <a:cs typeface="Times New Roman" panose="02020603050405020304" pitchFamily="18" charset="0"/>
              </a:rPr>
              <a:t>A rule-based system uses a set of human-crafted rules to help identify subjectivity, polarity, or the subject of an opinion.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rules may include various NLP techniques developed in computational linguistics, such as: Stemming, tokenization, part-of-speech tagging and parsing.</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bag-of-words model in sentiment analysis: bag-of-words model is a way of extracting features from text so the text input can be used with machine learning algorithms like neural networks.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document, in this case a review, is converted into a vector representation</a:t>
            </a:r>
            <a:r>
              <a:rPr lang="en-US" dirty="0"/>
              <a:t>.</a:t>
            </a:r>
            <a:endParaRPr lang="en-IN" dirty="0"/>
          </a:p>
        </p:txBody>
      </p:sp>
    </p:spTree>
    <p:extLst>
      <p:ext uri="{BB962C8B-B14F-4D97-AF65-F5344CB8AC3E}">
        <p14:creationId xmlns:p14="http://schemas.microsoft.com/office/powerpoint/2010/main" val="321729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C952-9CE9-41D1-934E-D4CD97C17F8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Feature extraction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1FEA8B-CA6A-4CBF-914B-0070A24E04A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One Hot Encoding. One hot encoding means converting the words of your document into a V-dimension vector. </a:t>
            </a:r>
          </a:p>
          <a:p>
            <a:r>
              <a:rPr lang="en-US" dirty="0">
                <a:latin typeface="Times New Roman" panose="02020603050405020304" pitchFamily="18" charset="0"/>
                <a:cs typeface="Times New Roman" panose="02020603050405020304" pitchFamily="18" charset="0"/>
              </a:rPr>
              <a:t>Bag of Words. It is one of the most used text vectorization techniques. </a:t>
            </a:r>
          </a:p>
          <a:p>
            <a:r>
              <a:rPr lang="en-US" dirty="0">
                <a:latin typeface="Times New Roman" panose="02020603050405020304" pitchFamily="18" charset="0"/>
                <a:cs typeface="Times New Roman" panose="02020603050405020304" pitchFamily="18" charset="0"/>
              </a:rPr>
              <a:t>Bag of n-grams.</a:t>
            </a:r>
          </a:p>
          <a:p>
            <a:r>
              <a:rPr lang="en-US" dirty="0" err="1">
                <a:latin typeface="Times New Roman" panose="02020603050405020304" pitchFamily="18" charset="0"/>
                <a:cs typeface="Times New Roman" panose="02020603050405020304" pitchFamily="18" charset="0"/>
              </a:rPr>
              <a:t>Tf-Idf</a:t>
            </a:r>
            <a:r>
              <a:rPr lang="en-US" dirty="0">
                <a:latin typeface="Times New Roman" panose="02020603050405020304" pitchFamily="18" charset="0"/>
                <a:cs typeface="Times New Roman" panose="02020603050405020304" pitchFamily="18" charset="0"/>
              </a:rPr>
              <a:t> — Term Frequency and Inverse Document Frequency.</a:t>
            </a:r>
          </a:p>
          <a:p>
            <a:r>
              <a:rPr lang="en-US" dirty="0">
                <a:latin typeface="Times New Roman" panose="02020603050405020304" pitchFamily="18" charset="0"/>
                <a:cs typeface="Times New Roman" panose="02020603050405020304" pitchFamily="18" charset="0"/>
              </a:rPr>
              <a:t>Custom Features.</a:t>
            </a:r>
          </a:p>
          <a:p>
            <a:r>
              <a:rPr lang="en-US" dirty="0">
                <a:latin typeface="Times New Roman" panose="02020603050405020304" pitchFamily="18" charset="0"/>
                <a:cs typeface="Times New Roman" panose="02020603050405020304" pitchFamily="18" charset="0"/>
              </a:rPr>
              <a:t>Word2vec.</a:t>
            </a:r>
          </a:p>
          <a:p>
            <a:endParaRPr lang="en-IN" dirty="0"/>
          </a:p>
        </p:txBody>
      </p:sp>
    </p:spTree>
    <p:extLst>
      <p:ext uri="{BB962C8B-B14F-4D97-AF65-F5344CB8AC3E}">
        <p14:creationId xmlns:p14="http://schemas.microsoft.com/office/powerpoint/2010/main" val="415760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4286-46DF-45A9-94F6-30EE54A717C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Sentiment analysis for marketing</a:t>
            </a:r>
            <a:endParaRPr lang="en-IN" sz="36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D6ABEB6-5D0D-4673-9EC1-D4936972FC28}"/>
              </a:ext>
            </a:extLst>
          </p:cNvPr>
          <p:cNvPicPr>
            <a:picLocks noGrp="1" noChangeAspect="1"/>
          </p:cNvPicPr>
          <p:nvPr>
            <p:ph idx="1"/>
          </p:nvPr>
        </p:nvPicPr>
        <p:blipFill>
          <a:blip r:embed="rId2"/>
          <a:stretch>
            <a:fillRect/>
          </a:stretch>
        </p:blipFill>
        <p:spPr>
          <a:xfrm>
            <a:off x="2026870" y="2603500"/>
            <a:ext cx="7082573" cy="3416300"/>
          </a:xfrm>
          <a:prstGeom prst="rect">
            <a:avLst/>
          </a:prstGeom>
        </p:spPr>
      </p:pic>
    </p:spTree>
    <p:extLst>
      <p:ext uri="{BB962C8B-B14F-4D97-AF65-F5344CB8AC3E}">
        <p14:creationId xmlns:p14="http://schemas.microsoft.com/office/powerpoint/2010/main" val="420308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98B1-BE12-4088-AD4D-FDF6688DCFC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Visualization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B77CA5-64E7-447B-9645-ACCE81773282}"/>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Text visualization involves creating graphical representations, such as charts, graphs, maps, word clouds, or network diagrams, to show the patterns, trends, and relationships in your text data.</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visualizations can help you highlight the key points, compare the results, and attract the attention of your audience.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can use various tools and libraries, such as Python, matplotlib, seaborn, </a:t>
            </a:r>
            <a:r>
              <a:rPr lang="en-US" dirty="0" err="1">
                <a:latin typeface="Times New Roman" panose="02020603050405020304" pitchFamily="18" charset="0"/>
                <a:cs typeface="Times New Roman" panose="02020603050405020304" pitchFamily="18" charset="0"/>
              </a:rPr>
              <a:t>plotly</a:t>
            </a:r>
            <a:r>
              <a:rPr lang="en-US" dirty="0">
                <a:latin typeface="Times New Roman" panose="02020603050405020304" pitchFamily="18" charset="0"/>
                <a:cs typeface="Times New Roman" panose="02020603050405020304" pitchFamily="18" charset="0"/>
              </a:rPr>
              <a:t>, or word cloud, to visualize your text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040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153</TotalTime>
  <Words>566</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Ion Boardroom</vt:lpstr>
      <vt:lpstr>SENTIMENT ANALYSIS FOR MARKETING</vt:lpstr>
      <vt:lpstr>ABTRACT:</vt:lpstr>
      <vt:lpstr>INTRODUCTION</vt:lpstr>
      <vt:lpstr>Data collection :</vt:lpstr>
      <vt:lpstr>Data cleaning and pre-processing</vt:lpstr>
      <vt:lpstr>Sentiment analysis techniques</vt:lpstr>
      <vt:lpstr>Feature extraction</vt:lpstr>
      <vt:lpstr>Sentiment analysis for marketing</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2023-09-27T08:56:20Z</dcterms:created>
  <dcterms:modified xsi:type="dcterms:W3CDTF">2023-09-27T12:00:56Z</dcterms:modified>
</cp:coreProperties>
</file>