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75" r:id="rId11"/>
    <p:sldId id="276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  <p14:sldId id="282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241" autoAdjust="0"/>
  </p:normalViewPr>
  <p:slideViewPr>
    <p:cSldViewPr snapToGrid="0">
      <p:cViewPr varScale="1">
        <p:scale>
          <a:sx n="66" d="100"/>
          <a:sy n="66" d="100"/>
        </p:scale>
        <p:origin x="38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9/23/2025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E-commerce Conversion Rate Optimization Project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Sanmati Pol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Problem Statement, Impact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32DCE-E73A-5142-9A0B-1259E639FF7F}"/>
              </a:ext>
            </a:extLst>
          </p:cNvPr>
          <p:cNvSpPr txBox="1"/>
          <p:nvPr/>
        </p:nvSpPr>
        <p:spPr>
          <a:xfrm>
            <a:off x="654756" y="1446663"/>
            <a:ext cx="104196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Problem Statement : </a:t>
            </a:r>
          </a:p>
          <a:p>
            <a:pPr>
              <a:buNone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Observation from GA4 Funnel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Users move through: </a:t>
            </a:r>
            <a:r>
              <a:rPr lang="en-US" dirty="0" err="1">
                <a:latin typeface="Courier New" panose="02070309020205020404" pitchFamily="49" charset="0"/>
              </a:rPr>
              <a:t>view_item</a:t>
            </a:r>
            <a:r>
              <a:rPr lang="en-US" dirty="0">
                <a:latin typeface="Courier New" panose="02070309020205020404" pitchFamily="49" charset="0"/>
              </a:rPr>
              <a:t> → </a:t>
            </a:r>
            <a:r>
              <a:rPr lang="en-US" dirty="0" err="1">
                <a:latin typeface="Courier New" panose="02070309020205020404" pitchFamily="49" charset="0"/>
              </a:rPr>
              <a:t>add_to_cart</a:t>
            </a:r>
            <a:r>
              <a:rPr lang="en-US" dirty="0">
                <a:latin typeface="Courier New" panose="02070309020205020404" pitchFamily="49" charset="0"/>
              </a:rPr>
              <a:t> → </a:t>
            </a:r>
            <a:r>
              <a:rPr lang="en-US" dirty="0" err="1">
                <a:latin typeface="Courier New" panose="02070309020205020404" pitchFamily="49" charset="0"/>
              </a:rPr>
              <a:t>begin_checkout</a:t>
            </a:r>
            <a:r>
              <a:rPr lang="en-US" dirty="0">
                <a:latin typeface="Courier New" panose="02070309020205020404" pitchFamily="49" charset="0"/>
              </a:rPr>
              <a:t> → purchase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Biggest drop-off</a:t>
            </a:r>
            <a:r>
              <a:rPr lang="en-US" dirty="0"/>
              <a:t> occurs between </a:t>
            </a:r>
            <a:r>
              <a:rPr lang="en-US" b="1" dirty="0" err="1"/>
              <a:t>add_to_cart</a:t>
            </a:r>
            <a:r>
              <a:rPr lang="en-US" b="1" dirty="0"/>
              <a:t> → </a:t>
            </a:r>
            <a:r>
              <a:rPr lang="en-US" b="1" dirty="0" err="1"/>
              <a:t>begin_checkout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2. On mobile, this drop-off is even worse (e.g., 60% leave before purchase).</a:t>
            </a:r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Impact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Many potential sales are </a:t>
            </a:r>
            <a:r>
              <a:rPr lang="en-US" b="1" dirty="0"/>
              <a:t>lost</a:t>
            </a:r>
            <a:r>
              <a:rPr lang="en-US" dirty="0"/>
              <a:t> because the checkout process is </a:t>
            </a:r>
            <a:r>
              <a:rPr lang="en-US" b="1" dirty="0"/>
              <a:t>too long, confusing, or not mobile-friendly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directly affects revenue.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Data (GA4 Analysis)</a:t>
            </a: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E64C0E-E7D0-E666-456A-A89F209C65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81" y="1419578"/>
            <a:ext cx="7790624" cy="4018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53E4D6-F1AA-1104-BBBD-6A94F73FB5B8}"/>
              </a:ext>
            </a:extLst>
          </p:cNvPr>
          <p:cNvSpPr txBox="1"/>
          <p:nvPr/>
        </p:nvSpPr>
        <p:spPr>
          <a:xfrm>
            <a:off x="1580444" y="5636560"/>
            <a:ext cx="60960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Screenshot 1: Revenue Trends (Line Graph: Months vs. Money)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F0C358-E464-2197-CAB5-D65B133111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6" y="1750464"/>
            <a:ext cx="7936089" cy="37860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8D0BB2-4F72-C1E0-C099-8090FE2B95DD}"/>
              </a:ext>
            </a:extLst>
          </p:cNvPr>
          <p:cNvSpPr txBox="1"/>
          <p:nvPr/>
        </p:nvSpPr>
        <p:spPr>
          <a:xfrm>
            <a:off x="1332088" y="57389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Screenshot 3: 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Top-Selling Products and Conversion Breakdown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83491F-AEBD-BB80-F9A3-D02084F4C6C6}"/>
              </a:ext>
            </a:extLst>
          </p:cNvPr>
          <p:cNvSpPr txBox="1"/>
          <p:nvPr/>
        </p:nvSpPr>
        <p:spPr>
          <a:xfrm>
            <a:off x="722488" y="684578"/>
            <a:ext cx="670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The Data (GA4 Analysis)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Competitor Research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36D35BC-69AA-AE07-BC3A-55AAD775C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085149"/>
              </p:ext>
            </p:extLst>
          </p:nvPr>
        </p:nvGraphicFramePr>
        <p:xfrm>
          <a:off x="539750" y="2692717"/>
          <a:ext cx="4416426" cy="1463040"/>
        </p:xfrm>
        <a:graphic>
          <a:graphicData uri="http://schemas.openxmlformats.org/drawingml/2006/table">
            <a:tbl>
              <a:tblPr/>
              <a:tblGrid>
                <a:gridCol w="736071">
                  <a:extLst>
                    <a:ext uri="{9D8B030D-6E8A-4147-A177-3AD203B41FA5}">
                      <a16:colId xmlns:a16="http://schemas.microsoft.com/office/drawing/2014/main" val="1640609566"/>
                    </a:ext>
                  </a:extLst>
                </a:gridCol>
                <a:gridCol w="736071">
                  <a:extLst>
                    <a:ext uri="{9D8B030D-6E8A-4147-A177-3AD203B41FA5}">
                      <a16:colId xmlns:a16="http://schemas.microsoft.com/office/drawing/2014/main" val="393940478"/>
                    </a:ext>
                  </a:extLst>
                </a:gridCol>
                <a:gridCol w="736071">
                  <a:extLst>
                    <a:ext uri="{9D8B030D-6E8A-4147-A177-3AD203B41FA5}">
                      <a16:colId xmlns:a16="http://schemas.microsoft.com/office/drawing/2014/main" val="671746746"/>
                    </a:ext>
                  </a:extLst>
                </a:gridCol>
                <a:gridCol w="736071">
                  <a:extLst>
                    <a:ext uri="{9D8B030D-6E8A-4147-A177-3AD203B41FA5}">
                      <a16:colId xmlns:a16="http://schemas.microsoft.com/office/drawing/2014/main" val="3437285959"/>
                    </a:ext>
                  </a:extLst>
                </a:gridCol>
                <a:gridCol w="736071">
                  <a:extLst>
                    <a:ext uri="{9D8B030D-6E8A-4147-A177-3AD203B41FA5}">
                      <a16:colId xmlns:a16="http://schemas.microsoft.com/office/drawing/2014/main" val="3165071153"/>
                    </a:ext>
                  </a:extLst>
                </a:gridCol>
                <a:gridCol w="736071">
                  <a:extLst>
                    <a:ext uri="{9D8B030D-6E8A-4147-A177-3AD203B41FA5}">
                      <a16:colId xmlns:a16="http://schemas.microsoft.com/office/drawing/2014/main" val="592021751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987956"/>
                  </a:ext>
                </a:extLst>
              </a:tr>
            </a:tbl>
          </a:graphicData>
        </a:graphic>
      </p:graphicFrame>
      <p:pic>
        <p:nvPicPr>
          <p:cNvPr id="34" name="Picture 33">
            <a:extLst>
              <a:ext uri="{FF2B5EF4-FFF2-40B4-BE49-F238E27FC236}">
                <a16:creationId xmlns:a16="http://schemas.microsoft.com/office/drawing/2014/main" id="{0138090D-6D52-AC18-0A95-58B9B8405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99" y="1535289"/>
            <a:ext cx="11294179" cy="515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Proposed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79033-8040-CDCD-DCB9-2CD33D082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2" y="1328529"/>
            <a:ext cx="10260641" cy="41642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BC8238-E199-DAD5-F4AF-B49937E45EDC}"/>
              </a:ext>
            </a:extLst>
          </p:cNvPr>
          <p:cNvSpPr txBox="1"/>
          <p:nvPr/>
        </p:nvSpPr>
        <p:spPr>
          <a:xfrm>
            <a:off x="2381956" y="5733212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  <a:tabLst>
                <a:tab pos="1260475" algn="l"/>
              </a:tabLst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Wirefraame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 : Adding ‘Buy’ Option below the cart option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Proposed Solution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D278221-99C5-E2FC-805C-6FA98EDA3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355" y="1409048"/>
            <a:ext cx="9042400" cy="524925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F3E56F6-4B71-2B2C-55D6-B029FA1A26D8}"/>
              </a:ext>
            </a:extLst>
          </p:cNvPr>
          <p:cNvSpPr txBox="1"/>
          <p:nvPr/>
        </p:nvSpPr>
        <p:spPr>
          <a:xfrm>
            <a:off x="1523999" y="6106948"/>
            <a:ext cx="758613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  <a:tabLst>
                <a:tab pos="1260475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Wireframe 2 : Updated Home Page of Google Merchandise Store</a:t>
            </a:r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2DD011-DF2E-4F7F-3CFC-D1711095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Proposed Solution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6D0CD-852B-DDCE-26E2-CA8591A2F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070" y="1229250"/>
            <a:ext cx="8425990" cy="5061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553559-A59A-39E8-7CF1-166A159E9518}"/>
              </a:ext>
            </a:extLst>
          </p:cNvPr>
          <p:cNvSpPr txBox="1"/>
          <p:nvPr/>
        </p:nvSpPr>
        <p:spPr>
          <a:xfrm>
            <a:off x="2404532" y="6290620"/>
            <a:ext cx="7349067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  <a:tabLst>
                <a:tab pos="1289685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Wireframe 3: category Page Overlapped on home page</a:t>
            </a: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52CE-87C6-3E0C-8DA3-B5476615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298260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>Optimizing mobile checkout and product </a:t>
            </a:r>
            <a:r>
              <a:rPr lang="en-US" dirty="0" err="1"/>
              <a:t>filteringcan</a:t>
            </a:r>
            <a:r>
              <a:rPr lang="en-US" dirty="0"/>
              <a:t> significantly improve conversion and revenue.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9C8AA0-E948-650A-66A4-A455B2D45D73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81234191"/>
              </p:ext>
            </p:extLst>
          </p:nvPr>
        </p:nvGraphicFramePr>
        <p:xfrm>
          <a:off x="539750" y="2604303"/>
          <a:ext cx="7238294" cy="4067429"/>
        </p:xfrm>
        <a:graphic>
          <a:graphicData uri="http://schemas.openxmlformats.org/drawingml/2006/table">
            <a:tbl>
              <a:tblPr/>
              <a:tblGrid>
                <a:gridCol w="3619147">
                  <a:extLst>
                    <a:ext uri="{9D8B030D-6E8A-4147-A177-3AD203B41FA5}">
                      <a16:colId xmlns:a16="http://schemas.microsoft.com/office/drawing/2014/main" val="3447735174"/>
                    </a:ext>
                  </a:extLst>
                </a:gridCol>
                <a:gridCol w="3619147">
                  <a:extLst>
                    <a:ext uri="{9D8B030D-6E8A-4147-A177-3AD203B41FA5}">
                      <a16:colId xmlns:a16="http://schemas.microsoft.com/office/drawing/2014/main" val="822761621"/>
                    </a:ext>
                  </a:extLst>
                </a:gridCol>
              </a:tblGrid>
              <a:tr h="4067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09220"/>
                  </a:ext>
                </a:extLst>
              </a:tr>
              <a:tr h="4067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Monthly Purchases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758423"/>
                  </a:ext>
                </a:extLst>
              </a:tr>
              <a:tr h="711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Average Order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₹500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006653"/>
                  </a:ext>
                </a:extLst>
              </a:tr>
              <a:tr h="711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Current Monthly Revenue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₹5,000,000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426865"/>
                  </a:ext>
                </a:extLst>
              </a:tr>
              <a:tr h="711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Projected Purchases (+5%)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10,500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0346114"/>
                  </a:ext>
                </a:extLst>
              </a:tr>
              <a:tr h="711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Projected Monthly Revenue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₹5,250,000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411706"/>
                  </a:ext>
                </a:extLst>
              </a:tr>
              <a:tr h="4067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Revenue Increase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₹250,000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38057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FA97197-4144-FA16-63B9-1F0355D4D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49" y="1589540"/>
            <a:ext cx="199820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1️⃣ Business Impact (Demo Numbers)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5316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{6D99212D-4D7C-43B4-B1B8-4492223B7071}tf10001108_win32</Template>
  <TotalTime>80</TotalTime>
  <Words>224</Words>
  <Application>Microsoft Office PowerPoint</Application>
  <PresentationFormat>Widescreen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Segoe UI</vt:lpstr>
      <vt:lpstr>Segoe UI Light</vt:lpstr>
      <vt:lpstr>Custom</vt:lpstr>
      <vt:lpstr>E-commerce Conversion Rate Optimization Project</vt:lpstr>
      <vt:lpstr>Problem Statement, Impact</vt:lpstr>
      <vt:lpstr>The Data (GA4 Analysis)</vt:lpstr>
      <vt:lpstr>PowerPoint Presentation</vt:lpstr>
      <vt:lpstr>Competitor Research</vt:lpstr>
      <vt:lpstr>Proposed Solution</vt:lpstr>
      <vt:lpstr>Proposed Solution</vt:lpstr>
      <vt:lpstr>Proposed Solution</vt:lpstr>
      <vt:lpstr>Optimizing mobile checkout and product filteringcan significantly improve conversion and revenue.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Sanmati Pol</dc:creator>
  <cp:keywords/>
  <cp:lastModifiedBy>Sanmati Pol</cp:lastModifiedBy>
  <cp:revision>2</cp:revision>
  <dcterms:created xsi:type="dcterms:W3CDTF">2025-09-23T11:17:56Z</dcterms:created>
  <dcterms:modified xsi:type="dcterms:W3CDTF">2025-09-23T13:25:31Z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