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20213" y="2116963"/>
            <a:ext cx="4303572" cy="65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11262" y="1493412"/>
            <a:ext cx="6721475" cy="2386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08237" y="1451508"/>
            <a:ext cx="4599305" cy="392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g"/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.jp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jpg"/><Relationship Id="rId4" Type="http://schemas.openxmlformats.org/officeDocument/2006/relationships/image" Target="../media/image37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jp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5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401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106" y="808038"/>
            <a:ext cx="7500208" cy="45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9847" y="2522220"/>
            <a:ext cx="600456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5910">
              <a:lnSpc>
                <a:spcPct val="100000"/>
              </a:lnSpc>
              <a:spcBef>
                <a:spcPts val="100"/>
              </a:spcBef>
            </a:pPr>
            <a:r>
              <a:rPr sz="3500" b="1" spc="-5" dirty="0">
                <a:latin typeface="Times New Roman"/>
                <a:cs typeface="Times New Roman"/>
              </a:rPr>
              <a:t>Deploy Docker App Services  to the Cloud </a:t>
            </a:r>
            <a:r>
              <a:rPr sz="3500" b="1" dirty="0">
                <a:latin typeface="Times New Roman"/>
                <a:cs typeface="Times New Roman"/>
              </a:rPr>
              <a:t>via </a:t>
            </a:r>
            <a:r>
              <a:rPr sz="3500" b="1" spc="-5" dirty="0">
                <a:latin typeface="Times New Roman"/>
                <a:cs typeface="Times New Roman"/>
              </a:rPr>
              <a:t>Docker</a:t>
            </a:r>
            <a:r>
              <a:rPr sz="3500" b="1" spc="-90" dirty="0">
                <a:latin typeface="Times New Roman"/>
                <a:cs typeface="Times New Roman"/>
              </a:rPr>
              <a:t> </a:t>
            </a:r>
            <a:r>
              <a:rPr sz="3500" b="1" spc="-5" dirty="0">
                <a:latin typeface="Times New Roman"/>
                <a:cs typeface="Times New Roman"/>
              </a:rPr>
              <a:t>Swarm</a:t>
            </a:r>
            <a:endParaRPr sz="3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096962"/>
            <a:ext cx="8229600" cy="4526280"/>
            <a:chOff x="457200" y="1096962"/>
            <a:chExt cx="8229600" cy="4526280"/>
          </a:xfrm>
        </p:grpSpPr>
        <p:sp>
          <p:nvSpPr>
            <p:cNvPr id="3" name="object 3"/>
            <p:cNvSpPr/>
            <p:nvPr/>
          </p:nvSpPr>
          <p:spPr>
            <a:xfrm>
              <a:off x="457200" y="1096962"/>
              <a:ext cx="8229600" cy="45259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0400" y="2011362"/>
              <a:ext cx="2552700" cy="3398520"/>
            </a:xfrm>
            <a:custGeom>
              <a:avLst/>
              <a:gdLst/>
              <a:ahLst/>
              <a:cxnLst/>
              <a:rect l="l" t="t" r="r" b="b"/>
              <a:pathLst>
                <a:path w="2552700" h="3398520">
                  <a:moveTo>
                    <a:pt x="2552700" y="0"/>
                  </a:moveTo>
                  <a:lnTo>
                    <a:pt x="0" y="0"/>
                  </a:lnTo>
                  <a:lnTo>
                    <a:pt x="0" y="3398520"/>
                  </a:lnTo>
                  <a:lnTo>
                    <a:pt x="2552700" y="3398520"/>
                  </a:lnTo>
                  <a:lnTo>
                    <a:pt x="2552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0400" y="2011362"/>
              <a:ext cx="2552700" cy="3398520"/>
            </a:xfrm>
            <a:custGeom>
              <a:avLst/>
              <a:gdLst/>
              <a:ahLst/>
              <a:cxnLst/>
              <a:rect l="l" t="t" r="r" b="b"/>
              <a:pathLst>
                <a:path w="2552700" h="3398520">
                  <a:moveTo>
                    <a:pt x="0" y="0"/>
                  </a:moveTo>
                  <a:lnTo>
                    <a:pt x="2552701" y="0"/>
                  </a:lnTo>
                  <a:lnTo>
                    <a:pt x="2552701" y="3398521"/>
                  </a:lnTo>
                  <a:lnTo>
                    <a:pt x="0" y="339852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92200" y="3047688"/>
              <a:ext cx="1930400" cy="954405"/>
            </a:xfrm>
            <a:custGeom>
              <a:avLst/>
              <a:gdLst/>
              <a:ahLst/>
              <a:cxnLst/>
              <a:rect l="l" t="t" r="r" b="b"/>
              <a:pathLst>
                <a:path w="1930400" h="954404">
                  <a:moveTo>
                    <a:pt x="1930400" y="0"/>
                  </a:moveTo>
                  <a:lnTo>
                    <a:pt x="0" y="0"/>
                  </a:lnTo>
                  <a:lnTo>
                    <a:pt x="0" y="954106"/>
                  </a:lnTo>
                  <a:lnTo>
                    <a:pt x="1930400" y="954106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639F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95450" y="3068003"/>
            <a:ext cx="113093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 marR="5080" indent="-5715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10" dirty="0">
                <a:latin typeface="Times New Roman"/>
                <a:cs typeface="Times New Roman"/>
              </a:rPr>
              <a:t>c</a:t>
            </a:r>
            <a:r>
              <a:rPr sz="2800" b="1" spc="5" dirty="0">
                <a:latin typeface="Times New Roman"/>
                <a:cs typeface="Times New Roman"/>
              </a:rPr>
              <a:t>k</a:t>
            </a:r>
            <a:r>
              <a:rPr sz="2800" b="1" spc="-10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r  </a:t>
            </a:r>
            <a:r>
              <a:rPr sz="2800" b="1" spc="-5" dirty="0">
                <a:latin typeface="Times New Roman"/>
                <a:cs typeface="Times New Roman"/>
              </a:rPr>
              <a:t>Swarm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8213" y="464312"/>
            <a:ext cx="35877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Docker</a:t>
            </a:r>
            <a:r>
              <a:rPr sz="4400" spc="-50" dirty="0"/>
              <a:t> </a:t>
            </a:r>
            <a:r>
              <a:rPr sz="4400" dirty="0"/>
              <a:t>Services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263205"/>
            <a:ext cx="7386320" cy="106743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dirty="0">
                <a:latin typeface="Carlito"/>
                <a:cs typeface="Carlito"/>
              </a:rPr>
              <a:t>services </a:t>
            </a:r>
            <a:r>
              <a:rPr sz="2000" spc="-5" dirty="0">
                <a:latin typeface="Carlito"/>
                <a:cs typeface="Carlito"/>
              </a:rPr>
              <a:t>can be defined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our </a:t>
            </a:r>
            <a:r>
              <a:rPr sz="2000" spc="-15" dirty="0">
                <a:latin typeface="Carlito"/>
                <a:cs typeface="Carlito"/>
              </a:rPr>
              <a:t>Docker </a:t>
            </a:r>
            <a:r>
              <a:rPr sz="2000" spc="-5" dirty="0">
                <a:latin typeface="Carlito"/>
                <a:cs typeface="Carlito"/>
              </a:rPr>
              <a:t>compose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file.</a:t>
            </a:r>
            <a:endParaRPr sz="20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dirty="0">
                <a:latin typeface="Carlito"/>
                <a:cs typeface="Carlito"/>
              </a:rPr>
              <a:t>service </a:t>
            </a:r>
            <a:r>
              <a:rPr sz="2000" spc="-5" dirty="0">
                <a:latin typeface="Carlito"/>
                <a:cs typeface="Carlito"/>
              </a:rPr>
              <a:t>definition includes which </a:t>
            </a:r>
            <a:r>
              <a:rPr sz="2000" spc="-15" dirty="0">
                <a:latin typeface="Carlito"/>
                <a:cs typeface="Carlito"/>
              </a:rPr>
              <a:t>Docker </a:t>
            </a:r>
            <a:r>
              <a:rPr sz="2000" spc="-5" dirty="0">
                <a:latin typeface="Carlito"/>
                <a:cs typeface="Carlito"/>
              </a:rPr>
              <a:t>images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run,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port  mapping and dependency between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services.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2742566"/>
            <a:ext cx="1841500" cy="2918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8213" y="464312"/>
            <a:ext cx="35877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Docker</a:t>
            </a:r>
            <a:r>
              <a:rPr sz="4400" spc="-50" dirty="0"/>
              <a:t> </a:t>
            </a:r>
            <a:r>
              <a:rPr sz="4400" dirty="0"/>
              <a:t>Services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16265"/>
            <a:ext cx="4573270" cy="2891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When </a:t>
            </a:r>
            <a:r>
              <a:rPr sz="2000" spc="-15" dirty="0">
                <a:latin typeface="Carlito"/>
                <a:cs typeface="Carlito"/>
              </a:rPr>
              <a:t>we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deploying </a:t>
            </a:r>
            <a:r>
              <a:rPr sz="2000" dirty="0">
                <a:latin typeface="Carlito"/>
                <a:cs typeface="Carlito"/>
              </a:rPr>
              <a:t>services in </a:t>
            </a:r>
            <a:r>
              <a:rPr sz="2000" spc="-5" dirty="0">
                <a:latin typeface="Carlito"/>
                <a:cs typeface="Carlito"/>
              </a:rPr>
              <a:t>the  </a:t>
            </a:r>
            <a:r>
              <a:rPr sz="2000" spc="-10" dirty="0">
                <a:latin typeface="Carlito"/>
                <a:cs typeface="Carlito"/>
              </a:rPr>
              <a:t>swarm </a:t>
            </a:r>
            <a:r>
              <a:rPr sz="2000" spc="-5" dirty="0">
                <a:latin typeface="Carlito"/>
                <a:cs typeface="Carlito"/>
              </a:rPr>
              <a:t>mode, </a:t>
            </a:r>
            <a:r>
              <a:rPr sz="2000" spc="-15" dirty="0">
                <a:latin typeface="Carlito"/>
                <a:cs typeface="Carlito"/>
              </a:rPr>
              <a:t>we </a:t>
            </a:r>
            <a:r>
              <a:rPr sz="2000" spc="-5" dirty="0">
                <a:latin typeface="Carlito"/>
                <a:cs typeface="Carlito"/>
              </a:rPr>
              <a:t>can </a:t>
            </a:r>
            <a:r>
              <a:rPr sz="2000" dirty="0">
                <a:latin typeface="Carlito"/>
                <a:cs typeface="Carlito"/>
              </a:rPr>
              <a:t>also </a:t>
            </a:r>
            <a:r>
              <a:rPr sz="2000" spc="-5" dirty="0">
                <a:latin typeface="Carlito"/>
                <a:cs typeface="Carlito"/>
              </a:rPr>
              <a:t>set another  </a:t>
            </a:r>
            <a:r>
              <a:rPr sz="2000" spc="-10" dirty="0">
                <a:latin typeface="Carlito"/>
                <a:cs typeface="Carlito"/>
              </a:rPr>
              <a:t>important configuration, </a:t>
            </a:r>
            <a:r>
              <a:rPr sz="2000" spc="-5" dirty="0">
                <a:latin typeface="Carlito"/>
                <a:cs typeface="Carlito"/>
              </a:rPr>
              <a:t>which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the  deploy </a:t>
            </a:r>
            <a:r>
              <a:rPr sz="2000" spc="-25" dirty="0">
                <a:latin typeface="Carlito"/>
                <a:cs typeface="Carlito"/>
              </a:rPr>
              <a:t>key </a:t>
            </a:r>
            <a:r>
              <a:rPr sz="2000" spc="-5" dirty="0">
                <a:latin typeface="Carlito"/>
                <a:cs typeface="Carlito"/>
              </a:rPr>
              <a:t>and </a:t>
            </a:r>
            <a:r>
              <a:rPr sz="2000" dirty="0">
                <a:latin typeface="Carlito"/>
                <a:cs typeface="Carlito"/>
              </a:rPr>
              <a:t>it is </a:t>
            </a:r>
            <a:r>
              <a:rPr sz="2000" spc="-5" dirty="0">
                <a:latin typeface="Carlito"/>
                <a:cs typeface="Carlito"/>
              </a:rPr>
              <a:t>only </a:t>
            </a:r>
            <a:r>
              <a:rPr sz="2000" spc="-10" dirty="0">
                <a:latin typeface="Carlito"/>
                <a:cs typeface="Carlito"/>
              </a:rPr>
              <a:t>available </a:t>
            </a:r>
            <a:r>
              <a:rPr sz="2000" spc="-5" dirty="0">
                <a:latin typeface="Carlito"/>
                <a:cs typeface="Carlito"/>
              </a:rPr>
              <a:t>on  Compose </a:t>
            </a:r>
            <a:r>
              <a:rPr sz="2000" dirty="0">
                <a:latin typeface="Carlito"/>
                <a:cs typeface="Carlito"/>
              </a:rPr>
              <a:t>file </a:t>
            </a:r>
            <a:r>
              <a:rPr sz="2000" spc="-10" dirty="0">
                <a:latin typeface="Carlito"/>
                <a:cs typeface="Carlito"/>
              </a:rPr>
              <a:t>formats version </a:t>
            </a:r>
            <a:r>
              <a:rPr sz="2000" spc="-5" dirty="0">
                <a:latin typeface="Carlito"/>
                <a:cs typeface="Carlito"/>
              </a:rPr>
              <a:t>3.x and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up.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750">
              <a:latin typeface="Carlito"/>
              <a:cs typeface="Carlito"/>
            </a:endParaRPr>
          </a:p>
          <a:p>
            <a:pPr marL="355600" marR="21907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The deploy </a:t>
            </a:r>
            <a:r>
              <a:rPr sz="2000" spc="-25" dirty="0">
                <a:latin typeface="Carlito"/>
                <a:cs typeface="Carlito"/>
              </a:rPr>
              <a:t>key </a:t>
            </a:r>
            <a:r>
              <a:rPr sz="2000" spc="-5" dirty="0">
                <a:latin typeface="Carlito"/>
                <a:cs typeface="Carlito"/>
              </a:rPr>
              <a:t>and </a:t>
            </a:r>
            <a:r>
              <a:rPr sz="2000" dirty="0">
                <a:latin typeface="Carlito"/>
                <a:cs typeface="Carlito"/>
              </a:rPr>
              <a:t>its </a:t>
            </a:r>
            <a:r>
              <a:rPr sz="2000" spc="-5" dirty="0">
                <a:latin typeface="Carlito"/>
                <a:cs typeface="Carlito"/>
              </a:rPr>
              <a:t>sub-options can  be used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load balance and </a:t>
            </a:r>
            <a:r>
              <a:rPr sz="2000" spc="-10" dirty="0">
                <a:latin typeface="Carlito"/>
                <a:cs typeface="Carlito"/>
              </a:rPr>
              <a:t>optimize  </a:t>
            </a:r>
            <a:r>
              <a:rPr sz="2000" spc="-5" dirty="0">
                <a:latin typeface="Carlito"/>
                <a:cs typeface="Carlito"/>
              </a:rPr>
              <a:t>performance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each service.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70550" y="1752600"/>
            <a:ext cx="2762250" cy="3528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268" y="464312"/>
            <a:ext cx="78974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Deploy </a:t>
            </a:r>
            <a:r>
              <a:rPr sz="4400" spc="-40" dirty="0"/>
              <a:t>Key </a:t>
            </a:r>
            <a:r>
              <a:rPr sz="4400" dirty="0"/>
              <a:t>in </a:t>
            </a:r>
            <a:r>
              <a:rPr sz="4400" spc="-25" dirty="0"/>
              <a:t>Docker </a:t>
            </a:r>
            <a:r>
              <a:rPr sz="4400" dirty="0"/>
              <a:t>Compose</a:t>
            </a:r>
            <a:r>
              <a:rPr sz="4400" spc="40" dirty="0"/>
              <a:t> </a:t>
            </a:r>
            <a:r>
              <a:rPr sz="4400" spc="-5" dirty="0"/>
              <a:t>file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46860" y="1844357"/>
            <a:ext cx="3127375" cy="35201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8384" y="464312"/>
            <a:ext cx="18681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80" dirty="0"/>
              <a:t>R</a:t>
            </a:r>
            <a:r>
              <a:rPr sz="4400" spc="-5" dirty="0"/>
              <a:t>e</a:t>
            </a:r>
            <a:r>
              <a:rPr sz="4400" dirty="0"/>
              <a:t>pli</a:t>
            </a:r>
            <a:r>
              <a:rPr sz="4400" spc="-35" dirty="0"/>
              <a:t>c</a:t>
            </a:r>
            <a:r>
              <a:rPr sz="4400" spc="5" dirty="0"/>
              <a:t>a</a:t>
            </a:r>
            <a:r>
              <a:rPr sz="4400" dirty="0"/>
              <a:t>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999794" y="1583634"/>
            <a:ext cx="4390153" cy="3906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8384" y="464312"/>
            <a:ext cx="18681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80" dirty="0"/>
              <a:t>R</a:t>
            </a:r>
            <a:r>
              <a:rPr sz="4400" spc="-5" dirty="0"/>
              <a:t>e</a:t>
            </a:r>
            <a:r>
              <a:rPr sz="4400" dirty="0"/>
              <a:t>pli</a:t>
            </a:r>
            <a:r>
              <a:rPr sz="4400" spc="-35" dirty="0"/>
              <a:t>c</a:t>
            </a:r>
            <a:r>
              <a:rPr sz="4400" spc="5" dirty="0"/>
              <a:t>a</a:t>
            </a:r>
            <a:r>
              <a:rPr sz="4400" dirty="0"/>
              <a:t>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69491" y="1736034"/>
            <a:ext cx="4390153" cy="3906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16218" y="2130488"/>
            <a:ext cx="2836417" cy="31926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84140" y="227584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80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96840" y="352552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80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34940" y="483616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80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20016" y="2286496"/>
            <a:ext cx="292723" cy="3512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79008" y="3551162"/>
            <a:ext cx="292723" cy="3512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96953" y="4861802"/>
            <a:ext cx="292723" cy="3512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5907" y="214020"/>
            <a:ext cx="18681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80" dirty="0"/>
              <a:t>R</a:t>
            </a:r>
            <a:r>
              <a:rPr sz="4400" spc="-5" dirty="0"/>
              <a:t>e</a:t>
            </a:r>
            <a:r>
              <a:rPr sz="4400" dirty="0"/>
              <a:t>pli</a:t>
            </a:r>
            <a:r>
              <a:rPr sz="4400" spc="-35" dirty="0"/>
              <a:t>c</a:t>
            </a:r>
            <a:r>
              <a:rPr sz="4400" spc="5" dirty="0"/>
              <a:t>a</a:t>
            </a:r>
            <a:r>
              <a:rPr sz="4400" dirty="0"/>
              <a:t>s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335440" y="1523121"/>
            <a:ext cx="4079240" cy="4448175"/>
            <a:chOff x="335440" y="1523121"/>
            <a:chExt cx="4079240" cy="4448175"/>
          </a:xfrm>
        </p:grpSpPr>
        <p:sp>
          <p:nvSpPr>
            <p:cNvPr id="4" name="object 4"/>
            <p:cNvSpPr/>
            <p:nvPr/>
          </p:nvSpPr>
          <p:spPr>
            <a:xfrm>
              <a:off x="335440" y="1523121"/>
              <a:ext cx="4078913" cy="36297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47137" y="5371731"/>
              <a:ext cx="1944370" cy="594995"/>
            </a:xfrm>
            <a:custGeom>
              <a:avLst/>
              <a:gdLst/>
              <a:ahLst/>
              <a:cxnLst/>
              <a:rect l="l" t="t" r="r" b="b"/>
              <a:pathLst>
                <a:path w="1944370" h="594995">
                  <a:moveTo>
                    <a:pt x="0" y="0"/>
                  </a:moveTo>
                  <a:lnTo>
                    <a:pt x="1944061" y="0"/>
                  </a:lnTo>
                  <a:lnTo>
                    <a:pt x="1944061" y="594763"/>
                  </a:lnTo>
                  <a:lnTo>
                    <a:pt x="0" y="594763"/>
                  </a:lnTo>
                  <a:lnTo>
                    <a:pt x="0" y="0"/>
                  </a:lnTo>
                  <a:close/>
                </a:path>
                <a:path w="1944370" h="594995">
                  <a:moveTo>
                    <a:pt x="74345" y="74345"/>
                  </a:moveTo>
                  <a:lnTo>
                    <a:pt x="74345" y="520417"/>
                  </a:lnTo>
                  <a:lnTo>
                    <a:pt x="1869711" y="520417"/>
                  </a:lnTo>
                  <a:lnTo>
                    <a:pt x="1869711" y="74345"/>
                  </a:lnTo>
                  <a:lnTo>
                    <a:pt x="74345" y="74345"/>
                  </a:lnTo>
                  <a:close/>
                </a:path>
              </a:pathLst>
            </a:custGeom>
            <a:ln w="9525">
              <a:solidFill>
                <a:srgbClr val="A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30399" y="4182538"/>
              <a:ext cx="639232" cy="16298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78050" y="4210532"/>
              <a:ext cx="482600" cy="1458595"/>
            </a:xfrm>
            <a:custGeom>
              <a:avLst/>
              <a:gdLst/>
              <a:ahLst/>
              <a:cxnLst/>
              <a:rect l="l" t="t" r="r" b="b"/>
              <a:pathLst>
                <a:path w="482600" h="1458595">
                  <a:moveTo>
                    <a:pt x="24231" y="0"/>
                  </a:moveTo>
                  <a:lnTo>
                    <a:pt x="0" y="7607"/>
                  </a:lnTo>
                  <a:lnTo>
                    <a:pt x="434136" y="1389692"/>
                  </a:lnTo>
                  <a:lnTo>
                    <a:pt x="409905" y="1397304"/>
                  </a:lnTo>
                  <a:lnTo>
                    <a:pt x="469087" y="1458584"/>
                  </a:lnTo>
                  <a:lnTo>
                    <a:pt x="482600" y="1374470"/>
                  </a:lnTo>
                  <a:lnTo>
                    <a:pt x="458368" y="1382081"/>
                  </a:lnTo>
                  <a:lnTo>
                    <a:pt x="24231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469942" y="195032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80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69942" y="319669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80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69942" y="423466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80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69942" y="5448514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80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93728" y="1502181"/>
            <a:ext cx="3797300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8450" marR="5080" indent="-285750">
              <a:lnSpc>
                <a:spcPct val="99500"/>
              </a:lnSpc>
              <a:spcBef>
                <a:spcPts val="11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spc="-35" dirty="0">
                <a:latin typeface="Carlito"/>
                <a:cs typeface="Carlito"/>
              </a:rPr>
              <a:t>We </a:t>
            </a:r>
            <a:r>
              <a:rPr sz="1800" spc="-10" dirty="0">
                <a:latin typeface="Carlito"/>
                <a:cs typeface="Carlito"/>
              </a:rPr>
              <a:t>can </a:t>
            </a:r>
            <a:r>
              <a:rPr sz="1800" spc="-5" dirty="0">
                <a:latin typeface="Carlito"/>
                <a:cs typeface="Carlito"/>
              </a:rPr>
              <a:t>connect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the nginx </a:t>
            </a:r>
            <a:r>
              <a:rPr sz="1800" dirty="0">
                <a:latin typeface="Carlito"/>
                <a:cs typeface="Carlito"/>
              </a:rPr>
              <a:t>service  </a:t>
            </a:r>
            <a:r>
              <a:rPr sz="1800" spc="-5" dirty="0">
                <a:latin typeface="Carlito"/>
                <a:cs typeface="Carlito"/>
              </a:rPr>
              <a:t>through </a:t>
            </a:r>
            <a:r>
              <a:rPr sz="1800" dirty="0">
                <a:latin typeface="Carlito"/>
                <a:cs typeface="Carlito"/>
              </a:rPr>
              <a:t>a node which does </a:t>
            </a:r>
            <a:r>
              <a:rPr sz="1800" spc="-20" dirty="0">
                <a:latin typeface="Carlito"/>
                <a:cs typeface="Carlito"/>
              </a:rPr>
              <a:t>NOT </a:t>
            </a:r>
            <a:r>
              <a:rPr sz="1800" spc="-15" dirty="0">
                <a:latin typeface="Carlito"/>
                <a:cs typeface="Carlito"/>
              </a:rPr>
              <a:t>have  </a:t>
            </a:r>
            <a:r>
              <a:rPr sz="1800" spc="-5" dirty="0">
                <a:latin typeface="Carlito"/>
                <a:cs typeface="Carlito"/>
              </a:rPr>
              <a:t>nginx </a:t>
            </a:r>
            <a:r>
              <a:rPr sz="1800" spc="-10" dirty="0">
                <a:latin typeface="Carlito"/>
                <a:cs typeface="Carlito"/>
              </a:rPr>
              <a:t>replicas.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93728" y="2598623"/>
            <a:ext cx="2383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i="1" spc="-5" dirty="0">
                <a:latin typeface="Carlito"/>
                <a:cs typeface="Carlito"/>
              </a:rPr>
              <a:t>Ingress load</a:t>
            </a:r>
            <a:r>
              <a:rPr sz="1800" i="1" spc="-60" dirty="0">
                <a:latin typeface="Carlito"/>
                <a:cs typeface="Carlito"/>
              </a:rPr>
              <a:t> </a:t>
            </a:r>
            <a:r>
              <a:rPr sz="1800" i="1" spc="-5" dirty="0">
                <a:latin typeface="Carlito"/>
                <a:cs typeface="Carlito"/>
              </a:rPr>
              <a:t>balancing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50928" y="3144761"/>
            <a:ext cx="3215640" cy="2221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rlito"/>
                <a:cs typeface="Carlito"/>
              </a:rPr>
              <a:t>All </a:t>
            </a:r>
            <a:r>
              <a:rPr sz="1800" dirty="0">
                <a:latin typeface="Carlito"/>
                <a:cs typeface="Carlito"/>
              </a:rPr>
              <a:t>nodes </a:t>
            </a:r>
            <a:r>
              <a:rPr sz="1800" spc="-10" dirty="0">
                <a:latin typeface="Carlito"/>
                <a:cs typeface="Carlito"/>
              </a:rPr>
              <a:t>listen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5" dirty="0">
                <a:latin typeface="Carlito"/>
                <a:cs typeface="Carlito"/>
              </a:rPr>
              <a:t>connections 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published </a:t>
            </a:r>
            <a:r>
              <a:rPr sz="1800" dirty="0">
                <a:latin typeface="Carlito"/>
                <a:cs typeface="Carlito"/>
              </a:rPr>
              <a:t>service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ports.</a:t>
            </a:r>
            <a:endParaRPr sz="1800">
              <a:latin typeface="Carlito"/>
              <a:cs typeface="Carlito"/>
            </a:endParaRPr>
          </a:p>
          <a:p>
            <a:pPr marL="298450" marR="30480" indent="-28575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Carlito"/>
                <a:cs typeface="Carlito"/>
              </a:rPr>
              <a:t>When </a:t>
            </a:r>
            <a:r>
              <a:rPr sz="1800" spc="-5" dirty="0">
                <a:latin typeface="Carlito"/>
                <a:cs typeface="Carlito"/>
              </a:rPr>
              <a:t>that service is called by  </a:t>
            </a:r>
            <a:r>
              <a:rPr sz="1800" spc="-10" dirty="0">
                <a:latin typeface="Carlito"/>
                <a:cs typeface="Carlito"/>
              </a:rPr>
              <a:t>external </a:t>
            </a:r>
            <a:r>
              <a:rPr sz="1800" spc="-15" dirty="0">
                <a:latin typeface="Carlito"/>
                <a:cs typeface="Carlito"/>
              </a:rPr>
              <a:t>systems, </a:t>
            </a:r>
            <a:r>
              <a:rPr sz="1800" spc="-5" dirty="0">
                <a:latin typeface="Carlito"/>
                <a:cs typeface="Carlito"/>
              </a:rPr>
              <a:t>the receiving  </a:t>
            </a:r>
            <a:r>
              <a:rPr sz="1800" dirty="0">
                <a:latin typeface="Carlito"/>
                <a:cs typeface="Carlito"/>
              </a:rPr>
              <a:t>node </a:t>
            </a:r>
            <a:r>
              <a:rPr sz="1800" spc="-5" dirty="0">
                <a:latin typeface="Carlito"/>
                <a:cs typeface="Carlito"/>
              </a:rPr>
              <a:t>will accept the </a:t>
            </a:r>
            <a:r>
              <a:rPr sz="1800" spc="-15" dirty="0">
                <a:latin typeface="Carlito"/>
                <a:cs typeface="Carlito"/>
              </a:rPr>
              <a:t>traffic </a:t>
            </a:r>
            <a:r>
              <a:rPr sz="1800" spc="-5" dirty="0">
                <a:latin typeface="Carlito"/>
                <a:cs typeface="Carlito"/>
              </a:rPr>
              <a:t>and  internally load </a:t>
            </a:r>
            <a:r>
              <a:rPr sz="1800" dirty="0">
                <a:latin typeface="Carlito"/>
                <a:cs typeface="Carlito"/>
              </a:rPr>
              <a:t>balance </a:t>
            </a:r>
            <a:r>
              <a:rPr sz="1800" spc="-5" dirty="0">
                <a:latin typeface="Carlito"/>
                <a:cs typeface="Carlito"/>
              </a:rPr>
              <a:t>it using 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10" dirty="0">
                <a:latin typeface="Carlito"/>
                <a:cs typeface="Carlito"/>
              </a:rPr>
              <a:t>internal </a:t>
            </a:r>
            <a:r>
              <a:rPr sz="1800" dirty="0">
                <a:latin typeface="Carlito"/>
                <a:cs typeface="Carlito"/>
              </a:rPr>
              <a:t>DNS </a:t>
            </a:r>
            <a:r>
              <a:rPr sz="1800" spc="-5" dirty="0">
                <a:latin typeface="Carlito"/>
                <a:cs typeface="Carlito"/>
              </a:rPr>
              <a:t>service that  </a:t>
            </a:r>
            <a:r>
              <a:rPr sz="1800" spc="-10" dirty="0">
                <a:latin typeface="Carlito"/>
                <a:cs typeface="Carlito"/>
              </a:rPr>
              <a:t>Docker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maintains.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43919" y="1983004"/>
            <a:ext cx="292723" cy="3512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312" y="3238412"/>
            <a:ext cx="292723" cy="3512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09921" y="4255758"/>
            <a:ext cx="292723" cy="3512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57356" y="5428194"/>
            <a:ext cx="292723" cy="3512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4769" y="464312"/>
            <a:ext cx="29356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Docker</a:t>
            </a:r>
            <a:r>
              <a:rPr sz="4400" spc="-70" dirty="0"/>
              <a:t> </a:t>
            </a:r>
            <a:r>
              <a:rPr sz="4400" spc="-10" dirty="0"/>
              <a:t>Stack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44320"/>
            <a:ext cx="7955915" cy="434467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marR="5080" indent="-342900">
              <a:lnSpc>
                <a:spcPts val="240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dirty="0">
                <a:latin typeface="Carlito"/>
                <a:cs typeface="Carlito"/>
              </a:rPr>
              <a:t>A </a:t>
            </a:r>
            <a:r>
              <a:rPr sz="2500" spc="-15" dirty="0">
                <a:latin typeface="Carlito"/>
                <a:cs typeface="Carlito"/>
              </a:rPr>
              <a:t>docker stack </a:t>
            </a:r>
            <a:r>
              <a:rPr sz="2500" dirty="0">
                <a:latin typeface="Carlito"/>
                <a:cs typeface="Carlito"/>
              </a:rPr>
              <a:t>is a </a:t>
            </a:r>
            <a:r>
              <a:rPr sz="2500" spc="-15" dirty="0">
                <a:latin typeface="Carlito"/>
                <a:cs typeface="Carlito"/>
              </a:rPr>
              <a:t>group </a:t>
            </a:r>
            <a:r>
              <a:rPr sz="2500" spc="-5" dirty="0">
                <a:latin typeface="Carlito"/>
                <a:cs typeface="Carlito"/>
              </a:rPr>
              <a:t>of </a:t>
            </a:r>
            <a:r>
              <a:rPr sz="2500" spc="-10" dirty="0">
                <a:latin typeface="Carlito"/>
                <a:cs typeface="Carlito"/>
              </a:rPr>
              <a:t>interrelated </a:t>
            </a:r>
            <a:r>
              <a:rPr sz="2500" dirty="0">
                <a:latin typeface="Carlito"/>
                <a:cs typeface="Carlito"/>
              </a:rPr>
              <a:t>services </a:t>
            </a:r>
            <a:r>
              <a:rPr sz="2500" spc="-5" dirty="0">
                <a:latin typeface="Carlito"/>
                <a:cs typeface="Carlito"/>
              </a:rPr>
              <a:t>that </a:t>
            </a:r>
            <a:r>
              <a:rPr sz="2500" spc="-10" dirty="0">
                <a:latin typeface="Carlito"/>
                <a:cs typeface="Carlito"/>
              </a:rPr>
              <a:t>share  </a:t>
            </a:r>
            <a:r>
              <a:rPr sz="2500" spc="-5" dirty="0">
                <a:latin typeface="Carlito"/>
                <a:cs typeface="Carlito"/>
              </a:rPr>
              <a:t>dependencies, and can be </a:t>
            </a:r>
            <a:r>
              <a:rPr sz="2500" spc="-15" dirty="0">
                <a:latin typeface="Carlito"/>
                <a:cs typeface="Carlito"/>
              </a:rPr>
              <a:t>orchestrated </a:t>
            </a:r>
            <a:r>
              <a:rPr sz="2500" spc="-5" dirty="0">
                <a:latin typeface="Carlito"/>
                <a:cs typeface="Carlito"/>
              </a:rPr>
              <a:t>and scaled  </a:t>
            </a:r>
            <a:r>
              <a:rPr sz="2500" spc="-35" dirty="0">
                <a:latin typeface="Carlito"/>
                <a:cs typeface="Carlito"/>
              </a:rPr>
              <a:t>together.</a:t>
            </a:r>
            <a:endParaRPr sz="2500">
              <a:latin typeface="Carlito"/>
              <a:cs typeface="Carlito"/>
            </a:endParaRPr>
          </a:p>
          <a:p>
            <a:pPr marL="355600" marR="659765" indent="-342900">
              <a:lnSpc>
                <a:spcPts val="24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70" dirty="0">
                <a:latin typeface="Carlito"/>
                <a:cs typeface="Carlito"/>
              </a:rPr>
              <a:t>You </a:t>
            </a:r>
            <a:r>
              <a:rPr sz="2500" spc="-5" dirty="0">
                <a:latin typeface="Carlito"/>
                <a:cs typeface="Carlito"/>
              </a:rPr>
              <a:t>can image that </a:t>
            </a:r>
            <a:r>
              <a:rPr sz="2500" dirty="0">
                <a:latin typeface="Carlito"/>
                <a:cs typeface="Carlito"/>
              </a:rPr>
              <a:t>a </a:t>
            </a:r>
            <a:r>
              <a:rPr sz="2500" spc="-15" dirty="0">
                <a:latin typeface="Carlito"/>
                <a:cs typeface="Carlito"/>
              </a:rPr>
              <a:t>stack </a:t>
            </a:r>
            <a:r>
              <a:rPr sz="2500" dirty="0">
                <a:latin typeface="Carlito"/>
                <a:cs typeface="Carlito"/>
              </a:rPr>
              <a:t>is a </a:t>
            </a:r>
            <a:r>
              <a:rPr sz="2500" spc="-10" dirty="0">
                <a:latin typeface="Carlito"/>
                <a:cs typeface="Carlito"/>
              </a:rPr>
              <a:t>live </a:t>
            </a:r>
            <a:r>
              <a:rPr sz="2500" spc="-5" dirty="0">
                <a:latin typeface="Carlito"/>
                <a:cs typeface="Carlito"/>
              </a:rPr>
              <a:t>collection of </a:t>
            </a:r>
            <a:r>
              <a:rPr sz="2500" dirty="0">
                <a:latin typeface="Carlito"/>
                <a:cs typeface="Carlito"/>
              </a:rPr>
              <a:t>all the  services </a:t>
            </a:r>
            <a:r>
              <a:rPr sz="2500" spc="-5" dirty="0">
                <a:latin typeface="Carlito"/>
                <a:cs typeface="Carlito"/>
              </a:rPr>
              <a:t>defined </a:t>
            </a:r>
            <a:r>
              <a:rPr sz="2500" dirty="0">
                <a:latin typeface="Carlito"/>
                <a:cs typeface="Carlito"/>
              </a:rPr>
              <a:t>in </a:t>
            </a:r>
            <a:r>
              <a:rPr sz="2500" spc="-10" dirty="0">
                <a:latin typeface="Carlito"/>
                <a:cs typeface="Carlito"/>
              </a:rPr>
              <a:t>your </a:t>
            </a:r>
            <a:r>
              <a:rPr sz="2500" spc="-15" dirty="0">
                <a:latin typeface="Carlito"/>
                <a:cs typeface="Carlito"/>
              </a:rPr>
              <a:t>docker </a:t>
            </a:r>
            <a:r>
              <a:rPr sz="2500" spc="-10" dirty="0">
                <a:latin typeface="Carlito"/>
                <a:cs typeface="Carlito"/>
              </a:rPr>
              <a:t>compose</a:t>
            </a:r>
            <a:r>
              <a:rPr sz="2500" dirty="0">
                <a:latin typeface="Carlito"/>
                <a:cs typeface="Carlito"/>
              </a:rPr>
              <a:t> file.</a:t>
            </a:r>
            <a:endParaRPr sz="25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5" dirty="0">
                <a:latin typeface="Carlito"/>
                <a:cs typeface="Carlito"/>
              </a:rPr>
              <a:t>Create </a:t>
            </a:r>
            <a:r>
              <a:rPr sz="2500" dirty="0">
                <a:latin typeface="Carlito"/>
                <a:cs typeface="Carlito"/>
              </a:rPr>
              <a:t>a </a:t>
            </a:r>
            <a:r>
              <a:rPr sz="2500" spc="-15" dirty="0">
                <a:latin typeface="Carlito"/>
                <a:cs typeface="Carlito"/>
              </a:rPr>
              <a:t>stack from </a:t>
            </a:r>
            <a:r>
              <a:rPr sz="2500" spc="-10" dirty="0">
                <a:latin typeface="Carlito"/>
                <a:cs typeface="Carlito"/>
              </a:rPr>
              <a:t>your </a:t>
            </a:r>
            <a:r>
              <a:rPr sz="2500" spc="-15" dirty="0">
                <a:latin typeface="Carlito"/>
                <a:cs typeface="Carlito"/>
              </a:rPr>
              <a:t>docker </a:t>
            </a:r>
            <a:r>
              <a:rPr sz="2500" spc="-10" dirty="0">
                <a:latin typeface="Carlito"/>
                <a:cs typeface="Carlito"/>
              </a:rPr>
              <a:t>compose</a:t>
            </a:r>
            <a:r>
              <a:rPr sz="2500" spc="5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file:</a:t>
            </a:r>
            <a:endParaRPr sz="2500">
              <a:latin typeface="Carlito"/>
              <a:cs typeface="Carlito"/>
            </a:endParaRPr>
          </a:p>
          <a:p>
            <a:pPr marL="285115" marR="4956810" lvl="1" indent="-285115" algn="r">
              <a:lnSpc>
                <a:spcPts val="2635"/>
              </a:lnSpc>
              <a:buFont typeface="Arial"/>
              <a:buChar char="–"/>
              <a:tabLst>
                <a:tab pos="285115" algn="l"/>
                <a:tab pos="285750" algn="l"/>
              </a:tabLst>
            </a:pPr>
            <a:r>
              <a:rPr sz="2200" spc="-15" dirty="0">
                <a:solidFill>
                  <a:srgbClr val="558ED5"/>
                </a:solidFill>
                <a:latin typeface="Carlito"/>
                <a:cs typeface="Carlito"/>
              </a:rPr>
              <a:t>docker stack</a:t>
            </a:r>
            <a:r>
              <a:rPr sz="2200" spc="-60" dirty="0">
                <a:solidFill>
                  <a:srgbClr val="558ED5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558ED5"/>
                </a:solidFill>
                <a:latin typeface="Carlito"/>
                <a:cs typeface="Carlito"/>
              </a:rPr>
              <a:t>deploy</a:t>
            </a:r>
            <a:endParaRPr sz="2200">
              <a:latin typeface="Carlito"/>
              <a:cs typeface="Carlito"/>
            </a:endParaRPr>
          </a:p>
          <a:p>
            <a:pPr marL="342265" marR="4990465" indent="-342265" algn="r">
              <a:lnSpc>
                <a:spcPts val="2995"/>
              </a:lnSpc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2500" spc="-5" dirty="0">
                <a:latin typeface="Carlito"/>
                <a:cs typeface="Carlito"/>
              </a:rPr>
              <a:t>In </a:t>
            </a:r>
            <a:r>
              <a:rPr sz="2500" dirty="0">
                <a:latin typeface="Carlito"/>
                <a:cs typeface="Carlito"/>
              </a:rPr>
              <a:t>the </a:t>
            </a:r>
            <a:r>
              <a:rPr sz="2500" spc="-10" dirty="0">
                <a:latin typeface="Carlito"/>
                <a:cs typeface="Carlito"/>
              </a:rPr>
              <a:t>Swarm</a:t>
            </a:r>
            <a:r>
              <a:rPr sz="2500" spc="-85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mode,</a:t>
            </a:r>
            <a:endParaRPr sz="2500">
              <a:latin typeface="Carlito"/>
              <a:cs typeface="Carlito"/>
            </a:endParaRPr>
          </a:p>
          <a:p>
            <a:pPr marL="755650" lvl="1" indent="-285750">
              <a:lnSpc>
                <a:spcPts val="2635"/>
              </a:lnSpc>
              <a:spcBef>
                <a:spcPts val="3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200" spc="-15" dirty="0">
                <a:latin typeface="Carlito"/>
                <a:cs typeface="Carlito"/>
              </a:rPr>
              <a:t>Docker </a:t>
            </a:r>
            <a:r>
              <a:rPr sz="2200" spc="-5" dirty="0">
                <a:latin typeface="Carlito"/>
                <a:cs typeface="Carlito"/>
              </a:rPr>
              <a:t>compose files </a:t>
            </a:r>
            <a:r>
              <a:rPr sz="2200" spc="-10" dirty="0">
                <a:latin typeface="Carlito"/>
                <a:cs typeface="Carlito"/>
              </a:rPr>
              <a:t>can </a:t>
            </a:r>
            <a:r>
              <a:rPr sz="2200" spc="-5" dirty="0">
                <a:latin typeface="Carlito"/>
                <a:cs typeface="Carlito"/>
              </a:rPr>
              <a:t>be used </a:t>
            </a:r>
            <a:r>
              <a:rPr sz="2200" spc="-15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service</a:t>
            </a:r>
            <a:r>
              <a:rPr sz="2200" spc="3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definitions.</a:t>
            </a:r>
            <a:endParaRPr sz="2200">
              <a:latin typeface="Carlito"/>
              <a:cs typeface="Carlito"/>
            </a:endParaRPr>
          </a:p>
          <a:p>
            <a:pPr marL="755650" marR="172720" lvl="1" indent="-285750">
              <a:lnSpc>
                <a:spcPct val="79500"/>
              </a:lnSpc>
              <a:spcBef>
                <a:spcPts val="5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200" spc="-15" dirty="0">
                <a:latin typeface="Carlito"/>
                <a:cs typeface="Carlito"/>
              </a:rPr>
              <a:t>Docker </a:t>
            </a:r>
            <a:r>
              <a:rPr sz="2200" spc="-5" dirty="0">
                <a:latin typeface="Carlito"/>
                <a:cs typeface="Carlito"/>
              </a:rPr>
              <a:t>compose commands </a:t>
            </a:r>
            <a:r>
              <a:rPr sz="2200" spc="-10" dirty="0">
                <a:latin typeface="Carlito"/>
                <a:cs typeface="Carlito"/>
              </a:rPr>
              <a:t>can’t </a:t>
            </a:r>
            <a:r>
              <a:rPr sz="2200" spc="-5" dirty="0">
                <a:latin typeface="Carlito"/>
                <a:cs typeface="Carlito"/>
              </a:rPr>
              <a:t>be </a:t>
            </a:r>
            <a:r>
              <a:rPr sz="2200" spc="-10" dirty="0">
                <a:latin typeface="Carlito"/>
                <a:cs typeface="Carlito"/>
              </a:rPr>
              <a:t>reused. </a:t>
            </a:r>
            <a:r>
              <a:rPr sz="2200" spc="-15" dirty="0">
                <a:latin typeface="Carlito"/>
                <a:cs typeface="Carlito"/>
              </a:rPr>
              <a:t>Docker </a:t>
            </a:r>
            <a:r>
              <a:rPr sz="2200" spc="-5" dirty="0">
                <a:latin typeface="Carlito"/>
                <a:cs typeface="Carlito"/>
              </a:rPr>
              <a:t>compose  commands </a:t>
            </a:r>
            <a:r>
              <a:rPr sz="2200" spc="-10" dirty="0">
                <a:latin typeface="Carlito"/>
                <a:cs typeface="Carlito"/>
              </a:rPr>
              <a:t>can </a:t>
            </a:r>
            <a:r>
              <a:rPr sz="2200" spc="-5" dirty="0">
                <a:latin typeface="Carlito"/>
                <a:cs typeface="Carlito"/>
              </a:rPr>
              <a:t>only schedule the </a:t>
            </a:r>
            <a:r>
              <a:rPr sz="2200" spc="-15" dirty="0">
                <a:latin typeface="Carlito"/>
                <a:cs typeface="Carlito"/>
              </a:rPr>
              <a:t>containers </a:t>
            </a:r>
            <a:r>
              <a:rPr sz="2200" spc="-10" dirty="0">
                <a:latin typeface="Carlito"/>
                <a:cs typeface="Carlito"/>
              </a:rPr>
              <a:t>to </a:t>
            </a:r>
            <a:r>
              <a:rPr sz="2200" dirty="0">
                <a:latin typeface="Carlito"/>
                <a:cs typeface="Carlito"/>
              </a:rPr>
              <a:t>a </a:t>
            </a:r>
            <a:r>
              <a:rPr sz="2200" spc="-5" dirty="0">
                <a:latin typeface="Carlito"/>
                <a:cs typeface="Carlito"/>
              </a:rPr>
              <a:t>single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node.</a:t>
            </a:r>
            <a:endParaRPr sz="2200">
              <a:latin typeface="Carlito"/>
              <a:cs typeface="Carlito"/>
            </a:endParaRPr>
          </a:p>
          <a:p>
            <a:pPr marL="755650" marR="16510" lvl="1" indent="-285750">
              <a:lnSpc>
                <a:spcPts val="2130"/>
              </a:lnSpc>
              <a:spcBef>
                <a:spcPts val="49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200" spc="-40" dirty="0">
                <a:latin typeface="Carlito"/>
                <a:cs typeface="Carlito"/>
              </a:rPr>
              <a:t>We </a:t>
            </a:r>
            <a:r>
              <a:rPr sz="2200" spc="-20" dirty="0">
                <a:latin typeface="Carlito"/>
                <a:cs typeface="Carlito"/>
              </a:rPr>
              <a:t>have </a:t>
            </a:r>
            <a:r>
              <a:rPr sz="2200" spc="-15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use </a:t>
            </a:r>
            <a:r>
              <a:rPr sz="2200" spc="-15" dirty="0">
                <a:solidFill>
                  <a:srgbClr val="558ED5"/>
                </a:solidFill>
                <a:latin typeface="Carlito"/>
                <a:cs typeface="Carlito"/>
              </a:rPr>
              <a:t>docker stack </a:t>
            </a:r>
            <a:r>
              <a:rPr sz="2200" spc="-5" dirty="0">
                <a:latin typeface="Carlito"/>
                <a:cs typeface="Carlito"/>
              </a:rPr>
              <a:t>command. </a:t>
            </a:r>
            <a:r>
              <a:rPr sz="2200" spc="-55" dirty="0">
                <a:latin typeface="Carlito"/>
                <a:cs typeface="Carlito"/>
              </a:rPr>
              <a:t>You </a:t>
            </a:r>
            <a:r>
              <a:rPr sz="2200" spc="-10" dirty="0">
                <a:latin typeface="Carlito"/>
                <a:cs typeface="Carlito"/>
              </a:rPr>
              <a:t>can </a:t>
            </a:r>
            <a:r>
              <a:rPr sz="2200" spc="-5" dirty="0">
                <a:latin typeface="Carlito"/>
                <a:cs typeface="Carlito"/>
              </a:rPr>
              <a:t>think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15" dirty="0">
                <a:solidFill>
                  <a:srgbClr val="558ED5"/>
                </a:solidFill>
                <a:latin typeface="Carlito"/>
                <a:cs typeface="Carlito"/>
              </a:rPr>
              <a:t>docker  stack </a:t>
            </a:r>
            <a:r>
              <a:rPr sz="2200" spc="-5" dirty="0">
                <a:latin typeface="Carlito"/>
                <a:cs typeface="Carlito"/>
              </a:rPr>
              <a:t>as the </a:t>
            </a:r>
            <a:r>
              <a:rPr sz="2200" spc="-15" dirty="0">
                <a:latin typeface="Carlito"/>
                <a:cs typeface="Carlito"/>
              </a:rPr>
              <a:t>docker </a:t>
            </a:r>
            <a:r>
              <a:rPr sz="2200" spc="-5" dirty="0">
                <a:latin typeface="Carlito"/>
                <a:cs typeface="Carlito"/>
              </a:rPr>
              <a:t>compose in the </a:t>
            </a:r>
            <a:r>
              <a:rPr sz="2200" spc="-10" dirty="0">
                <a:latin typeface="Carlito"/>
                <a:cs typeface="Carlito"/>
              </a:rPr>
              <a:t>swarm</a:t>
            </a:r>
            <a:r>
              <a:rPr sz="2200" spc="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mode.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6733" y="1607820"/>
            <a:ext cx="70497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How </a:t>
            </a:r>
            <a:r>
              <a:rPr sz="3200" spc="-15" dirty="0"/>
              <a:t>to </a:t>
            </a:r>
            <a:r>
              <a:rPr sz="3200" spc="-10" dirty="0"/>
              <a:t>update </a:t>
            </a:r>
            <a:r>
              <a:rPr sz="3200" dirty="0"/>
              <a:t>our services in</a:t>
            </a:r>
            <a:r>
              <a:rPr sz="3200" spc="-45" dirty="0"/>
              <a:t> </a:t>
            </a:r>
            <a:r>
              <a:rPr sz="3200" spc="-5" dirty="0"/>
              <a:t>Production?</a:t>
            </a:r>
            <a:endParaRPr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3353" y="1270670"/>
            <a:ext cx="2869334" cy="4377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9679" y="1375810"/>
            <a:ext cx="2821248" cy="4268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9338" y="464312"/>
            <a:ext cx="59048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Provision </a:t>
            </a:r>
            <a:r>
              <a:rPr sz="4400" dirty="0"/>
              <a:t>a </a:t>
            </a:r>
            <a:r>
              <a:rPr sz="4400" spc="-20" dirty="0"/>
              <a:t>Swarm</a:t>
            </a:r>
            <a:r>
              <a:rPr sz="4400" spc="-40" dirty="0"/>
              <a:t> </a:t>
            </a:r>
            <a:r>
              <a:rPr sz="4400" spc="-15" dirty="0"/>
              <a:t>Cluster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16265"/>
            <a:ext cx="7739380" cy="2919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Step 1: Deploy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VMs,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one will be used </a:t>
            </a:r>
            <a:r>
              <a:rPr sz="2000" spc="-15" dirty="0">
                <a:solidFill>
                  <a:srgbClr val="FF000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Swam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manager node,  and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other one will be used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as a </a:t>
            </a:r>
            <a:r>
              <a:rPr sz="2000" spc="-20" dirty="0">
                <a:solidFill>
                  <a:srgbClr val="FF0000"/>
                </a:solidFill>
                <a:latin typeface="Carlito"/>
                <a:cs typeface="Carlito"/>
              </a:rPr>
              <a:t>worker</a:t>
            </a:r>
            <a:r>
              <a:rPr sz="2000" spc="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node.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2750">
              <a:latin typeface="Carlito"/>
              <a:cs typeface="Carlito"/>
            </a:endParaRPr>
          </a:p>
          <a:p>
            <a:pPr marL="355600" marR="35877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Step 2: Appoint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first </a:t>
            </a:r>
            <a:r>
              <a:rPr sz="2000" dirty="0">
                <a:latin typeface="Carlito"/>
                <a:cs typeface="Carlito"/>
              </a:rPr>
              <a:t>VM as </a:t>
            </a:r>
            <a:r>
              <a:rPr sz="2000" spc="-10" dirty="0">
                <a:latin typeface="Carlito"/>
                <a:cs typeface="Carlito"/>
              </a:rPr>
              <a:t>Swarm </a:t>
            </a:r>
            <a:r>
              <a:rPr sz="2000" spc="-5" dirty="0">
                <a:latin typeface="Carlito"/>
                <a:cs typeface="Carlito"/>
              </a:rPr>
              <a:t>manager node and initialize </a:t>
            </a:r>
            <a:r>
              <a:rPr sz="2000" dirty="0">
                <a:latin typeface="Carlito"/>
                <a:cs typeface="Carlito"/>
              </a:rPr>
              <a:t>a  </a:t>
            </a:r>
            <a:r>
              <a:rPr sz="2000" spc="-10" dirty="0">
                <a:latin typeface="Carlito"/>
                <a:cs typeface="Carlito"/>
              </a:rPr>
              <a:t>Swarm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30" dirty="0">
                <a:latin typeface="Carlito"/>
                <a:cs typeface="Carlito"/>
              </a:rPr>
              <a:t>cluster.</a:t>
            </a:r>
            <a:endParaRPr sz="20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600" spc="-10" dirty="0">
                <a:latin typeface="Carlito"/>
                <a:cs typeface="Carlito"/>
              </a:rPr>
              <a:t>docker swarm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init</a:t>
            </a:r>
            <a:endParaRPr sz="16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–"/>
            </a:pPr>
            <a:endParaRPr sz="22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Step 3: Let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second </a:t>
            </a:r>
            <a:r>
              <a:rPr sz="2000" dirty="0">
                <a:latin typeface="Carlito"/>
                <a:cs typeface="Carlito"/>
              </a:rPr>
              <a:t>VM </a:t>
            </a:r>
            <a:r>
              <a:rPr sz="2000" spc="-5" dirty="0">
                <a:latin typeface="Carlito"/>
                <a:cs typeface="Carlito"/>
              </a:rPr>
              <a:t>join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Swarm cluster </a:t>
            </a:r>
            <a:r>
              <a:rPr sz="2000" dirty="0">
                <a:latin typeface="Carlito"/>
                <a:cs typeface="Carlito"/>
              </a:rPr>
              <a:t>as a </a:t>
            </a:r>
            <a:r>
              <a:rPr sz="2000" spc="-20" dirty="0">
                <a:latin typeface="Carlito"/>
                <a:cs typeface="Carlito"/>
              </a:rPr>
              <a:t>worker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node.</a:t>
            </a:r>
            <a:endParaRPr sz="20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600" spc="-10" dirty="0">
                <a:latin typeface="Carlito"/>
                <a:cs typeface="Carlito"/>
              </a:rPr>
              <a:t>docker swarm</a:t>
            </a:r>
            <a:r>
              <a:rPr sz="1600" dirty="0">
                <a:latin typeface="Carlito"/>
                <a:cs typeface="Carlito"/>
              </a:rPr>
              <a:t> join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9338" y="464312"/>
            <a:ext cx="59048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Provision </a:t>
            </a:r>
            <a:r>
              <a:rPr sz="4400" dirty="0"/>
              <a:t>a </a:t>
            </a:r>
            <a:r>
              <a:rPr sz="4400" spc="-20" dirty="0"/>
              <a:t>Swarm</a:t>
            </a:r>
            <a:r>
              <a:rPr sz="4400" spc="-40" dirty="0"/>
              <a:t> </a:t>
            </a:r>
            <a:r>
              <a:rPr sz="4400" spc="-15" dirty="0"/>
              <a:t>Cluster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16265"/>
            <a:ext cx="7739380" cy="2919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Step 1: Deploy </a:t>
            </a:r>
            <a:r>
              <a:rPr sz="2000" spc="-10" dirty="0">
                <a:latin typeface="Carlito"/>
                <a:cs typeface="Carlito"/>
              </a:rPr>
              <a:t>two </a:t>
            </a:r>
            <a:r>
              <a:rPr sz="2000" dirty="0">
                <a:latin typeface="Carlito"/>
                <a:cs typeface="Carlito"/>
              </a:rPr>
              <a:t>VMs, </a:t>
            </a:r>
            <a:r>
              <a:rPr sz="2000" spc="-5" dirty="0">
                <a:latin typeface="Carlito"/>
                <a:cs typeface="Carlito"/>
              </a:rPr>
              <a:t>one will be used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Swam </a:t>
            </a:r>
            <a:r>
              <a:rPr sz="2000" spc="-5" dirty="0">
                <a:latin typeface="Carlito"/>
                <a:cs typeface="Carlito"/>
              </a:rPr>
              <a:t>manager node,  and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other one will be used </a:t>
            </a:r>
            <a:r>
              <a:rPr sz="2000" dirty="0">
                <a:latin typeface="Carlito"/>
                <a:cs typeface="Carlito"/>
              </a:rPr>
              <a:t>as a </a:t>
            </a:r>
            <a:r>
              <a:rPr sz="2000" spc="-20" dirty="0">
                <a:latin typeface="Carlito"/>
                <a:cs typeface="Carlito"/>
              </a:rPr>
              <a:t>worker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node.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2750">
              <a:latin typeface="Carlito"/>
              <a:cs typeface="Carlito"/>
            </a:endParaRPr>
          </a:p>
          <a:p>
            <a:pPr marL="355600" marR="35877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Step 2: Appoint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sz="2000" spc="-15" dirty="0">
                <a:solidFill>
                  <a:srgbClr val="FF0000"/>
                </a:solidFill>
                <a:latin typeface="Carlito"/>
                <a:cs typeface="Carlito"/>
              </a:rPr>
              <a:t>first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VM as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Swarm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manager node and initialize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a 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Swarm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FF0000"/>
                </a:solidFill>
                <a:latin typeface="Carlito"/>
                <a:cs typeface="Carlito"/>
              </a:rPr>
              <a:t>cluster.</a:t>
            </a:r>
            <a:endParaRPr sz="20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600" spc="-10" dirty="0">
                <a:solidFill>
                  <a:srgbClr val="FF0000"/>
                </a:solidFill>
                <a:latin typeface="Carlito"/>
                <a:cs typeface="Carlito"/>
              </a:rPr>
              <a:t>docker swarm</a:t>
            </a:r>
            <a:r>
              <a:rPr sz="16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rlito"/>
                <a:cs typeface="Carlito"/>
              </a:rPr>
              <a:t>init</a:t>
            </a:r>
            <a:endParaRPr sz="16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har char="–"/>
            </a:pPr>
            <a:endParaRPr sz="22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Step 3: Let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second </a:t>
            </a:r>
            <a:r>
              <a:rPr sz="2000" dirty="0">
                <a:latin typeface="Carlito"/>
                <a:cs typeface="Carlito"/>
              </a:rPr>
              <a:t>VM </a:t>
            </a:r>
            <a:r>
              <a:rPr sz="2000" spc="-5" dirty="0">
                <a:latin typeface="Carlito"/>
                <a:cs typeface="Carlito"/>
              </a:rPr>
              <a:t>join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Swarm cluster </a:t>
            </a:r>
            <a:r>
              <a:rPr sz="2000" dirty="0">
                <a:latin typeface="Carlito"/>
                <a:cs typeface="Carlito"/>
              </a:rPr>
              <a:t>as a </a:t>
            </a:r>
            <a:r>
              <a:rPr sz="2000" spc="-20" dirty="0">
                <a:latin typeface="Carlito"/>
                <a:cs typeface="Carlito"/>
              </a:rPr>
              <a:t>worker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node.</a:t>
            </a:r>
            <a:endParaRPr sz="20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600" spc="-10" dirty="0">
                <a:latin typeface="Carlito"/>
                <a:cs typeface="Carlito"/>
              </a:rPr>
              <a:t>docker swarm</a:t>
            </a:r>
            <a:r>
              <a:rPr sz="1600" dirty="0">
                <a:latin typeface="Carlito"/>
                <a:cs typeface="Carlito"/>
              </a:rPr>
              <a:t> join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9338" y="464312"/>
            <a:ext cx="59048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Provision </a:t>
            </a:r>
            <a:r>
              <a:rPr sz="4400" dirty="0"/>
              <a:t>a </a:t>
            </a:r>
            <a:r>
              <a:rPr sz="4400" spc="-20" dirty="0"/>
              <a:t>Swarm</a:t>
            </a:r>
            <a:r>
              <a:rPr sz="4400" spc="-40" dirty="0"/>
              <a:t> </a:t>
            </a:r>
            <a:r>
              <a:rPr sz="4400" spc="-15" dirty="0"/>
              <a:t>Cluster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16265"/>
            <a:ext cx="7739380" cy="2919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Step 1: Deploy </a:t>
            </a:r>
            <a:r>
              <a:rPr sz="2000" spc="-10" dirty="0">
                <a:latin typeface="Carlito"/>
                <a:cs typeface="Carlito"/>
              </a:rPr>
              <a:t>two </a:t>
            </a:r>
            <a:r>
              <a:rPr sz="2000" dirty="0">
                <a:latin typeface="Carlito"/>
                <a:cs typeface="Carlito"/>
              </a:rPr>
              <a:t>VMs, </a:t>
            </a:r>
            <a:r>
              <a:rPr sz="2000" spc="-5" dirty="0">
                <a:latin typeface="Carlito"/>
                <a:cs typeface="Carlito"/>
              </a:rPr>
              <a:t>one will be used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Swam </a:t>
            </a:r>
            <a:r>
              <a:rPr sz="2000" spc="-5" dirty="0">
                <a:latin typeface="Carlito"/>
                <a:cs typeface="Carlito"/>
              </a:rPr>
              <a:t>manager node,  and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other one will be used </a:t>
            </a:r>
            <a:r>
              <a:rPr sz="2000" dirty="0">
                <a:latin typeface="Carlito"/>
                <a:cs typeface="Carlito"/>
              </a:rPr>
              <a:t>as a </a:t>
            </a:r>
            <a:r>
              <a:rPr sz="2000" spc="-20" dirty="0">
                <a:latin typeface="Carlito"/>
                <a:cs typeface="Carlito"/>
              </a:rPr>
              <a:t>worker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node.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2750">
              <a:latin typeface="Carlito"/>
              <a:cs typeface="Carlito"/>
            </a:endParaRPr>
          </a:p>
          <a:p>
            <a:pPr marL="355600" marR="35877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Step 2: Appoint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first </a:t>
            </a:r>
            <a:r>
              <a:rPr sz="2000" dirty="0">
                <a:latin typeface="Carlito"/>
                <a:cs typeface="Carlito"/>
              </a:rPr>
              <a:t>VM as </a:t>
            </a:r>
            <a:r>
              <a:rPr sz="2000" spc="-10" dirty="0">
                <a:latin typeface="Carlito"/>
                <a:cs typeface="Carlito"/>
              </a:rPr>
              <a:t>Swarm </a:t>
            </a:r>
            <a:r>
              <a:rPr sz="2000" spc="-5" dirty="0">
                <a:latin typeface="Carlito"/>
                <a:cs typeface="Carlito"/>
              </a:rPr>
              <a:t>manager node and initialize </a:t>
            </a:r>
            <a:r>
              <a:rPr sz="2000" dirty="0">
                <a:latin typeface="Carlito"/>
                <a:cs typeface="Carlito"/>
              </a:rPr>
              <a:t>a  </a:t>
            </a:r>
            <a:r>
              <a:rPr sz="2000" spc="-10" dirty="0">
                <a:latin typeface="Carlito"/>
                <a:cs typeface="Carlito"/>
              </a:rPr>
              <a:t>Swarm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30" dirty="0">
                <a:latin typeface="Carlito"/>
                <a:cs typeface="Carlito"/>
              </a:rPr>
              <a:t>cluster.</a:t>
            </a:r>
            <a:endParaRPr sz="20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600" spc="-10" dirty="0">
                <a:latin typeface="Carlito"/>
                <a:cs typeface="Carlito"/>
              </a:rPr>
              <a:t>docker swarm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init</a:t>
            </a:r>
            <a:endParaRPr sz="16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har char="–"/>
            </a:pPr>
            <a:endParaRPr sz="22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Step 3: Let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second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VM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join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Swarm cluster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as a </a:t>
            </a:r>
            <a:r>
              <a:rPr sz="2000" spc="-20" dirty="0">
                <a:solidFill>
                  <a:srgbClr val="FF0000"/>
                </a:solidFill>
                <a:latin typeface="Carlito"/>
                <a:cs typeface="Carlito"/>
              </a:rPr>
              <a:t>worker</a:t>
            </a:r>
            <a:r>
              <a:rPr sz="2000" spc="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node.</a:t>
            </a:r>
            <a:endParaRPr sz="20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600" spc="-10" dirty="0">
                <a:solidFill>
                  <a:srgbClr val="FF0000"/>
                </a:solidFill>
                <a:latin typeface="Carlito"/>
                <a:cs typeface="Carlito"/>
              </a:rPr>
              <a:t>docker swarm</a:t>
            </a:r>
            <a:r>
              <a:rPr sz="1600" dirty="0">
                <a:solidFill>
                  <a:srgbClr val="FF0000"/>
                </a:solidFill>
                <a:latin typeface="Carlito"/>
                <a:cs typeface="Carlito"/>
              </a:rPr>
              <a:t> join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4297" y="464312"/>
            <a:ext cx="59162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Docker </a:t>
            </a:r>
            <a:r>
              <a:rPr sz="4400" spc="-20" dirty="0"/>
              <a:t>Swarm</a:t>
            </a:r>
            <a:r>
              <a:rPr sz="4400" spc="-30" dirty="0"/>
              <a:t> </a:t>
            </a:r>
            <a:r>
              <a:rPr sz="4400" spc="-5" dirty="0"/>
              <a:t>commands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498221"/>
            <a:ext cx="7981950" cy="3272154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rlito"/>
                <a:cs typeface="Carlito"/>
              </a:rPr>
              <a:t>docker </a:t>
            </a:r>
            <a:r>
              <a:rPr sz="3200" spc="-15" dirty="0">
                <a:latin typeface="Carlito"/>
                <a:cs typeface="Carlito"/>
              </a:rPr>
              <a:t>swarm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init</a:t>
            </a:r>
            <a:endParaRPr sz="3200">
              <a:latin typeface="Carlito"/>
              <a:cs typeface="Carlito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200" spc="-10" dirty="0">
                <a:latin typeface="Carlito"/>
                <a:cs typeface="Carlito"/>
              </a:rPr>
              <a:t>Initialize </a:t>
            </a:r>
            <a:r>
              <a:rPr sz="2200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swarm.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docker </a:t>
            </a:r>
            <a:r>
              <a:rPr sz="2200" spc="-5" dirty="0">
                <a:latin typeface="Carlito"/>
                <a:cs typeface="Carlito"/>
              </a:rPr>
              <a:t>engine </a:t>
            </a:r>
            <a:r>
              <a:rPr sz="2200" spc="-15" dirty="0">
                <a:latin typeface="Carlito"/>
                <a:cs typeface="Carlito"/>
              </a:rPr>
              <a:t>targeted </a:t>
            </a:r>
            <a:r>
              <a:rPr sz="2200" spc="-10" dirty="0">
                <a:latin typeface="Carlito"/>
                <a:cs typeface="Carlito"/>
              </a:rPr>
              <a:t>by </a:t>
            </a:r>
            <a:r>
              <a:rPr sz="2200" spc="-5" dirty="0">
                <a:latin typeface="Carlito"/>
                <a:cs typeface="Carlito"/>
              </a:rPr>
              <a:t>this </a:t>
            </a:r>
            <a:r>
              <a:rPr sz="2200" spc="-10" dirty="0">
                <a:latin typeface="Carlito"/>
                <a:cs typeface="Carlito"/>
              </a:rPr>
              <a:t>command  </a:t>
            </a:r>
            <a:r>
              <a:rPr sz="2200" spc="-5" dirty="0">
                <a:latin typeface="Carlito"/>
                <a:cs typeface="Carlito"/>
              </a:rPr>
              <a:t>becomes </a:t>
            </a:r>
            <a:r>
              <a:rPr sz="2200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manager </a:t>
            </a:r>
            <a:r>
              <a:rPr sz="2200" spc="-5" dirty="0">
                <a:latin typeface="Carlito"/>
                <a:cs typeface="Carlito"/>
              </a:rPr>
              <a:t>in the newly </a:t>
            </a:r>
            <a:r>
              <a:rPr sz="2200" spc="-15" dirty="0">
                <a:latin typeface="Carlito"/>
                <a:cs typeface="Carlito"/>
              </a:rPr>
              <a:t>created </a:t>
            </a:r>
            <a:r>
              <a:rPr sz="2200" spc="-5" dirty="0">
                <a:latin typeface="Carlito"/>
                <a:cs typeface="Carlito"/>
              </a:rPr>
              <a:t>single-node</a:t>
            </a:r>
            <a:r>
              <a:rPr sz="2200" spc="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swarm.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rlito"/>
                <a:cs typeface="Carlito"/>
              </a:rPr>
              <a:t>docker </a:t>
            </a:r>
            <a:r>
              <a:rPr sz="3200" spc="-15" dirty="0">
                <a:latin typeface="Carlito"/>
                <a:cs typeface="Carlito"/>
              </a:rPr>
              <a:t>swarm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join</a:t>
            </a:r>
            <a:endParaRPr sz="32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rlito"/>
                <a:cs typeface="Carlito"/>
              </a:rPr>
              <a:t>Join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swarm </a:t>
            </a:r>
            <a:r>
              <a:rPr sz="2000" dirty="0">
                <a:latin typeface="Carlito"/>
                <a:cs typeface="Carlito"/>
              </a:rPr>
              <a:t>as a </a:t>
            </a:r>
            <a:r>
              <a:rPr sz="2000" spc="-10" dirty="0">
                <a:latin typeface="Carlito"/>
                <a:cs typeface="Carlito"/>
              </a:rPr>
              <a:t>Swarm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node.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rlito"/>
                <a:cs typeface="Carlito"/>
              </a:rPr>
              <a:t>docker </a:t>
            </a:r>
            <a:r>
              <a:rPr sz="3200" spc="-15" dirty="0">
                <a:latin typeface="Carlito"/>
                <a:cs typeface="Carlito"/>
              </a:rPr>
              <a:t>swarm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leave</a:t>
            </a:r>
            <a:endParaRPr sz="32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15" dirty="0">
                <a:latin typeface="Carlito"/>
                <a:cs typeface="Carlito"/>
              </a:rPr>
              <a:t>Leave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swarm.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5745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1935"/>
              </a:spcBef>
            </a:pPr>
            <a:r>
              <a:rPr sz="6600" b="1" spc="-5" dirty="0">
                <a:latin typeface="Times New Roman"/>
                <a:cs typeface="Times New Roman"/>
              </a:rPr>
              <a:t>Docker</a:t>
            </a:r>
            <a:endParaRPr sz="6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15"/>
              </a:spcBef>
            </a:pPr>
            <a:r>
              <a:rPr sz="4000" spc="-5" dirty="0">
                <a:latin typeface="Times New Roman"/>
                <a:cs typeface="Times New Roman"/>
              </a:rPr>
              <a:t>Client-Server</a:t>
            </a:r>
            <a:r>
              <a:rPr sz="4000" spc="-21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Architecture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0915" y="2541715"/>
            <a:ext cx="53517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Install Docker </a:t>
            </a:r>
            <a:r>
              <a:rPr b="1" dirty="0">
                <a:latin typeface="Times New Roman"/>
                <a:cs typeface="Times New Roman"/>
              </a:rPr>
              <a:t>for</a:t>
            </a:r>
            <a:r>
              <a:rPr b="1" spc="-10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Mac/Windows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3476" y="1139634"/>
            <a:ext cx="38855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Install Docker</a:t>
            </a:r>
            <a:r>
              <a:rPr b="1" spc="-8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81085"/>
            <a:ext cx="7875905" cy="306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5" dirty="0">
                <a:latin typeface="Carlito"/>
                <a:cs typeface="Carlito"/>
              </a:rPr>
              <a:t>This lecture applies </a:t>
            </a:r>
            <a:r>
              <a:rPr sz="2000" b="1" i="1" spc="-15" dirty="0">
                <a:latin typeface="Carlito"/>
                <a:cs typeface="Carlito"/>
              </a:rPr>
              <a:t>to </a:t>
            </a:r>
            <a:r>
              <a:rPr sz="2000" b="1" i="1" spc="-5" dirty="0">
                <a:latin typeface="Carlito"/>
                <a:cs typeface="Carlito"/>
              </a:rPr>
              <a:t>you if: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5" dirty="0">
                <a:latin typeface="Carlito"/>
                <a:cs typeface="Carlito"/>
              </a:rPr>
              <a:t>You </a:t>
            </a:r>
            <a:r>
              <a:rPr sz="2000" b="1" spc="-10" dirty="0">
                <a:latin typeface="Carlito"/>
                <a:cs typeface="Carlito"/>
              </a:rPr>
              <a:t>are </a:t>
            </a:r>
            <a:r>
              <a:rPr sz="2000" b="1" spc="-5" dirty="0">
                <a:latin typeface="Carlito"/>
                <a:cs typeface="Carlito"/>
              </a:rPr>
              <a:t>using</a:t>
            </a:r>
            <a:r>
              <a:rPr sz="2000" b="1" spc="50" dirty="0"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rlito"/>
                <a:cs typeface="Carlito"/>
              </a:rPr>
              <a:t>Linux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rlito"/>
                <a:cs typeface="Carlito"/>
              </a:rPr>
              <a:t>Or </a:t>
            </a:r>
            <a:r>
              <a:rPr sz="2000" b="1" spc="-10" dirty="0">
                <a:latin typeface="Carlito"/>
                <a:cs typeface="Carlito"/>
              </a:rPr>
              <a:t>you are </a:t>
            </a:r>
            <a:r>
              <a:rPr sz="2000" b="1" spc="-5" dirty="0">
                <a:latin typeface="Carlito"/>
                <a:cs typeface="Carlito"/>
              </a:rPr>
              <a:t>using </a:t>
            </a:r>
            <a:r>
              <a:rPr sz="2000" b="1" dirty="0">
                <a:latin typeface="Carlito"/>
                <a:cs typeface="Carlito"/>
              </a:rPr>
              <a:t>Mac and </a:t>
            </a:r>
            <a:r>
              <a:rPr sz="2000" b="1" spc="-5" dirty="0">
                <a:latin typeface="Carlito"/>
                <a:cs typeface="Carlito"/>
              </a:rPr>
              <a:t>your </a:t>
            </a:r>
            <a:r>
              <a:rPr sz="2000" b="1" dirty="0">
                <a:latin typeface="Carlito"/>
                <a:cs typeface="Carlito"/>
              </a:rPr>
              <a:t>Mac </a:t>
            </a:r>
            <a:r>
              <a:rPr sz="2000" b="1" spc="-10" dirty="0">
                <a:latin typeface="Carlito"/>
                <a:cs typeface="Carlito"/>
              </a:rPr>
              <a:t>version </a:t>
            </a:r>
            <a:r>
              <a:rPr sz="2000" b="1" spc="-5" dirty="0">
                <a:latin typeface="Carlito"/>
                <a:cs typeface="Carlito"/>
              </a:rPr>
              <a:t>is </a:t>
            </a:r>
            <a:r>
              <a:rPr sz="2000" b="1" spc="-5" dirty="0">
                <a:solidFill>
                  <a:srgbClr val="FF0000"/>
                </a:solidFill>
                <a:latin typeface="Carlito"/>
                <a:cs typeface="Carlito"/>
              </a:rPr>
              <a:t>OS </a:t>
            </a:r>
            <a:r>
              <a:rPr sz="2000" b="1" dirty="0">
                <a:solidFill>
                  <a:srgbClr val="FF0000"/>
                </a:solidFill>
                <a:latin typeface="Carlito"/>
                <a:cs typeface="Carlito"/>
              </a:rPr>
              <a:t>X </a:t>
            </a:r>
            <a:r>
              <a:rPr sz="2000" b="1" spc="-5" dirty="0">
                <a:solidFill>
                  <a:srgbClr val="FF0000"/>
                </a:solidFill>
                <a:latin typeface="Carlito"/>
                <a:cs typeface="Carlito"/>
              </a:rPr>
              <a:t>10.10.3 or</a:t>
            </a:r>
            <a:r>
              <a:rPr sz="2000" b="1" spc="1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rlito"/>
                <a:cs typeface="Carlito"/>
              </a:rPr>
              <a:t>newer</a:t>
            </a:r>
            <a:endParaRPr sz="20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rlito"/>
                <a:cs typeface="Carlito"/>
              </a:rPr>
              <a:t>Or </a:t>
            </a:r>
            <a:r>
              <a:rPr sz="2000" b="1" spc="-10" dirty="0">
                <a:latin typeface="Carlito"/>
                <a:cs typeface="Carlito"/>
              </a:rPr>
              <a:t>you are </a:t>
            </a:r>
            <a:r>
              <a:rPr sz="2000" b="1" spc="-5" dirty="0">
                <a:latin typeface="Carlito"/>
                <a:cs typeface="Carlito"/>
              </a:rPr>
              <a:t>using Windows </a:t>
            </a:r>
            <a:r>
              <a:rPr sz="2000" b="1" dirty="0">
                <a:latin typeface="Carlito"/>
                <a:cs typeface="Carlito"/>
              </a:rPr>
              <a:t>and </a:t>
            </a:r>
            <a:r>
              <a:rPr sz="2000" b="1" spc="-5" dirty="0">
                <a:latin typeface="Carlito"/>
                <a:cs typeface="Carlito"/>
              </a:rPr>
              <a:t>your Windows </a:t>
            </a:r>
            <a:r>
              <a:rPr sz="2000" b="1" spc="-10" dirty="0">
                <a:latin typeface="Carlito"/>
                <a:cs typeface="Carlito"/>
              </a:rPr>
              <a:t>version </a:t>
            </a:r>
            <a:r>
              <a:rPr sz="2000" b="1" spc="-5" dirty="0">
                <a:latin typeface="Carlito"/>
                <a:cs typeface="Carlito"/>
              </a:rPr>
              <a:t>is </a:t>
            </a:r>
            <a:r>
              <a:rPr sz="2000" b="1" spc="-5" dirty="0">
                <a:solidFill>
                  <a:srgbClr val="FF0000"/>
                </a:solidFill>
                <a:latin typeface="Carlito"/>
                <a:cs typeface="Carlito"/>
              </a:rPr>
              <a:t>Windows 10 or  newer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Carlito"/>
              <a:cs typeface="Carlito"/>
            </a:endParaRPr>
          </a:p>
          <a:p>
            <a:pPr marL="12700" marR="291465">
              <a:lnSpc>
                <a:spcPts val="2130"/>
              </a:lnSpc>
            </a:pPr>
            <a:r>
              <a:rPr sz="1800" b="1" spc="-5" dirty="0">
                <a:latin typeface="Carlito"/>
                <a:cs typeface="Carlito"/>
              </a:rPr>
              <a:t>Otherwise, </a:t>
            </a:r>
            <a:r>
              <a:rPr sz="1800" b="1" spc="-10" dirty="0">
                <a:latin typeface="Carlito"/>
                <a:cs typeface="Carlito"/>
              </a:rPr>
              <a:t>you can skip </a:t>
            </a:r>
            <a:r>
              <a:rPr sz="1800" b="1" spc="-5" dirty="0">
                <a:latin typeface="Carlito"/>
                <a:cs typeface="Carlito"/>
              </a:rPr>
              <a:t>this </a:t>
            </a:r>
            <a:r>
              <a:rPr sz="1800" b="1" spc="-10" dirty="0">
                <a:latin typeface="Carlito"/>
                <a:cs typeface="Carlito"/>
              </a:rPr>
              <a:t>lecture </a:t>
            </a:r>
            <a:r>
              <a:rPr sz="1800" b="1" spc="-5" dirty="0">
                <a:latin typeface="Carlito"/>
                <a:cs typeface="Carlito"/>
              </a:rPr>
              <a:t>and </a:t>
            </a:r>
            <a:r>
              <a:rPr sz="1800" b="1" spc="-15" dirty="0">
                <a:latin typeface="Carlito"/>
                <a:cs typeface="Carlito"/>
              </a:rPr>
              <a:t>follow </a:t>
            </a:r>
            <a:r>
              <a:rPr sz="1800" b="1" spc="-5" dirty="0">
                <a:latin typeface="Carlito"/>
                <a:cs typeface="Carlito"/>
              </a:rPr>
              <a:t>the </a:t>
            </a:r>
            <a:r>
              <a:rPr sz="1800" b="1" spc="-15" dirty="0">
                <a:latin typeface="Carlito"/>
                <a:cs typeface="Carlito"/>
              </a:rPr>
              <a:t>installation </a:t>
            </a:r>
            <a:r>
              <a:rPr sz="1800" b="1" spc="-5" dirty="0">
                <a:latin typeface="Carlito"/>
                <a:cs typeface="Carlito"/>
              </a:rPr>
              <a:t>guide of the </a:t>
            </a:r>
            <a:r>
              <a:rPr sz="1800" b="1" spc="-15" dirty="0">
                <a:latin typeface="Carlito"/>
                <a:cs typeface="Carlito"/>
              </a:rPr>
              <a:t>next  </a:t>
            </a:r>
            <a:r>
              <a:rPr sz="1800" b="1" spc="-10" dirty="0">
                <a:latin typeface="Carlito"/>
                <a:cs typeface="Carlito"/>
              </a:rPr>
              <a:t>lecture.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4312" y="1139634"/>
            <a:ext cx="37242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Install Docker</a:t>
            </a:r>
            <a:r>
              <a:rPr b="1" spc="-125" dirty="0">
                <a:latin typeface="Times New Roman"/>
                <a:cs typeface="Times New Roman"/>
              </a:rPr>
              <a:t> </a:t>
            </a:r>
            <a:r>
              <a:rPr b="1" spc="-45" dirty="0">
                <a:latin typeface="Times New Roman"/>
                <a:cs typeface="Times New Roman"/>
              </a:rPr>
              <a:t>Toolbox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4312" y="1139634"/>
            <a:ext cx="37242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Install Docker</a:t>
            </a:r>
            <a:r>
              <a:rPr b="1" spc="-125" dirty="0">
                <a:latin typeface="Times New Roman"/>
                <a:cs typeface="Times New Roman"/>
              </a:rPr>
              <a:t> </a:t>
            </a:r>
            <a:r>
              <a:rPr b="1" spc="-45" dirty="0">
                <a:latin typeface="Times New Roman"/>
                <a:cs typeface="Times New Roman"/>
              </a:rPr>
              <a:t>Toolbox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51494"/>
            <a:ext cx="7984490" cy="3407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5" dirty="0">
                <a:latin typeface="Carlito"/>
                <a:cs typeface="Carlito"/>
              </a:rPr>
              <a:t>This lecture applies </a:t>
            </a:r>
            <a:r>
              <a:rPr sz="2000" b="1" i="1" spc="-15" dirty="0">
                <a:latin typeface="Carlito"/>
                <a:cs typeface="Carlito"/>
              </a:rPr>
              <a:t>to </a:t>
            </a:r>
            <a:r>
              <a:rPr sz="2000" b="1" i="1" spc="-5" dirty="0">
                <a:latin typeface="Carlito"/>
                <a:cs typeface="Carlito"/>
              </a:rPr>
              <a:t>you if: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60" dirty="0">
                <a:latin typeface="Carlito"/>
                <a:cs typeface="Carlito"/>
              </a:rPr>
              <a:t>You </a:t>
            </a:r>
            <a:r>
              <a:rPr sz="2000" b="1" spc="-10" dirty="0">
                <a:latin typeface="Carlito"/>
                <a:cs typeface="Carlito"/>
              </a:rPr>
              <a:t>are </a:t>
            </a:r>
            <a:r>
              <a:rPr sz="2000" b="1" spc="-5" dirty="0">
                <a:latin typeface="Carlito"/>
                <a:cs typeface="Carlito"/>
              </a:rPr>
              <a:t>using </a:t>
            </a:r>
            <a:r>
              <a:rPr sz="2000" b="1" dirty="0">
                <a:latin typeface="Carlito"/>
                <a:cs typeface="Carlito"/>
              </a:rPr>
              <a:t>Mac and </a:t>
            </a:r>
            <a:r>
              <a:rPr sz="2000" b="1" spc="-5" dirty="0">
                <a:latin typeface="Carlito"/>
                <a:cs typeface="Carlito"/>
              </a:rPr>
              <a:t>your </a:t>
            </a:r>
            <a:r>
              <a:rPr sz="2000" b="1" dirty="0">
                <a:latin typeface="Carlito"/>
                <a:cs typeface="Carlito"/>
              </a:rPr>
              <a:t>Mac </a:t>
            </a:r>
            <a:r>
              <a:rPr sz="2000" b="1" spc="-10" dirty="0">
                <a:latin typeface="Carlito"/>
                <a:cs typeface="Carlito"/>
              </a:rPr>
              <a:t>version </a:t>
            </a:r>
            <a:r>
              <a:rPr sz="2000" b="1" spc="-5" dirty="0">
                <a:latin typeface="Carlito"/>
                <a:cs typeface="Carlito"/>
              </a:rPr>
              <a:t>is </a:t>
            </a:r>
            <a:r>
              <a:rPr sz="2000" b="1" spc="-5" dirty="0">
                <a:solidFill>
                  <a:srgbClr val="FF0000"/>
                </a:solidFill>
                <a:latin typeface="Carlito"/>
                <a:cs typeface="Carlito"/>
              </a:rPr>
              <a:t>older than OS </a:t>
            </a:r>
            <a:r>
              <a:rPr sz="2000" b="1" dirty="0">
                <a:solidFill>
                  <a:srgbClr val="FF0000"/>
                </a:solidFill>
                <a:latin typeface="Carlito"/>
                <a:cs typeface="Carlito"/>
              </a:rPr>
              <a:t>X</a:t>
            </a:r>
            <a:r>
              <a:rPr sz="2000" b="1" spc="7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rlito"/>
                <a:cs typeface="Carlito"/>
              </a:rPr>
              <a:t>10.10.3.</a:t>
            </a:r>
            <a:endParaRPr sz="2000">
              <a:latin typeface="Carlito"/>
              <a:cs typeface="Carlito"/>
            </a:endParaRPr>
          </a:p>
          <a:p>
            <a:pPr marL="355600" marR="605155" indent="-342900">
              <a:lnSpc>
                <a:spcPts val="2130"/>
              </a:lnSpc>
              <a:spcBef>
                <a:spcPts val="5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rlito"/>
                <a:cs typeface="Carlito"/>
              </a:rPr>
              <a:t>Or </a:t>
            </a:r>
            <a:r>
              <a:rPr sz="2000" b="1" spc="-10" dirty="0">
                <a:latin typeface="Carlito"/>
                <a:cs typeface="Carlito"/>
              </a:rPr>
              <a:t>you are </a:t>
            </a:r>
            <a:r>
              <a:rPr sz="2000" b="1" spc="-5" dirty="0">
                <a:latin typeface="Carlito"/>
                <a:cs typeface="Carlito"/>
              </a:rPr>
              <a:t>using Windows </a:t>
            </a:r>
            <a:r>
              <a:rPr sz="2000" b="1" dirty="0">
                <a:latin typeface="Carlito"/>
                <a:cs typeface="Carlito"/>
              </a:rPr>
              <a:t>and </a:t>
            </a:r>
            <a:r>
              <a:rPr sz="2000" b="1" spc="-5" dirty="0">
                <a:latin typeface="Carlito"/>
                <a:cs typeface="Carlito"/>
              </a:rPr>
              <a:t>your Windows </a:t>
            </a:r>
            <a:r>
              <a:rPr sz="2000" b="1" spc="-10" dirty="0">
                <a:latin typeface="Carlito"/>
                <a:cs typeface="Carlito"/>
              </a:rPr>
              <a:t>version </a:t>
            </a:r>
            <a:r>
              <a:rPr sz="2000" b="1" spc="-5" dirty="0">
                <a:latin typeface="Carlito"/>
                <a:cs typeface="Carlito"/>
              </a:rPr>
              <a:t>is </a:t>
            </a:r>
            <a:r>
              <a:rPr sz="2000" b="1" spc="-5" dirty="0">
                <a:solidFill>
                  <a:srgbClr val="FF0000"/>
                </a:solidFill>
                <a:latin typeface="Carlito"/>
                <a:cs typeface="Carlito"/>
              </a:rPr>
              <a:t>older than  Windows 10.</a:t>
            </a:r>
            <a:endParaRPr sz="2000">
              <a:latin typeface="Carlito"/>
              <a:cs typeface="Carlito"/>
            </a:endParaRPr>
          </a:p>
          <a:p>
            <a:pPr marL="355600" marR="343535" indent="-342900">
              <a:lnSpc>
                <a:spcPts val="2130"/>
              </a:lnSpc>
              <a:spcBef>
                <a:spcPts val="5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rlito"/>
                <a:cs typeface="Carlito"/>
              </a:rPr>
              <a:t>Or </a:t>
            </a:r>
            <a:r>
              <a:rPr sz="2000" b="1" spc="-10" dirty="0">
                <a:latin typeface="Carlito"/>
                <a:cs typeface="Carlito"/>
              </a:rPr>
              <a:t>you </a:t>
            </a:r>
            <a:r>
              <a:rPr sz="2000" b="1" spc="-15" dirty="0">
                <a:latin typeface="Carlito"/>
                <a:cs typeface="Carlito"/>
              </a:rPr>
              <a:t>want to </a:t>
            </a:r>
            <a:r>
              <a:rPr sz="2000" b="1" spc="-10" dirty="0">
                <a:latin typeface="Carlito"/>
                <a:cs typeface="Carlito"/>
              </a:rPr>
              <a:t>install Docker </a:t>
            </a:r>
            <a:r>
              <a:rPr sz="2000" b="1" spc="-5" dirty="0">
                <a:latin typeface="Carlito"/>
                <a:cs typeface="Carlito"/>
              </a:rPr>
              <a:t>Machine or </a:t>
            </a:r>
            <a:r>
              <a:rPr sz="2000" b="1" spc="-10" dirty="0">
                <a:latin typeface="Carlito"/>
                <a:cs typeface="Carlito"/>
              </a:rPr>
              <a:t>Kitematic instead </a:t>
            </a:r>
            <a:r>
              <a:rPr sz="2000" b="1" dirty="0">
                <a:latin typeface="Carlito"/>
                <a:cs typeface="Carlito"/>
              </a:rPr>
              <a:t>of </a:t>
            </a:r>
            <a:r>
              <a:rPr sz="2000" b="1" spc="-10" dirty="0">
                <a:latin typeface="Carlito"/>
                <a:cs typeface="Carlito"/>
              </a:rPr>
              <a:t>Docker  </a:t>
            </a:r>
            <a:r>
              <a:rPr sz="2000" b="1" spc="-5" dirty="0">
                <a:latin typeface="Carlito"/>
                <a:cs typeface="Carlito"/>
              </a:rPr>
              <a:t>Engine.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Carlito"/>
              <a:cs typeface="Carlito"/>
            </a:endParaRPr>
          </a:p>
          <a:p>
            <a:pPr marL="12700" marR="5080">
              <a:lnSpc>
                <a:spcPts val="1970"/>
              </a:lnSpc>
            </a:pPr>
            <a:r>
              <a:rPr sz="1800" b="1" spc="-5" dirty="0">
                <a:latin typeface="Carlito"/>
                <a:cs typeface="Carlito"/>
              </a:rPr>
              <a:t>Otherwise, </a:t>
            </a:r>
            <a:r>
              <a:rPr sz="1800" b="1" spc="-10" dirty="0">
                <a:latin typeface="Carlito"/>
                <a:cs typeface="Carlito"/>
              </a:rPr>
              <a:t>you can skip </a:t>
            </a:r>
            <a:r>
              <a:rPr sz="1800" b="1" spc="-5" dirty="0">
                <a:latin typeface="Carlito"/>
                <a:cs typeface="Carlito"/>
              </a:rPr>
              <a:t>this </a:t>
            </a:r>
            <a:r>
              <a:rPr sz="1800" b="1" spc="-10" dirty="0">
                <a:latin typeface="Carlito"/>
                <a:cs typeface="Carlito"/>
              </a:rPr>
              <a:t>lecture </a:t>
            </a:r>
            <a:r>
              <a:rPr sz="1800" b="1" spc="-5" dirty="0">
                <a:latin typeface="Carlito"/>
                <a:cs typeface="Carlito"/>
              </a:rPr>
              <a:t>and </a:t>
            </a:r>
            <a:r>
              <a:rPr sz="1800" b="1" spc="-15" dirty="0">
                <a:latin typeface="Carlito"/>
                <a:cs typeface="Carlito"/>
              </a:rPr>
              <a:t>follow </a:t>
            </a:r>
            <a:r>
              <a:rPr sz="1800" b="1" spc="-5" dirty="0">
                <a:latin typeface="Carlito"/>
                <a:cs typeface="Carlito"/>
              </a:rPr>
              <a:t>the </a:t>
            </a:r>
            <a:r>
              <a:rPr sz="1800" b="1" spc="-15" dirty="0">
                <a:latin typeface="Carlito"/>
                <a:cs typeface="Carlito"/>
              </a:rPr>
              <a:t>installation </a:t>
            </a:r>
            <a:r>
              <a:rPr sz="1800" b="1" spc="-5" dirty="0">
                <a:latin typeface="Carlito"/>
                <a:cs typeface="Carlito"/>
              </a:rPr>
              <a:t>guide of the </a:t>
            </a:r>
            <a:r>
              <a:rPr sz="1800" b="1" spc="-10" dirty="0">
                <a:latin typeface="Carlito"/>
                <a:cs typeface="Carlito"/>
              </a:rPr>
              <a:t>previous  lecture.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800" b="1" spc="-5" dirty="0">
                <a:latin typeface="Carlito"/>
                <a:cs typeface="Carlito"/>
              </a:rPr>
              <a:t>If </a:t>
            </a:r>
            <a:r>
              <a:rPr sz="1800" b="1" spc="-10" dirty="0">
                <a:latin typeface="Carlito"/>
                <a:cs typeface="Carlito"/>
              </a:rPr>
              <a:t>you already installed </a:t>
            </a:r>
            <a:r>
              <a:rPr sz="1800" b="1" spc="-15" dirty="0">
                <a:solidFill>
                  <a:srgbClr val="FF0000"/>
                </a:solidFill>
                <a:latin typeface="Carlito"/>
                <a:cs typeface="Carlito"/>
              </a:rPr>
              <a:t>Docker </a:t>
            </a:r>
            <a:r>
              <a:rPr sz="1800" b="1" spc="-10" dirty="0">
                <a:solidFill>
                  <a:srgbClr val="FF0000"/>
                </a:solidFill>
                <a:latin typeface="Carlito"/>
                <a:cs typeface="Carlito"/>
              </a:rPr>
              <a:t>for </a:t>
            </a: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Mac/Windows</a:t>
            </a:r>
            <a:r>
              <a:rPr sz="1800" b="1" spc="-5" dirty="0">
                <a:latin typeface="Carlito"/>
                <a:cs typeface="Carlito"/>
              </a:rPr>
              <a:t>, </a:t>
            </a:r>
            <a:r>
              <a:rPr sz="1800" b="1" spc="-10" dirty="0">
                <a:latin typeface="Carlito"/>
                <a:cs typeface="Carlito"/>
              </a:rPr>
              <a:t>you can skip </a:t>
            </a:r>
            <a:r>
              <a:rPr sz="1800" b="1" spc="-5" dirty="0">
                <a:latin typeface="Carlito"/>
                <a:cs typeface="Carlito"/>
              </a:rPr>
              <a:t>this </a:t>
            </a:r>
            <a:r>
              <a:rPr sz="1800" b="1" spc="-10" dirty="0">
                <a:latin typeface="Carlito"/>
                <a:cs typeface="Carlito"/>
              </a:rPr>
              <a:t>lecture for</a:t>
            </a:r>
            <a:r>
              <a:rPr sz="1800" b="1" spc="120" dirty="0">
                <a:latin typeface="Carlito"/>
                <a:cs typeface="Carlito"/>
              </a:rPr>
              <a:t> </a:t>
            </a:r>
            <a:r>
              <a:rPr sz="1800" b="1" spc="-35" dirty="0">
                <a:latin typeface="Carlito"/>
                <a:cs typeface="Carlito"/>
              </a:rPr>
              <a:t>now.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647" rIns="0" bIns="0" rtlCol="0">
            <a:spAutoFit/>
          </a:bodyPr>
          <a:lstStyle/>
          <a:p>
            <a:pPr marL="1045844" marR="5080" indent="904240">
              <a:lnSpc>
                <a:spcPct val="120000"/>
              </a:lnSpc>
              <a:spcBef>
                <a:spcPts val="100"/>
              </a:spcBef>
            </a:pPr>
            <a:r>
              <a:rPr sz="5000" b="1" spc="-5" dirty="0">
                <a:latin typeface="Times New Roman"/>
                <a:cs typeface="Times New Roman"/>
              </a:rPr>
              <a:t>Important  </a:t>
            </a:r>
            <a:r>
              <a:rPr sz="5000" b="1" dirty="0">
                <a:latin typeface="Times New Roman"/>
                <a:cs typeface="Times New Roman"/>
              </a:rPr>
              <a:t>Docker</a:t>
            </a:r>
            <a:r>
              <a:rPr sz="5000" b="1" spc="-150" dirty="0">
                <a:latin typeface="Times New Roman"/>
                <a:cs typeface="Times New Roman"/>
              </a:rPr>
              <a:t> </a:t>
            </a:r>
            <a:r>
              <a:rPr sz="5000" b="1" spc="-5" dirty="0">
                <a:latin typeface="Times New Roman"/>
                <a:cs typeface="Times New Roman"/>
              </a:rPr>
              <a:t>Concepts</a:t>
            </a:r>
            <a:endParaRPr sz="5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3484" y="675640"/>
            <a:ext cx="1961516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I</a:t>
            </a:r>
            <a:r>
              <a:rPr sz="4400" spc="-10" dirty="0"/>
              <a:t>m</a:t>
            </a:r>
            <a:r>
              <a:rPr sz="4400" dirty="0"/>
              <a:t>a</a:t>
            </a:r>
            <a:r>
              <a:rPr sz="4400" spc="-35" dirty="0"/>
              <a:t>g</a:t>
            </a:r>
            <a:r>
              <a:rPr sz="4400" spc="-5" dirty="0"/>
              <a:t>e</a:t>
            </a:r>
            <a:r>
              <a:rPr sz="440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5874"/>
            <a:ext cx="7921625" cy="2235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Images </a:t>
            </a:r>
            <a:r>
              <a:rPr sz="2500" spc="-10" dirty="0">
                <a:latin typeface="Carlito"/>
                <a:cs typeface="Carlito"/>
              </a:rPr>
              <a:t>are read </a:t>
            </a:r>
            <a:r>
              <a:rPr sz="2500" spc="-5" dirty="0">
                <a:latin typeface="Carlito"/>
                <a:cs typeface="Carlito"/>
              </a:rPr>
              <a:t>only </a:t>
            </a:r>
            <a:r>
              <a:rPr sz="2500" spc="-10" dirty="0">
                <a:latin typeface="Carlito"/>
                <a:cs typeface="Carlito"/>
              </a:rPr>
              <a:t>templates </a:t>
            </a:r>
            <a:r>
              <a:rPr sz="2500" spc="-5" dirty="0">
                <a:latin typeface="Carlito"/>
                <a:cs typeface="Carlito"/>
              </a:rPr>
              <a:t>used </a:t>
            </a:r>
            <a:r>
              <a:rPr sz="2500" spc="-15" dirty="0">
                <a:latin typeface="Carlito"/>
                <a:cs typeface="Carlito"/>
              </a:rPr>
              <a:t>to create</a:t>
            </a:r>
            <a:r>
              <a:rPr sz="2500" spc="45" dirty="0">
                <a:latin typeface="Carlito"/>
                <a:cs typeface="Carlito"/>
              </a:rPr>
              <a:t> </a:t>
            </a:r>
            <a:r>
              <a:rPr sz="2500" spc="-15" dirty="0">
                <a:latin typeface="Carlito"/>
                <a:cs typeface="Carlito"/>
              </a:rPr>
              <a:t>containers.</a:t>
            </a:r>
            <a:endParaRPr sz="2500"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Images </a:t>
            </a:r>
            <a:r>
              <a:rPr sz="2500" spc="-10" dirty="0">
                <a:latin typeface="Carlito"/>
                <a:cs typeface="Carlito"/>
              </a:rPr>
              <a:t>are created </a:t>
            </a:r>
            <a:r>
              <a:rPr sz="2500" dirty="0">
                <a:latin typeface="Carlito"/>
                <a:cs typeface="Carlito"/>
              </a:rPr>
              <a:t>with the </a:t>
            </a:r>
            <a:r>
              <a:rPr sz="2500" spc="-15" dirty="0">
                <a:latin typeface="Carlito"/>
                <a:cs typeface="Carlito"/>
              </a:rPr>
              <a:t>docker </a:t>
            </a:r>
            <a:r>
              <a:rPr sz="2500" spc="-5" dirty="0">
                <a:latin typeface="Carlito"/>
                <a:cs typeface="Carlito"/>
              </a:rPr>
              <a:t>build command, </a:t>
            </a:r>
            <a:r>
              <a:rPr sz="2500" dirty="0">
                <a:latin typeface="Carlito"/>
                <a:cs typeface="Carlito"/>
              </a:rPr>
              <a:t>either  </a:t>
            </a:r>
            <a:r>
              <a:rPr sz="2500" spc="-10" dirty="0">
                <a:latin typeface="Carlito"/>
                <a:cs typeface="Carlito"/>
              </a:rPr>
              <a:t>by </a:t>
            </a:r>
            <a:r>
              <a:rPr sz="2500" spc="-5" dirty="0">
                <a:latin typeface="Carlito"/>
                <a:cs typeface="Carlito"/>
              </a:rPr>
              <a:t>us or </a:t>
            </a:r>
            <a:r>
              <a:rPr sz="2500" spc="-10" dirty="0">
                <a:latin typeface="Carlito"/>
                <a:cs typeface="Carlito"/>
              </a:rPr>
              <a:t>by </a:t>
            </a:r>
            <a:r>
              <a:rPr sz="2500" spc="-5" dirty="0">
                <a:latin typeface="Carlito"/>
                <a:cs typeface="Carlito"/>
              </a:rPr>
              <a:t>other </a:t>
            </a:r>
            <a:r>
              <a:rPr sz="2500" spc="-15" dirty="0">
                <a:latin typeface="Carlito"/>
                <a:cs typeface="Carlito"/>
              </a:rPr>
              <a:t>docker</a:t>
            </a:r>
            <a:r>
              <a:rPr sz="2500" spc="1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users.</a:t>
            </a:r>
            <a:endParaRPr sz="25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Images </a:t>
            </a:r>
            <a:r>
              <a:rPr sz="2500" spc="-10" dirty="0">
                <a:latin typeface="Carlito"/>
                <a:cs typeface="Carlito"/>
              </a:rPr>
              <a:t>are </a:t>
            </a:r>
            <a:r>
              <a:rPr sz="2500" spc="-5" dirty="0">
                <a:latin typeface="Carlito"/>
                <a:cs typeface="Carlito"/>
              </a:rPr>
              <a:t>composed of </a:t>
            </a:r>
            <a:r>
              <a:rPr sz="2500" spc="-20" dirty="0">
                <a:latin typeface="Carlito"/>
                <a:cs typeface="Carlito"/>
              </a:rPr>
              <a:t>layers </a:t>
            </a:r>
            <a:r>
              <a:rPr sz="2500" spc="-5" dirty="0">
                <a:latin typeface="Carlito"/>
                <a:cs typeface="Carlito"/>
              </a:rPr>
              <a:t>of other</a:t>
            </a:r>
            <a:r>
              <a:rPr sz="250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images.</a:t>
            </a:r>
            <a:endParaRPr sz="25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Images </a:t>
            </a:r>
            <a:r>
              <a:rPr sz="2500" spc="-10" dirty="0">
                <a:latin typeface="Carlito"/>
                <a:cs typeface="Carlito"/>
              </a:rPr>
              <a:t>are </a:t>
            </a:r>
            <a:r>
              <a:rPr sz="2500" spc="-20" dirty="0">
                <a:latin typeface="Carlito"/>
                <a:cs typeface="Carlito"/>
              </a:rPr>
              <a:t>stored </a:t>
            </a:r>
            <a:r>
              <a:rPr sz="2500" dirty="0">
                <a:latin typeface="Carlito"/>
                <a:cs typeface="Carlito"/>
              </a:rPr>
              <a:t>in a </a:t>
            </a:r>
            <a:r>
              <a:rPr sz="2500" spc="-15" dirty="0">
                <a:latin typeface="Carlito"/>
                <a:cs typeface="Carlito"/>
              </a:rPr>
              <a:t>Docker</a:t>
            </a:r>
            <a:r>
              <a:rPr sz="2500" spc="5" dirty="0">
                <a:latin typeface="Carlito"/>
                <a:cs typeface="Carlito"/>
              </a:rPr>
              <a:t> </a:t>
            </a:r>
            <a:r>
              <a:rPr sz="2500" spc="-25" dirty="0">
                <a:latin typeface="Carlito"/>
                <a:cs typeface="Carlito"/>
              </a:rPr>
              <a:t>registry.</a:t>
            </a:r>
            <a:endParaRPr sz="2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9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20"/>
              </a:spcBef>
            </a:pPr>
            <a:r>
              <a:rPr sz="6600" b="1" spc="-5" dirty="0">
                <a:latin typeface="Times New Roman"/>
                <a:cs typeface="Times New Roman"/>
              </a:rPr>
              <a:t>Docker</a:t>
            </a:r>
            <a:r>
              <a:rPr sz="6600" b="1" spc="-165" dirty="0">
                <a:latin typeface="Times New Roman"/>
                <a:cs typeface="Times New Roman"/>
              </a:rPr>
              <a:t> </a:t>
            </a:r>
            <a:r>
              <a:rPr sz="6600" b="1" spc="-5" dirty="0">
                <a:latin typeface="Times New Roman"/>
                <a:cs typeface="Times New Roman"/>
              </a:rPr>
              <a:t>technology</a:t>
            </a:r>
            <a:endParaRPr sz="6600">
              <a:latin typeface="Times New Roman"/>
              <a:cs typeface="Times New Roman"/>
            </a:endParaRPr>
          </a:p>
          <a:p>
            <a:pPr marL="12065" marR="5080" algn="ctr">
              <a:lnSpc>
                <a:spcPct val="100000"/>
              </a:lnSpc>
              <a:spcBef>
                <a:spcPts val="980"/>
              </a:spcBef>
            </a:pP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one </a:t>
            </a:r>
            <a:r>
              <a:rPr sz="3200" spc="-5" dirty="0">
                <a:latin typeface="Times New Roman"/>
                <a:cs typeface="Times New Roman"/>
              </a:rPr>
              <a:t>implementation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container </a:t>
            </a:r>
            <a:r>
              <a:rPr sz="3200" dirty="0">
                <a:latin typeface="Times New Roman"/>
                <a:cs typeface="Times New Roman"/>
              </a:rPr>
              <a:t>based  </a:t>
            </a:r>
            <a:r>
              <a:rPr sz="3200" spc="-5" dirty="0">
                <a:latin typeface="Times New Roman"/>
                <a:cs typeface="Times New Roman"/>
              </a:rPr>
              <a:t>virtualization technologies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1204" y="464312"/>
            <a:ext cx="275479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/>
              <a:t>Containers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2074"/>
            <a:ext cx="7812405" cy="284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1844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If </a:t>
            </a:r>
            <a:r>
              <a:rPr sz="2500" dirty="0">
                <a:latin typeface="Carlito"/>
                <a:cs typeface="Carlito"/>
              </a:rPr>
              <a:t>an </a:t>
            </a:r>
            <a:r>
              <a:rPr sz="2500" spc="-5" dirty="0">
                <a:latin typeface="Carlito"/>
                <a:cs typeface="Carlito"/>
              </a:rPr>
              <a:t>image </a:t>
            </a:r>
            <a:r>
              <a:rPr sz="2500" dirty="0">
                <a:latin typeface="Carlito"/>
                <a:cs typeface="Carlito"/>
              </a:rPr>
              <a:t>is a </a:t>
            </a:r>
            <a:r>
              <a:rPr sz="2500" spc="-5" dirty="0">
                <a:latin typeface="Carlito"/>
                <a:cs typeface="Carlito"/>
              </a:rPr>
              <a:t>class, </a:t>
            </a:r>
            <a:r>
              <a:rPr sz="2500" dirty="0">
                <a:latin typeface="Carlito"/>
                <a:cs typeface="Carlito"/>
              </a:rPr>
              <a:t>then a </a:t>
            </a:r>
            <a:r>
              <a:rPr sz="2500" spc="-10" dirty="0">
                <a:latin typeface="Carlito"/>
                <a:cs typeface="Carlito"/>
              </a:rPr>
              <a:t>container </a:t>
            </a:r>
            <a:r>
              <a:rPr sz="2500" dirty="0">
                <a:latin typeface="Carlito"/>
                <a:cs typeface="Carlito"/>
              </a:rPr>
              <a:t>is an </a:t>
            </a:r>
            <a:r>
              <a:rPr sz="2500" spc="-10" dirty="0">
                <a:latin typeface="Carlito"/>
                <a:cs typeface="Carlito"/>
              </a:rPr>
              <a:t>instance </a:t>
            </a:r>
            <a:r>
              <a:rPr sz="2500" spc="-5" dirty="0">
                <a:latin typeface="Carlito"/>
                <a:cs typeface="Carlito"/>
              </a:rPr>
              <a:t>of </a:t>
            </a:r>
            <a:r>
              <a:rPr sz="2500" dirty="0">
                <a:latin typeface="Carlito"/>
                <a:cs typeface="Carlito"/>
              </a:rPr>
              <a:t>a  class - a </a:t>
            </a:r>
            <a:r>
              <a:rPr sz="2500" spc="-5" dirty="0">
                <a:latin typeface="Carlito"/>
                <a:cs typeface="Carlito"/>
              </a:rPr>
              <a:t>runtime</a:t>
            </a:r>
            <a:r>
              <a:rPr sz="2500" spc="-3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object.</a:t>
            </a:r>
            <a:endParaRPr sz="2500"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5" dirty="0">
                <a:latin typeface="Carlito"/>
                <a:cs typeface="Carlito"/>
              </a:rPr>
              <a:t>Containers </a:t>
            </a:r>
            <a:r>
              <a:rPr sz="2500" spc="-10" dirty="0">
                <a:latin typeface="Carlito"/>
                <a:cs typeface="Carlito"/>
              </a:rPr>
              <a:t>are lightweight </a:t>
            </a:r>
            <a:r>
              <a:rPr sz="2500" spc="-5" dirty="0">
                <a:latin typeface="Carlito"/>
                <a:cs typeface="Carlito"/>
              </a:rPr>
              <a:t>and </a:t>
            </a:r>
            <a:r>
              <a:rPr sz="2500" spc="-10" dirty="0">
                <a:latin typeface="Carlito"/>
                <a:cs typeface="Carlito"/>
              </a:rPr>
              <a:t>portable encapsulations </a:t>
            </a:r>
            <a:r>
              <a:rPr sz="2500" spc="-5" dirty="0">
                <a:latin typeface="Carlito"/>
                <a:cs typeface="Carlito"/>
              </a:rPr>
              <a:t>of  </a:t>
            </a:r>
            <a:r>
              <a:rPr sz="2500" dirty="0">
                <a:latin typeface="Carlito"/>
                <a:cs typeface="Carlito"/>
              </a:rPr>
              <a:t>an </a:t>
            </a:r>
            <a:r>
              <a:rPr sz="2500" spc="-15" dirty="0">
                <a:latin typeface="Carlito"/>
                <a:cs typeface="Carlito"/>
              </a:rPr>
              <a:t>environment </a:t>
            </a:r>
            <a:r>
              <a:rPr sz="2500" dirty="0">
                <a:latin typeface="Carlito"/>
                <a:cs typeface="Carlito"/>
              </a:rPr>
              <a:t>in which </a:t>
            </a:r>
            <a:r>
              <a:rPr sz="2500" spc="-15" dirty="0">
                <a:latin typeface="Carlito"/>
                <a:cs typeface="Carlito"/>
              </a:rPr>
              <a:t>to </a:t>
            </a:r>
            <a:r>
              <a:rPr sz="2500" spc="-5" dirty="0">
                <a:latin typeface="Carlito"/>
                <a:cs typeface="Carlito"/>
              </a:rPr>
              <a:t>run</a:t>
            </a:r>
            <a:r>
              <a:rPr sz="2500" spc="-15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applications.</a:t>
            </a:r>
            <a:endParaRPr sz="2500" dirty="0">
              <a:latin typeface="Carlito"/>
              <a:cs typeface="Carlito"/>
            </a:endParaRPr>
          </a:p>
          <a:p>
            <a:pPr marL="355600" marR="104775" indent="-342900" algn="just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sz="2500" spc="-15" dirty="0">
                <a:latin typeface="Carlito"/>
                <a:cs typeface="Carlito"/>
              </a:rPr>
              <a:t>Containers </a:t>
            </a:r>
            <a:r>
              <a:rPr sz="2500" spc="-10" dirty="0">
                <a:latin typeface="Carlito"/>
                <a:cs typeface="Carlito"/>
              </a:rPr>
              <a:t>are created </a:t>
            </a:r>
            <a:r>
              <a:rPr sz="2500" spc="-15" dirty="0">
                <a:latin typeface="Carlito"/>
                <a:cs typeface="Carlito"/>
              </a:rPr>
              <a:t>from </a:t>
            </a:r>
            <a:r>
              <a:rPr sz="2500" spc="-5" dirty="0">
                <a:latin typeface="Carlito"/>
                <a:cs typeface="Carlito"/>
              </a:rPr>
              <a:t>images. Inside </a:t>
            </a:r>
            <a:r>
              <a:rPr sz="2500" dirty="0">
                <a:latin typeface="Carlito"/>
                <a:cs typeface="Carlito"/>
              </a:rPr>
              <a:t>a </a:t>
            </a:r>
            <a:r>
              <a:rPr sz="2500" spc="-30" dirty="0">
                <a:latin typeface="Carlito"/>
                <a:cs typeface="Carlito"/>
              </a:rPr>
              <a:t>container, </a:t>
            </a:r>
            <a:r>
              <a:rPr sz="2500" dirty="0">
                <a:latin typeface="Carlito"/>
                <a:cs typeface="Carlito"/>
              </a:rPr>
              <a:t>it  </a:t>
            </a:r>
            <a:r>
              <a:rPr sz="2500" spc="-5" dirty="0">
                <a:latin typeface="Carlito"/>
                <a:cs typeface="Carlito"/>
              </a:rPr>
              <a:t>has </a:t>
            </a:r>
            <a:r>
              <a:rPr sz="2500" dirty="0">
                <a:latin typeface="Carlito"/>
                <a:cs typeface="Carlito"/>
              </a:rPr>
              <a:t>all the </a:t>
            </a:r>
            <a:r>
              <a:rPr sz="2500" spc="-5" dirty="0">
                <a:latin typeface="Carlito"/>
                <a:cs typeface="Carlito"/>
              </a:rPr>
              <a:t>binaries and dependencies needed </a:t>
            </a:r>
            <a:r>
              <a:rPr sz="2500" spc="-15" dirty="0">
                <a:latin typeface="Carlito"/>
                <a:cs typeface="Carlito"/>
              </a:rPr>
              <a:t>to </a:t>
            </a:r>
            <a:r>
              <a:rPr sz="2500" spc="-5" dirty="0">
                <a:latin typeface="Carlito"/>
                <a:cs typeface="Carlito"/>
              </a:rPr>
              <a:t>run </a:t>
            </a:r>
            <a:r>
              <a:rPr sz="2500" dirty="0">
                <a:latin typeface="Carlito"/>
                <a:cs typeface="Carlito"/>
              </a:rPr>
              <a:t>the  </a:t>
            </a:r>
            <a:r>
              <a:rPr sz="2500" spc="-10" dirty="0">
                <a:latin typeface="Carlito"/>
                <a:cs typeface="Carlito"/>
              </a:rPr>
              <a:t>application.</a:t>
            </a:r>
            <a:endParaRPr sz="2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8950" y="464312"/>
            <a:ext cx="6954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Registries </a:t>
            </a:r>
            <a:r>
              <a:rPr sz="4400" dirty="0"/>
              <a:t>and</a:t>
            </a:r>
            <a:r>
              <a:rPr sz="4400" spc="-45" dirty="0"/>
              <a:t> </a:t>
            </a:r>
            <a:r>
              <a:rPr sz="4400" spc="-10" dirty="0"/>
              <a:t>Repositories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35874"/>
            <a:ext cx="7927340" cy="2997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dirty="0">
                <a:latin typeface="Carlito"/>
                <a:cs typeface="Carlito"/>
              </a:rPr>
              <a:t>A </a:t>
            </a:r>
            <a:r>
              <a:rPr sz="2500" spc="-10" dirty="0">
                <a:latin typeface="Carlito"/>
                <a:cs typeface="Carlito"/>
              </a:rPr>
              <a:t>registry </a:t>
            </a:r>
            <a:r>
              <a:rPr sz="2500" dirty="0">
                <a:latin typeface="Carlito"/>
                <a:cs typeface="Carlito"/>
              </a:rPr>
              <a:t>is </a:t>
            </a:r>
            <a:r>
              <a:rPr sz="2500" spc="-5" dirty="0">
                <a:latin typeface="Carlito"/>
                <a:cs typeface="Carlito"/>
              </a:rPr>
              <a:t>where </a:t>
            </a:r>
            <a:r>
              <a:rPr sz="2500" spc="-10" dirty="0">
                <a:latin typeface="Carlito"/>
                <a:cs typeface="Carlito"/>
              </a:rPr>
              <a:t>we </a:t>
            </a:r>
            <a:r>
              <a:rPr sz="2500" spc="-20" dirty="0">
                <a:latin typeface="Carlito"/>
                <a:cs typeface="Carlito"/>
              </a:rPr>
              <a:t>store </a:t>
            </a:r>
            <a:r>
              <a:rPr sz="2500" spc="-5" dirty="0">
                <a:latin typeface="Carlito"/>
                <a:cs typeface="Carlito"/>
              </a:rPr>
              <a:t>our</a:t>
            </a:r>
            <a:r>
              <a:rPr sz="2500" spc="2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images.</a:t>
            </a:r>
            <a:endParaRPr sz="2500" dirty="0">
              <a:latin typeface="Carlito"/>
              <a:cs typeface="Carlito"/>
            </a:endParaRPr>
          </a:p>
          <a:p>
            <a:pPr marL="355600" marR="447675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70" dirty="0">
                <a:latin typeface="Carlito"/>
                <a:cs typeface="Carlito"/>
              </a:rPr>
              <a:t>You </a:t>
            </a:r>
            <a:r>
              <a:rPr sz="2500" spc="-5" dirty="0">
                <a:latin typeface="Carlito"/>
                <a:cs typeface="Carlito"/>
              </a:rPr>
              <a:t>can </a:t>
            </a:r>
            <a:r>
              <a:rPr sz="2500" spc="-15" dirty="0">
                <a:latin typeface="Carlito"/>
                <a:cs typeface="Carlito"/>
              </a:rPr>
              <a:t>host </a:t>
            </a:r>
            <a:r>
              <a:rPr sz="2500" spc="-10" dirty="0">
                <a:latin typeface="Carlito"/>
                <a:cs typeface="Carlito"/>
              </a:rPr>
              <a:t>your </a:t>
            </a:r>
            <a:r>
              <a:rPr sz="2500" spc="-5" dirty="0">
                <a:latin typeface="Carlito"/>
                <a:cs typeface="Carlito"/>
              </a:rPr>
              <a:t>own </a:t>
            </a:r>
            <a:r>
              <a:rPr sz="2500" spc="-30" dirty="0">
                <a:latin typeface="Carlito"/>
                <a:cs typeface="Carlito"/>
              </a:rPr>
              <a:t>registry, </a:t>
            </a:r>
            <a:r>
              <a:rPr sz="2500" spc="-5" dirty="0">
                <a:latin typeface="Carlito"/>
                <a:cs typeface="Carlito"/>
              </a:rPr>
              <a:t>or </a:t>
            </a:r>
            <a:r>
              <a:rPr sz="2500" spc="-15" dirty="0">
                <a:latin typeface="Carlito"/>
                <a:cs typeface="Carlito"/>
              </a:rPr>
              <a:t>you </a:t>
            </a:r>
            <a:r>
              <a:rPr sz="2500" spc="-5" dirty="0">
                <a:latin typeface="Carlito"/>
                <a:cs typeface="Carlito"/>
              </a:rPr>
              <a:t>can use </a:t>
            </a:r>
            <a:r>
              <a:rPr sz="2500" spc="-20" dirty="0">
                <a:latin typeface="Carlito"/>
                <a:cs typeface="Carlito"/>
              </a:rPr>
              <a:t>Docker’s  </a:t>
            </a:r>
            <a:r>
              <a:rPr sz="2500" spc="-5" dirty="0">
                <a:latin typeface="Carlito"/>
                <a:cs typeface="Carlito"/>
              </a:rPr>
              <a:t>public </a:t>
            </a:r>
            <a:r>
              <a:rPr sz="2500" spc="-10" dirty="0">
                <a:latin typeface="Carlito"/>
                <a:cs typeface="Carlito"/>
              </a:rPr>
              <a:t>registry </a:t>
            </a:r>
            <a:r>
              <a:rPr sz="2500" dirty="0">
                <a:latin typeface="Carlito"/>
                <a:cs typeface="Carlito"/>
              </a:rPr>
              <a:t>which is </a:t>
            </a:r>
            <a:r>
              <a:rPr sz="2500" spc="-5" dirty="0">
                <a:latin typeface="Carlito"/>
                <a:cs typeface="Carlito"/>
              </a:rPr>
              <a:t>called</a:t>
            </a:r>
            <a:r>
              <a:rPr sz="2500" spc="-1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DockerHub.</a:t>
            </a:r>
            <a:endParaRPr sz="25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Inside </a:t>
            </a:r>
            <a:r>
              <a:rPr sz="2500" dirty="0">
                <a:latin typeface="Carlito"/>
                <a:cs typeface="Carlito"/>
              </a:rPr>
              <a:t>a </a:t>
            </a:r>
            <a:r>
              <a:rPr sz="2500" spc="-30" dirty="0">
                <a:latin typeface="Carlito"/>
                <a:cs typeface="Carlito"/>
              </a:rPr>
              <a:t>registry, </a:t>
            </a:r>
            <a:r>
              <a:rPr sz="2500" spc="-5" dirty="0">
                <a:latin typeface="Carlito"/>
                <a:cs typeface="Carlito"/>
              </a:rPr>
              <a:t>images </a:t>
            </a:r>
            <a:r>
              <a:rPr sz="2500" spc="-10" dirty="0">
                <a:latin typeface="Carlito"/>
                <a:cs typeface="Carlito"/>
              </a:rPr>
              <a:t>are </a:t>
            </a:r>
            <a:r>
              <a:rPr sz="2500" spc="-20" dirty="0">
                <a:latin typeface="Carlito"/>
                <a:cs typeface="Carlito"/>
              </a:rPr>
              <a:t>stored </a:t>
            </a:r>
            <a:r>
              <a:rPr sz="2500" dirty="0">
                <a:latin typeface="Carlito"/>
                <a:cs typeface="Carlito"/>
              </a:rPr>
              <a:t>in</a:t>
            </a:r>
            <a:r>
              <a:rPr sz="2500" spc="5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repositories.</a:t>
            </a:r>
            <a:endParaRPr sz="2500"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5" dirty="0">
                <a:latin typeface="Carlito"/>
                <a:cs typeface="Carlito"/>
              </a:rPr>
              <a:t>Docker </a:t>
            </a:r>
            <a:r>
              <a:rPr sz="2500" spc="-10" dirty="0">
                <a:latin typeface="Carlito"/>
                <a:cs typeface="Carlito"/>
              </a:rPr>
              <a:t>repository </a:t>
            </a:r>
            <a:r>
              <a:rPr sz="2500" dirty="0">
                <a:latin typeface="Carlito"/>
                <a:cs typeface="Carlito"/>
              </a:rPr>
              <a:t>is a </a:t>
            </a:r>
            <a:r>
              <a:rPr sz="2500" spc="-5" dirty="0">
                <a:latin typeface="Carlito"/>
                <a:cs typeface="Carlito"/>
              </a:rPr>
              <a:t>collection of </a:t>
            </a:r>
            <a:r>
              <a:rPr sz="2500" spc="-20" dirty="0">
                <a:latin typeface="Carlito"/>
                <a:cs typeface="Carlito"/>
              </a:rPr>
              <a:t>different </a:t>
            </a:r>
            <a:r>
              <a:rPr sz="2500" spc="-15" dirty="0">
                <a:latin typeface="Carlito"/>
                <a:cs typeface="Carlito"/>
              </a:rPr>
              <a:t>docker </a:t>
            </a:r>
            <a:r>
              <a:rPr sz="2500" spc="-5" dirty="0">
                <a:latin typeface="Carlito"/>
                <a:cs typeface="Carlito"/>
              </a:rPr>
              <a:t>images  </a:t>
            </a:r>
            <a:r>
              <a:rPr sz="2500" dirty="0">
                <a:latin typeface="Carlito"/>
                <a:cs typeface="Carlito"/>
              </a:rPr>
              <a:t>with the </a:t>
            </a:r>
            <a:r>
              <a:rPr sz="2500" spc="-5" dirty="0">
                <a:latin typeface="Carlito"/>
                <a:cs typeface="Carlito"/>
              </a:rPr>
              <a:t>same </a:t>
            </a:r>
            <a:r>
              <a:rPr sz="2500" dirty="0">
                <a:latin typeface="Carlito"/>
                <a:cs typeface="Carlito"/>
              </a:rPr>
              <a:t>name, </a:t>
            </a:r>
            <a:r>
              <a:rPr sz="2500" spc="-5" dirty="0">
                <a:latin typeface="Carlito"/>
                <a:cs typeface="Carlito"/>
              </a:rPr>
              <a:t>that </a:t>
            </a:r>
            <a:r>
              <a:rPr sz="2500" spc="-20" dirty="0">
                <a:latin typeface="Carlito"/>
                <a:cs typeface="Carlito"/>
              </a:rPr>
              <a:t>have different </a:t>
            </a:r>
            <a:r>
              <a:rPr sz="2500" spc="-10" dirty="0">
                <a:latin typeface="Carlito"/>
                <a:cs typeface="Carlito"/>
              </a:rPr>
              <a:t>tags, </a:t>
            </a:r>
            <a:r>
              <a:rPr sz="2500" dirty="0">
                <a:latin typeface="Carlito"/>
                <a:cs typeface="Carlito"/>
              </a:rPr>
              <a:t>each </a:t>
            </a:r>
            <a:r>
              <a:rPr sz="2500" spc="-10" dirty="0">
                <a:latin typeface="Carlito"/>
                <a:cs typeface="Carlito"/>
              </a:rPr>
              <a:t>tag  </a:t>
            </a:r>
            <a:r>
              <a:rPr sz="2500" spc="-5" dirty="0">
                <a:latin typeface="Carlito"/>
                <a:cs typeface="Carlito"/>
              </a:rPr>
              <a:t>usually </a:t>
            </a:r>
            <a:r>
              <a:rPr sz="2500" spc="-10" dirty="0">
                <a:latin typeface="Carlito"/>
                <a:cs typeface="Carlito"/>
              </a:rPr>
              <a:t>represents </a:t>
            </a:r>
            <a:r>
              <a:rPr sz="2500" dirty="0">
                <a:latin typeface="Carlito"/>
                <a:cs typeface="Carlito"/>
              </a:rPr>
              <a:t>a </a:t>
            </a:r>
            <a:r>
              <a:rPr sz="2500" spc="-20" dirty="0">
                <a:latin typeface="Carlito"/>
                <a:cs typeface="Carlito"/>
              </a:rPr>
              <a:t>different </a:t>
            </a:r>
            <a:r>
              <a:rPr sz="2500" spc="-15" dirty="0">
                <a:latin typeface="Carlito"/>
                <a:cs typeface="Carlito"/>
              </a:rPr>
              <a:t>version </a:t>
            </a:r>
            <a:r>
              <a:rPr sz="2500" spc="-5" dirty="0">
                <a:latin typeface="Carlito"/>
                <a:cs typeface="Carlito"/>
              </a:rPr>
              <a:t>of </a:t>
            </a:r>
            <a:r>
              <a:rPr sz="2500" dirty="0">
                <a:latin typeface="Carlito"/>
                <a:cs typeface="Carlito"/>
              </a:rPr>
              <a:t>the</a:t>
            </a:r>
            <a:r>
              <a:rPr sz="2500" spc="25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image.</a:t>
            </a:r>
            <a:endParaRPr sz="2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9236" y="494792"/>
            <a:ext cx="658435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25" dirty="0">
                <a:latin typeface="Carlito"/>
                <a:cs typeface="Carlito"/>
              </a:rPr>
              <a:t>Why </a:t>
            </a:r>
            <a:r>
              <a:rPr sz="4000" b="1" dirty="0">
                <a:latin typeface="Carlito"/>
                <a:cs typeface="Carlito"/>
              </a:rPr>
              <a:t>Using </a:t>
            </a:r>
            <a:r>
              <a:rPr sz="4000" b="1" spc="-5" dirty="0">
                <a:latin typeface="Carlito"/>
                <a:cs typeface="Carlito"/>
              </a:rPr>
              <a:t>Official</a:t>
            </a:r>
            <a:r>
              <a:rPr sz="4000" b="1" spc="-15" dirty="0">
                <a:latin typeface="Carlito"/>
                <a:cs typeface="Carlito"/>
              </a:rPr>
              <a:t> Images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232748"/>
            <a:ext cx="7867650" cy="1672589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Times New Roman"/>
                <a:cs typeface="Times New Roman"/>
              </a:rPr>
              <a:t>Clear</a:t>
            </a:r>
            <a:r>
              <a:rPr sz="3000" b="1" spc="-5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Documentation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Times New Roman"/>
                <a:cs typeface="Times New Roman"/>
              </a:rPr>
              <a:t>Dedicated </a:t>
            </a:r>
            <a:r>
              <a:rPr sz="3000" b="1" spc="-70" dirty="0">
                <a:latin typeface="Times New Roman"/>
                <a:cs typeface="Times New Roman"/>
              </a:rPr>
              <a:t>Team </a:t>
            </a:r>
            <a:r>
              <a:rPr sz="3000" b="1" dirty="0">
                <a:latin typeface="Times New Roman"/>
                <a:cs typeface="Times New Roman"/>
              </a:rPr>
              <a:t>for </a:t>
            </a:r>
            <a:r>
              <a:rPr sz="3000" b="1" spc="-5" dirty="0">
                <a:latin typeface="Times New Roman"/>
                <a:cs typeface="Times New Roman"/>
              </a:rPr>
              <a:t>Reviewing Image</a:t>
            </a:r>
            <a:r>
              <a:rPr sz="3000" b="1" spc="-5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Content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Times New Roman"/>
                <a:cs typeface="Times New Roman"/>
              </a:rPr>
              <a:t>Security Update </a:t>
            </a:r>
            <a:r>
              <a:rPr sz="3000" b="1" dirty="0">
                <a:latin typeface="Times New Roman"/>
                <a:cs typeface="Times New Roman"/>
              </a:rPr>
              <a:t>in a </a:t>
            </a:r>
            <a:r>
              <a:rPr sz="3000" b="1" spc="-10" dirty="0">
                <a:latin typeface="Times New Roman"/>
                <a:cs typeface="Times New Roman"/>
              </a:rPr>
              <a:t>Timely</a:t>
            </a:r>
            <a:r>
              <a:rPr sz="3000" b="1" spc="-6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Manner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153" y="2606357"/>
            <a:ext cx="668718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Run </a:t>
            </a:r>
            <a:r>
              <a:rPr dirty="0"/>
              <a:t>our </a:t>
            </a:r>
            <a:r>
              <a:rPr spc="-20" dirty="0"/>
              <a:t>First </a:t>
            </a:r>
            <a:r>
              <a:rPr spc="-5" dirty="0"/>
              <a:t>Hello </a:t>
            </a:r>
            <a:r>
              <a:rPr spc="-25" dirty="0"/>
              <a:t>World </a:t>
            </a:r>
            <a:r>
              <a:rPr spc="-20" dirty="0"/>
              <a:t>Docker</a:t>
            </a:r>
            <a:r>
              <a:rPr spc="-45" dirty="0"/>
              <a:t> </a:t>
            </a:r>
            <a:r>
              <a:rPr spc="-10" dirty="0"/>
              <a:t>Container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042" y="1771206"/>
            <a:ext cx="743965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Times New Roman"/>
                <a:cs typeface="Times New Roman"/>
              </a:rPr>
              <a:t>Deep Dive </a:t>
            </a:r>
            <a:r>
              <a:rPr sz="4000" b="1" dirty="0">
                <a:latin typeface="Times New Roman"/>
                <a:cs typeface="Times New Roman"/>
              </a:rPr>
              <a:t>into </a:t>
            </a:r>
            <a:r>
              <a:rPr sz="4000" b="1" spc="-5" dirty="0">
                <a:latin typeface="Times New Roman"/>
                <a:cs typeface="Times New Roman"/>
              </a:rPr>
              <a:t>Docker</a:t>
            </a:r>
            <a:r>
              <a:rPr sz="4000" b="1" spc="-85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Containers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2539" y="3170745"/>
            <a:ext cx="43440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running containers in detached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mode</a:t>
            </a:r>
            <a:endParaRPr sz="20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en-US" sz="2000" b="1" spc="-5" dirty="0">
                <a:latin typeface="Times New Roman"/>
                <a:cs typeface="Times New Roman"/>
              </a:rPr>
              <a:t>D</a:t>
            </a:r>
            <a:r>
              <a:rPr sz="2000" b="1" spc="-5" dirty="0">
                <a:latin typeface="Times New Roman"/>
                <a:cs typeface="Times New Roman"/>
              </a:rPr>
              <a:t>ocker</a:t>
            </a:r>
            <a:r>
              <a:rPr lang="en-US" sz="2000" b="1" spc="-5" dirty="0">
                <a:latin typeface="Times New Roman"/>
                <a:cs typeface="Times New Roman"/>
              </a:rPr>
              <a:t> container 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ps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command</a:t>
            </a:r>
            <a:endParaRPr sz="20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docker container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name</a:t>
            </a:r>
            <a:endParaRPr sz="20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docker inspect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command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0850" y="603250"/>
          <a:ext cx="8228329" cy="51602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1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3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63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06170">
                        <a:lnSpc>
                          <a:spcPts val="2270"/>
                        </a:lnSpc>
                        <a:spcBef>
                          <a:spcPts val="415"/>
                        </a:spcBef>
                      </a:pPr>
                      <a:r>
                        <a:rPr sz="19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Run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Container</a:t>
                      </a:r>
                      <a:r>
                        <a:rPr sz="1900" b="1" spc="-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  </a:t>
                      </a:r>
                      <a:r>
                        <a:rPr sz="19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Foreground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66495">
                        <a:lnSpc>
                          <a:spcPts val="2270"/>
                        </a:lnSpc>
                        <a:spcBef>
                          <a:spcPts val="415"/>
                        </a:spcBef>
                      </a:pPr>
                      <a:r>
                        <a:rPr sz="19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Run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Container</a:t>
                      </a:r>
                      <a:r>
                        <a:rPr sz="1900" b="1" spc="-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  Background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08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900" i="1" spc="-5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6839">
                        <a:lnSpc>
                          <a:spcPct val="99800"/>
                        </a:lnSpc>
                        <a:spcBef>
                          <a:spcPts val="335"/>
                        </a:spcBef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Docker 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run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starts the</a:t>
                      </a:r>
                      <a:r>
                        <a:rPr sz="19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process  in the container and 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attaches 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the console to the 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process’s 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standard input, output, and  standard 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error.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4300">
                        <a:lnSpc>
                          <a:spcPct val="99900"/>
                        </a:lnSpc>
                        <a:spcBef>
                          <a:spcPts val="334"/>
                        </a:spcBef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Containers started in  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detached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mode and exit when  the 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root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process used to 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run 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the container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exits.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2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900" i="1" dirty="0">
                          <a:latin typeface="Times New Roman"/>
                          <a:cs typeface="Times New Roman"/>
                        </a:rPr>
                        <a:t>How </a:t>
                      </a:r>
                      <a:r>
                        <a:rPr sz="1900" i="1" spc="-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900" i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i="1" spc="-10" dirty="0">
                          <a:latin typeface="Times New Roman"/>
                          <a:cs typeface="Times New Roman"/>
                        </a:rPr>
                        <a:t>specify?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default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mode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-d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 option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7530">
                <a:tc>
                  <a:txBody>
                    <a:bodyPr/>
                    <a:lstStyle/>
                    <a:p>
                      <a:pPr marL="91440" marR="141605">
                        <a:lnSpc>
                          <a:spcPct val="99800"/>
                        </a:lnSpc>
                        <a:spcBef>
                          <a:spcPts val="335"/>
                        </a:spcBef>
                      </a:pPr>
                      <a:r>
                        <a:rPr sz="1900" i="1" spc="-5" dirty="0">
                          <a:latin typeface="Times New Roman"/>
                          <a:cs typeface="Times New Roman"/>
                        </a:rPr>
                        <a:t>Can the console </a:t>
                      </a:r>
                      <a:r>
                        <a:rPr sz="1900" i="1" dirty="0">
                          <a:latin typeface="Times New Roman"/>
                          <a:cs typeface="Times New Roman"/>
                        </a:rPr>
                        <a:t>be  </a:t>
                      </a:r>
                      <a:r>
                        <a:rPr sz="1900" i="1" spc="-5" dirty="0">
                          <a:latin typeface="Times New Roman"/>
                          <a:cs typeface="Times New Roman"/>
                        </a:rPr>
                        <a:t>used for other  commands after</a:t>
                      </a:r>
                      <a:r>
                        <a:rPr sz="1900" i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i="1" spc="-5" dirty="0">
                          <a:latin typeface="Times New Roman"/>
                          <a:cs typeface="Times New Roman"/>
                        </a:rPr>
                        <a:t>the  container is started  </a:t>
                      </a:r>
                      <a:r>
                        <a:rPr sz="1900" i="1" dirty="0">
                          <a:latin typeface="Times New Roman"/>
                          <a:cs typeface="Times New Roman"/>
                        </a:rPr>
                        <a:t>up?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900" spc="-7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3863" y="2221674"/>
            <a:ext cx="43065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3950" marR="5080" indent="-111125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Docker </a:t>
            </a:r>
            <a:r>
              <a:rPr b="1" dirty="0">
                <a:latin typeface="Times New Roman"/>
                <a:cs typeface="Times New Roman"/>
              </a:rPr>
              <a:t>Port </a:t>
            </a:r>
            <a:r>
              <a:rPr b="1" spc="-5" dirty="0">
                <a:latin typeface="Times New Roman"/>
                <a:cs typeface="Times New Roman"/>
              </a:rPr>
              <a:t>Mapping</a:t>
            </a:r>
            <a:r>
              <a:rPr b="1" spc="-9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and  Docker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Logs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3066" y="1524000"/>
            <a:ext cx="558933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30" dirty="0"/>
              <a:t>Docker </a:t>
            </a:r>
            <a:r>
              <a:rPr sz="4500" spc="-15" dirty="0"/>
              <a:t>Image</a:t>
            </a:r>
            <a:r>
              <a:rPr sz="4500" spc="-30" dirty="0"/>
              <a:t> </a:t>
            </a:r>
            <a:r>
              <a:rPr sz="4500" spc="-40" dirty="0"/>
              <a:t>Layers</a:t>
            </a:r>
            <a:endParaRPr sz="45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1949" y="2087838"/>
            <a:ext cx="4089361" cy="3749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88766" y="464312"/>
            <a:ext cx="3540633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Image</a:t>
            </a:r>
            <a:r>
              <a:rPr sz="4400" spc="-65" dirty="0"/>
              <a:t> </a:t>
            </a:r>
            <a:r>
              <a:rPr sz="4400" spc="-40" dirty="0"/>
              <a:t>Layers</a:t>
            </a:r>
            <a:endParaRPr sz="4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8766" y="464312"/>
            <a:ext cx="3464433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Image</a:t>
            </a:r>
            <a:r>
              <a:rPr sz="4400" spc="-65" dirty="0"/>
              <a:t> </a:t>
            </a:r>
            <a:r>
              <a:rPr sz="4400" spc="-40" dirty="0"/>
              <a:t>Layers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1600200" y="2057400"/>
            <a:ext cx="5757652" cy="4223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3296" y="1312447"/>
            <a:ext cx="7503795" cy="39058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420213" y="2116963"/>
            <a:ext cx="4879112" cy="650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Build </a:t>
            </a:r>
            <a:r>
              <a:rPr spc="-25" dirty="0"/>
              <a:t>Docker</a:t>
            </a:r>
            <a:r>
              <a:rPr spc="-90" dirty="0"/>
              <a:t> </a:t>
            </a:r>
            <a:r>
              <a:rPr spc="-10" dirty="0"/>
              <a:t>Images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44675" y="3154159"/>
            <a:ext cx="54546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Approach </a:t>
            </a:r>
            <a:r>
              <a:rPr sz="2000" dirty="0">
                <a:latin typeface="Times New Roman"/>
                <a:cs typeface="Times New Roman"/>
              </a:rPr>
              <a:t>1: </a:t>
            </a:r>
            <a:r>
              <a:rPr sz="2000" spc="-10" dirty="0">
                <a:latin typeface="Times New Roman"/>
                <a:cs typeface="Times New Roman"/>
              </a:rPr>
              <a:t>committing </a:t>
            </a:r>
            <a:r>
              <a:rPr sz="2000" spc="-5" dirty="0">
                <a:latin typeface="Times New Roman"/>
                <a:cs typeface="Times New Roman"/>
              </a:rPr>
              <a:t>changes made in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container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4658" y="464312"/>
            <a:ext cx="7482142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70" dirty="0"/>
              <a:t>Ways </a:t>
            </a:r>
            <a:r>
              <a:rPr sz="4400" spc="-20" dirty="0"/>
              <a:t>to </a:t>
            </a:r>
            <a:r>
              <a:rPr sz="4400" spc="-5" dirty="0"/>
              <a:t>Build </a:t>
            </a:r>
            <a:r>
              <a:rPr sz="4400" dirty="0"/>
              <a:t>a </a:t>
            </a:r>
            <a:r>
              <a:rPr sz="4400" spc="-25" dirty="0"/>
              <a:t>Docker</a:t>
            </a:r>
            <a:r>
              <a:rPr sz="4400" spc="50" dirty="0"/>
              <a:t> </a:t>
            </a:r>
            <a:r>
              <a:rPr sz="4400" spc="-10" dirty="0"/>
              <a:t>Image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1325"/>
            <a:ext cx="7801609" cy="11938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Commit </a:t>
            </a:r>
            <a:r>
              <a:rPr sz="3200" spc="-5" dirty="0">
                <a:latin typeface="Carlito"/>
                <a:cs typeface="Carlito"/>
              </a:rPr>
              <a:t>changes </a:t>
            </a:r>
            <a:r>
              <a:rPr sz="3200" dirty="0">
                <a:latin typeface="Carlito"/>
                <a:cs typeface="Carlito"/>
              </a:rPr>
              <a:t>made in a </a:t>
            </a:r>
            <a:r>
              <a:rPr sz="3200" spc="-20" dirty="0">
                <a:latin typeface="Carlito"/>
                <a:cs typeface="Carlito"/>
              </a:rPr>
              <a:t>Docker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spc="-45" dirty="0">
                <a:latin typeface="Carlito"/>
                <a:cs typeface="Carlito"/>
              </a:rPr>
              <a:t>container.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rlito"/>
                <a:cs typeface="Carlito"/>
              </a:rPr>
              <a:t>Write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Dockerfile.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5660" y="464312"/>
            <a:ext cx="161693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S</a:t>
            </a:r>
            <a:r>
              <a:rPr sz="4400" spc="-50" dirty="0"/>
              <a:t>t</a:t>
            </a:r>
            <a:r>
              <a:rPr sz="4400" spc="-5" dirty="0"/>
              <a:t>e</a:t>
            </a:r>
            <a:r>
              <a:rPr sz="4400" spc="-20" dirty="0"/>
              <a:t>p</a:t>
            </a:r>
            <a:r>
              <a:rPr sz="440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1325"/>
            <a:ext cx="7085330" cy="17780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86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3200" dirty="0">
                <a:latin typeface="Carlito"/>
                <a:cs typeface="Carlito"/>
              </a:rPr>
              <a:t>Spin up a </a:t>
            </a:r>
            <a:r>
              <a:rPr sz="3200" spc="-15" dirty="0">
                <a:latin typeface="Carlito"/>
                <a:cs typeface="Carlito"/>
              </a:rPr>
              <a:t>container </a:t>
            </a:r>
            <a:r>
              <a:rPr sz="3200" spc="-20" dirty="0">
                <a:latin typeface="Carlito"/>
                <a:cs typeface="Carlito"/>
              </a:rPr>
              <a:t>from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base</a:t>
            </a:r>
            <a:r>
              <a:rPr sz="3200" spc="5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image.</a:t>
            </a:r>
            <a:endParaRPr sz="3200">
              <a:latin typeface="Carlito"/>
              <a:cs typeface="Carlito"/>
            </a:endParaRPr>
          </a:p>
          <a:p>
            <a:pPr marL="527050" indent="-514350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3200" spc="-10" dirty="0">
                <a:latin typeface="Carlito"/>
                <a:cs typeface="Carlito"/>
              </a:rPr>
              <a:t>Install </a:t>
            </a:r>
            <a:r>
              <a:rPr sz="3200" dirty="0">
                <a:latin typeface="Carlito"/>
                <a:cs typeface="Carlito"/>
              </a:rPr>
              <a:t>Git </a:t>
            </a:r>
            <a:r>
              <a:rPr sz="3200" spc="-15" dirty="0">
                <a:latin typeface="Carlito"/>
                <a:cs typeface="Carlito"/>
              </a:rPr>
              <a:t>package </a:t>
            </a:r>
            <a:r>
              <a:rPr sz="3200" dirty="0">
                <a:latin typeface="Carlito"/>
                <a:cs typeface="Carlito"/>
              </a:rPr>
              <a:t>in the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-45" dirty="0">
                <a:latin typeface="Carlito"/>
                <a:cs typeface="Carlito"/>
              </a:rPr>
              <a:t>container.</a:t>
            </a:r>
            <a:endParaRPr sz="3200">
              <a:latin typeface="Carlito"/>
              <a:cs typeface="Carlito"/>
            </a:endParaRPr>
          </a:p>
          <a:p>
            <a:pPr marL="527050" indent="-514350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3200" dirty="0">
                <a:latin typeface="Carlito"/>
                <a:cs typeface="Carlito"/>
              </a:rPr>
              <a:t>Commit </a:t>
            </a:r>
            <a:r>
              <a:rPr sz="3200" spc="-5" dirty="0">
                <a:latin typeface="Carlito"/>
                <a:cs typeface="Carlito"/>
              </a:rPr>
              <a:t>changes </a:t>
            </a:r>
            <a:r>
              <a:rPr sz="3200" dirty="0">
                <a:latin typeface="Carlito"/>
                <a:cs typeface="Carlito"/>
              </a:rPr>
              <a:t>made in the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45" dirty="0">
                <a:latin typeface="Carlito"/>
                <a:cs typeface="Carlito"/>
              </a:rPr>
              <a:t>container.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338" y="464312"/>
            <a:ext cx="3717862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Docker</a:t>
            </a:r>
            <a:r>
              <a:rPr sz="4400" spc="-60" dirty="0"/>
              <a:t> </a:t>
            </a:r>
            <a:r>
              <a:rPr sz="4400" spc="-10" dirty="0"/>
              <a:t>commit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820"/>
            <a:ext cx="7566025" cy="148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rlito"/>
                <a:cs typeface="Carlito"/>
              </a:rPr>
              <a:t>Docker </a:t>
            </a:r>
            <a:r>
              <a:rPr sz="3200" spc="-5" dirty="0">
                <a:latin typeface="Carlito"/>
                <a:cs typeface="Carlito"/>
              </a:rPr>
              <a:t>commit command </a:t>
            </a:r>
            <a:r>
              <a:rPr sz="3200" spc="-10" dirty="0">
                <a:latin typeface="Carlito"/>
                <a:cs typeface="Carlito"/>
              </a:rPr>
              <a:t>would </a:t>
            </a:r>
            <a:r>
              <a:rPr sz="3200" spc="-20" dirty="0">
                <a:latin typeface="Carlito"/>
                <a:cs typeface="Carlito"/>
              </a:rPr>
              <a:t>save </a:t>
            </a:r>
            <a:r>
              <a:rPr sz="3200" dirty="0">
                <a:latin typeface="Carlito"/>
                <a:cs typeface="Carlito"/>
              </a:rPr>
              <a:t>the  </a:t>
            </a:r>
            <a:r>
              <a:rPr sz="3200" spc="-5" dirty="0">
                <a:latin typeface="Carlito"/>
                <a:cs typeface="Carlito"/>
              </a:rPr>
              <a:t>changes </a:t>
            </a:r>
            <a:r>
              <a:rPr sz="3200" spc="-15" dirty="0">
                <a:latin typeface="Carlito"/>
                <a:cs typeface="Carlito"/>
              </a:rPr>
              <a:t>we </a:t>
            </a:r>
            <a:r>
              <a:rPr sz="3200" dirty="0">
                <a:latin typeface="Carlito"/>
                <a:cs typeface="Carlito"/>
              </a:rPr>
              <a:t>made </a:t>
            </a:r>
            <a:r>
              <a:rPr sz="3200" spc="-15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20" dirty="0">
                <a:latin typeface="Carlito"/>
                <a:cs typeface="Carlito"/>
              </a:rPr>
              <a:t>Docker </a:t>
            </a:r>
            <a:r>
              <a:rPr sz="3200" spc="-15" dirty="0">
                <a:latin typeface="Carlito"/>
                <a:cs typeface="Carlito"/>
              </a:rPr>
              <a:t>container’s  </a:t>
            </a:r>
            <a:r>
              <a:rPr sz="3200" spc="-5" dirty="0">
                <a:latin typeface="Carlito"/>
                <a:cs typeface="Carlito"/>
              </a:rPr>
              <a:t>file </a:t>
            </a:r>
            <a:r>
              <a:rPr sz="3200" spc="-30" dirty="0">
                <a:latin typeface="Carlito"/>
                <a:cs typeface="Carlito"/>
              </a:rPr>
              <a:t>system </a:t>
            </a:r>
            <a:r>
              <a:rPr sz="3200" spc="-15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new</a:t>
            </a:r>
            <a:r>
              <a:rPr sz="3200" spc="4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image.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4505592"/>
            <a:ext cx="2118359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i="1" spc="-15" dirty="0">
                <a:latin typeface="Carlito"/>
                <a:cs typeface="Carlito"/>
              </a:rPr>
              <a:t>docker</a:t>
            </a:r>
            <a:r>
              <a:rPr sz="2500" i="1" spc="-60" dirty="0">
                <a:latin typeface="Carlito"/>
                <a:cs typeface="Carlito"/>
              </a:rPr>
              <a:t> </a:t>
            </a:r>
            <a:r>
              <a:rPr sz="2500" i="1" spc="-10" dirty="0">
                <a:latin typeface="Carlito"/>
                <a:cs typeface="Carlito"/>
              </a:rPr>
              <a:t>commit</a:t>
            </a:r>
            <a:endParaRPr sz="25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4510" y="4505592"/>
            <a:ext cx="181229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i="1" spc="-10" dirty="0">
                <a:latin typeface="Carlito"/>
                <a:cs typeface="Carlito"/>
              </a:rPr>
              <a:t>container_ID</a:t>
            </a:r>
            <a:endParaRPr sz="25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01259" y="4505592"/>
            <a:ext cx="3100706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i="1" spc="-5" dirty="0">
                <a:latin typeface="Carlito"/>
                <a:cs typeface="Carlito"/>
              </a:rPr>
              <a:t>repository_name:tag</a:t>
            </a:r>
            <a:endParaRPr sz="2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420212" y="2116963"/>
            <a:ext cx="4894987" cy="650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Build </a:t>
            </a:r>
            <a:r>
              <a:rPr spc="-25" dirty="0"/>
              <a:t>Docker</a:t>
            </a:r>
            <a:r>
              <a:rPr spc="-90" dirty="0"/>
              <a:t> </a:t>
            </a:r>
            <a:r>
              <a:rPr spc="-10" dirty="0"/>
              <a:t>Images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47936" y="3154159"/>
            <a:ext cx="34480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Approach </a:t>
            </a:r>
            <a:r>
              <a:rPr sz="2000" dirty="0">
                <a:latin typeface="Times New Roman"/>
                <a:cs typeface="Times New Roman"/>
              </a:rPr>
              <a:t>2: </a:t>
            </a:r>
            <a:r>
              <a:rPr sz="2000" spc="-20" dirty="0">
                <a:latin typeface="Times New Roman"/>
                <a:cs typeface="Times New Roman"/>
              </a:rPr>
              <a:t>Writing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Dockerfile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6989" y="464312"/>
            <a:ext cx="663641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Dockerfile </a:t>
            </a:r>
            <a:r>
              <a:rPr sz="4400" dirty="0"/>
              <a:t>and</a:t>
            </a:r>
            <a:r>
              <a:rPr sz="4400" spc="-70" dirty="0"/>
              <a:t> </a:t>
            </a:r>
            <a:r>
              <a:rPr sz="4400" spc="-5" dirty="0"/>
              <a:t>Instructions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2074"/>
            <a:ext cx="8023225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20444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dirty="0">
                <a:latin typeface="Carlito"/>
                <a:cs typeface="Carlito"/>
              </a:rPr>
              <a:t>A </a:t>
            </a:r>
            <a:r>
              <a:rPr sz="2500" spc="-10" dirty="0">
                <a:latin typeface="Carlito"/>
                <a:cs typeface="Carlito"/>
              </a:rPr>
              <a:t>Dockerfile </a:t>
            </a:r>
            <a:r>
              <a:rPr sz="2500" dirty="0">
                <a:latin typeface="Carlito"/>
                <a:cs typeface="Carlito"/>
              </a:rPr>
              <a:t>is a </a:t>
            </a:r>
            <a:r>
              <a:rPr sz="2500" spc="-15" dirty="0">
                <a:latin typeface="Carlito"/>
                <a:cs typeface="Carlito"/>
              </a:rPr>
              <a:t>text </a:t>
            </a:r>
            <a:r>
              <a:rPr sz="2500" spc="-5" dirty="0">
                <a:latin typeface="Carlito"/>
                <a:cs typeface="Carlito"/>
              </a:rPr>
              <a:t>document that </a:t>
            </a:r>
            <a:r>
              <a:rPr sz="2500" spc="-15" dirty="0">
                <a:latin typeface="Carlito"/>
                <a:cs typeface="Carlito"/>
              </a:rPr>
              <a:t>contains </a:t>
            </a:r>
            <a:r>
              <a:rPr sz="2500" dirty="0">
                <a:latin typeface="Carlito"/>
                <a:cs typeface="Carlito"/>
              </a:rPr>
              <a:t>all the  </a:t>
            </a:r>
            <a:r>
              <a:rPr sz="2500" spc="-5" dirty="0">
                <a:latin typeface="Carlito"/>
                <a:cs typeface="Carlito"/>
              </a:rPr>
              <a:t>instructions </a:t>
            </a:r>
            <a:r>
              <a:rPr sz="2500" spc="-10" dirty="0">
                <a:latin typeface="Carlito"/>
                <a:cs typeface="Carlito"/>
              </a:rPr>
              <a:t>users </a:t>
            </a:r>
            <a:r>
              <a:rPr sz="2500" spc="-15" dirty="0">
                <a:latin typeface="Carlito"/>
                <a:cs typeface="Carlito"/>
              </a:rPr>
              <a:t>provide to </a:t>
            </a:r>
            <a:r>
              <a:rPr sz="2500" spc="-5" dirty="0">
                <a:latin typeface="Carlito"/>
                <a:cs typeface="Carlito"/>
              </a:rPr>
              <a:t>assemble </a:t>
            </a:r>
            <a:r>
              <a:rPr sz="2500" dirty="0">
                <a:latin typeface="Carlito"/>
                <a:cs typeface="Carlito"/>
              </a:rPr>
              <a:t>an</a:t>
            </a:r>
            <a:r>
              <a:rPr sz="2500" spc="5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image.</a:t>
            </a: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Carlito"/>
                <a:cs typeface="Carlito"/>
              </a:rPr>
              <a:t>Each </a:t>
            </a:r>
            <a:r>
              <a:rPr sz="2500" spc="-5" dirty="0">
                <a:latin typeface="Carlito"/>
                <a:cs typeface="Carlito"/>
              </a:rPr>
              <a:t>instruction </a:t>
            </a:r>
            <a:r>
              <a:rPr sz="2500" dirty="0">
                <a:latin typeface="Carlito"/>
                <a:cs typeface="Carlito"/>
              </a:rPr>
              <a:t>will </a:t>
            </a:r>
            <a:r>
              <a:rPr sz="2500" spc="-15" dirty="0">
                <a:latin typeface="Carlito"/>
                <a:cs typeface="Carlito"/>
              </a:rPr>
              <a:t>create </a:t>
            </a:r>
            <a:r>
              <a:rPr sz="2500" dirty="0">
                <a:latin typeface="Carlito"/>
                <a:cs typeface="Carlito"/>
              </a:rPr>
              <a:t>a </a:t>
            </a:r>
            <a:r>
              <a:rPr sz="2500" spc="-5" dirty="0">
                <a:latin typeface="Carlito"/>
                <a:cs typeface="Carlito"/>
              </a:rPr>
              <a:t>new image </a:t>
            </a:r>
            <a:r>
              <a:rPr sz="2500" spc="-15" dirty="0">
                <a:latin typeface="Carlito"/>
                <a:cs typeface="Carlito"/>
              </a:rPr>
              <a:t>layer to </a:t>
            </a:r>
            <a:r>
              <a:rPr sz="2500" dirty="0">
                <a:latin typeface="Carlito"/>
                <a:cs typeface="Carlito"/>
              </a:rPr>
              <a:t>the</a:t>
            </a:r>
            <a:r>
              <a:rPr sz="2500" spc="-1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image.</a:t>
            </a: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Carlito"/>
                <a:cs typeface="Carlito"/>
              </a:rPr>
              <a:t>Instructions </a:t>
            </a:r>
            <a:r>
              <a:rPr sz="2500" dirty="0">
                <a:latin typeface="Carlito"/>
                <a:cs typeface="Carlito"/>
              </a:rPr>
              <a:t>specify </a:t>
            </a:r>
            <a:r>
              <a:rPr sz="2500" spc="-5" dirty="0">
                <a:latin typeface="Carlito"/>
                <a:cs typeface="Carlito"/>
              </a:rPr>
              <a:t>what </a:t>
            </a:r>
            <a:r>
              <a:rPr sz="2500" spc="-15" dirty="0">
                <a:latin typeface="Carlito"/>
                <a:cs typeface="Carlito"/>
              </a:rPr>
              <a:t>to </a:t>
            </a:r>
            <a:r>
              <a:rPr sz="2500" spc="-5" dirty="0">
                <a:latin typeface="Carlito"/>
                <a:cs typeface="Carlito"/>
              </a:rPr>
              <a:t>do </a:t>
            </a:r>
            <a:r>
              <a:rPr sz="2500" dirty="0">
                <a:latin typeface="Carlito"/>
                <a:cs typeface="Carlito"/>
              </a:rPr>
              <a:t>when </a:t>
            </a:r>
            <a:r>
              <a:rPr sz="2500" spc="-5" dirty="0">
                <a:latin typeface="Carlito"/>
                <a:cs typeface="Carlito"/>
              </a:rPr>
              <a:t>building </a:t>
            </a:r>
            <a:r>
              <a:rPr sz="2500" dirty="0">
                <a:latin typeface="Carlito"/>
                <a:cs typeface="Carlito"/>
              </a:rPr>
              <a:t>the</a:t>
            </a:r>
            <a:r>
              <a:rPr sz="2500" spc="-5" dirty="0">
                <a:latin typeface="Carlito"/>
                <a:cs typeface="Carlito"/>
              </a:rPr>
              <a:t> image.</a:t>
            </a:r>
            <a:endParaRPr sz="2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4018" y="464312"/>
            <a:ext cx="543598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Docker </a:t>
            </a:r>
            <a:r>
              <a:rPr sz="4400" spc="-5" dirty="0"/>
              <a:t>Build</a:t>
            </a:r>
            <a:r>
              <a:rPr sz="4400" spc="-10" dirty="0"/>
              <a:t> </a:t>
            </a:r>
            <a:r>
              <a:rPr sz="4400" spc="-25" dirty="0"/>
              <a:t>Context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820"/>
            <a:ext cx="8047990" cy="363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33375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20" dirty="0">
                <a:latin typeface="Carlito"/>
                <a:cs typeface="Carlito"/>
              </a:rPr>
              <a:t>Docker </a:t>
            </a:r>
            <a:r>
              <a:rPr sz="3200" dirty="0">
                <a:latin typeface="Carlito"/>
                <a:cs typeface="Carlito"/>
              </a:rPr>
              <a:t>build </a:t>
            </a:r>
            <a:r>
              <a:rPr sz="3200" spc="-5" dirty="0">
                <a:latin typeface="Carlito"/>
                <a:cs typeface="Carlito"/>
              </a:rPr>
              <a:t>command </a:t>
            </a:r>
            <a:r>
              <a:rPr sz="3200" spc="-30" dirty="0">
                <a:latin typeface="Carlito"/>
                <a:cs typeface="Carlito"/>
              </a:rPr>
              <a:t>takes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path </a:t>
            </a:r>
            <a:r>
              <a:rPr sz="3200" spc="-15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the  build </a:t>
            </a:r>
            <a:r>
              <a:rPr sz="3200" spc="-20" dirty="0">
                <a:latin typeface="Carlito"/>
                <a:cs typeface="Carlito"/>
              </a:rPr>
              <a:t>context </a:t>
            </a:r>
            <a:r>
              <a:rPr sz="3200" dirty="0">
                <a:latin typeface="Carlito"/>
                <a:cs typeface="Carlito"/>
              </a:rPr>
              <a:t>as an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argument.</a:t>
            </a:r>
            <a:endParaRPr sz="320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299"/>
              </a:lnSpc>
              <a:spcBef>
                <a:spcPts val="74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When build </a:t>
            </a:r>
            <a:r>
              <a:rPr sz="3200" spc="-15" dirty="0">
                <a:latin typeface="Carlito"/>
                <a:cs typeface="Carlito"/>
              </a:rPr>
              <a:t>starts, </a:t>
            </a:r>
            <a:r>
              <a:rPr sz="3200" spc="-20" dirty="0">
                <a:latin typeface="Carlito"/>
                <a:cs typeface="Carlito"/>
              </a:rPr>
              <a:t>docker </a:t>
            </a:r>
            <a:r>
              <a:rPr sz="3200" spc="-10" dirty="0">
                <a:latin typeface="Carlito"/>
                <a:cs typeface="Carlito"/>
              </a:rPr>
              <a:t>client would </a:t>
            </a:r>
            <a:r>
              <a:rPr sz="3200" dirty="0">
                <a:latin typeface="Carlito"/>
                <a:cs typeface="Carlito"/>
              </a:rPr>
              <a:t>pack all  the </a:t>
            </a:r>
            <a:r>
              <a:rPr sz="3200" spc="-5" dirty="0">
                <a:latin typeface="Carlito"/>
                <a:cs typeface="Carlito"/>
              </a:rPr>
              <a:t>files </a:t>
            </a:r>
            <a:r>
              <a:rPr sz="3200" dirty="0">
                <a:latin typeface="Carlito"/>
                <a:cs typeface="Carlito"/>
              </a:rPr>
              <a:t>in the build </a:t>
            </a:r>
            <a:r>
              <a:rPr sz="3200" spc="-20" dirty="0">
                <a:latin typeface="Carlito"/>
                <a:cs typeface="Carlito"/>
              </a:rPr>
              <a:t>context </a:t>
            </a:r>
            <a:r>
              <a:rPr sz="3200" spc="-15" dirty="0">
                <a:latin typeface="Carlito"/>
                <a:cs typeface="Carlito"/>
              </a:rPr>
              <a:t>into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tarball then  </a:t>
            </a:r>
            <a:r>
              <a:rPr sz="3200" spc="-25" dirty="0">
                <a:latin typeface="Carlito"/>
                <a:cs typeface="Carlito"/>
              </a:rPr>
              <a:t>transfer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tarball file </a:t>
            </a:r>
            <a:r>
              <a:rPr sz="3200" spc="-15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daemon.</a:t>
            </a:r>
            <a:endParaRPr sz="3200">
              <a:latin typeface="Carlito"/>
              <a:cs typeface="Carlito"/>
            </a:endParaRPr>
          </a:p>
          <a:p>
            <a:pPr marL="355600" marR="1219835" indent="-342900" algn="just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20" dirty="0">
                <a:latin typeface="Carlito"/>
                <a:cs typeface="Carlito"/>
              </a:rPr>
              <a:t>By </a:t>
            </a:r>
            <a:r>
              <a:rPr sz="3200" spc="-15" dirty="0">
                <a:latin typeface="Carlito"/>
                <a:cs typeface="Carlito"/>
              </a:rPr>
              <a:t>default, </a:t>
            </a:r>
            <a:r>
              <a:rPr sz="3200" spc="-20" dirty="0">
                <a:latin typeface="Carlito"/>
                <a:cs typeface="Carlito"/>
              </a:rPr>
              <a:t>docker </a:t>
            </a:r>
            <a:r>
              <a:rPr sz="3200" spc="-5" dirty="0">
                <a:latin typeface="Carlito"/>
                <a:cs typeface="Carlito"/>
              </a:rPr>
              <a:t>would </a:t>
            </a:r>
            <a:r>
              <a:rPr sz="3200" spc="-15" dirty="0">
                <a:latin typeface="Carlito"/>
                <a:cs typeface="Carlito"/>
              </a:rPr>
              <a:t>search </a:t>
            </a:r>
            <a:r>
              <a:rPr sz="3200" spc="-25" dirty="0">
                <a:latin typeface="Carlito"/>
                <a:cs typeface="Carlito"/>
              </a:rPr>
              <a:t>for </a:t>
            </a:r>
            <a:r>
              <a:rPr sz="3200" dirty="0">
                <a:latin typeface="Carlito"/>
                <a:cs typeface="Carlito"/>
              </a:rPr>
              <a:t>the  </a:t>
            </a:r>
            <a:r>
              <a:rPr sz="3200" spc="-15" dirty="0">
                <a:latin typeface="Carlito"/>
                <a:cs typeface="Carlito"/>
              </a:rPr>
              <a:t>Dockerfile </a:t>
            </a:r>
            <a:r>
              <a:rPr sz="3200" dirty="0">
                <a:latin typeface="Carlito"/>
                <a:cs typeface="Carlito"/>
              </a:rPr>
              <a:t>in the build </a:t>
            </a:r>
            <a:r>
              <a:rPr sz="3200" spc="-20" dirty="0">
                <a:latin typeface="Carlito"/>
                <a:cs typeface="Carlito"/>
              </a:rPr>
              <a:t>context</a:t>
            </a:r>
            <a:r>
              <a:rPr sz="3200" spc="-5" dirty="0">
                <a:latin typeface="Carlito"/>
                <a:cs typeface="Carlito"/>
              </a:rPr>
              <a:t> path.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4500" y="1909254"/>
            <a:ext cx="32651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Dockerfile </a:t>
            </a:r>
            <a:r>
              <a:rPr b="1" spc="-5" dirty="0">
                <a:latin typeface="Times New Roman"/>
                <a:cs typeface="Times New Roman"/>
              </a:rPr>
              <a:t>In</a:t>
            </a:r>
            <a:r>
              <a:rPr b="1" spc="-8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Depth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5660" y="464312"/>
            <a:ext cx="146453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S</a:t>
            </a:r>
            <a:r>
              <a:rPr sz="4400" spc="-50" dirty="0"/>
              <a:t>t</a:t>
            </a:r>
            <a:r>
              <a:rPr sz="4400" spc="-5" dirty="0"/>
              <a:t>e</a:t>
            </a:r>
            <a:r>
              <a:rPr sz="4400" spc="-20" dirty="0"/>
              <a:t>p</a:t>
            </a:r>
            <a:r>
              <a:rPr sz="440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1325"/>
            <a:ext cx="7085330" cy="17780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86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3200" dirty="0">
                <a:latin typeface="Carlito"/>
                <a:cs typeface="Carlito"/>
              </a:rPr>
              <a:t>Spin up a </a:t>
            </a:r>
            <a:r>
              <a:rPr sz="3200" spc="-15" dirty="0">
                <a:latin typeface="Carlito"/>
                <a:cs typeface="Carlito"/>
              </a:rPr>
              <a:t>container </a:t>
            </a:r>
            <a:r>
              <a:rPr sz="3200" spc="-20" dirty="0">
                <a:latin typeface="Carlito"/>
                <a:cs typeface="Carlito"/>
              </a:rPr>
              <a:t>from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base</a:t>
            </a:r>
            <a:r>
              <a:rPr sz="3200" spc="5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image.</a:t>
            </a:r>
            <a:endParaRPr sz="3200" dirty="0">
              <a:latin typeface="Carlito"/>
              <a:cs typeface="Carlito"/>
            </a:endParaRPr>
          </a:p>
          <a:p>
            <a:pPr marL="527050" indent="-514350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3200" spc="-10" dirty="0">
                <a:latin typeface="Carlito"/>
                <a:cs typeface="Carlito"/>
              </a:rPr>
              <a:t>Install </a:t>
            </a:r>
            <a:r>
              <a:rPr sz="3200" dirty="0">
                <a:latin typeface="Carlito"/>
                <a:cs typeface="Carlito"/>
              </a:rPr>
              <a:t>Git </a:t>
            </a:r>
            <a:r>
              <a:rPr sz="3200" spc="-15" dirty="0">
                <a:latin typeface="Carlito"/>
                <a:cs typeface="Carlito"/>
              </a:rPr>
              <a:t>package </a:t>
            </a:r>
            <a:r>
              <a:rPr sz="3200" dirty="0">
                <a:latin typeface="Carlito"/>
                <a:cs typeface="Carlito"/>
              </a:rPr>
              <a:t>in the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-45" dirty="0">
                <a:latin typeface="Carlito"/>
                <a:cs typeface="Carlito"/>
              </a:rPr>
              <a:t>container.</a:t>
            </a:r>
            <a:endParaRPr sz="3200" dirty="0">
              <a:latin typeface="Carlito"/>
              <a:cs typeface="Carlito"/>
            </a:endParaRPr>
          </a:p>
          <a:p>
            <a:pPr marL="527050" indent="-514350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3200" dirty="0">
                <a:latin typeface="Carlito"/>
                <a:cs typeface="Carlito"/>
              </a:rPr>
              <a:t>Commit </a:t>
            </a:r>
            <a:r>
              <a:rPr sz="3200" spc="-5" dirty="0">
                <a:latin typeface="Carlito"/>
                <a:cs typeface="Carlito"/>
              </a:rPr>
              <a:t>changes </a:t>
            </a:r>
            <a:r>
              <a:rPr sz="3200" dirty="0">
                <a:latin typeface="Carlito"/>
                <a:cs typeface="Carlito"/>
              </a:rPr>
              <a:t>made in the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45" dirty="0">
                <a:latin typeface="Carlito"/>
                <a:cs typeface="Carlito"/>
              </a:rPr>
              <a:t>container.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5457" y="579437"/>
            <a:ext cx="4158743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Chain RUN</a:t>
            </a:r>
            <a:r>
              <a:rPr spc="-55" dirty="0"/>
              <a:t> </a:t>
            </a:r>
            <a:r>
              <a:rPr spc="-10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72425"/>
            <a:ext cx="7840980" cy="2709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Each </a:t>
            </a:r>
            <a:r>
              <a:rPr sz="2000" dirty="0">
                <a:latin typeface="Carlito"/>
                <a:cs typeface="Carlito"/>
              </a:rPr>
              <a:t>RUN </a:t>
            </a:r>
            <a:r>
              <a:rPr sz="2000" spc="-5" dirty="0">
                <a:latin typeface="Carlito"/>
                <a:cs typeface="Carlito"/>
              </a:rPr>
              <a:t>command will </a:t>
            </a:r>
            <a:r>
              <a:rPr sz="2000" spc="-20" dirty="0">
                <a:latin typeface="Carlito"/>
                <a:cs typeface="Carlito"/>
              </a:rPr>
              <a:t>execute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command on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top </a:t>
            </a:r>
            <a:r>
              <a:rPr sz="2000" spc="-5" dirty="0">
                <a:latin typeface="Carlito"/>
                <a:cs typeface="Carlito"/>
              </a:rPr>
              <a:t>writable </a:t>
            </a:r>
            <a:r>
              <a:rPr sz="2000" spc="-15" dirty="0">
                <a:latin typeface="Carlito"/>
                <a:cs typeface="Carlito"/>
              </a:rPr>
              <a:t>layer 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5" dirty="0">
                <a:latin typeface="Carlito"/>
                <a:cs typeface="Carlito"/>
              </a:rPr>
              <a:t>container, </a:t>
            </a:r>
            <a:r>
              <a:rPr sz="2000" dirty="0">
                <a:latin typeface="Carlito"/>
                <a:cs typeface="Carlito"/>
              </a:rPr>
              <a:t>then </a:t>
            </a:r>
            <a:r>
              <a:rPr sz="2000" spc="-5" dirty="0">
                <a:latin typeface="Carlito"/>
                <a:cs typeface="Carlito"/>
              </a:rPr>
              <a:t>commit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container </a:t>
            </a:r>
            <a:r>
              <a:rPr sz="2000" dirty="0">
                <a:latin typeface="Carlito"/>
                <a:cs typeface="Carlito"/>
              </a:rPr>
              <a:t>as a </a:t>
            </a:r>
            <a:r>
              <a:rPr sz="2000" spc="-5" dirty="0">
                <a:latin typeface="Carlito"/>
                <a:cs typeface="Carlito"/>
              </a:rPr>
              <a:t>new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image.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750">
              <a:latin typeface="Carlito"/>
              <a:cs typeface="Carlito"/>
            </a:endParaRPr>
          </a:p>
          <a:p>
            <a:pPr marL="355600" marR="18605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The new image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used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next step </a:t>
            </a:r>
            <a:r>
              <a:rPr sz="2000" dirty="0">
                <a:latin typeface="Carlito"/>
                <a:cs typeface="Carlito"/>
              </a:rPr>
              <a:t>in the </a:t>
            </a:r>
            <a:r>
              <a:rPr sz="2000" spc="-10" dirty="0">
                <a:latin typeface="Carlito"/>
                <a:cs typeface="Carlito"/>
              </a:rPr>
              <a:t>Dockerfile. </a:t>
            </a:r>
            <a:r>
              <a:rPr sz="2000" dirty="0">
                <a:latin typeface="Carlito"/>
                <a:cs typeface="Carlito"/>
              </a:rPr>
              <a:t>So each RUN  </a:t>
            </a:r>
            <a:r>
              <a:rPr sz="2000" spc="-5" dirty="0">
                <a:latin typeface="Carlito"/>
                <a:cs typeface="Carlito"/>
              </a:rPr>
              <a:t>instruction will </a:t>
            </a:r>
            <a:r>
              <a:rPr sz="2000" spc="-10" dirty="0">
                <a:latin typeface="Carlito"/>
                <a:cs typeface="Carlito"/>
              </a:rPr>
              <a:t>create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new image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45" dirty="0">
                <a:latin typeface="Carlito"/>
                <a:cs typeface="Carlito"/>
              </a:rPr>
              <a:t>layer.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rlito"/>
              <a:cs typeface="Carlito"/>
            </a:endParaRPr>
          </a:p>
          <a:p>
            <a:pPr marL="355600" marR="431165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It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recommended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chain </a:t>
            </a:r>
            <a:r>
              <a:rPr sz="2000" dirty="0">
                <a:latin typeface="Carlito"/>
                <a:cs typeface="Carlito"/>
              </a:rPr>
              <a:t>the RUN </a:t>
            </a:r>
            <a:r>
              <a:rPr sz="2000" spc="-5" dirty="0">
                <a:latin typeface="Carlito"/>
                <a:cs typeface="Carlito"/>
              </a:rPr>
              <a:t>instructions </a:t>
            </a:r>
            <a:r>
              <a:rPr sz="2000" dirty="0">
                <a:latin typeface="Carlito"/>
                <a:cs typeface="Carlito"/>
              </a:rPr>
              <a:t>in the </a:t>
            </a:r>
            <a:r>
              <a:rPr sz="2000" spc="-10" dirty="0">
                <a:latin typeface="Carlito"/>
                <a:cs typeface="Carlito"/>
              </a:rPr>
              <a:t>Dockerfile </a:t>
            </a:r>
            <a:r>
              <a:rPr sz="2000" spc="-15" dirty="0">
                <a:latin typeface="Carlito"/>
                <a:cs typeface="Carlito"/>
              </a:rPr>
              <a:t>to  </a:t>
            </a:r>
            <a:r>
              <a:rPr sz="2000" spc="-10" dirty="0">
                <a:latin typeface="Carlito"/>
                <a:cs typeface="Carlito"/>
              </a:rPr>
              <a:t>reduce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number of image </a:t>
            </a:r>
            <a:r>
              <a:rPr sz="2000" spc="-20" dirty="0">
                <a:latin typeface="Carlito"/>
                <a:cs typeface="Carlito"/>
              </a:rPr>
              <a:t>layers </a:t>
            </a:r>
            <a:r>
              <a:rPr sz="2000" dirty="0">
                <a:latin typeface="Carlito"/>
                <a:cs typeface="Carlito"/>
              </a:rPr>
              <a:t>it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creates.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683" rIns="0" bIns="0" rtlCol="0">
            <a:spAutoFit/>
          </a:bodyPr>
          <a:lstStyle/>
          <a:p>
            <a:pPr marL="397510" marR="5080" indent="1307465">
              <a:lnSpc>
                <a:spcPct val="120100"/>
              </a:lnSpc>
              <a:spcBef>
                <a:spcPts val="100"/>
              </a:spcBef>
            </a:pPr>
            <a:r>
              <a:rPr sz="4000" b="1" spc="-5" dirty="0">
                <a:latin typeface="Times New Roman"/>
                <a:cs typeface="Times New Roman"/>
              </a:rPr>
              <a:t>Introduction </a:t>
            </a:r>
            <a:r>
              <a:rPr sz="4000" b="1" dirty="0">
                <a:latin typeface="Times New Roman"/>
                <a:cs typeface="Times New Roman"/>
              </a:rPr>
              <a:t>to  </a:t>
            </a:r>
            <a:r>
              <a:rPr sz="4000" b="1" spc="-15" dirty="0">
                <a:latin typeface="Times New Roman"/>
                <a:cs typeface="Times New Roman"/>
              </a:rPr>
              <a:t>Virtualization</a:t>
            </a:r>
            <a:r>
              <a:rPr sz="4000" b="1" spc="-75" dirty="0">
                <a:latin typeface="Times New Roman"/>
                <a:cs typeface="Times New Roman"/>
              </a:rPr>
              <a:t> </a:t>
            </a:r>
            <a:r>
              <a:rPr sz="4000" b="1" spc="-35" dirty="0">
                <a:latin typeface="Times New Roman"/>
                <a:cs typeface="Times New Roman"/>
              </a:rPr>
              <a:t>Technologies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382" y="579437"/>
            <a:ext cx="7369017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Sort </a:t>
            </a:r>
            <a:r>
              <a:rPr spc="-5" dirty="0"/>
              <a:t>Multi-line </a:t>
            </a:r>
            <a:r>
              <a:rPr spc="-10" dirty="0"/>
              <a:t>Arguments</a:t>
            </a:r>
            <a:r>
              <a:rPr spc="-45" dirty="0"/>
              <a:t> </a:t>
            </a:r>
            <a:r>
              <a:rPr spc="-10" dirty="0"/>
              <a:t>Alphanumerically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72425"/>
            <a:ext cx="769365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This will help </a:t>
            </a:r>
            <a:r>
              <a:rPr sz="2000" spc="-15" dirty="0">
                <a:latin typeface="Carlito"/>
                <a:cs typeface="Carlito"/>
              </a:rPr>
              <a:t>you avoid </a:t>
            </a:r>
            <a:r>
              <a:rPr sz="2000" spc="-5" dirty="0">
                <a:latin typeface="Carlito"/>
                <a:cs typeface="Carlito"/>
              </a:rPr>
              <a:t>duplication of </a:t>
            </a:r>
            <a:r>
              <a:rPr sz="2000" spc="-10" dirty="0">
                <a:latin typeface="Carlito"/>
                <a:cs typeface="Carlito"/>
              </a:rPr>
              <a:t>packages </a:t>
            </a:r>
            <a:r>
              <a:rPr sz="2000" spc="-5" dirty="0">
                <a:latin typeface="Carlito"/>
                <a:cs typeface="Carlito"/>
              </a:rPr>
              <a:t>and </a:t>
            </a:r>
            <a:r>
              <a:rPr sz="2000" spc="-20" dirty="0">
                <a:latin typeface="Carlito"/>
                <a:cs typeface="Carlito"/>
              </a:rPr>
              <a:t>make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list much  </a:t>
            </a:r>
            <a:r>
              <a:rPr sz="2000" dirty="0">
                <a:latin typeface="Carlito"/>
                <a:cs typeface="Carlito"/>
              </a:rPr>
              <a:t>easier </a:t>
            </a:r>
            <a:r>
              <a:rPr sz="2000" spc="-10" dirty="0">
                <a:latin typeface="Carlito"/>
                <a:cs typeface="Carlito"/>
              </a:rPr>
              <a:t>to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update.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1545" y="565583"/>
            <a:ext cx="30268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CMD</a:t>
            </a:r>
            <a:r>
              <a:rPr spc="-50" dirty="0"/>
              <a:t> </a:t>
            </a:r>
            <a:r>
              <a:rPr spc="-10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72425"/>
            <a:ext cx="7881620" cy="2646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9022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CMD instruction </a:t>
            </a:r>
            <a:r>
              <a:rPr sz="2000" dirty="0">
                <a:latin typeface="Carlito"/>
                <a:cs typeface="Carlito"/>
              </a:rPr>
              <a:t>specifies </a:t>
            </a:r>
            <a:r>
              <a:rPr sz="2000" spc="-10" dirty="0">
                <a:latin typeface="Carlito"/>
                <a:cs typeface="Carlito"/>
              </a:rPr>
              <a:t>what </a:t>
            </a:r>
            <a:r>
              <a:rPr sz="2000" spc="-5" dirty="0">
                <a:latin typeface="Carlito"/>
                <a:cs typeface="Carlito"/>
              </a:rPr>
              <a:t>command </a:t>
            </a:r>
            <a:r>
              <a:rPr sz="2000" spc="-15" dirty="0">
                <a:latin typeface="Carlito"/>
                <a:cs typeface="Carlito"/>
              </a:rPr>
              <a:t>you want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run when the  </a:t>
            </a:r>
            <a:r>
              <a:rPr sz="2000" spc="-10" dirty="0">
                <a:latin typeface="Carlito"/>
                <a:cs typeface="Carlito"/>
              </a:rPr>
              <a:t>container starts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up.</a:t>
            </a:r>
            <a:endParaRPr sz="2000" dirty="0">
              <a:latin typeface="Carlito"/>
              <a:cs typeface="Carlito"/>
            </a:endParaRPr>
          </a:p>
          <a:p>
            <a:pPr marL="355600" marR="70485" indent="-3429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If </a:t>
            </a:r>
            <a:r>
              <a:rPr sz="2000" spc="-15" dirty="0">
                <a:latin typeface="Carlito"/>
                <a:cs typeface="Carlito"/>
              </a:rPr>
              <a:t>we </a:t>
            </a:r>
            <a:r>
              <a:rPr sz="2000" spc="-5" dirty="0">
                <a:latin typeface="Carlito"/>
                <a:cs typeface="Carlito"/>
              </a:rPr>
              <a:t>don't </a:t>
            </a:r>
            <a:r>
              <a:rPr sz="2000" dirty="0">
                <a:latin typeface="Carlito"/>
                <a:cs typeface="Carlito"/>
              </a:rPr>
              <a:t>specify </a:t>
            </a:r>
            <a:r>
              <a:rPr sz="2000" spc="-5" dirty="0">
                <a:latin typeface="Carlito"/>
                <a:cs typeface="Carlito"/>
              </a:rPr>
              <a:t>CMD instruction </a:t>
            </a:r>
            <a:r>
              <a:rPr sz="2000" dirty="0">
                <a:latin typeface="Carlito"/>
                <a:cs typeface="Carlito"/>
              </a:rPr>
              <a:t>in the </a:t>
            </a:r>
            <a:r>
              <a:rPr sz="2000" spc="-10" dirty="0">
                <a:latin typeface="Carlito"/>
                <a:cs typeface="Carlito"/>
              </a:rPr>
              <a:t>Dockerfile, </a:t>
            </a:r>
            <a:r>
              <a:rPr sz="2000" spc="-15" dirty="0">
                <a:latin typeface="Carlito"/>
                <a:cs typeface="Carlito"/>
              </a:rPr>
              <a:t>Docker </a:t>
            </a:r>
            <a:r>
              <a:rPr sz="2000" spc="-5" dirty="0">
                <a:latin typeface="Carlito"/>
                <a:cs typeface="Carlito"/>
              </a:rPr>
              <a:t>will use the  </a:t>
            </a:r>
            <a:r>
              <a:rPr sz="2000" spc="-10" dirty="0">
                <a:latin typeface="Carlito"/>
                <a:cs typeface="Carlito"/>
              </a:rPr>
              <a:t>default </a:t>
            </a:r>
            <a:r>
              <a:rPr sz="2000" spc="-5" dirty="0">
                <a:latin typeface="Carlito"/>
                <a:cs typeface="Carlito"/>
              </a:rPr>
              <a:t>command defined </a:t>
            </a:r>
            <a:r>
              <a:rPr sz="2000" dirty="0">
                <a:latin typeface="Carlito"/>
                <a:cs typeface="Carlito"/>
              </a:rPr>
              <a:t>in the base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image.</a:t>
            </a:r>
            <a:endParaRPr sz="2000" dirty="0">
              <a:latin typeface="Carlito"/>
              <a:cs typeface="Carlito"/>
            </a:endParaRPr>
          </a:p>
          <a:p>
            <a:pPr marL="355600" marR="269240" indent="-34290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The CMD instruction doesn’t run when building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image, </a:t>
            </a:r>
            <a:r>
              <a:rPr sz="2000" dirty="0">
                <a:latin typeface="Carlito"/>
                <a:cs typeface="Carlito"/>
              </a:rPr>
              <a:t>it </a:t>
            </a:r>
            <a:r>
              <a:rPr sz="2000" spc="-5" dirty="0">
                <a:latin typeface="Carlito"/>
                <a:cs typeface="Carlito"/>
              </a:rPr>
              <a:t>only runs  when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container starts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up.</a:t>
            </a:r>
            <a:endParaRPr sz="2000"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5" dirty="0">
                <a:latin typeface="Carlito"/>
                <a:cs typeface="Carlito"/>
              </a:rPr>
              <a:t>You </a:t>
            </a:r>
            <a:r>
              <a:rPr sz="2000" spc="-5" dirty="0">
                <a:latin typeface="Carlito"/>
                <a:cs typeface="Carlito"/>
              </a:rPr>
              <a:t>can </a:t>
            </a:r>
            <a:r>
              <a:rPr sz="2000" dirty="0">
                <a:latin typeface="Carlito"/>
                <a:cs typeface="Carlito"/>
              </a:rPr>
              <a:t>specify the </a:t>
            </a:r>
            <a:r>
              <a:rPr sz="2000" spc="-5" dirty="0">
                <a:latin typeface="Carlito"/>
                <a:cs typeface="Carlito"/>
              </a:rPr>
              <a:t>command </a:t>
            </a:r>
            <a:r>
              <a:rPr sz="2000" dirty="0">
                <a:latin typeface="Carlito"/>
                <a:cs typeface="Carlito"/>
              </a:rPr>
              <a:t>in either </a:t>
            </a:r>
            <a:r>
              <a:rPr sz="2000" spc="-25" dirty="0">
                <a:latin typeface="Carlito"/>
                <a:cs typeface="Carlito"/>
              </a:rPr>
              <a:t>exec </a:t>
            </a:r>
            <a:r>
              <a:rPr sz="2000" spc="-15" dirty="0">
                <a:latin typeface="Carlito"/>
                <a:cs typeface="Carlito"/>
              </a:rPr>
              <a:t>form </a:t>
            </a:r>
            <a:r>
              <a:rPr sz="2000" spc="-5" dirty="0">
                <a:latin typeface="Carlito"/>
                <a:cs typeface="Carlito"/>
              </a:rPr>
              <a:t>which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15" dirty="0">
                <a:latin typeface="Carlito"/>
                <a:cs typeface="Carlito"/>
              </a:rPr>
              <a:t>preferred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dirty="0">
                <a:latin typeface="Carlito"/>
                <a:cs typeface="Carlito"/>
              </a:rPr>
              <a:t>in  shell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form.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8908" y="579437"/>
            <a:ext cx="2739492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Docker</a:t>
            </a:r>
            <a:r>
              <a:rPr spc="-80" dirty="0"/>
              <a:t> </a:t>
            </a:r>
            <a:r>
              <a:rPr spc="-5" dirty="0"/>
              <a:t>Cache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72425"/>
            <a:ext cx="7861934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Each </a:t>
            </a:r>
            <a:r>
              <a:rPr sz="2000" dirty="0">
                <a:latin typeface="Carlito"/>
                <a:cs typeface="Carlito"/>
              </a:rPr>
              <a:t>time </a:t>
            </a:r>
            <a:r>
              <a:rPr sz="2000" spc="-15" dirty="0">
                <a:latin typeface="Carlito"/>
                <a:cs typeface="Carlito"/>
              </a:rPr>
              <a:t>Docker executes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spc="-5" dirty="0">
                <a:latin typeface="Carlito"/>
                <a:cs typeface="Carlito"/>
              </a:rPr>
              <a:t>instruction </a:t>
            </a:r>
            <a:r>
              <a:rPr sz="2000" dirty="0">
                <a:latin typeface="Carlito"/>
                <a:cs typeface="Carlito"/>
              </a:rPr>
              <a:t>it </a:t>
            </a:r>
            <a:r>
              <a:rPr sz="2000" spc="-5" dirty="0">
                <a:latin typeface="Carlito"/>
                <a:cs typeface="Carlito"/>
              </a:rPr>
              <a:t>builds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new image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45" dirty="0">
                <a:latin typeface="Carlito"/>
                <a:cs typeface="Carlito"/>
              </a:rPr>
              <a:t>layer.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75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next </a:t>
            </a:r>
            <a:r>
              <a:rPr sz="2000" dirty="0">
                <a:latin typeface="Carlito"/>
                <a:cs typeface="Carlito"/>
              </a:rPr>
              <a:t>time, if the </a:t>
            </a:r>
            <a:r>
              <a:rPr sz="2000" spc="-5" dirty="0">
                <a:latin typeface="Carlito"/>
                <a:cs typeface="Carlito"/>
              </a:rPr>
              <a:t>instruction doesn't change, </a:t>
            </a:r>
            <a:r>
              <a:rPr sz="2000" spc="-15" dirty="0">
                <a:latin typeface="Carlito"/>
                <a:cs typeface="Carlito"/>
              </a:rPr>
              <a:t>Docker </a:t>
            </a:r>
            <a:r>
              <a:rPr sz="2000" spc="-5" dirty="0">
                <a:latin typeface="Carlito"/>
                <a:cs typeface="Carlito"/>
              </a:rPr>
              <a:t>will </a:t>
            </a:r>
            <a:r>
              <a:rPr sz="2000" dirty="0">
                <a:latin typeface="Carlito"/>
                <a:cs typeface="Carlito"/>
              </a:rPr>
              <a:t>simply </a:t>
            </a:r>
            <a:r>
              <a:rPr sz="2000" spc="-10" dirty="0">
                <a:latin typeface="Carlito"/>
                <a:cs typeface="Carlito"/>
              </a:rPr>
              <a:t>reuse 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existing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45" dirty="0">
                <a:latin typeface="Carlito"/>
                <a:cs typeface="Carlito"/>
              </a:rPr>
              <a:t>layer.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8908" y="579437"/>
            <a:ext cx="2815692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Docker</a:t>
            </a:r>
            <a:r>
              <a:rPr spc="-80" dirty="0"/>
              <a:t> </a:t>
            </a:r>
            <a:r>
              <a:rPr spc="-5" dirty="0"/>
              <a:t>Cache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72425"/>
            <a:ext cx="7861934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Each </a:t>
            </a:r>
            <a:r>
              <a:rPr sz="2000" dirty="0">
                <a:latin typeface="Carlito"/>
                <a:cs typeface="Carlito"/>
              </a:rPr>
              <a:t>time </a:t>
            </a:r>
            <a:r>
              <a:rPr sz="2000" spc="-15" dirty="0">
                <a:latin typeface="Carlito"/>
                <a:cs typeface="Carlito"/>
              </a:rPr>
              <a:t>Docker executes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spc="-5" dirty="0">
                <a:latin typeface="Carlito"/>
                <a:cs typeface="Carlito"/>
              </a:rPr>
              <a:t>instruction </a:t>
            </a:r>
            <a:r>
              <a:rPr sz="2000" dirty="0">
                <a:latin typeface="Carlito"/>
                <a:cs typeface="Carlito"/>
              </a:rPr>
              <a:t>it </a:t>
            </a:r>
            <a:r>
              <a:rPr sz="2000" spc="-5" dirty="0">
                <a:latin typeface="Carlito"/>
                <a:cs typeface="Carlito"/>
              </a:rPr>
              <a:t>builds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new image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45" dirty="0">
                <a:latin typeface="Carlito"/>
                <a:cs typeface="Carlito"/>
              </a:rPr>
              <a:t>layer.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75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next </a:t>
            </a:r>
            <a:r>
              <a:rPr sz="2000" dirty="0">
                <a:latin typeface="Carlito"/>
                <a:cs typeface="Carlito"/>
              </a:rPr>
              <a:t>time, if the </a:t>
            </a:r>
            <a:r>
              <a:rPr sz="2000" spc="-5" dirty="0">
                <a:latin typeface="Carlito"/>
                <a:cs typeface="Carlito"/>
              </a:rPr>
              <a:t>instruction doesn't change, </a:t>
            </a:r>
            <a:r>
              <a:rPr sz="2000" spc="-15" dirty="0">
                <a:latin typeface="Carlito"/>
                <a:cs typeface="Carlito"/>
              </a:rPr>
              <a:t>Docker </a:t>
            </a:r>
            <a:r>
              <a:rPr sz="2000" spc="-5" dirty="0">
                <a:latin typeface="Carlito"/>
                <a:cs typeface="Carlito"/>
              </a:rPr>
              <a:t>will </a:t>
            </a:r>
            <a:r>
              <a:rPr sz="2000" dirty="0">
                <a:latin typeface="Carlito"/>
                <a:cs typeface="Carlito"/>
              </a:rPr>
              <a:t>simply </a:t>
            </a:r>
            <a:r>
              <a:rPr sz="2000" spc="-10" dirty="0">
                <a:latin typeface="Carlito"/>
                <a:cs typeface="Carlito"/>
              </a:rPr>
              <a:t>reuse 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existing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45" dirty="0">
                <a:latin typeface="Carlito"/>
                <a:cs typeface="Carlito"/>
              </a:rPr>
              <a:t>layer.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532" y="584200"/>
            <a:ext cx="87520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Dockerfile </a:t>
            </a:r>
            <a:r>
              <a:rPr sz="4400" dirty="0"/>
              <a:t>with </a:t>
            </a:r>
            <a:r>
              <a:rPr sz="4400" spc="-10" dirty="0"/>
              <a:t>Aggressive</a:t>
            </a:r>
            <a:r>
              <a:rPr sz="4400" spc="-5" dirty="0"/>
              <a:t> Caching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2074"/>
            <a:ext cx="263779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0" dirty="0">
                <a:latin typeface="Carlito"/>
                <a:cs typeface="Carlito"/>
              </a:rPr>
              <a:t>FROM</a:t>
            </a:r>
            <a:r>
              <a:rPr sz="2500" spc="-3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ubuntu:14.04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526474"/>
            <a:ext cx="258191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Carlito"/>
                <a:cs typeface="Carlito"/>
              </a:rPr>
              <a:t>RUN </a:t>
            </a:r>
            <a:r>
              <a:rPr sz="2500" spc="-20" dirty="0">
                <a:latin typeface="Carlito"/>
                <a:cs typeface="Carlito"/>
              </a:rPr>
              <a:t>apt-get</a:t>
            </a:r>
            <a:r>
              <a:rPr sz="2500" spc="-70" dirty="0">
                <a:latin typeface="Carlito"/>
                <a:cs typeface="Carlito"/>
              </a:rPr>
              <a:t> </a:t>
            </a:r>
            <a:r>
              <a:rPr sz="2500" spc="-15" dirty="0">
                <a:latin typeface="Carlito"/>
                <a:cs typeface="Carlito"/>
              </a:rPr>
              <a:t>update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440874"/>
            <a:ext cx="3902075" cy="760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95"/>
              </a:lnSpc>
              <a:spcBef>
                <a:spcPts val="100"/>
              </a:spcBef>
            </a:pPr>
            <a:r>
              <a:rPr sz="2500" dirty="0">
                <a:latin typeface="Carlito"/>
                <a:cs typeface="Carlito"/>
              </a:rPr>
              <a:t>RUN </a:t>
            </a:r>
            <a:r>
              <a:rPr sz="2500" spc="-20" dirty="0">
                <a:latin typeface="Carlito"/>
                <a:cs typeface="Carlito"/>
              </a:rPr>
              <a:t>apt-get </a:t>
            </a:r>
            <a:r>
              <a:rPr sz="2500" spc="-10" dirty="0">
                <a:latin typeface="Carlito"/>
                <a:cs typeface="Carlito"/>
              </a:rPr>
              <a:t>install </a:t>
            </a:r>
            <a:r>
              <a:rPr sz="2500" spc="-15" dirty="0">
                <a:latin typeface="Carlito"/>
                <a:cs typeface="Carlito"/>
              </a:rPr>
              <a:t>-y</a:t>
            </a:r>
            <a:r>
              <a:rPr sz="2500" spc="-1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git</a:t>
            </a:r>
            <a:endParaRPr sz="2500">
              <a:latin typeface="Carlito"/>
              <a:cs typeface="Carlito"/>
            </a:endParaRPr>
          </a:p>
          <a:p>
            <a:pPr marL="3403600">
              <a:lnSpc>
                <a:spcPts val="2895"/>
              </a:lnSpc>
            </a:pPr>
            <a:r>
              <a:rPr sz="2500" spc="5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500" spc="-5" dirty="0">
                <a:solidFill>
                  <a:srgbClr val="FF0000"/>
                </a:solidFill>
                <a:latin typeface="Carlito"/>
                <a:cs typeface="Carlito"/>
              </a:rPr>
              <a:t>u</a:t>
            </a:r>
            <a:r>
              <a:rPr sz="2500" dirty="0">
                <a:solidFill>
                  <a:srgbClr val="FF0000"/>
                </a:solidFill>
                <a:latin typeface="Carlito"/>
                <a:cs typeface="Carlito"/>
              </a:rPr>
              <a:t>rl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26840" y="2809240"/>
            <a:ext cx="1295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Carlito"/>
                <a:cs typeface="Carlito"/>
              </a:rPr>
              <a:t>reusing</a:t>
            </a:r>
            <a:r>
              <a:rPr sz="1800" spc="-6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rlito"/>
                <a:cs typeface="Carlito"/>
              </a:rPr>
              <a:t>cache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2240" y="1681480"/>
            <a:ext cx="1295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Carlito"/>
                <a:cs typeface="Carlito"/>
              </a:rPr>
              <a:t>reusing</a:t>
            </a:r>
            <a:r>
              <a:rPr sz="1800" spc="-6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rlito"/>
                <a:cs typeface="Carlito"/>
              </a:rPr>
              <a:t>cache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934" y="464312"/>
            <a:ext cx="38148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Cache</a:t>
            </a:r>
            <a:r>
              <a:rPr sz="4400" spc="-75" dirty="0"/>
              <a:t> </a:t>
            </a:r>
            <a:r>
              <a:rPr sz="4400" spc="-10" dirty="0"/>
              <a:t>Busting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2074"/>
            <a:ext cx="5415915" cy="223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0" dirty="0">
                <a:latin typeface="Carlito"/>
                <a:cs typeface="Carlito"/>
              </a:rPr>
              <a:t>FROM ubuntu:14.04</a:t>
            </a:r>
            <a:endParaRPr sz="25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900" dirty="0">
              <a:latin typeface="Carlito"/>
              <a:cs typeface="Carlito"/>
            </a:endParaRPr>
          </a:p>
          <a:p>
            <a:pPr marL="226695" marR="5080" indent="-214629">
              <a:lnSpc>
                <a:spcPct val="120000"/>
              </a:lnSpc>
            </a:pPr>
            <a:r>
              <a:rPr sz="2500" dirty="0">
                <a:latin typeface="Carlito"/>
                <a:cs typeface="Carlito"/>
              </a:rPr>
              <a:t>RUN </a:t>
            </a:r>
            <a:r>
              <a:rPr sz="2500" spc="-20" dirty="0">
                <a:latin typeface="Carlito"/>
                <a:cs typeface="Carlito"/>
              </a:rPr>
              <a:t>apt-get </a:t>
            </a:r>
            <a:r>
              <a:rPr sz="2500" spc="-15" dirty="0">
                <a:latin typeface="Carlito"/>
                <a:cs typeface="Carlito"/>
              </a:rPr>
              <a:t>update </a:t>
            </a:r>
            <a:r>
              <a:rPr sz="2500" spc="-5" dirty="0">
                <a:latin typeface="Carlito"/>
                <a:cs typeface="Carlito"/>
              </a:rPr>
              <a:t>&amp;&amp; </a:t>
            </a:r>
            <a:r>
              <a:rPr sz="2500" spc="-20" dirty="0">
                <a:latin typeface="Carlito"/>
                <a:cs typeface="Carlito"/>
              </a:rPr>
              <a:t>apt-get </a:t>
            </a:r>
            <a:r>
              <a:rPr sz="2500" spc="-10" dirty="0">
                <a:latin typeface="Carlito"/>
                <a:cs typeface="Carlito"/>
              </a:rPr>
              <a:t>install </a:t>
            </a:r>
            <a:r>
              <a:rPr sz="2500" spc="-15" dirty="0">
                <a:latin typeface="Carlito"/>
                <a:cs typeface="Carlito"/>
              </a:rPr>
              <a:t>-y </a:t>
            </a:r>
            <a:r>
              <a:rPr sz="2500" dirty="0">
                <a:latin typeface="Carlito"/>
                <a:cs typeface="Carlito"/>
              </a:rPr>
              <a:t>\  </a:t>
            </a:r>
            <a:r>
              <a:rPr sz="2500" spc="-5" dirty="0">
                <a:latin typeface="Carlito"/>
                <a:cs typeface="Carlito"/>
              </a:rPr>
              <a:t>git</a:t>
            </a:r>
            <a:r>
              <a:rPr sz="2500" spc="-1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\</a:t>
            </a:r>
          </a:p>
          <a:p>
            <a:pPr marL="226695">
              <a:lnSpc>
                <a:spcPct val="100000"/>
              </a:lnSpc>
              <a:spcBef>
                <a:spcPts val="600"/>
              </a:spcBef>
            </a:pPr>
            <a:r>
              <a:rPr sz="2500" dirty="0">
                <a:latin typeface="Carlito"/>
                <a:cs typeface="Carlito"/>
              </a:rPr>
              <a:t>curl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934" y="464312"/>
            <a:ext cx="37386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Cache</a:t>
            </a:r>
            <a:r>
              <a:rPr sz="4400" spc="-75" dirty="0"/>
              <a:t> </a:t>
            </a:r>
            <a:r>
              <a:rPr sz="4400" spc="-10" dirty="0"/>
              <a:t>Busting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2074"/>
            <a:ext cx="7946390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70" dirty="0">
                <a:latin typeface="Carlito"/>
                <a:cs typeface="Carlito"/>
              </a:rPr>
              <a:t>You </a:t>
            </a:r>
            <a:r>
              <a:rPr sz="2500" spc="-5" dirty="0">
                <a:latin typeface="Carlito"/>
                <a:cs typeface="Carlito"/>
              </a:rPr>
              <a:t>can also achieve cache-busting </a:t>
            </a:r>
            <a:r>
              <a:rPr sz="2500" spc="-10" dirty="0">
                <a:latin typeface="Carlito"/>
                <a:cs typeface="Carlito"/>
              </a:rPr>
              <a:t>by </a:t>
            </a:r>
            <a:r>
              <a:rPr sz="2500" dirty="0">
                <a:latin typeface="Carlito"/>
                <a:cs typeface="Carlito"/>
              </a:rPr>
              <a:t>specifying a </a:t>
            </a:r>
            <a:r>
              <a:rPr sz="2500" spc="-10" dirty="0">
                <a:latin typeface="Carlito"/>
                <a:cs typeface="Carlito"/>
              </a:rPr>
              <a:t>package  </a:t>
            </a:r>
            <a:r>
              <a:rPr sz="2500" spc="-15" dirty="0">
                <a:latin typeface="Carlito"/>
                <a:cs typeface="Carlito"/>
              </a:rPr>
              <a:t>version. </a:t>
            </a:r>
            <a:r>
              <a:rPr sz="2500" spc="-5" dirty="0">
                <a:latin typeface="Carlito"/>
                <a:cs typeface="Carlito"/>
              </a:rPr>
              <a:t>This </a:t>
            </a:r>
            <a:r>
              <a:rPr sz="2500" dirty="0">
                <a:latin typeface="Carlito"/>
                <a:cs typeface="Carlito"/>
              </a:rPr>
              <a:t>is </a:t>
            </a:r>
            <a:r>
              <a:rPr sz="2500" spc="-5" dirty="0">
                <a:latin typeface="Carlito"/>
                <a:cs typeface="Carlito"/>
              </a:rPr>
              <a:t>known </a:t>
            </a:r>
            <a:r>
              <a:rPr sz="2500" dirty="0">
                <a:latin typeface="Carlito"/>
                <a:cs typeface="Carlito"/>
              </a:rPr>
              <a:t>as </a:t>
            </a:r>
            <a:r>
              <a:rPr sz="2500" spc="-15" dirty="0">
                <a:latin typeface="Carlito"/>
                <a:cs typeface="Carlito"/>
              </a:rPr>
              <a:t>version</a:t>
            </a:r>
            <a:r>
              <a:rPr sz="2500" spc="-35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pinning.</a:t>
            </a: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900">
              <a:latin typeface="Carlito"/>
              <a:cs typeface="Carlito"/>
            </a:endParaRPr>
          </a:p>
          <a:p>
            <a:pPr marL="155575" marR="2534920" indent="-142875">
              <a:lnSpc>
                <a:spcPct val="120000"/>
              </a:lnSpc>
            </a:pPr>
            <a:r>
              <a:rPr sz="2500" dirty="0">
                <a:latin typeface="Carlito"/>
                <a:cs typeface="Carlito"/>
              </a:rPr>
              <a:t>RUN </a:t>
            </a:r>
            <a:r>
              <a:rPr sz="2500" spc="-20" dirty="0">
                <a:latin typeface="Carlito"/>
                <a:cs typeface="Carlito"/>
              </a:rPr>
              <a:t>apt-get </a:t>
            </a:r>
            <a:r>
              <a:rPr sz="2500" spc="-15" dirty="0">
                <a:latin typeface="Carlito"/>
                <a:cs typeface="Carlito"/>
              </a:rPr>
              <a:t>update </a:t>
            </a:r>
            <a:r>
              <a:rPr sz="2500" spc="-5" dirty="0">
                <a:latin typeface="Carlito"/>
                <a:cs typeface="Carlito"/>
              </a:rPr>
              <a:t>&amp;&amp; </a:t>
            </a:r>
            <a:r>
              <a:rPr sz="2500" spc="-20" dirty="0">
                <a:latin typeface="Carlito"/>
                <a:cs typeface="Carlito"/>
              </a:rPr>
              <a:t>apt-get </a:t>
            </a:r>
            <a:r>
              <a:rPr sz="2500" spc="-10" dirty="0">
                <a:latin typeface="Carlito"/>
                <a:cs typeface="Carlito"/>
              </a:rPr>
              <a:t>install </a:t>
            </a:r>
            <a:r>
              <a:rPr sz="2500" spc="-15" dirty="0">
                <a:latin typeface="Carlito"/>
                <a:cs typeface="Carlito"/>
              </a:rPr>
              <a:t>-y </a:t>
            </a:r>
            <a:r>
              <a:rPr sz="2500" dirty="0">
                <a:latin typeface="Carlito"/>
                <a:cs typeface="Carlito"/>
              </a:rPr>
              <a:t>\  </a:t>
            </a:r>
            <a:r>
              <a:rPr sz="2500" spc="-10" dirty="0">
                <a:latin typeface="Carlito"/>
                <a:cs typeface="Carlito"/>
              </a:rPr>
              <a:t>package-bar</a:t>
            </a:r>
            <a:r>
              <a:rPr sz="2500" spc="-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\</a:t>
            </a:r>
            <a:endParaRPr sz="2500">
              <a:latin typeface="Carlito"/>
              <a:cs typeface="Carlito"/>
            </a:endParaRPr>
          </a:p>
          <a:p>
            <a:pPr marL="155575" marR="5417820">
              <a:lnSpc>
                <a:spcPct val="120000"/>
              </a:lnSpc>
            </a:pPr>
            <a:r>
              <a:rPr sz="2500" spc="-10" dirty="0">
                <a:latin typeface="Carlito"/>
                <a:cs typeface="Carlito"/>
              </a:rPr>
              <a:t>package-baz </a:t>
            </a:r>
            <a:r>
              <a:rPr sz="2500" dirty="0">
                <a:latin typeface="Carlito"/>
                <a:cs typeface="Carlito"/>
              </a:rPr>
              <a:t>\  </a:t>
            </a:r>
            <a:r>
              <a:rPr sz="2500" spc="-5" dirty="0">
                <a:latin typeface="Carlito"/>
                <a:cs typeface="Carlito"/>
              </a:rPr>
              <a:t>p</a:t>
            </a:r>
            <a:r>
              <a:rPr sz="2500" dirty="0">
                <a:latin typeface="Carlito"/>
                <a:cs typeface="Carlito"/>
              </a:rPr>
              <a:t>a</a:t>
            </a:r>
            <a:r>
              <a:rPr sz="2500" spc="5" dirty="0">
                <a:latin typeface="Carlito"/>
                <a:cs typeface="Carlito"/>
              </a:rPr>
              <a:t>c</a:t>
            </a:r>
            <a:r>
              <a:rPr sz="2500" spc="-45" dirty="0">
                <a:latin typeface="Carlito"/>
                <a:cs typeface="Carlito"/>
              </a:rPr>
              <a:t>k</a:t>
            </a:r>
            <a:r>
              <a:rPr sz="2500" dirty="0">
                <a:latin typeface="Carlito"/>
                <a:cs typeface="Carlito"/>
              </a:rPr>
              <a:t>a</a:t>
            </a:r>
            <a:r>
              <a:rPr sz="2500" spc="-25" dirty="0">
                <a:latin typeface="Carlito"/>
                <a:cs typeface="Carlito"/>
              </a:rPr>
              <a:t>g</a:t>
            </a:r>
            <a:r>
              <a:rPr sz="2500" spc="5" dirty="0">
                <a:latin typeface="Carlito"/>
                <a:cs typeface="Carlito"/>
              </a:rPr>
              <a:t>e</a:t>
            </a:r>
            <a:r>
              <a:rPr sz="2500" spc="-25" dirty="0">
                <a:latin typeface="Carlito"/>
                <a:cs typeface="Carlito"/>
              </a:rPr>
              <a:t>-</a:t>
            </a:r>
            <a:r>
              <a:rPr sz="2500" spc="-55" dirty="0">
                <a:latin typeface="Carlito"/>
                <a:cs typeface="Carlito"/>
              </a:rPr>
              <a:t>f</a:t>
            </a:r>
            <a:r>
              <a:rPr sz="2500" spc="-10" dirty="0">
                <a:latin typeface="Carlito"/>
                <a:cs typeface="Carlito"/>
              </a:rPr>
              <a:t>oo</a:t>
            </a:r>
            <a:r>
              <a:rPr sz="2500" dirty="0">
                <a:latin typeface="Carlito"/>
                <a:cs typeface="Carlito"/>
              </a:rPr>
              <a:t>=</a:t>
            </a:r>
            <a:r>
              <a:rPr sz="2500" spc="-5" dirty="0">
                <a:latin typeface="Carlito"/>
                <a:cs typeface="Carlito"/>
              </a:rPr>
              <a:t>1</a:t>
            </a:r>
            <a:r>
              <a:rPr sz="2500" spc="-10" dirty="0">
                <a:latin typeface="Carlito"/>
                <a:cs typeface="Carlito"/>
              </a:rPr>
              <a:t>.</a:t>
            </a:r>
            <a:r>
              <a:rPr sz="2500" spc="-5" dirty="0">
                <a:latin typeface="Carlito"/>
                <a:cs typeface="Carlito"/>
              </a:rPr>
              <a:t>3</a:t>
            </a:r>
            <a:r>
              <a:rPr sz="2500" spc="-10" dirty="0">
                <a:latin typeface="Carlito"/>
                <a:cs typeface="Carlito"/>
              </a:rPr>
              <a:t>.</a:t>
            </a:r>
            <a:r>
              <a:rPr sz="2500" dirty="0">
                <a:latin typeface="Carlito"/>
                <a:cs typeface="Carlito"/>
              </a:rPr>
              <a:t>*</a:t>
            </a:r>
            <a:endParaRPr sz="2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9946" y="972208"/>
            <a:ext cx="7653020" cy="4375150"/>
            <a:chOff x="699946" y="972208"/>
            <a:chExt cx="7653020" cy="4375150"/>
          </a:xfrm>
        </p:grpSpPr>
        <p:sp>
          <p:nvSpPr>
            <p:cNvPr id="3" name="object 3"/>
            <p:cNvSpPr/>
            <p:nvPr/>
          </p:nvSpPr>
          <p:spPr>
            <a:xfrm>
              <a:off x="699946" y="972208"/>
              <a:ext cx="7653003" cy="43746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27400" y="2712720"/>
              <a:ext cx="2565400" cy="1706880"/>
            </a:xfrm>
            <a:custGeom>
              <a:avLst/>
              <a:gdLst/>
              <a:ahLst/>
              <a:cxnLst/>
              <a:rect l="l" t="t" r="r" b="b"/>
              <a:pathLst>
                <a:path w="2565400" h="1706879">
                  <a:moveTo>
                    <a:pt x="2565400" y="0"/>
                  </a:moveTo>
                  <a:lnTo>
                    <a:pt x="0" y="0"/>
                  </a:lnTo>
                  <a:lnTo>
                    <a:pt x="0" y="1706879"/>
                  </a:lnTo>
                  <a:lnTo>
                    <a:pt x="2565400" y="1706879"/>
                  </a:lnTo>
                  <a:lnTo>
                    <a:pt x="2565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27400" y="2712720"/>
              <a:ext cx="2565400" cy="1706880"/>
            </a:xfrm>
            <a:custGeom>
              <a:avLst/>
              <a:gdLst/>
              <a:ahLst/>
              <a:cxnLst/>
              <a:rect l="l" t="t" r="r" b="b"/>
              <a:pathLst>
                <a:path w="2565400" h="1706879">
                  <a:moveTo>
                    <a:pt x="0" y="0"/>
                  </a:moveTo>
                  <a:lnTo>
                    <a:pt x="2565401" y="0"/>
                  </a:lnTo>
                  <a:lnTo>
                    <a:pt x="2565401" y="1706880"/>
                  </a:lnTo>
                  <a:lnTo>
                    <a:pt x="0" y="170688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68700" y="2376017"/>
              <a:ext cx="2336800" cy="22112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94" y="1440180"/>
            <a:ext cx="72428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/>
              <a:t>Containerize </a:t>
            </a:r>
            <a:r>
              <a:rPr sz="3200" dirty="0"/>
              <a:t>a </a:t>
            </a:r>
            <a:r>
              <a:rPr sz="3200" spc="-5" dirty="0"/>
              <a:t>Hello </a:t>
            </a:r>
            <a:r>
              <a:rPr sz="3200" spc="-30" dirty="0"/>
              <a:t>World </a:t>
            </a:r>
            <a:r>
              <a:rPr sz="3200" spc="-40" dirty="0"/>
              <a:t>Web</a:t>
            </a:r>
            <a:r>
              <a:rPr sz="3200" spc="15" dirty="0"/>
              <a:t> </a:t>
            </a:r>
            <a:r>
              <a:rPr sz="3200" spc="-5" dirty="0"/>
              <a:t>Application</a:t>
            </a:r>
            <a:endParaRPr sz="32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2486" y="1440180"/>
            <a:ext cx="37985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/>
              <a:t>Docker </a:t>
            </a:r>
            <a:r>
              <a:rPr sz="3200" spc="-10" dirty="0"/>
              <a:t>Container</a:t>
            </a:r>
            <a:r>
              <a:rPr sz="3200" spc="-40" dirty="0"/>
              <a:t> </a:t>
            </a:r>
            <a:r>
              <a:rPr sz="3200" spc="-10" dirty="0"/>
              <a:t>Links</a:t>
            </a: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57202" y="2645832"/>
            <a:ext cx="3653790" cy="2112010"/>
            <a:chOff x="457202" y="2645832"/>
            <a:chExt cx="3653790" cy="2112010"/>
          </a:xfrm>
        </p:grpSpPr>
        <p:sp>
          <p:nvSpPr>
            <p:cNvPr id="4" name="object 4"/>
            <p:cNvSpPr/>
            <p:nvPr/>
          </p:nvSpPr>
          <p:spPr>
            <a:xfrm>
              <a:off x="685799" y="2645832"/>
              <a:ext cx="3424770" cy="6307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251" y="2668451"/>
              <a:ext cx="3333750" cy="539115"/>
            </a:xfrm>
            <a:custGeom>
              <a:avLst/>
              <a:gdLst/>
              <a:ahLst/>
              <a:cxnLst/>
              <a:rect l="l" t="t" r="r" b="b"/>
              <a:pathLst>
                <a:path w="3333750" h="539114">
                  <a:moveTo>
                    <a:pt x="3333750" y="0"/>
                  </a:moveTo>
                  <a:lnTo>
                    <a:pt x="0" y="0"/>
                  </a:lnTo>
                  <a:lnTo>
                    <a:pt x="0" y="538565"/>
                  </a:lnTo>
                  <a:lnTo>
                    <a:pt x="3333750" y="538565"/>
                  </a:lnTo>
                  <a:lnTo>
                    <a:pt x="3333750" y="0"/>
                  </a:lnTo>
                  <a:close/>
                </a:path>
              </a:pathLst>
            </a:custGeom>
            <a:solidFill>
              <a:srgbClr val="7BB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2" y="3224745"/>
              <a:ext cx="3606800" cy="15329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82838" y="4706835"/>
            <a:ext cx="11360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rlito"/>
                <a:cs typeface="Carlito"/>
              </a:rPr>
              <a:t>Pre-Virtualization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5800" y="2023529"/>
            <a:ext cx="3425190" cy="1942464"/>
            <a:chOff x="685800" y="2023529"/>
            <a:chExt cx="3425190" cy="1942464"/>
          </a:xfrm>
        </p:grpSpPr>
        <p:sp>
          <p:nvSpPr>
            <p:cNvPr id="9" name="object 9"/>
            <p:cNvSpPr/>
            <p:nvPr/>
          </p:nvSpPr>
          <p:spPr>
            <a:xfrm>
              <a:off x="685800" y="2023529"/>
              <a:ext cx="3424770" cy="622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92870" y="2226737"/>
              <a:ext cx="402167" cy="2582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0251" y="2048931"/>
              <a:ext cx="3333750" cy="528955"/>
            </a:xfrm>
            <a:custGeom>
              <a:avLst/>
              <a:gdLst/>
              <a:ahLst/>
              <a:cxnLst/>
              <a:rect l="l" t="t" r="r" b="b"/>
              <a:pathLst>
                <a:path w="3333750" h="528955">
                  <a:moveTo>
                    <a:pt x="3333750" y="0"/>
                  </a:moveTo>
                  <a:lnTo>
                    <a:pt x="0" y="0"/>
                  </a:lnTo>
                  <a:lnTo>
                    <a:pt x="0" y="528546"/>
                  </a:lnTo>
                  <a:lnTo>
                    <a:pt x="3333750" y="528546"/>
                  </a:lnTo>
                  <a:lnTo>
                    <a:pt x="3333750" y="0"/>
                  </a:lnTo>
                  <a:close/>
                </a:path>
              </a:pathLst>
            </a:custGeom>
            <a:solidFill>
              <a:srgbClr val="7BB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41387" y="2251560"/>
              <a:ext cx="305995" cy="16324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62409" y="2839911"/>
              <a:ext cx="677614" cy="1713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5651" y="3688690"/>
              <a:ext cx="3308350" cy="277495"/>
            </a:xfrm>
            <a:custGeom>
              <a:avLst/>
              <a:gdLst/>
              <a:ahLst/>
              <a:cxnLst/>
              <a:rect l="l" t="t" r="r" b="b"/>
              <a:pathLst>
                <a:path w="3308350" h="277495">
                  <a:moveTo>
                    <a:pt x="3308350" y="0"/>
                  </a:moveTo>
                  <a:lnTo>
                    <a:pt x="0" y="0"/>
                  </a:lnTo>
                  <a:lnTo>
                    <a:pt x="0" y="276998"/>
                  </a:lnTo>
                  <a:lnTo>
                    <a:pt x="3308350" y="276998"/>
                  </a:lnTo>
                  <a:lnTo>
                    <a:pt x="3308350" y="0"/>
                  </a:lnTo>
                  <a:close/>
                </a:path>
              </a:pathLst>
            </a:custGeom>
            <a:solidFill>
              <a:srgbClr val="303F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58307" y="3770472"/>
              <a:ext cx="913986" cy="13921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65040" y="1739074"/>
            <a:ext cx="2580640" cy="201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Carlito"/>
                <a:cs typeface="Carlito"/>
              </a:rPr>
              <a:t>Problems: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500" spc="-10" dirty="0">
                <a:latin typeface="Carlito"/>
                <a:cs typeface="Carlito"/>
              </a:rPr>
              <a:t>Huge</a:t>
            </a:r>
            <a:r>
              <a:rPr sz="2500" spc="-75" dirty="0">
                <a:latin typeface="Carlito"/>
                <a:cs typeface="Carlito"/>
              </a:rPr>
              <a:t> </a:t>
            </a:r>
            <a:r>
              <a:rPr sz="2500" spc="-15" dirty="0">
                <a:latin typeface="Carlito"/>
                <a:cs typeface="Carlito"/>
              </a:rPr>
              <a:t>Cost</a:t>
            </a:r>
            <a:endParaRPr sz="25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500" spc="-5" dirty="0">
                <a:latin typeface="Carlito"/>
                <a:cs typeface="Carlito"/>
              </a:rPr>
              <a:t>Slow</a:t>
            </a:r>
            <a:r>
              <a:rPr sz="2500" spc="-95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Deployment</a:t>
            </a:r>
            <a:endParaRPr sz="25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500" spc="-10" dirty="0">
                <a:latin typeface="Carlito"/>
                <a:cs typeface="Carlito"/>
              </a:rPr>
              <a:t>Hard </a:t>
            </a:r>
            <a:r>
              <a:rPr sz="2500" spc="-15" dirty="0">
                <a:latin typeface="Carlito"/>
                <a:cs typeface="Carlito"/>
              </a:rPr>
              <a:t>to</a:t>
            </a:r>
            <a:r>
              <a:rPr sz="2500" spc="-35" dirty="0">
                <a:latin typeface="Carlito"/>
                <a:cs typeface="Carlito"/>
              </a:rPr>
              <a:t> </a:t>
            </a:r>
            <a:r>
              <a:rPr sz="2500" spc="-15" dirty="0">
                <a:latin typeface="Carlito"/>
                <a:cs typeface="Carlito"/>
              </a:rPr>
              <a:t>Migrate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236025" y="607073"/>
            <a:ext cx="44695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Carlito"/>
                <a:cs typeface="Carlito"/>
              </a:rPr>
              <a:t>Pre-Virtualization</a:t>
            </a:r>
            <a:r>
              <a:rPr b="1" spc="-70" dirty="0">
                <a:latin typeface="Carlito"/>
                <a:cs typeface="Carlito"/>
              </a:rPr>
              <a:t> </a:t>
            </a:r>
            <a:r>
              <a:rPr b="1" spc="-25" dirty="0">
                <a:latin typeface="Carlito"/>
                <a:cs typeface="Carlito"/>
              </a:rPr>
              <a:t>World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2310" y="385473"/>
            <a:ext cx="40656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Docker </a:t>
            </a:r>
            <a:r>
              <a:rPr spc="-10" dirty="0"/>
              <a:t>Container</a:t>
            </a:r>
            <a:r>
              <a:rPr spc="-65" dirty="0"/>
              <a:t> </a:t>
            </a:r>
            <a:r>
              <a:rPr spc="-10" dirty="0"/>
              <a:t>Links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92364" y="1447800"/>
            <a:ext cx="7759065" cy="4267200"/>
            <a:chOff x="673102" y="1143000"/>
            <a:chExt cx="7759065" cy="4267200"/>
          </a:xfrm>
        </p:grpSpPr>
        <p:sp>
          <p:nvSpPr>
            <p:cNvPr id="4" name="object 4"/>
            <p:cNvSpPr/>
            <p:nvPr/>
          </p:nvSpPr>
          <p:spPr>
            <a:xfrm>
              <a:off x="673102" y="1143000"/>
              <a:ext cx="7758544" cy="4267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06500" y="2209800"/>
              <a:ext cx="1689100" cy="792480"/>
            </a:xfrm>
            <a:custGeom>
              <a:avLst/>
              <a:gdLst/>
              <a:ahLst/>
              <a:cxnLst/>
              <a:rect l="l" t="t" r="r" b="b"/>
              <a:pathLst>
                <a:path w="1689100" h="792480">
                  <a:moveTo>
                    <a:pt x="1557020" y="0"/>
                  </a:moveTo>
                  <a:lnTo>
                    <a:pt x="132080" y="0"/>
                  </a:lnTo>
                  <a:lnTo>
                    <a:pt x="90332" y="6733"/>
                  </a:lnTo>
                  <a:lnTo>
                    <a:pt x="54075" y="25482"/>
                  </a:lnTo>
                  <a:lnTo>
                    <a:pt x="25484" y="54073"/>
                  </a:lnTo>
                  <a:lnTo>
                    <a:pt x="6733" y="90331"/>
                  </a:lnTo>
                  <a:lnTo>
                    <a:pt x="0" y="132079"/>
                  </a:lnTo>
                  <a:lnTo>
                    <a:pt x="0" y="660400"/>
                  </a:lnTo>
                  <a:lnTo>
                    <a:pt x="6733" y="702148"/>
                  </a:lnTo>
                  <a:lnTo>
                    <a:pt x="25484" y="738406"/>
                  </a:lnTo>
                  <a:lnTo>
                    <a:pt x="54075" y="766997"/>
                  </a:lnTo>
                  <a:lnTo>
                    <a:pt x="90332" y="785746"/>
                  </a:lnTo>
                  <a:lnTo>
                    <a:pt x="132080" y="792479"/>
                  </a:lnTo>
                  <a:lnTo>
                    <a:pt x="1557020" y="792479"/>
                  </a:lnTo>
                  <a:lnTo>
                    <a:pt x="1598768" y="785746"/>
                  </a:lnTo>
                  <a:lnTo>
                    <a:pt x="1635026" y="766997"/>
                  </a:lnTo>
                  <a:lnTo>
                    <a:pt x="1663617" y="738406"/>
                  </a:lnTo>
                  <a:lnTo>
                    <a:pt x="1682366" y="702148"/>
                  </a:lnTo>
                  <a:lnTo>
                    <a:pt x="1689100" y="660400"/>
                  </a:lnTo>
                  <a:lnTo>
                    <a:pt x="1689100" y="132079"/>
                  </a:lnTo>
                  <a:lnTo>
                    <a:pt x="1682366" y="90331"/>
                  </a:lnTo>
                  <a:lnTo>
                    <a:pt x="1663617" y="54073"/>
                  </a:lnTo>
                  <a:lnTo>
                    <a:pt x="1635026" y="25482"/>
                  </a:lnTo>
                  <a:lnTo>
                    <a:pt x="1598768" y="6733"/>
                  </a:lnTo>
                  <a:lnTo>
                    <a:pt x="1557020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06500" y="2209800"/>
              <a:ext cx="1689100" cy="792480"/>
            </a:xfrm>
            <a:custGeom>
              <a:avLst/>
              <a:gdLst/>
              <a:ahLst/>
              <a:cxnLst/>
              <a:rect l="l" t="t" r="r" b="b"/>
              <a:pathLst>
                <a:path w="1689100" h="792480">
                  <a:moveTo>
                    <a:pt x="0" y="132082"/>
                  </a:moveTo>
                  <a:lnTo>
                    <a:pt x="6733" y="90333"/>
                  </a:lnTo>
                  <a:lnTo>
                    <a:pt x="25484" y="54076"/>
                  </a:lnTo>
                  <a:lnTo>
                    <a:pt x="54076" y="25484"/>
                  </a:lnTo>
                  <a:lnTo>
                    <a:pt x="90333" y="6733"/>
                  </a:lnTo>
                  <a:lnTo>
                    <a:pt x="132082" y="0"/>
                  </a:lnTo>
                  <a:lnTo>
                    <a:pt x="1557020" y="0"/>
                  </a:lnTo>
                  <a:lnTo>
                    <a:pt x="1598770" y="6733"/>
                  </a:lnTo>
                  <a:lnTo>
                    <a:pt x="1635027" y="25484"/>
                  </a:lnTo>
                  <a:lnTo>
                    <a:pt x="1663618" y="54076"/>
                  </a:lnTo>
                  <a:lnTo>
                    <a:pt x="1682367" y="90333"/>
                  </a:lnTo>
                  <a:lnTo>
                    <a:pt x="1689100" y="132082"/>
                  </a:lnTo>
                  <a:lnTo>
                    <a:pt x="1689100" y="660398"/>
                  </a:lnTo>
                  <a:lnTo>
                    <a:pt x="1682367" y="702146"/>
                  </a:lnTo>
                  <a:lnTo>
                    <a:pt x="1663618" y="738404"/>
                  </a:lnTo>
                  <a:lnTo>
                    <a:pt x="1635027" y="766996"/>
                  </a:lnTo>
                  <a:lnTo>
                    <a:pt x="1598770" y="785746"/>
                  </a:lnTo>
                  <a:lnTo>
                    <a:pt x="1557020" y="792480"/>
                  </a:lnTo>
                  <a:lnTo>
                    <a:pt x="132082" y="792480"/>
                  </a:lnTo>
                  <a:lnTo>
                    <a:pt x="90333" y="785746"/>
                  </a:lnTo>
                  <a:lnTo>
                    <a:pt x="54076" y="766996"/>
                  </a:lnTo>
                  <a:lnTo>
                    <a:pt x="25484" y="738404"/>
                  </a:lnTo>
                  <a:lnTo>
                    <a:pt x="6733" y="702146"/>
                  </a:lnTo>
                  <a:lnTo>
                    <a:pt x="0" y="660398"/>
                  </a:lnTo>
                  <a:lnTo>
                    <a:pt x="0" y="1320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71600" y="2443480"/>
            <a:ext cx="11991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D</a:t>
            </a:r>
            <a:r>
              <a:rPr sz="1800" b="1" spc="-10" dirty="0">
                <a:latin typeface="Carlito"/>
                <a:cs typeface="Carlito"/>
              </a:rPr>
              <a:t>o</a:t>
            </a:r>
            <a:r>
              <a:rPr sz="1800" b="1" spc="-5" dirty="0">
                <a:latin typeface="Carlito"/>
                <a:cs typeface="Carlito"/>
              </a:rPr>
              <a:t>c</a:t>
            </a:r>
            <a:r>
              <a:rPr sz="1800" b="1" spc="-55" dirty="0">
                <a:latin typeface="Carlito"/>
                <a:cs typeface="Carlito"/>
              </a:rPr>
              <a:t>k</a:t>
            </a:r>
            <a:r>
              <a:rPr sz="1800" b="1" spc="-10" dirty="0">
                <a:latin typeface="Carlito"/>
                <a:cs typeface="Carlito"/>
              </a:rPr>
              <a:t>e</a:t>
            </a:r>
            <a:r>
              <a:rPr sz="1800" b="1" spc="-45" dirty="0">
                <a:latin typeface="Carlito"/>
                <a:cs typeface="Carlito"/>
              </a:rPr>
              <a:t>r</a:t>
            </a:r>
            <a:r>
              <a:rPr sz="1800" b="1" spc="-5" dirty="0">
                <a:latin typeface="Carlito"/>
                <a:cs typeface="Carlito"/>
              </a:rPr>
              <a:t>ap</a:t>
            </a:r>
            <a:r>
              <a:rPr sz="1800" b="1" dirty="0">
                <a:latin typeface="Carlito"/>
                <a:cs typeface="Carlito"/>
              </a:rPr>
              <a:t>p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65837" y="2205037"/>
            <a:ext cx="1698625" cy="802005"/>
            <a:chOff x="6065837" y="2205037"/>
            <a:chExt cx="1698625" cy="802005"/>
          </a:xfrm>
        </p:grpSpPr>
        <p:sp>
          <p:nvSpPr>
            <p:cNvPr id="9" name="object 9"/>
            <p:cNvSpPr/>
            <p:nvPr/>
          </p:nvSpPr>
          <p:spPr>
            <a:xfrm>
              <a:off x="6070600" y="2209800"/>
              <a:ext cx="1689100" cy="792480"/>
            </a:xfrm>
            <a:custGeom>
              <a:avLst/>
              <a:gdLst/>
              <a:ahLst/>
              <a:cxnLst/>
              <a:rect l="l" t="t" r="r" b="b"/>
              <a:pathLst>
                <a:path w="1689100" h="792480">
                  <a:moveTo>
                    <a:pt x="1557020" y="0"/>
                  </a:moveTo>
                  <a:lnTo>
                    <a:pt x="132079" y="0"/>
                  </a:lnTo>
                  <a:lnTo>
                    <a:pt x="90331" y="6733"/>
                  </a:lnTo>
                  <a:lnTo>
                    <a:pt x="54073" y="25482"/>
                  </a:lnTo>
                  <a:lnTo>
                    <a:pt x="25482" y="54073"/>
                  </a:lnTo>
                  <a:lnTo>
                    <a:pt x="6733" y="90331"/>
                  </a:lnTo>
                  <a:lnTo>
                    <a:pt x="0" y="132079"/>
                  </a:lnTo>
                  <a:lnTo>
                    <a:pt x="0" y="660400"/>
                  </a:lnTo>
                  <a:lnTo>
                    <a:pt x="6733" y="702148"/>
                  </a:lnTo>
                  <a:lnTo>
                    <a:pt x="25482" y="738406"/>
                  </a:lnTo>
                  <a:lnTo>
                    <a:pt x="54073" y="766997"/>
                  </a:lnTo>
                  <a:lnTo>
                    <a:pt x="90331" y="785746"/>
                  </a:lnTo>
                  <a:lnTo>
                    <a:pt x="132079" y="792479"/>
                  </a:lnTo>
                  <a:lnTo>
                    <a:pt x="1557020" y="792479"/>
                  </a:lnTo>
                  <a:lnTo>
                    <a:pt x="1598768" y="785746"/>
                  </a:lnTo>
                  <a:lnTo>
                    <a:pt x="1635026" y="766997"/>
                  </a:lnTo>
                  <a:lnTo>
                    <a:pt x="1663617" y="738406"/>
                  </a:lnTo>
                  <a:lnTo>
                    <a:pt x="1682366" y="702148"/>
                  </a:lnTo>
                  <a:lnTo>
                    <a:pt x="1689100" y="660400"/>
                  </a:lnTo>
                  <a:lnTo>
                    <a:pt x="1689100" y="132079"/>
                  </a:lnTo>
                  <a:lnTo>
                    <a:pt x="1682366" y="90331"/>
                  </a:lnTo>
                  <a:lnTo>
                    <a:pt x="1663617" y="54073"/>
                  </a:lnTo>
                  <a:lnTo>
                    <a:pt x="1635026" y="25482"/>
                  </a:lnTo>
                  <a:lnTo>
                    <a:pt x="1598768" y="6733"/>
                  </a:lnTo>
                  <a:lnTo>
                    <a:pt x="1557020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70600" y="2209800"/>
              <a:ext cx="1689100" cy="792480"/>
            </a:xfrm>
            <a:custGeom>
              <a:avLst/>
              <a:gdLst/>
              <a:ahLst/>
              <a:cxnLst/>
              <a:rect l="l" t="t" r="r" b="b"/>
              <a:pathLst>
                <a:path w="1689100" h="792480">
                  <a:moveTo>
                    <a:pt x="0" y="132082"/>
                  </a:moveTo>
                  <a:lnTo>
                    <a:pt x="6733" y="90333"/>
                  </a:lnTo>
                  <a:lnTo>
                    <a:pt x="25484" y="54076"/>
                  </a:lnTo>
                  <a:lnTo>
                    <a:pt x="54076" y="25484"/>
                  </a:lnTo>
                  <a:lnTo>
                    <a:pt x="90333" y="6733"/>
                  </a:lnTo>
                  <a:lnTo>
                    <a:pt x="132082" y="0"/>
                  </a:lnTo>
                  <a:lnTo>
                    <a:pt x="1557020" y="0"/>
                  </a:lnTo>
                  <a:lnTo>
                    <a:pt x="1598770" y="6733"/>
                  </a:lnTo>
                  <a:lnTo>
                    <a:pt x="1635027" y="25484"/>
                  </a:lnTo>
                  <a:lnTo>
                    <a:pt x="1663618" y="54076"/>
                  </a:lnTo>
                  <a:lnTo>
                    <a:pt x="1682367" y="90333"/>
                  </a:lnTo>
                  <a:lnTo>
                    <a:pt x="1689100" y="132082"/>
                  </a:lnTo>
                  <a:lnTo>
                    <a:pt x="1689100" y="660398"/>
                  </a:lnTo>
                  <a:lnTo>
                    <a:pt x="1682367" y="702146"/>
                  </a:lnTo>
                  <a:lnTo>
                    <a:pt x="1663618" y="738404"/>
                  </a:lnTo>
                  <a:lnTo>
                    <a:pt x="1635027" y="766996"/>
                  </a:lnTo>
                  <a:lnTo>
                    <a:pt x="1598770" y="785746"/>
                  </a:lnTo>
                  <a:lnTo>
                    <a:pt x="1557020" y="792480"/>
                  </a:lnTo>
                  <a:lnTo>
                    <a:pt x="132082" y="792480"/>
                  </a:lnTo>
                  <a:lnTo>
                    <a:pt x="90333" y="785746"/>
                  </a:lnTo>
                  <a:lnTo>
                    <a:pt x="54076" y="766996"/>
                  </a:lnTo>
                  <a:lnTo>
                    <a:pt x="25484" y="738404"/>
                  </a:lnTo>
                  <a:lnTo>
                    <a:pt x="6733" y="702146"/>
                  </a:lnTo>
                  <a:lnTo>
                    <a:pt x="0" y="660398"/>
                  </a:lnTo>
                  <a:lnTo>
                    <a:pt x="0" y="1320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553200" y="2443480"/>
            <a:ext cx="629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Carlito"/>
                <a:cs typeface="Carlito"/>
              </a:rPr>
              <a:t>R</a:t>
            </a:r>
            <a:r>
              <a:rPr sz="1800" b="1" spc="-10" dirty="0">
                <a:latin typeface="Carlito"/>
                <a:cs typeface="Carlito"/>
              </a:rPr>
              <a:t>e</a:t>
            </a:r>
            <a:r>
              <a:rPr sz="1800" b="1" spc="-5" dirty="0">
                <a:latin typeface="Carlito"/>
                <a:cs typeface="Carlito"/>
              </a:rPr>
              <a:t>di</a:t>
            </a:r>
            <a:r>
              <a:rPr sz="1800" b="1" dirty="0">
                <a:latin typeface="Carlito"/>
                <a:cs typeface="Carlito"/>
              </a:rPr>
              <a:t>s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456" y="1586675"/>
            <a:ext cx="749427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45160">
              <a:lnSpc>
                <a:spcPct val="100000"/>
              </a:lnSpc>
              <a:spcBef>
                <a:spcPts val="100"/>
              </a:spcBef>
              <a:tabLst>
                <a:tab pos="1769745" algn="l"/>
                <a:tab pos="4032885" algn="l"/>
              </a:tabLst>
            </a:pPr>
            <a:r>
              <a:rPr sz="6000" dirty="0">
                <a:latin typeface="Times New Roman"/>
                <a:cs typeface="Times New Roman"/>
              </a:rPr>
              <a:t>How </a:t>
            </a:r>
            <a:r>
              <a:rPr sz="6000" spc="-5" dirty="0">
                <a:latin typeface="Times New Roman"/>
                <a:cs typeface="Times New Roman"/>
              </a:rPr>
              <a:t>container links  </a:t>
            </a:r>
            <a:r>
              <a:rPr sz="6000" dirty="0">
                <a:latin typeface="Times New Roman"/>
                <a:cs typeface="Times New Roman"/>
              </a:rPr>
              <a:t>work	</a:t>
            </a:r>
            <a:r>
              <a:rPr sz="6000" spc="-5" dirty="0">
                <a:latin typeface="Times New Roman"/>
                <a:cs typeface="Times New Roman"/>
              </a:rPr>
              <a:t>behind	the</a:t>
            </a:r>
            <a:r>
              <a:rPr sz="6000" spc="-75" dirty="0">
                <a:latin typeface="Times New Roman"/>
                <a:cs typeface="Times New Roman"/>
              </a:rPr>
              <a:t> </a:t>
            </a:r>
            <a:r>
              <a:rPr sz="6000" spc="-5" dirty="0">
                <a:latin typeface="Times New Roman"/>
                <a:cs typeface="Times New Roman"/>
              </a:rPr>
              <a:t>scenes?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413" y="457200"/>
            <a:ext cx="861882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Benefits </a:t>
            </a:r>
            <a:r>
              <a:rPr sz="4400" dirty="0"/>
              <a:t>of </a:t>
            </a:r>
            <a:r>
              <a:rPr sz="4400" spc="-25" dirty="0"/>
              <a:t>Docker </a:t>
            </a:r>
            <a:r>
              <a:rPr sz="4400" spc="-15" dirty="0"/>
              <a:t>Container</a:t>
            </a:r>
            <a:r>
              <a:rPr sz="4400" spc="30" dirty="0"/>
              <a:t> </a:t>
            </a:r>
            <a:r>
              <a:rPr sz="4400" spc="-15" dirty="0"/>
              <a:t>Links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6265"/>
            <a:ext cx="806577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79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main use for docker container links is </a:t>
            </a:r>
            <a:r>
              <a:rPr sz="2500" spc="-5" dirty="0">
                <a:latin typeface="Times New Roman"/>
                <a:cs typeface="Times New Roman"/>
              </a:rPr>
              <a:t>when we </a:t>
            </a:r>
            <a:r>
              <a:rPr sz="2500" dirty="0">
                <a:latin typeface="Times New Roman"/>
                <a:cs typeface="Times New Roman"/>
              </a:rPr>
              <a:t>build an  application with a microservice architecture, </a:t>
            </a:r>
            <a:r>
              <a:rPr sz="2500" spc="-5" dirty="0">
                <a:latin typeface="Times New Roman"/>
                <a:cs typeface="Times New Roman"/>
              </a:rPr>
              <a:t>we </a:t>
            </a:r>
            <a:r>
              <a:rPr sz="2500" dirty="0">
                <a:latin typeface="Times New Roman"/>
                <a:cs typeface="Times New Roman"/>
              </a:rPr>
              <a:t>are able to  run many independent components in </a:t>
            </a:r>
            <a:r>
              <a:rPr sz="2500" spc="-5" dirty="0">
                <a:latin typeface="Times New Roman"/>
                <a:cs typeface="Times New Roman"/>
              </a:rPr>
              <a:t>different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containers.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Docker </a:t>
            </a:r>
            <a:r>
              <a:rPr sz="2500" dirty="0">
                <a:latin typeface="Times New Roman"/>
                <a:cs typeface="Times New Roman"/>
              </a:rPr>
              <a:t>creates a secure tunnel </a:t>
            </a:r>
            <a:r>
              <a:rPr sz="2500" spc="-5" dirty="0">
                <a:latin typeface="Times New Roman"/>
                <a:cs typeface="Times New Roman"/>
              </a:rPr>
              <a:t>between </a:t>
            </a:r>
            <a:r>
              <a:rPr sz="2500" dirty="0">
                <a:latin typeface="Times New Roman"/>
                <a:cs typeface="Times New Roman"/>
              </a:rPr>
              <a:t>the containers that  </a:t>
            </a:r>
            <a:r>
              <a:rPr sz="2500" spc="-10" dirty="0">
                <a:latin typeface="Times New Roman"/>
                <a:cs typeface="Times New Roman"/>
              </a:rPr>
              <a:t>doesn’t </a:t>
            </a:r>
            <a:r>
              <a:rPr sz="2500" dirty="0">
                <a:latin typeface="Times New Roman"/>
                <a:cs typeface="Times New Roman"/>
              </a:rPr>
              <a:t>need to expose any ports externally on the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container.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92931" y="525510"/>
            <a:ext cx="1525219" cy="3455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648200"/>
            <a:ext cx="8125461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15" dirty="0">
                <a:latin typeface="Carlito"/>
                <a:cs typeface="Carlito"/>
              </a:rPr>
              <a:t>Automate </a:t>
            </a:r>
            <a:r>
              <a:rPr sz="2500" b="1" spc="-5" dirty="0">
                <a:latin typeface="Carlito"/>
                <a:cs typeface="Carlito"/>
              </a:rPr>
              <a:t>the </a:t>
            </a:r>
            <a:r>
              <a:rPr sz="2500" b="1" spc="-15" dirty="0">
                <a:latin typeface="Carlito"/>
                <a:cs typeface="Carlito"/>
              </a:rPr>
              <a:t>Docker Workflow </a:t>
            </a:r>
            <a:r>
              <a:rPr sz="2500" b="1" spc="-5" dirty="0">
                <a:latin typeface="Carlito"/>
                <a:cs typeface="Carlito"/>
              </a:rPr>
              <a:t>with </a:t>
            </a:r>
            <a:r>
              <a:rPr sz="2500" b="1" spc="-15" dirty="0">
                <a:latin typeface="Carlito"/>
                <a:cs typeface="Carlito"/>
              </a:rPr>
              <a:t>Docker</a:t>
            </a:r>
            <a:r>
              <a:rPr sz="2500" b="1" spc="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Compose</a:t>
            </a:r>
            <a:endParaRPr sz="2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5951" y="911034"/>
            <a:ext cx="45218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5156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Deep </a:t>
            </a:r>
            <a:r>
              <a:rPr b="1" spc="-5" dirty="0">
                <a:latin typeface="Times New Roman"/>
                <a:cs typeface="Times New Roman"/>
              </a:rPr>
              <a:t>Dive into  Docker Compose</a:t>
            </a:r>
            <a:r>
              <a:rPr b="1" spc="-120" dirty="0">
                <a:latin typeface="Times New Roman"/>
                <a:cs typeface="Times New Roman"/>
              </a:rPr>
              <a:t> </a:t>
            </a:r>
            <a:r>
              <a:rPr b="1" spc="-25" dirty="0">
                <a:latin typeface="Times New Roman"/>
                <a:cs typeface="Times New Roman"/>
              </a:rPr>
              <a:t>Workflow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0882" y="464312"/>
            <a:ext cx="52812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" dirty="0">
                <a:latin typeface="Carlito"/>
                <a:cs typeface="Carlito"/>
              </a:rPr>
              <a:t>Why </a:t>
            </a:r>
            <a:r>
              <a:rPr sz="4400" spc="-25" dirty="0">
                <a:latin typeface="Carlito"/>
                <a:cs typeface="Carlito"/>
              </a:rPr>
              <a:t>Docker</a:t>
            </a:r>
            <a:r>
              <a:rPr sz="4400" spc="-35" dirty="0">
                <a:latin typeface="Carlito"/>
                <a:cs typeface="Carlito"/>
              </a:rPr>
              <a:t> </a:t>
            </a:r>
            <a:r>
              <a:rPr sz="4400" spc="-5" dirty="0">
                <a:latin typeface="Carlito"/>
                <a:cs typeface="Carlito"/>
              </a:rPr>
              <a:t>Compose?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031" y="1943100"/>
            <a:ext cx="7628255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latin typeface="Times New Roman"/>
                <a:cs typeface="Times New Roman"/>
              </a:rPr>
              <a:t>Manual </a:t>
            </a:r>
            <a:r>
              <a:rPr sz="3500" dirty="0">
                <a:latin typeface="Times New Roman"/>
                <a:cs typeface="Times New Roman"/>
              </a:rPr>
              <a:t>linking </a:t>
            </a:r>
            <a:r>
              <a:rPr sz="3500" spc="-5" dirty="0">
                <a:latin typeface="Times New Roman"/>
                <a:cs typeface="Times New Roman"/>
              </a:rPr>
              <a:t>containers and configuring  services become impractical when </a:t>
            </a:r>
            <a:r>
              <a:rPr sz="3500" dirty="0">
                <a:latin typeface="Times New Roman"/>
                <a:cs typeface="Times New Roman"/>
              </a:rPr>
              <a:t>the  </a:t>
            </a:r>
            <a:r>
              <a:rPr sz="3500" spc="-5" dirty="0">
                <a:latin typeface="Times New Roman"/>
                <a:cs typeface="Times New Roman"/>
              </a:rPr>
              <a:t>number </a:t>
            </a:r>
            <a:r>
              <a:rPr sz="3500" dirty="0">
                <a:latin typeface="Times New Roman"/>
                <a:cs typeface="Times New Roman"/>
              </a:rPr>
              <a:t>of </a:t>
            </a:r>
            <a:r>
              <a:rPr sz="3500" spc="-5" dirty="0">
                <a:latin typeface="Times New Roman"/>
                <a:cs typeface="Times New Roman"/>
              </a:rPr>
              <a:t>containers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spc="-5" dirty="0">
                <a:latin typeface="Times New Roman"/>
                <a:cs typeface="Times New Roman"/>
              </a:rPr>
              <a:t>grows.</a:t>
            </a:r>
            <a:endParaRPr sz="3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951545"/>
            <a:ext cx="793115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223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Docker </a:t>
            </a:r>
            <a:r>
              <a:rPr sz="2500" dirty="0">
                <a:latin typeface="Times New Roman"/>
                <a:cs typeface="Times New Roman"/>
              </a:rPr>
              <a:t>compose is a very handy tool to quickly get docker  environment up and running.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Docker </a:t>
            </a:r>
            <a:r>
              <a:rPr sz="2500" dirty="0">
                <a:latin typeface="Times New Roman"/>
                <a:cs typeface="Times New Roman"/>
              </a:rPr>
              <a:t>compose uses yaml files to store the configuration  of all the containers, </a:t>
            </a:r>
            <a:r>
              <a:rPr sz="2500" spc="-5" dirty="0">
                <a:latin typeface="Times New Roman"/>
                <a:cs typeface="Times New Roman"/>
              </a:rPr>
              <a:t>which </a:t>
            </a:r>
            <a:r>
              <a:rPr sz="2500" dirty="0">
                <a:latin typeface="Times New Roman"/>
                <a:cs typeface="Times New Roman"/>
              </a:rPr>
              <a:t>removes the burden to maintain  our scripts for docker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orchestration.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40228" y="464312"/>
            <a:ext cx="3863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Docker</a:t>
            </a:r>
            <a:r>
              <a:rPr sz="4400" spc="-55" dirty="0"/>
              <a:t> </a:t>
            </a:r>
            <a:r>
              <a:rPr sz="4400" spc="-5" dirty="0"/>
              <a:t>Compose</a:t>
            </a:r>
            <a:endParaRPr sz="4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5745" y="579437"/>
            <a:ext cx="44723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Docker </a:t>
            </a:r>
            <a:r>
              <a:rPr dirty="0"/>
              <a:t>Compose</a:t>
            </a:r>
            <a:r>
              <a:rPr spc="-45" dirty="0"/>
              <a:t> </a:t>
            </a:r>
            <a:r>
              <a:rPr spc="-5" dirty="0"/>
              <a:t>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0570"/>
            <a:ext cx="8045450" cy="302704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700" b="1" spc="-15" dirty="0">
                <a:solidFill>
                  <a:srgbClr val="FF0000"/>
                </a:solidFill>
                <a:latin typeface="Carlito"/>
                <a:cs typeface="Carlito"/>
              </a:rPr>
              <a:t>docker </a:t>
            </a:r>
            <a:r>
              <a:rPr sz="1700" b="1" spc="-5" dirty="0">
                <a:solidFill>
                  <a:srgbClr val="FF0000"/>
                </a:solidFill>
                <a:latin typeface="Carlito"/>
                <a:cs typeface="Carlito"/>
              </a:rPr>
              <a:t>compose </a:t>
            </a:r>
            <a:r>
              <a:rPr sz="1700" b="1" dirty="0">
                <a:solidFill>
                  <a:srgbClr val="FF0000"/>
                </a:solidFill>
                <a:latin typeface="Carlito"/>
                <a:cs typeface="Carlito"/>
              </a:rPr>
              <a:t>up </a:t>
            </a:r>
            <a:r>
              <a:rPr sz="1700" b="1" spc="-10" dirty="0">
                <a:latin typeface="Carlito"/>
                <a:cs typeface="Carlito"/>
              </a:rPr>
              <a:t>starts </a:t>
            </a:r>
            <a:r>
              <a:rPr sz="1700" b="1" dirty="0">
                <a:latin typeface="Carlito"/>
                <a:cs typeface="Carlito"/>
              </a:rPr>
              <a:t>up </a:t>
            </a:r>
            <a:r>
              <a:rPr sz="1700" b="1" spc="-5" dirty="0">
                <a:latin typeface="Carlito"/>
                <a:cs typeface="Carlito"/>
              </a:rPr>
              <a:t>all the</a:t>
            </a:r>
            <a:r>
              <a:rPr sz="1700" b="1" spc="10" dirty="0">
                <a:latin typeface="Carlito"/>
                <a:cs typeface="Carlito"/>
              </a:rPr>
              <a:t> </a:t>
            </a:r>
            <a:r>
              <a:rPr sz="1700" b="1" spc="-10" dirty="0">
                <a:latin typeface="Carlito"/>
                <a:cs typeface="Carlito"/>
              </a:rPr>
              <a:t>containers.</a:t>
            </a:r>
            <a:endParaRPr sz="17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700" b="1" spc="-15" dirty="0">
                <a:solidFill>
                  <a:srgbClr val="FF0000"/>
                </a:solidFill>
                <a:latin typeface="Carlito"/>
                <a:cs typeface="Carlito"/>
              </a:rPr>
              <a:t>docker </a:t>
            </a:r>
            <a:r>
              <a:rPr sz="1700" b="1" spc="-5" dirty="0">
                <a:solidFill>
                  <a:srgbClr val="FF0000"/>
                </a:solidFill>
                <a:latin typeface="Carlito"/>
                <a:cs typeface="Carlito"/>
              </a:rPr>
              <a:t>compose ps </a:t>
            </a:r>
            <a:r>
              <a:rPr sz="1700" b="1" spc="-10" dirty="0">
                <a:latin typeface="Carlito"/>
                <a:cs typeface="Carlito"/>
              </a:rPr>
              <a:t>checks </a:t>
            </a:r>
            <a:r>
              <a:rPr sz="1700" b="1" spc="-5" dirty="0">
                <a:latin typeface="Carlito"/>
                <a:cs typeface="Carlito"/>
              </a:rPr>
              <a:t>the </a:t>
            </a:r>
            <a:r>
              <a:rPr sz="1700" b="1" spc="-15" dirty="0">
                <a:latin typeface="Carlito"/>
                <a:cs typeface="Carlito"/>
              </a:rPr>
              <a:t>status </a:t>
            </a:r>
            <a:r>
              <a:rPr sz="1700" b="1" spc="-5" dirty="0">
                <a:latin typeface="Carlito"/>
                <a:cs typeface="Carlito"/>
              </a:rPr>
              <a:t>of the </a:t>
            </a:r>
            <a:r>
              <a:rPr sz="1700" b="1" spc="-15" dirty="0">
                <a:latin typeface="Carlito"/>
                <a:cs typeface="Carlito"/>
              </a:rPr>
              <a:t>containers </a:t>
            </a:r>
            <a:r>
              <a:rPr sz="1700" b="1" spc="-10" dirty="0">
                <a:latin typeface="Carlito"/>
                <a:cs typeface="Carlito"/>
              </a:rPr>
              <a:t>managed </a:t>
            </a:r>
            <a:r>
              <a:rPr sz="1700" b="1" spc="-5" dirty="0">
                <a:latin typeface="Carlito"/>
                <a:cs typeface="Carlito"/>
              </a:rPr>
              <a:t>by </a:t>
            </a:r>
            <a:r>
              <a:rPr sz="1700" b="1" spc="-15" dirty="0">
                <a:latin typeface="Carlito"/>
                <a:cs typeface="Carlito"/>
              </a:rPr>
              <a:t>docker</a:t>
            </a:r>
            <a:r>
              <a:rPr sz="1700" b="1" spc="175" dirty="0">
                <a:latin typeface="Carlito"/>
                <a:cs typeface="Carlito"/>
              </a:rPr>
              <a:t> </a:t>
            </a:r>
            <a:r>
              <a:rPr sz="1700" b="1" spc="-10" dirty="0">
                <a:latin typeface="Carlito"/>
                <a:cs typeface="Carlito"/>
              </a:rPr>
              <a:t>compose.</a:t>
            </a:r>
            <a:endParaRPr sz="1700">
              <a:latin typeface="Carlito"/>
              <a:cs typeface="Carlito"/>
            </a:endParaRPr>
          </a:p>
          <a:p>
            <a:pPr marL="355600" marR="110489" indent="-34290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700" b="1" spc="-15" dirty="0">
                <a:solidFill>
                  <a:srgbClr val="FF0000"/>
                </a:solidFill>
                <a:latin typeface="Carlito"/>
                <a:cs typeface="Carlito"/>
              </a:rPr>
              <a:t>docker </a:t>
            </a:r>
            <a:r>
              <a:rPr sz="1700" b="1" spc="-5" dirty="0">
                <a:solidFill>
                  <a:srgbClr val="FF0000"/>
                </a:solidFill>
                <a:latin typeface="Carlito"/>
                <a:cs typeface="Carlito"/>
              </a:rPr>
              <a:t>compose </a:t>
            </a:r>
            <a:r>
              <a:rPr sz="1700" b="1" spc="-10" dirty="0">
                <a:solidFill>
                  <a:srgbClr val="FF0000"/>
                </a:solidFill>
                <a:latin typeface="Carlito"/>
                <a:cs typeface="Carlito"/>
              </a:rPr>
              <a:t>logs </a:t>
            </a:r>
            <a:r>
              <a:rPr sz="1700" b="1" spc="-5" dirty="0">
                <a:latin typeface="Carlito"/>
                <a:cs typeface="Carlito"/>
              </a:rPr>
              <a:t>outputs </a:t>
            </a:r>
            <a:r>
              <a:rPr sz="1700" b="1" spc="-10" dirty="0">
                <a:latin typeface="Carlito"/>
                <a:cs typeface="Carlito"/>
              </a:rPr>
              <a:t>colored </a:t>
            </a:r>
            <a:r>
              <a:rPr sz="1700" b="1" spc="-5" dirty="0">
                <a:latin typeface="Carlito"/>
                <a:cs typeface="Carlito"/>
              </a:rPr>
              <a:t>and </a:t>
            </a:r>
            <a:r>
              <a:rPr sz="1700" b="1" spc="-15" dirty="0">
                <a:latin typeface="Carlito"/>
                <a:cs typeface="Carlito"/>
              </a:rPr>
              <a:t>aggregated </a:t>
            </a:r>
            <a:r>
              <a:rPr sz="1700" b="1" spc="-5" dirty="0">
                <a:latin typeface="Carlito"/>
                <a:cs typeface="Carlito"/>
              </a:rPr>
              <a:t>logs </a:t>
            </a:r>
            <a:r>
              <a:rPr sz="1700" b="1" spc="-15" dirty="0">
                <a:latin typeface="Carlito"/>
                <a:cs typeface="Carlito"/>
              </a:rPr>
              <a:t>for </a:t>
            </a:r>
            <a:r>
              <a:rPr sz="1700" b="1" spc="-5" dirty="0">
                <a:latin typeface="Carlito"/>
                <a:cs typeface="Carlito"/>
              </a:rPr>
              <a:t>the </a:t>
            </a:r>
            <a:r>
              <a:rPr sz="1700" b="1" spc="-10" dirty="0">
                <a:latin typeface="Carlito"/>
                <a:cs typeface="Carlito"/>
              </a:rPr>
              <a:t>compose-managed  containers.</a:t>
            </a:r>
            <a:endParaRPr sz="17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700" b="1" spc="-15" dirty="0">
                <a:solidFill>
                  <a:srgbClr val="FF0000"/>
                </a:solidFill>
                <a:latin typeface="Carlito"/>
                <a:cs typeface="Carlito"/>
              </a:rPr>
              <a:t>docker </a:t>
            </a:r>
            <a:r>
              <a:rPr sz="1700" b="1" spc="-5" dirty="0">
                <a:solidFill>
                  <a:srgbClr val="FF0000"/>
                </a:solidFill>
                <a:latin typeface="Carlito"/>
                <a:cs typeface="Carlito"/>
              </a:rPr>
              <a:t>compose </a:t>
            </a:r>
            <a:r>
              <a:rPr sz="1700" b="1" spc="-10" dirty="0">
                <a:solidFill>
                  <a:srgbClr val="FF0000"/>
                </a:solidFill>
                <a:latin typeface="Carlito"/>
                <a:cs typeface="Carlito"/>
              </a:rPr>
              <a:t>logs </a:t>
            </a:r>
            <a:r>
              <a:rPr sz="1700" b="1" spc="-5" dirty="0">
                <a:latin typeface="Carlito"/>
                <a:cs typeface="Carlito"/>
              </a:rPr>
              <a:t>with dash </a:t>
            </a:r>
            <a:r>
              <a:rPr sz="1700" b="1" dirty="0">
                <a:latin typeface="Carlito"/>
                <a:cs typeface="Carlito"/>
              </a:rPr>
              <a:t>f </a:t>
            </a:r>
            <a:r>
              <a:rPr sz="1700" b="1" spc="-10" dirty="0">
                <a:latin typeface="Carlito"/>
                <a:cs typeface="Carlito"/>
              </a:rPr>
              <a:t>option </a:t>
            </a:r>
            <a:r>
              <a:rPr sz="1700" b="1" spc="-5" dirty="0">
                <a:latin typeface="Carlito"/>
                <a:cs typeface="Carlito"/>
              </a:rPr>
              <a:t>outputs appended log when the log</a:t>
            </a:r>
            <a:r>
              <a:rPr sz="1700" b="1" spc="85" dirty="0">
                <a:latin typeface="Carlito"/>
                <a:cs typeface="Carlito"/>
              </a:rPr>
              <a:t> </a:t>
            </a:r>
            <a:r>
              <a:rPr sz="1700" b="1" spc="-15" dirty="0">
                <a:latin typeface="Carlito"/>
                <a:cs typeface="Carlito"/>
              </a:rPr>
              <a:t>grows.</a:t>
            </a:r>
            <a:endParaRPr sz="17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700" b="1" spc="-15" dirty="0">
                <a:solidFill>
                  <a:srgbClr val="FF0000"/>
                </a:solidFill>
                <a:latin typeface="Carlito"/>
                <a:cs typeface="Carlito"/>
              </a:rPr>
              <a:t>docker </a:t>
            </a:r>
            <a:r>
              <a:rPr sz="1700" b="1" spc="-5" dirty="0">
                <a:solidFill>
                  <a:srgbClr val="FF0000"/>
                </a:solidFill>
                <a:latin typeface="Carlito"/>
                <a:cs typeface="Carlito"/>
              </a:rPr>
              <a:t>compose </a:t>
            </a:r>
            <a:r>
              <a:rPr sz="1700" b="1" spc="-10" dirty="0">
                <a:solidFill>
                  <a:srgbClr val="FF0000"/>
                </a:solidFill>
                <a:latin typeface="Carlito"/>
                <a:cs typeface="Carlito"/>
              </a:rPr>
              <a:t>logs </a:t>
            </a:r>
            <a:r>
              <a:rPr sz="1700" b="1" spc="-5" dirty="0">
                <a:latin typeface="Carlito"/>
                <a:cs typeface="Carlito"/>
              </a:rPr>
              <a:t>with the </a:t>
            </a:r>
            <a:r>
              <a:rPr sz="1700" b="1" spc="-10" dirty="0">
                <a:latin typeface="Carlito"/>
                <a:cs typeface="Carlito"/>
              </a:rPr>
              <a:t>container </a:t>
            </a:r>
            <a:r>
              <a:rPr sz="1700" b="1" spc="-5" dirty="0">
                <a:latin typeface="Carlito"/>
                <a:cs typeface="Carlito"/>
              </a:rPr>
              <a:t>name in the end outputs the logs of </a:t>
            </a:r>
            <a:r>
              <a:rPr sz="1700" b="1" dirty="0">
                <a:latin typeface="Carlito"/>
                <a:cs typeface="Carlito"/>
              </a:rPr>
              <a:t>a </a:t>
            </a:r>
            <a:r>
              <a:rPr sz="1700" b="1" spc="-5" dirty="0">
                <a:latin typeface="Carlito"/>
                <a:cs typeface="Carlito"/>
              </a:rPr>
              <a:t>specific  </a:t>
            </a:r>
            <a:r>
              <a:rPr sz="1700" b="1" spc="-25" dirty="0">
                <a:latin typeface="Carlito"/>
                <a:cs typeface="Carlito"/>
              </a:rPr>
              <a:t>container.</a:t>
            </a:r>
            <a:endParaRPr sz="17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700" b="1" spc="-15" dirty="0">
                <a:solidFill>
                  <a:srgbClr val="FF0000"/>
                </a:solidFill>
                <a:latin typeface="Carlito"/>
                <a:cs typeface="Carlito"/>
              </a:rPr>
              <a:t>docker </a:t>
            </a:r>
            <a:r>
              <a:rPr sz="1700" b="1" spc="-5" dirty="0">
                <a:solidFill>
                  <a:srgbClr val="FF0000"/>
                </a:solidFill>
                <a:latin typeface="Carlito"/>
                <a:cs typeface="Carlito"/>
              </a:rPr>
              <a:t>compose </a:t>
            </a:r>
            <a:r>
              <a:rPr sz="1700" b="1" spc="-15" dirty="0">
                <a:solidFill>
                  <a:srgbClr val="FF0000"/>
                </a:solidFill>
                <a:latin typeface="Carlito"/>
                <a:cs typeface="Carlito"/>
              </a:rPr>
              <a:t>stop </a:t>
            </a:r>
            <a:r>
              <a:rPr sz="1700" b="1" spc="-15" dirty="0">
                <a:latin typeface="Carlito"/>
                <a:cs typeface="Carlito"/>
              </a:rPr>
              <a:t>stops </a:t>
            </a:r>
            <a:r>
              <a:rPr sz="1700" b="1" spc="-5" dirty="0">
                <a:latin typeface="Carlito"/>
                <a:cs typeface="Carlito"/>
              </a:rPr>
              <a:t>all the running </a:t>
            </a:r>
            <a:r>
              <a:rPr sz="1700" b="1" spc="-15" dirty="0">
                <a:latin typeface="Carlito"/>
                <a:cs typeface="Carlito"/>
              </a:rPr>
              <a:t>containers </a:t>
            </a:r>
            <a:r>
              <a:rPr sz="1700" b="1" spc="-5" dirty="0">
                <a:latin typeface="Carlito"/>
                <a:cs typeface="Carlito"/>
              </a:rPr>
              <a:t>without </a:t>
            </a:r>
            <a:r>
              <a:rPr sz="1700" b="1" spc="-10" dirty="0">
                <a:latin typeface="Carlito"/>
                <a:cs typeface="Carlito"/>
              </a:rPr>
              <a:t>removing</a:t>
            </a:r>
            <a:r>
              <a:rPr sz="1700" b="1" spc="85" dirty="0">
                <a:latin typeface="Carlito"/>
                <a:cs typeface="Carlito"/>
              </a:rPr>
              <a:t> </a:t>
            </a:r>
            <a:r>
              <a:rPr sz="1700" b="1" spc="-5" dirty="0">
                <a:latin typeface="Carlito"/>
                <a:cs typeface="Carlito"/>
              </a:rPr>
              <a:t>them.</a:t>
            </a:r>
            <a:endParaRPr sz="17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700" b="1" spc="-15" dirty="0">
                <a:solidFill>
                  <a:srgbClr val="FF0000"/>
                </a:solidFill>
                <a:latin typeface="Carlito"/>
                <a:cs typeface="Carlito"/>
              </a:rPr>
              <a:t>docker </a:t>
            </a:r>
            <a:r>
              <a:rPr sz="1700" b="1" spc="-5" dirty="0">
                <a:solidFill>
                  <a:srgbClr val="FF0000"/>
                </a:solidFill>
                <a:latin typeface="Carlito"/>
                <a:cs typeface="Carlito"/>
              </a:rPr>
              <a:t>compose rm </a:t>
            </a:r>
            <a:r>
              <a:rPr sz="1700" b="1" spc="-15" dirty="0">
                <a:latin typeface="Carlito"/>
                <a:cs typeface="Carlito"/>
              </a:rPr>
              <a:t>removes </a:t>
            </a:r>
            <a:r>
              <a:rPr sz="1700" b="1" spc="-5" dirty="0">
                <a:latin typeface="Carlito"/>
                <a:cs typeface="Carlito"/>
              </a:rPr>
              <a:t>all the</a:t>
            </a:r>
            <a:r>
              <a:rPr sz="1700" b="1" spc="25" dirty="0">
                <a:latin typeface="Carlito"/>
                <a:cs typeface="Carlito"/>
              </a:rPr>
              <a:t> </a:t>
            </a:r>
            <a:r>
              <a:rPr sz="1700" b="1" spc="-10" dirty="0">
                <a:latin typeface="Carlito"/>
                <a:cs typeface="Carlito"/>
              </a:rPr>
              <a:t>containers.</a:t>
            </a:r>
            <a:endParaRPr sz="17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700" b="1" spc="-15" dirty="0">
                <a:solidFill>
                  <a:srgbClr val="FF0000"/>
                </a:solidFill>
                <a:latin typeface="Carlito"/>
                <a:cs typeface="Carlito"/>
              </a:rPr>
              <a:t>docker </a:t>
            </a:r>
            <a:r>
              <a:rPr sz="1700" b="1" spc="-5" dirty="0">
                <a:solidFill>
                  <a:srgbClr val="FF0000"/>
                </a:solidFill>
                <a:latin typeface="Carlito"/>
                <a:cs typeface="Carlito"/>
              </a:rPr>
              <a:t>compose build </a:t>
            </a:r>
            <a:r>
              <a:rPr sz="1700" b="1" spc="-10" dirty="0">
                <a:latin typeface="Carlito"/>
                <a:cs typeface="Carlito"/>
              </a:rPr>
              <a:t>rebuilds </a:t>
            </a:r>
            <a:r>
              <a:rPr sz="1700" b="1" spc="-5" dirty="0">
                <a:latin typeface="Carlito"/>
                <a:cs typeface="Carlito"/>
              </a:rPr>
              <a:t>all the</a:t>
            </a:r>
            <a:r>
              <a:rPr sz="1700" b="1" spc="20" dirty="0">
                <a:latin typeface="Carlito"/>
                <a:cs typeface="Carlito"/>
              </a:rPr>
              <a:t> </a:t>
            </a:r>
            <a:r>
              <a:rPr sz="1700" b="1" spc="-10" dirty="0">
                <a:latin typeface="Carlito"/>
                <a:cs typeface="Carlito"/>
              </a:rPr>
              <a:t>images.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6214" y="1947354"/>
            <a:ext cx="58007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Times New Roman"/>
                <a:cs typeface="Times New Roman"/>
              </a:rPr>
              <a:t>Introduction </a:t>
            </a:r>
            <a:r>
              <a:rPr b="1" dirty="0">
                <a:latin typeface="Times New Roman"/>
                <a:cs typeface="Times New Roman"/>
              </a:rPr>
              <a:t>to </a:t>
            </a:r>
            <a:r>
              <a:rPr b="1" spc="-5" dirty="0">
                <a:latin typeface="Times New Roman"/>
                <a:cs typeface="Times New Roman"/>
              </a:rPr>
              <a:t>Docker</a:t>
            </a:r>
            <a:r>
              <a:rPr b="1" spc="-5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Networking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0558" y="1139634"/>
            <a:ext cx="37528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Docker </a:t>
            </a:r>
            <a:r>
              <a:rPr b="1" dirty="0">
                <a:latin typeface="Times New Roman"/>
                <a:cs typeface="Times New Roman"/>
              </a:rPr>
              <a:t>Network</a:t>
            </a:r>
            <a:r>
              <a:rPr b="1" spc="-170" dirty="0">
                <a:latin typeface="Times New Roman"/>
                <a:cs typeface="Times New Roman"/>
              </a:rPr>
              <a:t> </a:t>
            </a:r>
            <a:r>
              <a:rPr b="1" spc="-45" dirty="0">
                <a:latin typeface="Times New Roman"/>
                <a:cs typeface="Times New Roman"/>
              </a:rPr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739" y="1993074"/>
            <a:ext cx="4561205" cy="1854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Closed </a:t>
            </a:r>
            <a:r>
              <a:rPr sz="2500" spc="-10" dirty="0">
                <a:latin typeface="Carlito"/>
                <a:cs typeface="Carlito"/>
              </a:rPr>
              <a:t>Network </a:t>
            </a:r>
            <a:r>
              <a:rPr sz="2500" dirty="0">
                <a:latin typeface="Carlito"/>
                <a:cs typeface="Carlito"/>
              </a:rPr>
              <a:t>/ </a:t>
            </a:r>
            <a:r>
              <a:rPr sz="2500" spc="-5" dirty="0">
                <a:latin typeface="Carlito"/>
                <a:cs typeface="Carlito"/>
              </a:rPr>
              <a:t>None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Network</a:t>
            </a:r>
            <a:endParaRPr sz="25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Bridge </a:t>
            </a:r>
            <a:r>
              <a:rPr sz="2500" spc="-10" dirty="0">
                <a:latin typeface="Carlito"/>
                <a:cs typeface="Carlito"/>
              </a:rPr>
              <a:t>Network</a:t>
            </a:r>
            <a:endParaRPr sz="25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5" dirty="0">
                <a:latin typeface="Carlito"/>
                <a:cs typeface="Carlito"/>
              </a:rPr>
              <a:t>Host</a:t>
            </a:r>
            <a:r>
              <a:rPr sz="2500" spc="-10" dirty="0">
                <a:latin typeface="Carlito"/>
                <a:cs typeface="Carlito"/>
              </a:rPr>
              <a:t> Network</a:t>
            </a:r>
            <a:endParaRPr sz="25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5" dirty="0">
                <a:latin typeface="Carlito"/>
                <a:cs typeface="Carlito"/>
              </a:rPr>
              <a:t>Overlay</a:t>
            </a:r>
            <a:r>
              <a:rPr sz="2500" spc="-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Network</a:t>
            </a:r>
            <a:endParaRPr sz="2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65040" y="1210780"/>
            <a:ext cx="3935095" cy="3710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arlito"/>
                <a:cs typeface="Carlito"/>
              </a:rPr>
              <a:t>Benefits:</a:t>
            </a:r>
            <a:endParaRPr sz="28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213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500" spc="-20" dirty="0">
                <a:latin typeface="Carlito"/>
                <a:cs typeface="Carlito"/>
              </a:rPr>
              <a:t>Cost-Efficient</a:t>
            </a:r>
            <a:endParaRPr sz="25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500" spc="-25" dirty="0">
                <a:latin typeface="Carlito"/>
                <a:cs typeface="Carlito"/>
              </a:rPr>
              <a:t>Easy </a:t>
            </a:r>
            <a:r>
              <a:rPr sz="2500" spc="-15" dirty="0">
                <a:latin typeface="Carlito"/>
                <a:cs typeface="Carlito"/>
              </a:rPr>
              <a:t>to</a:t>
            </a:r>
            <a:r>
              <a:rPr sz="2500" spc="5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Scale</a:t>
            </a: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Carlito"/>
                <a:cs typeface="Carlito"/>
              </a:rPr>
              <a:t>Limitations: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500" spc="-10" dirty="0">
                <a:latin typeface="Carlito"/>
                <a:cs typeface="Carlito"/>
              </a:rPr>
              <a:t>Kernel </a:t>
            </a:r>
            <a:r>
              <a:rPr sz="2500" spc="-15" dirty="0">
                <a:latin typeface="Carlito"/>
                <a:cs typeface="Carlito"/>
              </a:rPr>
              <a:t>Resource</a:t>
            </a:r>
            <a:r>
              <a:rPr sz="2500" spc="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Duplication</a:t>
            </a:r>
            <a:endParaRPr sz="25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500" spc="-5" dirty="0">
                <a:latin typeface="Carlito"/>
                <a:cs typeface="Carlito"/>
              </a:rPr>
              <a:t>Application </a:t>
            </a:r>
            <a:r>
              <a:rPr sz="2500" spc="-10" dirty="0">
                <a:latin typeface="Carlito"/>
                <a:cs typeface="Carlito"/>
              </a:rPr>
              <a:t>Portability</a:t>
            </a:r>
            <a:r>
              <a:rPr sz="2500" spc="-65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Issue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55521" y="279400"/>
            <a:ext cx="604067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Carlito"/>
                <a:cs typeface="Carlito"/>
              </a:rPr>
              <a:t>Hypervisor-based</a:t>
            </a:r>
            <a:r>
              <a:rPr b="1" spc="-60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Virtualization</a:t>
            </a:r>
          </a:p>
        </p:txBody>
      </p:sp>
      <p:sp>
        <p:nvSpPr>
          <p:cNvPr id="5" name="object 5"/>
          <p:cNvSpPr/>
          <p:nvPr/>
        </p:nvSpPr>
        <p:spPr>
          <a:xfrm>
            <a:off x="752539" y="1108604"/>
            <a:ext cx="2885213" cy="4100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2523" y="5162346"/>
            <a:ext cx="2023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rlito"/>
                <a:cs typeface="Carlito"/>
              </a:rPr>
              <a:t>Hypervisor-based</a:t>
            </a:r>
            <a:r>
              <a:rPr sz="1200" b="1" spc="-15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Virtualization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10879" y="4199904"/>
            <a:ext cx="2756535" cy="277495"/>
            <a:chOff x="810879" y="4199904"/>
            <a:chExt cx="2756535" cy="277495"/>
          </a:xfrm>
        </p:grpSpPr>
        <p:sp>
          <p:nvSpPr>
            <p:cNvPr id="8" name="object 8"/>
            <p:cNvSpPr/>
            <p:nvPr/>
          </p:nvSpPr>
          <p:spPr>
            <a:xfrm>
              <a:off x="810879" y="4199904"/>
              <a:ext cx="2756535" cy="277495"/>
            </a:xfrm>
            <a:custGeom>
              <a:avLst/>
              <a:gdLst/>
              <a:ahLst/>
              <a:cxnLst/>
              <a:rect l="l" t="t" r="r" b="b"/>
              <a:pathLst>
                <a:path w="2756535" h="277495">
                  <a:moveTo>
                    <a:pt x="2755976" y="0"/>
                  </a:moveTo>
                  <a:lnTo>
                    <a:pt x="0" y="0"/>
                  </a:lnTo>
                  <a:lnTo>
                    <a:pt x="0" y="276998"/>
                  </a:lnTo>
                  <a:lnTo>
                    <a:pt x="2755976" y="276998"/>
                  </a:lnTo>
                  <a:lnTo>
                    <a:pt x="2755976" y="0"/>
                  </a:lnTo>
                  <a:close/>
                </a:path>
              </a:pathLst>
            </a:custGeom>
            <a:solidFill>
              <a:srgbClr val="303F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37340" y="4281685"/>
              <a:ext cx="913986" cy="1392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4237" y="1711134"/>
            <a:ext cx="23856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None</a:t>
            </a:r>
            <a:r>
              <a:rPr b="1" spc="-8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Network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086" y="464312"/>
            <a:ext cx="33432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None</a:t>
            </a:r>
            <a:r>
              <a:rPr sz="4400" spc="-80" dirty="0"/>
              <a:t> </a:t>
            </a:r>
            <a:r>
              <a:rPr sz="4400" spc="-10" dirty="0"/>
              <a:t>Network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054860" y="1808554"/>
            <a:ext cx="1066039" cy="2207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197100" y="3611879"/>
            <a:ext cx="6742430" cy="2072005"/>
            <a:chOff x="2197100" y="3611879"/>
            <a:chExt cx="6742430" cy="2072005"/>
          </a:xfrm>
        </p:grpSpPr>
        <p:sp>
          <p:nvSpPr>
            <p:cNvPr id="5" name="object 5"/>
            <p:cNvSpPr/>
            <p:nvPr/>
          </p:nvSpPr>
          <p:spPr>
            <a:xfrm>
              <a:off x="2197100" y="3611879"/>
              <a:ext cx="2234151" cy="20107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43200" y="4236718"/>
              <a:ext cx="1054100" cy="9296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57433" y="3611879"/>
              <a:ext cx="2234151" cy="20107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16233" y="4175758"/>
              <a:ext cx="1028698" cy="9906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05346" y="3672839"/>
              <a:ext cx="2234151" cy="20107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02500" y="4358639"/>
              <a:ext cx="977900" cy="990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355466" y="3204248"/>
            <a:ext cx="760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Isolated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34685" y="3187763"/>
            <a:ext cx="760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Isolated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18006" y="3279203"/>
            <a:ext cx="760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Isolated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086" y="464312"/>
            <a:ext cx="380451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None</a:t>
            </a:r>
            <a:r>
              <a:rPr sz="4400" spc="-80" dirty="0"/>
              <a:t> </a:t>
            </a:r>
            <a:r>
              <a:rPr sz="4400" spc="-10" dirty="0"/>
              <a:t>Network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16265"/>
            <a:ext cx="7595870" cy="2303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rlito"/>
                <a:cs typeface="Carlito"/>
              </a:rPr>
              <a:t>Provides </a:t>
            </a:r>
            <a:r>
              <a:rPr sz="2200" spc="-5" dirty="0">
                <a:latin typeface="Carlito"/>
                <a:cs typeface="Carlito"/>
              </a:rPr>
              <a:t>the maximum </a:t>
            </a:r>
            <a:r>
              <a:rPr sz="2200" spc="-10" dirty="0">
                <a:latin typeface="Carlito"/>
                <a:cs typeface="Carlito"/>
              </a:rPr>
              <a:t>level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network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protection.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Carlito"/>
                <a:cs typeface="Carlito"/>
              </a:rPr>
              <a:t>Not a </a:t>
            </a:r>
            <a:r>
              <a:rPr sz="2200" spc="-5" dirty="0">
                <a:latin typeface="Carlito"/>
                <a:cs typeface="Carlito"/>
              </a:rPr>
              <a:t>good </a:t>
            </a:r>
            <a:r>
              <a:rPr sz="2200" spc="-10" dirty="0">
                <a:latin typeface="Carlito"/>
                <a:cs typeface="Carlito"/>
              </a:rPr>
              <a:t>choice </a:t>
            </a:r>
            <a:r>
              <a:rPr sz="2200" spc="-5" dirty="0">
                <a:latin typeface="Carlito"/>
                <a:cs typeface="Carlito"/>
              </a:rPr>
              <a:t>if </a:t>
            </a:r>
            <a:r>
              <a:rPr sz="2200" spc="-10" dirty="0">
                <a:latin typeface="Carlito"/>
                <a:cs typeface="Carlito"/>
              </a:rPr>
              <a:t>network </a:t>
            </a:r>
            <a:r>
              <a:rPr sz="2200" dirty="0">
                <a:latin typeface="Carlito"/>
                <a:cs typeface="Carlito"/>
              </a:rPr>
              <a:t>or </a:t>
            </a:r>
            <a:r>
              <a:rPr sz="2200" spc="-10" dirty="0">
                <a:latin typeface="Carlito"/>
                <a:cs typeface="Carlito"/>
              </a:rPr>
              <a:t>Internet connection </a:t>
            </a:r>
            <a:r>
              <a:rPr sz="2200" spc="-5" dirty="0">
                <a:latin typeface="Carlito"/>
                <a:cs typeface="Carlito"/>
              </a:rPr>
              <a:t>is</a:t>
            </a:r>
            <a:r>
              <a:rPr sz="2200" spc="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required.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000">
              <a:latin typeface="Carlito"/>
              <a:cs typeface="Carlito"/>
            </a:endParaRPr>
          </a:p>
          <a:p>
            <a:pPr marL="355600" marR="25019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rlito"/>
                <a:cs typeface="Carlito"/>
              </a:rPr>
              <a:t>Suites well where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container require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maximum level </a:t>
            </a:r>
            <a:r>
              <a:rPr sz="2200" dirty="0">
                <a:latin typeface="Carlito"/>
                <a:cs typeface="Carlito"/>
              </a:rPr>
              <a:t>of  </a:t>
            </a:r>
            <a:r>
              <a:rPr sz="2200" spc="-10" dirty="0">
                <a:latin typeface="Carlito"/>
                <a:cs typeface="Carlito"/>
              </a:rPr>
              <a:t>network </a:t>
            </a:r>
            <a:r>
              <a:rPr sz="2200" spc="-5" dirty="0">
                <a:latin typeface="Carlito"/>
                <a:cs typeface="Carlito"/>
              </a:rPr>
              <a:t>security and </a:t>
            </a:r>
            <a:r>
              <a:rPr sz="2200" spc="-10" dirty="0">
                <a:latin typeface="Carlito"/>
                <a:cs typeface="Carlito"/>
              </a:rPr>
              <a:t>network </a:t>
            </a:r>
            <a:r>
              <a:rPr sz="2200" spc="-5" dirty="0">
                <a:latin typeface="Carlito"/>
                <a:cs typeface="Carlito"/>
              </a:rPr>
              <a:t>access is not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necessary.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6437" y="1139634"/>
            <a:ext cx="26409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Bridge</a:t>
            </a:r>
            <a:r>
              <a:rPr b="1" spc="-6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Network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5846" y="433832"/>
            <a:ext cx="35737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Bridge</a:t>
            </a:r>
            <a:r>
              <a:rPr sz="4400" spc="-70" dirty="0"/>
              <a:t> </a:t>
            </a:r>
            <a:r>
              <a:rPr sz="4400" spc="-10" dirty="0"/>
              <a:t>Network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2581913" y="1728228"/>
            <a:ext cx="4297045" cy="3304540"/>
            <a:chOff x="2581913" y="1728228"/>
            <a:chExt cx="4297045" cy="3304540"/>
          </a:xfrm>
        </p:grpSpPr>
        <p:sp>
          <p:nvSpPr>
            <p:cNvPr id="4" name="object 4"/>
            <p:cNvSpPr/>
            <p:nvPr/>
          </p:nvSpPr>
          <p:spPr>
            <a:xfrm>
              <a:off x="2581913" y="1728228"/>
              <a:ext cx="4296605" cy="33043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00600" y="3444239"/>
              <a:ext cx="1181100" cy="198120"/>
            </a:xfrm>
            <a:custGeom>
              <a:avLst/>
              <a:gdLst/>
              <a:ahLst/>
              <a:cxnLst/>
              <a:rect l="l" t="t" r="r" b="b"/>
              <a:pathLst>
                <a:path w="1181100" h="198120">
                  <a:moveTo>
                    <a:pt x="1181100" y="0"/>
                  </a:moveTo>
                  <a:lnTo>
                    <a:pt x="0" y="0"/>
                  </a:lnTo>
                  <a:lnTo>
                    <a:pt x="0" y="198120"/>
                  </a:lnTo>
                  <a:lnTo>
                    <a:pt x="1181100" y="198120"/>
                  </a:lnTo>
                  <a:lnTo>
                    <a:pt x="1181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00600" y="3444239"/>
              <a:ext cx="1181100" cy="198120"/>
            </a:xfrm>
            <a:custGeom>
              <a:avLst/>
              <a:gdLst/>
              <a:ahLst/>
              <a:cxnLst/>
              <a:rect l="l" t="t" r="r" b="b"/>
              <a:pathLst>
                <a:path w="1181100" h="198120">
                  <a:moveTo>
                    <a:pt x="0" y="0"/>
                  </a:moveTo>
                  <a:lnTo>
                    <a:pt x="1181100" y="0"/>
                  </a:lnTo>
                  <a:lnTo>
                    <a:pt x="1181100" y="198120"/>
                  </a:lnTo>
                  <a:lnTo>
                    <a:pt x="0" y="198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65300" y="4538129"/>
            <a:ext cx="7188200" cy="2000885"/>
            <a:chOff x="1765300" y="4538129"/>
            <a:chExt cx="7188200" cy="2000885"/>
          </a:xfrm>
        </p:grpSpPr>
        <p:sp>
          <p:nvSpPr>
            <p:cNvPr id="3" name="object 3"/>
            <p:cNvSpPr/>
            <p:nvPr/>
          </p:nvSpPr>
          <p:spPr>
            <a:xfrm>
              <a:off x="1765300" y="4542362"/>
              <a:ext cx="5956300" cy="4910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47629" y="4538129"/>
              <a:ext cx="791632" cy="571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16100" y="4571998"/>
              <a:ext cx="5854700" cy="388620"/>
            </a:xfrm>
            <a:custGeom>
              <a:avLst/>
              <a:gdLst/>
              <a:ahLst/>
              <a:cxnLst/>
              <a:rect l="l" t="t" r="r" b="b"/>
              <a:pathLst>
                <a:path w="5854700" h="388620">
                  <a:moveTo>
                    <a:pt x="5854700" y="0"/>
                  </a:moveTo>
                  <a:lnTo>
                    <a:pt x="0" y="0"/>
                  </a:lnTo>
                  <a:lnTo>
                    <a:pt x="0" y="388621"/>
                  </a:lnTo>
                  <a:lnTo>
                    <a:pt x="5854700" y="388621"/>
                  </a:lnTo>
                  <a:lnTo>
                    <a:pt x="58547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16100" y="4572000"/>
              <a:ext cx="5854700" cy="388620"/>
            </a:xfrm>
            <a:custGeom>
              <a:avLst/>
              <a:gdLst/>
              <a:ahLst/>
              <a:cxnLst/>
              <a:rect l="l" t="t" r="r" b="b"/>
              <a:pathLst>
                <a:path w="5854700" h="388620">
                  <a:moveTo>
                    <a:pt x="0" y="0"/>
                  </a:moveTo>
                  <a:lnTo>
                    <a:pt x="5854703" y="0"/>
                  </a:lnTo>
                  <a:lnTo>
                    <a:pt x="5854703" y="388621"/>
                  </a:lnTo>
                  <a:lnTo>
                    <a:pt x="0" y="38862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07359" y="1029017"/>
            <a:ext cx="3362972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Carlito"/>
                <a:cs typeface="Carlito"/>
              </a:rPr>
              <a:t>Bridge</a:t>
            </a:r>
            <a:r>
              <a:rPr b="1" spc="-60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Network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16100" y="4571998"/>
            <a:ext cx="5854700" cy="38862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1800" spc="-10" dirty="0">
                <a:latin typeface="Carlito"/>
                <a:cs typeface="Carlito"/>
              </a:rPr>
              <a:t>Host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16100" y="3749040"/>
            <a:ext cx="5854700" cy="388620"/>
          </a:xfrm>
          <a:prstGeom prst="rect">
            <a:avLst/>
          </a:prstGeom>
          <a:ln w="25400">
            <a:solidFill>
              <a:srgbClr val="8064A2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1800" spc="-5" dirty="0">
                <a:latin typeface="Carlito"/>
                <a:cs typeface="Carlito"/>
              </a:rPr>
              <a:t>Bridge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(docker0)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05000" y="1849962"/>
            <a:ext cx="2730500" cy="1867535"/>
            <a:chOff x="1905000" y="1849962"/>
            <a:chExt cx="2730500" cy="1867535"/>
          </a:xfrm>
        </p:grpSpPr>
        <p:sp>
          <p:nvSpPr>
            <p:cNvPr id="11" name="object 11"/>
            <p:cNvSpPr/>
            <p:nvPr/>
          </p:nvSpPr>
          <p:spPr>
            <a:xfrm>
              <a:off x="1905000" y="1849962"/>
              <a:ext cx="2730500" cy="10371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55799" y="1882454"/>
              <a:ext cx="2628899" cy="9351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55800" y="1882457"/>
              <a:ext cx="2628900" cy="935355"/>
            </a:xfrm>
            <a:custGeom>
              <a:avLst/>
              <a:gdLst/>
              <a:ahLst/>
              <a:cxnLst/>
              <a:rect l="l" t="t" r="r" b="b"/>
              <a:pathLst>
                <a:path w="2628900" h="935355">
                  <a:moveTo>
                    <a:pt x="0" y="0"/>
                  </a:moveTo>
                  <a:lnTo>
                    <a:pt x="2628901" y="0"/>
                  </a:lnTo>
                  <a:lnTo>
                    <a:pt x="2628901" y="935192"/>
                  </a:lnTo>
                  <a:lnTo>
                    <a:pt x="0" y="93519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D6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05000" y="2777062"/>
              <a:ext cx="2730500" cy="3640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39529" y="3204638"/>
              <a:ext cx="338667" cy="5122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92450" y="3230880"/>
              <a:ext cx="234949" cy="41147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92450" y="3230879"/>
              <a:ext cx="234950" cy="411480"/>
            </a:xfrm>
            <a:custGeom>
              <a:avLst/>
              <a:gdLst/>
              <a:ahLst/>
              <a:cxnLst/>
              <a:rect l="l" t="t" r="r" b="b"/>
              <a:pathLst>
                <a:path w="234950" h="411479">
                  <a:moveTo>
                    <a:pt x="117475" y="411480"/>
                  </a:moveTo>
                  <a:lnTo>
                    <a:pt x="0" y="294005"/>
                  </a:lnTo>
                  <a:lnTo>
                    <a:pt x="58737" y="294005"/>
                  </a:lnTo>
                  <a:lnTo>
                    <a:pt x="58737" y="117475"/>
                  </a:lnTo>
                  <a:lnTo>
                    <a:pt x="0" y="117475"/>
                  </a:lnTo>
                  <a:lnTo>
                    <a:pt x="117475" y="0"/>
                  </a:lnTo>
                  <a:lnTo>
                    <a:pt x="234950" y="117475"/>
                  </a:lnTo>
                  <a:lnTo>
                    <a:pt x="176212" y="117475"/>
                  </a:lnTo>
                  <a:lnTo>
                    <a:pt x="176212" y="294005"/>
                  </a:lnTo>
                  <a:lnTo>
                    <a:pt x="234950" y="294005"/>
                  </a:lnTo>
                  <a:lnTo>
                    <a:pt x="117475" y="41148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93900" y="2777062"/>
              <a:ext cx="2590800" cy="41486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55799" y="2804157"/>
              <a:ext cx="2628899" cy="26463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55800" y="2804160"/>
              <a:ext cx="2628900" cy="264795"/>
            </a:xfrm>
            <a:custGeom>
              <a:avLst/>
              <a:gdLst/>
              <a:ahLst/>
              <a:cxnLst/>
              <a:rect l="l" t="t" r="r" b="b"/>
              <a:pathLst>
                <a:path w="2628900" h="264794">
                  <a:moveTo>
                    <a:pt x="0" y="0"/>
                  </a:moveTo>
                  <a:lnTo>
                    <a:pt x="2628901" y="0"/>
                  </a:lnTo>
                  <a:lnTo>
                    <a:pt x="2628901" y="264632"/>
                  </a:lnTo>
                  <a:lnTo>
                    <a:pt x="0" y="26463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800600" y="1837270"/>
            <a:ext cx="2730500" cy="1181100"/>
            <a:chOff x="4800600" y="1837270"/>
            <a:chExt cx="2730500" cy="1181100"/>
          </a:xfrm>
        </p:grpSpPr>
        <p:sp>
          <p:nvSpPr>
            <p:cNvPr id="22" name="object 22"/>
            <p:cNvSpPr/>
            <p:nvPr/>
          </p:nvSpPr>
          <p:spPr>
            <a:xfrm>
              <a:off x="4800600" y="1837270"/>
              <a:ext cx="2730500" cy="11811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51399" y="1867217"/>
              <a:ext cx="2628899" cy="107965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1400" y="1867217"/>
              <a:ext cx="2628900" cy="1080135"/>
            </a:xfrm>
            <a:custGeom>
              <a:avLst/>
              <a:gdLst/>
              <a:ahLst/>
              <a:cxnLst/>
              <a:rect l="l" t="t" r="r" b="b"/>
              <a:pathLst>
                <a:path w="2628900" h="1080135">
                  <a:moveTo>
                    <a:pt x="0" y="0"/>
                  </a:moveTo>
                  <a:lnTo>
                    <a:pt x="2628901" y="0"/>
                  </a:lnTo>
                  <a:lnTo>
                    <a:pt x="2628901" y="1079650"/>
                  </a:lnTo>
                  <a:lnTo>
                    <a:pt x="0" y="10796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856162" y="2244483"/>
            <a:ext cx="2619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581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Container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727667" y="5577841"/>
            <a:ext cx="3942664" cy="8150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396740" y="5720080"/>
            <a:ext cx="779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Internet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677829" y="5092700"/>
            <a:ext cx="339090" cy="512445"/>
            <a:chOff x="4677829" y="5092700"/>
            <a:chExt cx="339090" cy="512445"/>
          </a:xfrm>
        </p:grpSpPr>
        <p:sp>
          <p:nvSpPr>
            <p:cNvPr id="29" name="object 29"/>
            <p:cNvSpPr/>
            <p:nvPr/>
          </p:nvSpPr>
          <p:spPr>
            <a:xfrm>
              <a:off x="4677829" y="5092700"/>
              <a:ext cx="338667" cy="5122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30750" y="5120640"/>
              <a:ext cx="234949" cy="41147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30750" y="5120639"/>
              <a:ext cx="234950" cy="411480"/>
            </a:xfrm>
            <a:custGeom>
              <a:avLst/>
              <a:gdLst/>
              <a:ahLst/>
              <a:cxnLst/>
              <a:rect l="l" t="t" r="r" b="b"/>
              <a:pathLst>
                <a:path w="234950" h="411479">
                  <a:moveTo>
                    <a:pt x="117475" y="411480"/>
                  </a:moveTo>
                  <a:lnTo>
                    <a:pt x="0" y="294005"/>
                  </a:lnTo>
                  <a:lnTo>
                    <a:pt x="58737" y="294005"/>
                  </a:lnTo>
                  <a:lnTo>
                    <a:pt x="58737" y="117475"/>
                  </a:lnTo>
                  <a:lnTo>
                    <a:pt x="0" y="117475"/>
                  </a:lnTo>
                  <a:lnTo>
                    <a:pt x="117475" y="0"/>
                  </a:lnTo>
                  <a:lnTo>
                    <a:pt x="234950" y="117475"/>
                  </a:lnTo>
                  <a:lnTo>
                    <a:pt x="176212" y="117475"/>
                  </a:lnTo>
                  <a:lnTo>
                    <a:pt x="176212" y="294005"/>
                  </a:lnTo>
                  <a:lnTo>
                    <a:pt x="234950" y="294005"/>
                  </a:lnTo>
                  <a:lnTo>
                    <a:pt x="117475" y="41148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4800600" y="2781300"/>
            <a:ext cx="2730500" cy="893444"/>
            <a:chOff x="4800600" y="2781300"/>
            <a:chExt cx="2730500" cy="893444"/>
          </a:xfrm>
        </p:grpSpPr>
        <p:sp>
          <p:nvSpPr>
            <p:cNvPr id="33" name="object 33"/>
            <p:cNvSpPr/>
            <p:nvPr/>
          </p:nvSpPr>
          <p:spPr>
            <a:xfrm>
              <a:off x="5947829" y="3162300"/>
              <a:ext cx="338667" cy="51222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000749" y="3190709"/>
              <a:ext cx="234949" cy="41147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000750" y="3190709"/>
              <a:ext cx="234950" cy="411480"/>
            </a:xfrm>
            <a:custGeom>
              <a:avLst/>
              <a:gdLst/>
              <a:ahLst/>
              <a:cxnLst/>
              <a:rect l="l" t="t" r="r" b="b"/>
              <a:pathLst>
                <a:path w="234950" h="411479">
                  <a:moveTo>
                    <a:pt x="117475" y="411480"/>
                  </a:moveTo>
                  <a:lnTo>
                    <a:pt x="0" y="294005"/>
                  </a:lnTo>
                  <a:lnTo>
                    <a:pt x="58737" y="294005"/>
                  </a:lnTo>
                  <a:lnTo>
                    <a:pt x="58737" y="117475"/>
                  </a:lnTo>
                  <a:lnTo>
                    <a:pt x="0" y="117475"/>
                  </a:lnTo>
                  <a:lnTo>
                    <a:pt x="117475" y="0"/>
                  </a:lnTo>
                  <a:lnTo>
                    <a:pt x="234950" y="117475"/>
                  </a:lnTo>
                  <a:lnTo>
                    <a:pt x="176212" y="117475"/>
                  </a:lnTo>
                  <a:lnTo>
                    <a:pt x="176212" y="294005"/>
                  </a:lnTo>
                  <a:lnTo>
                    <a:pt x="234950" y="294005"/>
                  </a:lnTo>
                  <a:lnTo>
                    <a:pt x="117475" y="41148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800600" y="2789762"/>
              <a:ext cx="2730500" cy="35136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89500" y="2781300"/>
              <a:ext cx="2590800" cy="4191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851399" y="2817648"/>
              <a:ext cx="2628899" cy="25114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51400" y="2817647"/>
              <a:ext cx="2628900" cy="251460"/>
            </a:xfrm>
            <a:custGeom>
              <a:avLst/>
              <a:gdLst/>
              <a:ahLst/>
              <a:cxnLst/>
              <a:rect l="l" t="t" r="r" b="b"/>
              <a:pathLst>
                <a:path w="2628900" h="251460">
                  <a:moveTo>
                    <a:pt x="0" y="0"/>
                  </a:moveTo>
                  <a:lnTo>
                    <a:pt x="2628901" y="0"/>
                  </a:lnTo>
                  <a:lnTo>
                    <a:pt x="2628901" y="251141"/>
                  </a:lnTo>
                  <a:lnTo>
                    <a:pt x="0" y="25114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960562" y="2823896"/>
            <a:ext cx="2619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arlito"/>
                <a:cs typeface="Carlito"/>
              </a:rPr>
              <a:t>Container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Private </a:t>
            </a:r>
            <a:r>
              <a:rPr sz="1200" b="1" spc="-5" dirty="0">
                <a:solidFill>
                  <a:srgbClr val="FFFFFF"/>
                </a:solidFill>
                <a:latin typeface="Carlito"/>
                <a:cs typeface="Carlito"/>
              </a:rPr>
              <a:t>Network</a:t>
            </a:r>
            <a:r>
              <a:rPr sz="1200" b="1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Interface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12563" y="2830639"/>
            <a:ext cx="23069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arlito"/>
                <a:cs typeface="Carlito"/>
              </a:rPr>
              <a:t>Container </a:t>
            </a:r>
            <a:r>
              <a:rPr sz="1200" b="1" spc="-15" dirty="0">
                <a:solidFill>
                  <a:srgbClr val="FFFFFF"/>
                </a:solidFill>
                <a:latin typeface="Carlito"/>
                <a:cs typeface="Carlito"/>
              </a:rPr>
              <a:t>Private </a:t>
            </a:r>
            <a:r>
              <a:rPr sz="1200" b="1" spc="-5" dirty="0">
                <a:solidFill>
                  <a:srgbClr val="FFFFFF"/>
                </a:solidFill>
                <a:latin typeface="Carlito"/>
                <a:cs typeface="Carlito"/>
              </a:rPr>
              <a:t>Network</a:t>
            </a:r>
            <a:r>
              <a:rPr sz="1200" b="1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Interface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3441" y="2666175"/>
            <a:ext cx="59969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Host </a:t>
            </a:r>
            <a:r>
              <a:rPr sz="4400" dirty="0"/>
              <a:t>and </a:t>
            </a:r>
            <a:r>
              <a:rPr sz="4400" spc="-20" dirty="0"/>
              <a:t>Overlay</a:t>
            </a:r>
            <a:r>
              <a:rPr sz="4400" spc="-50" dirty="0"/>
              <a:t> </a:t>
            </a:r>
            <a:r>
              <a:rPr sz="4400" spc="-10" dirty="0"/>
              <a:t>Network</a:t>
            </a:r>
            <a:endParaRPr sz="44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6300" y="1139634"/>
            <a:ext cx="23012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Host</a:t>
            </a:r>
            <a:r>
              <a:rPr b="1" spc="-7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540" y="2073465"/>
            <a:ext cx="7980045" cy="183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9944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least </a:t>
            </a:r>
            <a:r>
              <a:rPr sz="2200" spc="-15" dirty="0">
                <a:latin typeface="Carlito"/>
                <a:cs typeface="Carlito"/>
              </a:rPr>
              <a:t>protected </a:t>
            </a:r>
            <a:r>
              <a:rPr sz="2200" spc="-10" dirty="0">
                <a:latin typeface="Carlito"/>
                <a:cs typeface="Carlito"/>
              </a:rPr>
              <a:t>network </a:t>
            </a:r>
            <a:r>
              <a:rPr sz="2200" spc="-5" dirty="0">
                <a:latin typeface="Carlito"/>
                <a:cs typeface="Carlito"/>
              </a:rPr>
              <a:t>model, it </a:t>
            </a:r>
            <a:r>
              <a:rPr sz="2200" spc="-10" dirty="0">
                <a:latin typeface="Carlito"/>
                <a:cs typeface="Carlito"/>
              </a:rPr>
              <a:t>adds </a:t>
            </a:r>
            <a:r>
              <a:rPr sz="2200" dirty="0">
                <a:latin typeface="Carlito"/>
                <a:cs typeface="Carlito"/>
              </a:rPr>
              <a:t>a </a:t>
            </a:r>
            <a:r>
              <a:rPr sz="2200" spc="-15" dirty="0">
                <a:latin typeface="Carlito"/>
                <a:cs typeface="Carlito"/>
              </a:rPr>
              <a:t>container </a:t>
            </a:r>
            <a:r>
              <a:rPr sz="2200" dirty="0">
                <a:latin typeface="Carlito"/>
                <a:cs typeface="Carlito"/>
              </a:rPr>
              <a:t>on </a:t>
            </a:r>
            <a:r>
              <a:rPr sz="2200" spc="-5" dirty="0">
                <a:latin typeface="Carlito"/>
                <a:cs typeface="Carlito"/>
              </a:rPr>
              <a:t>the  </a:t>
            </a:r>
            <a:r>
              <a:rPr sz="2200" spc="-10" dirty="0">
                <a:latin typeface="Carlito"/>
                <a:cs typeface="Carlito"/>
              </a:rPr>
              <a:t>host's network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stack.</a:t>
            </a:r>
            <a:endParaRPr sz="22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Carlito"/>
                <a:cs typeface="Carlito"/>
              </a:rPr>
              <a:t>Containers </a:t>
            </a:r>
            <a:r>
              <a:rPr sz="2200" spc="-10" dirty="0">
                <a:latin typeface="Carlito"/>
                <a:cs typeface="Carlito"/>
              </a:rPr>
              <a:t>deployed </a:t>
            </a:r>
            <a:r>
              <a:rPr sz="2200" dirty="0">
                <a:latin typeface="Carlito"/>
                <a:cs typeface="Carlito"/>
              </a:rPr>
              <a:t>on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host </a:t>
            </a:r>
            <a:r>
              <a:rPr sz="2200" spc="-15" dirty="0">
                <a:latin typeface="Carlito"/>
                <a:cs typeface="Carlito"/>
              </a:rPr>
              <a:t>stack </a:t>
            </a:r>
            <a:r>
              <a:rPr sz="2200" spc="-20" dirty="0">
                <a:latin typeface="Carlito"/>
                <a:cs typeface="Carlito"/>
              </a:rPr>
              <a:t>have </a:t>
            </a:r>
            <a:r>
              <a:rPr sz="2200" spc="-5" dirty="0">
                <a:latin typeface="Carlito"/>
                <a:cs typeface="Carlito"/>
              </a:rPr>
              <a:t>full access </a:t>
            </a:r>
            <a:r>
              <a:rPr sz="2200" spc="-1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the host's  </a:t>
            </a:r>
            <a:r>
              <a:rPr sz="2200" spc="-15" dirty="0">
                <a:latin typeface="Carlito"/>
                <a:cs typeface="Carlito"/>
              </a:rPr>
              <a:t>interface.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rlito"/>
                <a:cs typeface="Carlito"/>
              </a:rPr>
              <a:t>This kind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15" dirty="0">
                <a:latin typeface="Carlito"/>
                <a:cs typeface="Carlito"/>
              </a:rPr>
              <a:t>containers are </a:t>
            </a:r>
            <a:r>
              <a:rPr sz="2200" spc="-5" dirty="0">
                <a:latin typeface="Carlito"/>
                <a:cs typeface="Carlito"/>
              </a:rPr>
              <a:t>usually </a:t>
            </a:r>
            <a:r>
              <a:rPr sz="2200" spc="-10" dirty="0">
                <a:latin typeface="Carlito"/>
                <a:cs typeface="Carlito"/>
              </a:rPr>
              <a:t>called </a:t>
            </a:r>
            <a:r>
              <a:rPr sz="2200" spc="-5" dirty="0">
                <a:latin typeface="Carlito"/>
                <a:cs typeface="Carlito"/>
              </a:rPr>
              <a:t>open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containers.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3072" y="464312"/>
            <a:ext cx="3788728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Host</a:t>
            </a:r>
            <a:r>
              <a:rPr sz="4400" spc="-70" dirty="0"/>
              <a:t> </a:t>
            </a:r>
            <a:r>
              <a:rPr sz="4400" spc="-10" dirty="0"/>
              <a:t>Network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9362"/>
            <a:ext cx="7876540" cy="22358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rlito"/>
                <a:cs typeface="Carlito"/>
              </a:rPr>
              <a:t>Minimum network </a:t>
            </a:r>
            <a:r>
              <a:rPr sz="2200" spc="-5" dirty="0">
                <a:latin typeface="Carlito"/>
                <a:cs typeface="Carlito"/>
              </a:rPr>
              <a:t>security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level.</a:t>
            </a:r>
            <a:endParaRPr sz="2200">
              <a:latin typeface="Carlito"/>
              <a:cs typeface="Carlito"/>
            </a:endParaRPr>
          </a:p>
          <a:p>
            <a:pPr marL="355600" marR="838200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Carlito"/>
                <a:cs typeface="Carlito"/>
              </a:rPr>
              <a:t>No </a:t>
            </a:r>
            <a:r>
              <a:rPr sz="2200" spc="-5" dirty="0">
                <a:latin typeface="Carlito"/>
                <a:cs typeface="Carlito"/>
              </a:rPr>
              <a:t>isolation </a:t>
            </a:r>
            <a:r>
              <a:rPr sz="2200" dirty="0">
                <a:latin typeface="Carlito"/>
                <a:cs typeface="Carlito"/>
              </a:rPr>
              <a:t>on </a:t>
            </a:r>
            <a:r>
              <a:rPr sz="2200" spc="-5" dirty="0">
                <a:latin typeface="Carlito"/>
                <a:cs typeface="Carlito"/>
              </a:rPr>
              <a:t>this type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open </a:t>
            </a:r>
            <a:r>
              <a:rPr sz="2200" spc="-15" dirty="0">
                <a:latin typeface="Carlito"/>
                <a:cs typeface="Carlito"/>
              </a:rPr>
              <a:t>containers, </a:t>
            </a:r>
            <a:r>
              <a:rPr sz="2200" spc="-5" dirty="0">
                <a:latin typeface="Carlito"/>
                <a:cs typeface="Carlito"/>
              </a:rPr>
              <a:t>thus </a:t>
            </a:r>
            <a:r>
              <a:rPr sz="2200" spc="-15" dirty="0">
                <a:latin typeface="Carlito"/>
                <a:cs typeface="Carlito"/>
              </a:rPr>
              <a:t>leave </a:t>
            </a:r>
            <a:r>
              <a:rPr sz="2200" spc="-5" dirty="0">
                <a:latin typeface="Carlito"/>
                <a:cs typeface="Carlito"/>
              </a:rPr>
              <a:t>the  </a:t>
            </a:r>
            <a:r>
              <a:rPr sz="2200" spc="-15" dirty="0">
                <a:latin typeface="Carlito"/>
                <a:cs typeface="Carlito"/>
              </a:rPr>
              <a:t>container </a:t>
            </a:r>
            <a:r>
              <a:rPr sz="2200" spc="-5" dirty="0">
                <a:latin typeface="Carlito"/>
                <a:cs typeface="Carlito"/>
              </a:rPr>
              <a:t>widely</a:t>
            </a:r>
            <a:r>
              <a:rPr sz="2200" spc="1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unprotected.</a:t>
            </a:r>
            <a:endParaRPr sz="22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Carlito"/>
                <a:cs typeface="Carlito"/>
              </a:rPr>
              <a:t>Containers </a:t>
            </a:r>
            <a:r>
              <a:rPr sz="2200" spc="-10" dirty="0">
                <a:latin typeface="Carlito"/>
                <a:cs typeface="Carlito"/>
              </a:rPr>
              <a:t>running </a:t>
            </a:r>
            <a:r>
              <a:rPr sz="2200" spc="-5" dirty="0">
                <a:latin typeface="Carlito"/>
                <a:cs typeface="Carlito"/>
              </a:rPr>
              <a:t>in the </a:t>
            </a:r>
            <a:r>
              <a:rPr sz="2200" spc="-10" dirty="0">
                <a:latin typeface="Carlito"/>
                <a:cs typeface="Carlito"/>
              </a:rPr>
              <a:t>host network </a:t>
            </a:r>
            <a:r>
              <a:rPr sz="2200" spc="-15" dirty="0">
                <a:latin typeface="Carlito"/>
                <a:cs typeface="Carlito"/>
              </a:rPr>
              <a:t>stack </a:t>
            </a:r>
            <a:r>
              <a:rPr sz="2200" spc="-5" dirty="0">
                <a:latin typeface="Carlito"/>
                <a:cs typeface="Carlito"/>
              </a:rPr>
              <a:t>should </a:t>
            </a:r>
            <a:r>
              <a:rPr sz="2200" dirty="0">
                <a:latin typeface="Carlito"/>
                <a:cs typeface="Carlito"/>
              </a:rPr>
              <a:t>see a </a:t>
            </a:r>
            <a:r>
              <a:rPr sz="2200" spc="-5" dirty="0">
                <a:latin typeface="Carlito"/>
                <a:cs typeface="Carlito"/>
              </a:rPr>
              <a:t>higher  </a:t>
            </a:r>
            <a:r>
              <a:rPr sz="2200" spc="-10" dirty="0">
                <a:latin typeface="Carlito"/>
                <a:cs typeface="Carlito"/>
              </a:rPr>
              <a:t>level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performance </a:t>
            </a:r>
            <a:r>
              <a:rPr sz="2200" spc="-5" dirty="0">
                <a:latin typeface="Carlito"/>
                <a:cs typeface="Carlito"/>
              </a:rPr>
              <a:t>than those </a:t>
            </a:r>
            <a:r>
              <a:rPr sz="2200" spc="-20" dirty="0">
                <a:latin typeface="Carlito"/>
                <a:cs typeface="Carlito"/>
              </a:rPr>
              <a:t>traversing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docker0 </a:t>
            </a:r>
            <a:r>
              <a:rPr sz="2200" spc="-10" dirty="0">
                <a:latin typeface="Carlito"/>
                <a:cs typeface="Carlito"/>
              </a:rPr>
              <a:t>bridge </a:t>
            </a:r>
            <a:r>
              <a:rPr sz="2200" spc="-5" dirty="0">
                <a:latin typeface="Carlito"/>
                <a:cs typeface="Carlito"/>
              </a:rPr>
              <a:t>and  </a:t>
            </a:r>
            <a:r>
              <a:rPr sz="2200" spc="-10" dirty="0">
                <a:latin typeface="Carlito"/>
                <a:cs typeface="Carlito"/>
              </a:rPr>
              <a:t>iptables </a:t>
            </a:r>
            <a:r>
              <a:rPr sz="2200" spc="-5" dirty="0">
                <a:latin typeface="Carlito"/>
                <a:cs typeface="Carlito"/>
              </a:rPr>
              <a:t>port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mappings.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8106" y="1298766"/>
            <a:ext cx="580771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8585" marR="5080" indent="-1366520">
              <a:lnSpc>
                <a:spcPct val="100000"/>
              </a:lnSpc>
              <a:spcBef>
                <a:spcPts val="100"/>
              </a:spcBef>
            </a:pPr>
            <a:r>
              <a:rPr sz="3500" spc="-10" dirty="0"/>
              <a:t>Define </a:t>
            </a:r>
            <a:r>
              <a:rPr sz="3500" spc="-15" dirty="0"/>
              <a:t>Container Networks </a:t>
            </a:r>
            <a:r>
              <a:rPr sz="3500" spc="-5" dirty="0"/>
              <a:t>with  </a:t>
            </a:r>
            <a:r>
              <a:rPr sz="3500" spc="-25" dirty="0"/>
              <a:t>Docker</a:t>
            </a:r>
            <a:r>
              <a:rPr sz="3500" spc="-5" dirty="0"/>
              <a:t> Compose</a:t>
            </a:r>
            <a:endParaRPr sz="3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177031" y="2997793"/>
            <a:ext cx="3120334" cy="2355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62069" y="3174707"/>
            <a:ext cx="8737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Carlito"/>
                <a:cs typeface="Carlito"/>
              </a:rPr>
              <a:t>Containers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783670" y="2997196"/>
            <a:ext cx="220345" cy="753745"/>
            <a:chOff x="4783670" y="2997196"/>
            <a:chExt cx="220345" cy="753745"/>
          </a:xfrm>
        </p:grpSpPr>
        <p:sp>
          <p:nvSpPr>
            <p:cNvPr id="6" name="object 6"/>
            <p:cNvSpPr/>
            <p:nvPr/>
          </p:nvSpPr>
          <p:spPr>
            <a:xfrm>
              <a:off x="4783670" y="2997196"/>
              <a:ext cx="220132" cy="7535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42560" y="3037230"/>
              <a:ext cx="113664" cy="635000"/>
            </a:xfrm>
            <a:custGeom>
              <a:avLst/>
              <a:gdLst/>
              <a:ahLst/>
              <a:cxnLst/>
              <a:rect l="l" t="t" r="r" b="b"/>
              <a:pathLst>
                <a:path w="113664" h="635000">
                  <a:moveTo>
                    <a:pt x="113412" y="634603"/>
                  </a:moveTo>
                  <a:lnTo>
                    <a:pt x="91339" y="633860"/>
                  </a:lnTo>
                  <a:lnTo>
                    <a:pt x="73314" y="631835"/>
                  </a:lnTo>
                  <a:lnTo>
                    <a:pt x="61161" y="628831"/>
                  </a:lnTo>
                  <a:lnTo>
                    <a:pt x="56705" y="625153"/>
                  </a:lnTo>
                  <a:lnTo>
                    <a:pt x="56706" y="326752"/>
                  </a:lnTo>
                  <a:lnTo>
                    <a:pt x="52250" y="323073"/>
                  </a:lnTo>
                  <a:lnTo>
                    <a:pt x="40097" y="320069"/>
                  </a:lnTo>
                  <a:lnTo>
                    <a:pt x="22072" y="318043"/>
                  </a:lnTo>
                  <a:lnTo>
                    <a:pt x="0" y="317301"/>
                  </a:lnTo>
                  <a:lnTo>
                    <a:pt x="22072" y="316558"/>
                  </a:lnTo>
                  <a:lnTo>
                    <a:pt x="40097" y="314533"/>
                  </a:lnTo>
                  <a:lnTo>
                    <a:pt x="52250" y="311529"/>
                  </a:lnTo>
                  <a:lnTo>
                    <a:pt x="56706" y="307851"/>
                  </a:lnTo>
                  <a:lnTo>
                    <a:pt x="56706" y="9450"/>
                  </a:lnTo>
                  <a:lnTo>
                    <a:pt x="61162" y="5771"/>
                  </a:lnTo>
                  <a:lnTo>
                    <a:pt x="73315" y="2767"/>
                  </a:lnTo>
                  <a:lnTo>
                    <a:pt x="91340" y="742"/>
                  </a:lnTo>
                  <a:lnTo>
                    <a:pt x="11341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561482" y="5351322"/>
            <a:ext cx="1955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rlito"/>
                <a:cs typeface="Carlito"/>
              </a:rPr>
              <a:t>Container-based</a:t>
            </a:r>
            <a:r>
              <a:rPr sz="1200" b="1" spc="-30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Virtualization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52539" y="1944454"/>
            <a:ext cx="2885440" cy="3383915"/>
            <a:chOff x="752539" y="1944454"/>
            <a:chExt cx="2885440" cy="3383915"/>
          </a:xfrm>
        </p:grpSpPr>
        <p:sp>
          <p:nvSpPr>
            <p:cNvPr id="10" name="object 10"/>
            <p:cNvSpPr/>
            <p:nvPr/>
          </p:nvSpPr>
          <p:spPr>
            <a:xfrm>
              <a:off x="752539" y="1944454"/>
              <a:ext cx="2885213" cy="33837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0879" y="4554208"/>
              <a:ext cx="2756535" cy="277495"/>
            </a:xfrm>
            <a:custGeom>
              <a:avLst/>
              <a:gdLst/>
              <a:ahLst/>
              <a:cxnLst/>
              <a:rect l="l" t="t" r="r" b="b"/>
              <a:pathLst>
                <a:path w="2756535" h="277495">
                  <a:moveTo>
                    <a:pt x="2755976" y="0"/>
                  </a:moveTo>
                  <a:lnTo>
                    <a:pt x="0" y="0"/>
                  </a:lnTo>
                  <a:lnTo>
                    <a:pt x="0" y="276998"/>
                  </a:lnTo>
                  <a:lnTo>
                    <a:pt x="2755976" y="276998"/>
                  </a:lnTo>
                  <a:lnTo>
                    <a:pt x="2755976" y="0"/>
                  </a:lnTo>
                  <a:close/>
                </a:path>
              </a:pathLst>
            </a:custGeom>
            <a:solidFill>
              <a:srgbClr val="303F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37340" y="4635989"/>
              <a:ext cx="913986" cy="13921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82523" y="5352745"/>
            <a:ext cx="2023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rlito"/>
                <a:cs typeface="Carlito"/>
              </a:rPr>
              <a:t>Hypervisor-based</a:t>
            </a:r>
            <a:r>
              <a:rPr sz="1200" b="1" spc="-15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Virtualization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86427" y="505473"/>
            <a:ext cx="7905173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7710" marR="5080" indent="-1985645">
              <a:lnSpc>
                <a:spcPct val="100000"/>
              </a:lnSpc>
              <a:spcBef>
                <a:spcPts val="100"/>
              </a:spcBef>
              <a:tabLst>
                <a:tab pos="2955925" algn="l"/>
                <a:tab pos="3514725" algn="l"/>
              </a:tabLst>
            </a:pPr>
            <a:r>
              <a:rPr b="1" spc="-5" dirty="0">
                <a:latin typeface="Carlito"/>
                <a:cs typeface="Carlito"/>
              </a:rPr>
              <a:t>Hypervisor-based	</a:t>
            </a:r>
            <a:r>
              <a:rPr i="1" spc="-10" dirty="0">
                <a:latin typeface="Carlito"/>
                <a:cs typeface="Carlito"/>
              </a:rPr>
              <a:t>VS	</a:t>
            </a:r>
            <a:r>
              <a:rPr b="1" spc="-15" dirty="0">
                <a:latin typeface="Carlito"/>
                <a:cs typeface="Carlito"/>
              </a:rPr>
              <a:t>Container-based  </a:t>
            </a:r>
            <a:r>
              <a:rPr b="1" spc="-10" dirty="0">
                <a:latin typeface="Carlito"/>
                <a:cs typeface="Carlito"/>
              </a:rPr>
              <a:t>Virtualization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680" y="2438717"/>
            <a:ext cx="71227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Write </a:t>
            </a:r>
            <a:r>
              <a:rPr spc="-5" dirty="0"/>
              <a:t>and Run Unit </a:t>
            </a:r>
            <a:r>
              <a:rPr spc="-65" dirty="0"/>
              <a:t>Tests </a:t>
            </a:r>
            <a:r>
              <a:rPr spc="-5" dirty="0"/>
              <a:t>in </a:t>
            </a:r>
            <a:r>
              <a:rPr spc="-20" dirty="0"/>
              <a:t>Docker</a:t>
            </a:r>
            <a:r>
              <a:rPr spc="15" dirty="0"/>
              <a:t> </a:t>
            </a:r>
            <a:r>
              <a:rPr spc="-15" dirty="0"/>
              <a:t>Containers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0840" y="1402905"/>
            <a:ext cx="8495030" cy="297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8194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Unit tests should test some basic functionality </a:t>
            </a:r>
            <a:r>
              <a:rPr sz="2200" dirty="0">
                <a:latin typeface="Times New Roman"/>
                <a:cs typeface="Times New Roman"/>
              </a:rPr>
              <a:t>of our </a:t>
            </a:r>
            <a:r>
              <a:rPr sz="2200" spc="-5" dirty="0">
                <a:latin typeface="Times New Roman"/>
                <a:cs typeface="Times New Roman"/>
              </a:rPr>
              <a:t>docker app code,  with </a:t>
            </a:r>
            <a:r>
              <a:rPr sz="2200" dirty="0">
                <a:latin typeface="Times New Roman"/>
                <a:cs typeface="Times New Roman"/>
              </a:rPr>
              <a:t>no </a:t>
            </a:r>
            <a:r>
              <a:rPr sz="2200" spc="-5" dirty="0">
                <a:latin typeface="Times New Roman"/>
                <a:cs typeface="Times New Roman"/>
              </a:rPr>
              <a:t>reliance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5" dirty="0">
                <a:latin typeface="Times New Roman"/>
                <a:cs typeface="Times New Roman"/>
              </a:rPr>
              <a:t>external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services.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1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1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Unit tests should </a:t>
            </a:r>
            <a:r>
              <a:rPr sz="2200" dirty="0">
                <a:latin typeface="Times New Roman"/>
                <a:cs typeface="Times New Roman"/>
              </a:rPr>
              <a:t>run </a:t>
            </a:r>
            <a:r>
              <a:rPr sz="2200" spc="-5" dirty="0">
                <a:latin typeface="Times New Roman"/>
                <a:cs typeface="Times New Roman"/>
              </a:rPr>
              <a:t>as quickly as possible so that developers can iterate  much faster without being blocked </a:t>
            </a:r>
            <a:r>
              <a:rPr sz="2200" dirty="0">
                <a:latin typeface="Times New Roman"/>
                <a:cs typeface="Times New Roman"/>
              </a:rPr>
              <a:t>by </a:t>
            </a:r>
            <a:r>
              <a:rPr sz="2200" spc="-5" dirty="0">
                <a:latin typeface="Times New Roman"/>
                <a:cs typeface="Times New Roman"/>
              </a:rPr>
              <a:t>waiting </a:t>
            </a:r>
            <a:r>
              <a:rPr sz="2200" dirty="0">
                <a:latin typeface="Times New Roman"/>
                <a:cs typeface="Times New Roman"/>
              </a:rPr>
              <a:t>for the </a:t>
            </a:r>
            <a:r>
              <a:rPr sz="2200" spc="-5" dirty="0">
                <a:latin typeface="Times New Roman"/>
                <a:cs typeface="Times New Roman"/>
              </a:rPr>
              <a:t>tests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results.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355600" marR="51752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Docker containers can spin </a:t>
            </a:r>
            <a:r>
              <a:rPr sz="2200" dirty="0">
                <a:latin typeface="Times New Roman"/>
                <a:cs typeface="Times New Roman"/>
              </a:rPr>
              <a:t>up in </a:t>
            </a:r>
            <a:r>
              <a:rPr sz="2200" spc="-5" dirty="0">
                <a:latin typeface="Times New Roman"/>
                <a:cs typeface="Times New Roman"/>
              </a:rPr>
              <a:t>seconds and can create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clean and  isolated environment which </a:t>
            </a:r>
            <a:r>
              <a:rPr sz="2200" dirty="0">
                <a:latin typeface="Times New Roman"/>
                <a:cs typeface="Times New Roman"/>
              </a:rPr>
              <a:t>is </a:t>
            </a:r>
            <a:r>
              <a:rPr sz="2200" spc="-5" dirty="0">
                <a:latin typeface="Times New Roman"/>
                <a:cs typeface="Times New Roman"/>
              </a:rPr>
              <a:t>great </a:t>
            </a:r>
            <a:r>
              <a:rPr sz="2200" dirty="0">
                <a:latin typeface="Times New Roman"/>
                <a:cs typeface="Times New Roman"/>
              </a:rPr>
              <a:t>tool to run unit </a:t>
            </a:r>
            <a:r>
              <a:rPr sz="2200" spc="-5" dirty="0">
                <a:latin typeface="Times New Roman"/>
                <a:cs typeface="Times New Roman"/>
              </a:rPr>
              <a:t>tests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with.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94865" y="464312"/>
            <a:ext cx="53543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Unit </a:t>
            </a:r>
            <a:r>
              <a:rPr sz="4400" spc="-90" dirty="0"/>
              <a:t>Tests </a:t>
            </a:r>
            <a:r>
              <a:rPr sz="4400" dirty="0"/>
              <a:t>in</a:t>
            </a:r>
            <a:r>
              <a:rPr sz="4400" spc="45" dirty="0"/>
              <a:t> </a:t>
            </a:r>
            <a:r>
              <a:rPr sz="4400" spc="-20" dirty="0"/>
              <a:t>Containers</a:t>
            </a:r>
            <a:endParaRPr sz="44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549362"/>
            <a:ext cx="7104380" cy="237109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200" b="1" spc="-10" dirty="0">
                <a:latin typeface="Times New Roman"/>
                <a:cs typeface="Times New Roman"/>
              </a:rPr>
              <a:t>Pros: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single image </a:t>
            </a:r>
            <a:r>
              <a:rPr sz="2200" dirty="0">
                <a:latin typeface="Times New Roman"/>
                <a:cs typeface="Times New Roman"/>
              </a:rPr>
              <a:t>is </a:t>
            </a:r>
            <a:r>
              <a:rPr sz="2200" spc="-5" dirty="0">
                <a:latin typeface="Times New Roman"/>
                <a:cs typeface="Times New Roman"/>
              </a:rPr>
              <a:t>used </a:t>
            </a:r>
            <a:r>
              <a:rPr sz="2200" dirty="0">
                <a:latin typeface="Times New Roman"/>
                <a:cs typeface="Times New Roman"/>
              </a:rPr>
              <a:t>through </a:t>
            </a:r>
            <a:r>
              <a:rPr sz="2200" spc="-5" dirty="0">
                <a:latin typeface="Times New Roman"/>
                <a:cs typeface="Times New Roman"/>
              </a:rPr>
              <a:t>development, testing and  production, which greatly ensures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reliability </a:t>
            </a:r>
            <a:r>
              <a:rPr sz="2200" dirty="0">
                <a:latin typeface="Times New Roman"/>
                <a:cs typeface="Times New Roman"/>
              </a:rPr>
              <a:t>of our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tests.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Times New Roman"/>
                <a:cs typeface="Times New Roman"/>
              </a:rPr>
              <a:t>Cons: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It </a:t>
            </a:r>
            <a:r>
              <a:rPr sz="2200" spc="-5" dirty="0">
                <a:latin typeface="Times New Roman"/>
                <a:cs typeface="Times New Roman"/>
              </a:rPr>
              <a:t>increases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size </a:t>
            </a:r>
            <a:r>
              <a:rPr sz="2200" dirty="0">
                <a:latin typeface="Times New Roman"/>
                <a:cs typeface="Times New Roman"/>
              </a:rPr>
              <a:t>of the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image.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6533" y="564197"/>
            <a:ext cx="72116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/>
              <a:t>Incorporating </a:t>
            </a:r>
            <a:r>
              <a:rPr sz="3200" spc="-5" dirty="0"/>
              <a:t>Unit </a:t>
            </a:r>
            <a:r>
              <a:rPr sz="3200" spc="-65" dirty="0"/>
              <a:t>Tests </a:t>
            </a:r>
            <a:r>
              <a:rPr sz="3200" spc="-15" dirty="0"/>
              <a:t>into </a:t>
            </a:r>
            <a:r>
              <a:rPr sz="3200" spc="-20" dirty="0"/>
              <a:t>Docker</a:t>
            </a:r>
            <a:r>
              <a:rPr sz="3200" spc="105" dirty="0"/>
              <a:t> </a:t>
            </a:r>
            <a:r>
              <a:rPr sz="3200" spc="-5" dirty="0"/>
              <a:t>Images</a:t>
            </a:r>
            <a:endParaRPr sz="32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5687" rIns="0" bIns="0" rtlCol="0">
            <a:spAutoFit/>
          </a:bodyPr>
          <a:lstStyle/>
          <a:p>
            <a:pPr marL="1613535" marR="5080" indent="-12198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Fit </a:t>
            </a:r>
            <a:r>
              <a:rPr spc="-20" dirty="0"/>
              <a:t>Docker </a:t>
            </a:r>
            <a:r>
              <a:rPr spc="-30" dirty="0"/>
              <a:t>Technology </a:t>
            </a:r>
            <a:r>
              <a:rPr spc="-20" dirty="0"/>
              <a:t>into </a:t>
            </a:r>
            <a:r>
              <a:rPr spc="-5" dirty="0"/>
              <a:t>Continuous  </a:t>
            </a:r>
            <a:r>
              <a:rPr spc="-15" dirty="0"/>
              <a:t>Integration(CI)</a:t>
            </a:r>
            <a:r>
              <a:rPr spc="-10" dirty="0"/>
              <a:t> Process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0840" y="1479105"/>
            <a:ext cx="8531860" cy="2506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2166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Continuous integration </a:t>
            </a:r>
            <a:r>
              <a:rPr sz="2200" dirty="0">
                <a:latin typeface="Times New Roman"/>
                <a:cs typeface="Times New Roman"/>
              </a:rPr>
              <a:t>is a </a:t>
            </a:r>
            <a:r>
              <a:rPr sz="2200" spc="-5" dirty="0">
                <a:latin typeface="Times New Roman"/>
                <a:cs typeface="Times New Roman"/>
              </a:rPr>
              <a:t>software engineering practice </a:t>
            </a:r>
            <a:r>
              <a:rPr sz="2200" dirty="0">
                <a:latin typeface="Times New Roman"/>
                <a:cs typeface="Times New Roman"/>
              </a:rPr>
              <a:t>in </a:t>
            </a:r>
            <a:r>
              <a:rPr sz="2200" spc="-5" dirty="0">
                <a:latin typeface="Times New Roman"/>
                <a:cs typeface="Times New Roman"/>
              </a:rPr>
              <a:t>which  isolated changes are immediately tested and reported when they are  added </a:t>
            </a:r>
            <a:r>
              <a:rPr sz="2200" dirty="0">
                <a:latin typeface="Times New Roman"/>
                <a:cs typeface="Times New Roman"/>
              </a:rPr>
              <a:t>to a </a:t>
            </a:r>
            <a:r>
              <a:rPr sz="2200" spc="-10" dirty="0">
                <a:latin typeface="Times New Roman"/>
                <a:cs typeface="Times New Roman"/>
              </a:rPr>
              <a:t>larger </a:t>
            </a:r>
            <a:r>
              <a:rPr sz="2200" spc="-5" dirty="0">
                <a:latin typeface="Times New Roman"/>
                <a:cs typeface="Times New Roman"/>
              </a:rPr>
              <a:t>code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base.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goal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Continuous integration </a:t>
            </a:r>
            <a:r>
              <a:rPr sz="2200" dirty="0">
                <a:latin typeface="Times New Roman"/>
                <a:cs typeface="Times New Roman"/>
              </a:rPr>
              <a:t>is to provide </a:t>
            </a:r>
            <a:r>
              <a:rPr sz="2200" spc="-5" dirty="0">
                <a:latin typeface="Times New Roman"/>
                <a:cs typeface="Times New Roman"/>
              </a:rPr>
              <a:t>rapid feedback so that </a:t>
            </a:r>
            <a:r>
              <a:rPr sz="2200" dirty="0">
                <a:latin typeface="Times New Roman"/>
                <a:cs typeface="Times New Roman"/>
              </a:rPr>
              <a:t>if  a </a:t>
            </a:r>
            <a:r>
              <a:rPr sz="2200" spc="-5" dirty="0">
                <a:latin typeface="Times New Roman"/>
                <a:cs typeface="Times New Roman"/>
              </a:rPr>
              <a:t>defect </a:t>
            </a:r>
            <a:r>
              <a:rPr sz="2200" dirty="0">
                <a:latin typeface="Times New Roman"/>
                <a:cs typeface="Times New Roman"/>
              </a:rPr>
              <a:t>is </a:t>
            </a:r>
            <a:r>
              <a:rPr sz="2200" spc="-5" dirty="0">
                <a:latin typeface="Times New Roman"/>
                <a:cs typeface="Times New Roman"/>
              </a:rPr>
              <a:t>introduced </a:t>
            </a:r>
            <a:r>
              <a:rPr sz="2200" dirty="0">
                <a:latin typeface="Times New Roman"/>
                <a:cs typeface="Times New Roman"/>
              </a:rPr>
              <a:t>into the </a:t>
            </a:r>
            <a:r>
              <a:rPr sz="2200" spc="-5" dirty="0">
                <a:latin typeface="Times New Roman"/>
                <a:cs typeface="Times New Roman"/>
              </a:rPr>
              <a:t>code base, </a:t>
            </a:r>
            <a:r>
              <a:rPr sz="2200" dirty="0">
                <a:latin typeface="Times New Roman"/>
                <a:cs typeface="Times New Roman"/>
              </a:rPr>
              <a:t>it </a:t>
            </a:r>
            <a:r>
              <a:rPr sz="2200" spc="-5" dirty="0">
                <a:latin typeface="Times New Roman"/>
                <a:cs typeface="Times New Roman"/>
              </a:rPr>
              <a:t>can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identified and  corrected as soon as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possible.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5170" y="494792"/>
            <a:ext cx="66738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/>
              <a:t>What </a:t>
            </a:r>
            <a:r>
              <a:rPr sz="4000" spc="-5" dirty="0"/>
              <a:t>is </a:t>
            </a:r>
            <a:r>
              <a:rPr sz="4000" spc="-10" dirty="0"/>
              <a:t>Continuous</a:t>
            </a:r>
            <a:r>
              <a:rPr sz="4000" spc="-60" dirty="0"/>
              <a:t> </a:t>
            </a:r>
            <a:r>
              <a:rPr sz="4000" spc="-20" dirty="0"/>
              <a:t>Integration?</a:t>
            </a:r>
            <a:endParaRPr sz="40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314" y="494792"/>
            <a:ext cx="740473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A </a:t>
            </a:r>
            <a:r>
              <a:rPr sz="4000" spc="-35" dirty="0"/>
              <a:t>Typical </a:t>
            </a:r>
            <a:r>
              <a:rPr sz="4000" dirty="0"/>
              <a:t>CI </a:t>
            </a:r>
            <a:r>
              <a:rPr sz="4000" spc="-10" dirty="0"/>
              <a:t>Pipeline </a:t>
            </a:r>
            <a:r>
              <a:rPr sz="4000" spc="-5" dirty="0"/>
              <a:t>without</a:t>
            </a:r>
            <a:r>
              <a:rPr sz="4000" spc="-45" dirty="0"/>
              <a:t> </a:t>
            </a:r>
            <a:r>
              <a:rPr sz="4000" spc="-25" dirty="0"/>
              <a:t>Docker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57200" y="1950726"/>
            <a:ext cx="6019800" cy="392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44139" y="2560523"/>
            <a:ext cx="17703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rlito"/>
                <a:cs typeface="Carlito"/>
              </a:rPr>
              <a:t>Continuous Integration</a:t>
            </a:r>
            <a:r>
              <a:rPr sz="1100" b="1" spc="-25" dirty="0">
                <a:latin typeface="Carlito"/>
                <a:cs typeface="Carlito"/>
              </a:rPr>
              <a:t> </a:t>
            </a:r>
            <a:r>
              <a:rPr sz="1100" b="1" spc="-5" dirty="0">
                <a:latin typeface="Carlito"/>
                <a:cs typeface="Carlito"/>
              </a:rPr>
              <a:t>Server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8300" y="3779517"/>
            <a:ext cx="1587500" cy="2616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1100" b="1" spc="-5" dirty="0">
                <a:latin typeface="Carlito"/>
                <a:cs typeface="Carlito"/>
              </a:rPr>
              <a:t>Version control</a:t>
            </a:r>
            <a:r>
              <a:rPr sz="1100" b="1" spc="-10" dirty="0">
                <a:latin typeface="Carlito"/>
                <a:cs typeface="Carlito"/>
              </a:rPr>
              <a:t> </a:t>
            </a:r>
            <a:r>
              <a:rPr sz="1100" b="1" spc="-5" dirty="0">
                <a:latin typeface="Carlito"/>
                <a:cs typeface="Carlito"/>
              </a:rPr>
              <a:t>system</a:t>
            </a:r>
            <a:endParaRPr sz="11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33900" y="2214037"/>
            <a:ext cx="1841500" cy="817244"/>
            <a:chOff x="4533900" y="2214037"/>
            <a:chExt cx="1841500" cy="817244"/>
          </a:xfrm>
        </p:grpSpPr>
        <p:sp>
          <p:nvSpPr>
            <p:cNvPr id="7" name="object 7"/>
            <p:cNvSpPr/>
            <p:nvPr/>
          </p:nvSpPr>
          <p:spPr>
            <a:xfrm>
              <a:off x="4533900" y="2214037"/>
              <a:ext cx="1841500" cy="8170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73600" y="2307161"/>
              <a:ext cx="1600200" cy="6815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064000" y="3127057"/>
          <a:ext cx="2379344" cy="22704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3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259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1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100" b="1" spc="-5" dirty="0">
                          <a:latin typeface="Carlito"/>
                          <a:cs typeface="Carlito"/>
                        </a:rPr>
                        <a:t>Production</a:t>
                      </a:r>
                      <a:r>
                        <a:rPr sz="1100" b="1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b="1" spc="-5" dirty="0">
                          <a:latin typeface="Carlito"/>
                          <a:cs typeface="Carlito"/>
                        </a:rPr>
                        <a:t>Servers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6515" marB="0"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584700" y="2240279"/>
            <a:ext cx="1739900" cy="716280"/>
          </a:xfrm>
          <a:prstGeom prst="rect">
            <a:avLst/>
          </a:prstGeom>
          <a:solidFill>
            <a:srgbClr val="558ED5"/>
          </a:solidFill>
          <a:ln w="9525">
            <a:solidFill>
              <a:srgbClr val="17375E"/>
            </a:solidFill>
          </a:ln>
        </p:spPr>
        <p:txBody>
          <a:bodyPr vert="horz" wrap="square" lIns="0" tIns="129540" rIns="0" bIns="0" rtlCol="0">
            <a:spAutoFit/>
          </a:bodyPr>
          <a:lstStyle/>
          <a:p>
            <a:pPr marL="692785" marR="233679" indent="-452120">
              <a:lnSpc>
                <a:spcPct val="101200"/>
              </a:lnSpc>
              <a:spcBef>
                <a:spcPts val="1020"/>
              </a:spcBef>
            </a:pP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</a:rPr>
              <a:t>Check out</a:t>
            </a:r>
            <a:r>
              <a:rPr sz="14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</a:rPr>
              <a:t>source  code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7992" y="377952"/>
            <a:ext cx="58083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/>
              <a:t>CI </a:t>
            </a:r>
            <a:r>
              <a:rPr sz="2500" spc="-10" dirty="0"/>
              <a:t>process </a:t>
            </a:r>
            <a:r>
              <a:rPr sz="2500" dirty="0"/>
              <a:t>with </a:t>
            </a:r>
            <a:r>
              <a:rPr sz="2500" spc="-15" dirty="0"/>
              <a:t>Docker </a:t>
            </a:r>
            <a:r>
              <a:rPr sz="2500" spc="-5" dirty="0"/>
              <a:t>technologies</a:t>
            </a:r>
            <a:r>
              <a:rPr sz="2500" spc="-60" dirty="0"/>
              <a:t> </a:t>
            </a:r>
            <a:r>
              <a:rPr sz="2500" spc="-15" dirty="0"/>
              <a:t>involved</a:t>
            </a:r>
            <a:endParaRPr sz="2500"/>
          </a:p>
        </p:txBody>
      </p:sp>
      <p:grpSp>
        <p:nvGrpSpPr>
          <p:cNvPr id="3" name="object 3"/>
          <p:cNvGrpSpPr/>
          <p:nvPr/>
        </p:nvGrpSpPr>
        <p:grpSpPr>
          <a:xfrm>
            <a:off x="917414" y="1152645"/>
            <a:ext cx="7195820" cy="4486275"/>
            <a:chOff x="917414" y="1152645"/>
            <a:chExt cx="7195820" cy="4486275"/>
          </a:xfrm>
        </p:grpSpPr>
        <p:sp>
          <p:nvSpPr>
            <p:cNvPr id="4" name="object 4"/>
            <p:cNvSpPr/>
            <p:nvPr/>
          </p:nvSpPr>
          <p:spPr>
            <a:xfrm>
              <a:off x="917414" y="1152645"/>
              <a:ext cx="7195489" cy="448583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94575" y="3726180"/>
              <a:ext cx="144780" cy="628015"/>
            </a:xfrm>
            <a:custGeom>
              <a:avLst/>
              <a:gdLst/>
              <a:ahLst/>
              <a:cxnLst/>
              <a:rect l="l" t="t" r="r" b="b"/>
              <a:pathLst>
                <a:path w="144779" h="628014">
                  <a:moveTo>
                    <a:pt x="108343" y="0"/>
                  </a:moveTo>
                  <a:lnTo>
                    <a:pt x="36118" y="0"/>
                  </a:lnTo>
                  <a:lnTo>
                    <a:pt x="36118" y="555764"/>
                  </a:lnTo>
                  <a:lnTo>
                    <a:pt x="0" y="555764"/>
                  </a:lnTo>
                  <a:lnTo>
                    <a:pt x="72237" y="628002"/>
                  </a:lnTo>
                  <a:lnTo>
                    <a:pt x="144462" y="555764"/>
                  </a:lnTo>
                  <a:lnTo>
                    <a:pt x="108343" y="555764"/>
                  </a:lnTo>
                  <a:lnTo>
                    <a:pt x="1083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94575" y="3726180"/>
              <a:ext cx="144780" cy="628015"/>
            </a:xfrm>
            <a:custGeom>
              <a:avLst/>
              <a:gdLst/>
              <a:ahLst/>
              <a:cxnLst/>
              <a:rect l="l" t="t" r="r" b="b"/>
              <a:pathLst>
                <a:path w="144779" h="628014">
                  <a:moveTo>
                    <a:pt x="108346" y="0"/>
                  </a:moveTo>
                  <a:lnTo>
                    <a:pt x="108346" y="555765"/>
                  </a:lnTo>
                  <a:lnTo>
                    <a:pt x="144462" y="555765"/>
                  </a:lnTo>
                  <a:lnTo>
                    <a:pt x="72230" y="627995"/>
                  </a:lnTo>
                  <a:lnTo>
                    <a:pt x="0" y="555765"/>
                  </a:lnTo>
                  <a:lnTo>
                    <a:pt x="36115" y="555765"/>
                  </a:lnTo>
                  <a:lnTo>
                    <a:pt x="36115" y="0"/>
                  </a:lnTo>
                  <a:lnTo>
                    <a:pt x="108346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61175" y="4447010"/>
              <a:ext cx="1066800" cy="8565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677977" y="5390693"/>
            <a:ext cx="12166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rlito"/>
                <a:cs typeface="Carlito"/>
              </a:rPr>
              <a:t>Staging /</a:t>
            </a:r>
            <a:r>
              <a:rPr sz="1100" b="1" spc="-55" dirty="0">
                <a:latin typeface="Carlito"/>
                <a:cs typeface="Carlito"/>
              </a:rPr>
              <a:t> </a:t>
            </a:r>
            <a:r>
              <a:rPr sz="1100" b="1" spc="-5" dirty="0">
                <a:latin typeface="Carlito"/>
                <a:cs typeface="Carlito"/>
              </a:rPr>
              <a:t>Production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17777" y="3866693"/>
            <a:ext cx="11118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rlito"/>
                <a:cs typeface="Carlito"/>
              </a:rPr>
              <a:t>Pull docker</a:t>
            </a:r>
            <a:r>
              <a:rPr sz="1100" b="1" spc="-40" dirty="0">
                <a:latin typeface="Carlito"/>
                <a:cs typeface="Carlito"/>
              </a:rPr>
              <a:t> </a:t>
            </a:r>
            <a:r>
              <a:rPr sz="1100" b="1" spc="-5" dirty="0">
                <a:latin typeface="Carlito"/>
                <a:cs typeface="Carlito"/>
              </a:rPr>
              <a:t>images</a:t>
            </a:r>
            <a:endParaRPr sz="11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721475" y="1625917"/>
            <a:ext cx="1818005" cy="1609725"/>
            <a:chOff x="6721475" y="1625917"/>
            <a:chExt cx="1818005" cy="1609725"/>
          </a:xfrm>
        </p:grpSpPr>
        <p:sp>
          <p:nvSpPr>
            <p:cNvPr id="11" name="object 11"/>
            <p:cNvSpPr/>
            <p:nvPr/>
          </p:nvSpPr>
          <p:spPr>
            <a:xfrm>
              <a:off x="6726237" y="1630679"/>
              <a:ext cx="1808480" cy="1600200"/>
            </a:xfrm>
            <a:custGeom>
              <a:avLst/>
              <a:gdLst/>
              <a:ahLst/>
              <a:cxnLst/>
              <a:rect l="l" t="t" r="r" b="b"/>
              <a:pathLst>
                <a:path w="1808479" h="1600200">
                  <a:moveTo>
                    <a:pt x="1808162" y="0"/>
                  </a:moveTo>
                  <a:lnTo>
                    <a:pt x="0" y="0"/>
                  </a:lnTo>
                  <a:lnTo>
                    <a:pt x="0" y="1600200"/>
                  </a:lnTo>
                  <a:lnTo>
                    <a:pt x="1808162" y="1600200"/>
                  </a:lnTo>
                  <a:lnTo>
                    <a:pt x="18081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26237" y="1630679"/>
              <a:ext cx="1808480" cy="1600200"/>
            </a:xfrm>
            <a:custGeom>
              <a:avLst/>
              <a:gdLst/>
              <a:ahLst/>
              <a:cxnLst/>
              <a:rect l="l" t="t" r="r" b="b"/>
              <a:pathLst>
                <a:path w="1808479" h="1600200">
                  <a:moveTo>
                    <a:pt x="0" y="0"/>
                  </a:moveTo>
                  <a:lnTo>
                    <a:pt x="1808161" y="0"/>
                  </a:lnTo>
                  <a:lnTo>
                    <a:pt x="1808161" y="1600200"/>
                  </a:lnTo>
                  <a:lnTo>
                    <a:pt x="0" y="16002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0" y="878547"/>
            <a:ext cx="9144000" cy="5979795"/>
            <a:chOff x="0" y="878547"/>
            <a:chExt cx="9144000" cy="5979795"/>
          </a:xfrm>
        </p:grpSpPr>
        <p:sp>
          <p:nvSpPr>
            <p:cNvPr id="14" name="object 14"/>
            <p:cNvSpPr/>
            <p:nvPr/>
          </p:nvSpPr>
          <p:spPr>
            <a:xfrm>
              <a:off x="6761251" y="878547"/>
              <a:ext cx="2052548" cy="24941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2088946"/>
              <a:ext cx="9144000" cy="476905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4095" y="579437"/>
            <a:ext cx="55759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arlito"/>
                <a:cs typeface="Carlito"/>
              </a:rPr>
              <a:t>Our Continuous </a:t>
            </a:r>
            <a:r>
              <a:rPr sz="3000" spc="-20" dirty="0">
                <a:latin typeface="Carlito"/>
                <a:cs typeface="Carlito"/>
              </a:rPr>
              <a:t>Integration</a:t>
            </a:r>
            <a:r>
              <a:rPr sz="3000" spc="-55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Pipeline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93900" y="1554480"/>
            <a:ext cx="3297364" cy="373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44340" y="1742440"/>
            <a:ext cx="2309495" cy="116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Github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00">
              <a:latin typeface="Carlito"/>
              <a:cs typeface="Carlito"/>
            </a:endParaRPr>
          </a:p>
          <a:p>
            <a:pPr marL="1003300" marR="5080">
              <a:lnSpc>
                <a:spcPts val="1530"/>
              </a:lnSpc>
            </a:pPr>
            <a:r>
              <a:rPr sz="1300" b="1" spc="-10" dirty="0">
                <a:latin typeface="Carlito"/>
                <a:cs typeface="Carlito"/>
              </a:rPr>
              <a:t>Central </a:t>
            </a:r>
            <a:r>
              <a:rPr sz="1300" b="1" spc="-5" dirty="0">
                <a:latin typeface="Carlito"/>
                <a:cs typeface="Carlito"/>
              </a:rPr>
              <a:t>Repository  </a:t>
            </a:r>
            <a:r>
              <a:rPr sz="1300" b="1" spc="-10" dirty="0">
                <a:latin typeface="Carlito"/>
                <a:cs typeface="Carlito"/>
              </a:rPr>
              <a:t>for </a:t>
            </a:r>
            <a:r>
              <a:rPr sz="1300" b="1" spc="-15" dirty="0">
                <a:latin typeface="Carlito"/>
                <a:cs typeface="Carlito"/>
              </a:rPr>
              <a:t>Version</a:t>
            </a:r>
            <a:r>
              <a:rPr sz="1300" b="1" spc="-60" dirty="0">
                <a:latin typeface="Carlito"/>
                <a:cs typeface="Carlito"/>
              </a:rPr>
              <a:t> </a:t>
            </a:r>
            <a:r>
              <a:rPr sz="1300" b="1" spc="-5" dirty="0">
                <a:latin typeface="Carlito"/>
                <a:cs typeface="Carlito"/>
              </a:rPr>
              <a:t>Control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9240" y="4611814"/>
            <a:ext cx="1330960" cy="41846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530"/>
              </a:lnSpc>
              <a:spcBef>
                <a:spcPts val="175"/>
              </a:spcBef>
            </a:pPr>
            <a:r>
              <a:rPr sz="1300" b="1" spc="-10" dirty="0">
                <a:latin typeface="Carlito"/>
                <a:cs typeface="Carlito"/>
              </a:rPr>
              <a:t>Hosted </a:t>
            </a:r>
            <a:r>
              <a:rPr sz="1300" b="1" spc="-5" dirty="0">
                <a:latin typeface="Carlito"/>
                <a:cs typeface="Carlito"/>
              </a:rPr>
              <a:t>Continuous  </a:t>
            </a:r>
            <a:r>
              <a:rPr sz="1300" b="1" spc="-10" dirty="0">
                <a:latin typeface="Carlito"/>
                <a:cs typeface="Carlito"/>
              </a:rPr>
              <a:t>Integration</a:t>
            </a:r>
            <a:r>
              <a:rPr sz="1300" b="1" spc="-20" dirty="0">
                <a:latin typeface="Carlito"/>
                <a:cs typeface="Carlito"/>
              </a:rPr>
              <a:t> </a:t>
            </a:r>
            <a:r>
              <a:rPr sz="1300" b="1" spc="-5" dirty="0">
                <a:latin typeface="Carlito"/>
                <a:cs typeface="Carlito"/>
              </a:rPr>
              <a:t>Server</a:t>
            </a:r>
            <a:endParaRPr sz="1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58" y="641223"/>
            <a:ext cx="640334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60" dirty="0"/>
              <a:t>Text </a:t>
            </a:r>
            <a:r>
              <a:rPr sz="2300" spc="-5" dirty="0"/>
              <a:t>Direction: </a:t>
            </a:r>
            <a:r>
              <a:rPr sz="2300" spc="-10" dirty="0"/>
              <a:t>Introduction to </a:t>
            </a:r>
            <a:r>
              <a:rPr sz="2300" spc="-5" dirty="0"/>
              <a:t>Continuous</a:t>
            </a:r>
            <a:r>
              <a:rPr sz="2300" spc="114" dirty="0"/>
              <a:t> </a:t>
            </a:r>
            <a:r>
              <a:rPr sz="2300" spc="-15" dirty="0"/>
              <a:t>Integration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535940" y="1557057"/>
            <a:ext cx="7927975" cy="426339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2000" b="1" spc="-5" dirty="0">
                <a:latin typeface="Carlito"/>
                <a:cs typeface="Carlito"/>
              </a:rPr>
              <a:t>URL </a:t>
            </a:r>
            <a:r>
              <a:rPr sz="2000" b="1" dirty="0">
                <a:latin typeface="Carlito"/>
                <a:cs typeface="Carlito"/>
              </a:rPr>
              <a:t>of </a:t>
            </a:r>
            <a:r>
              <a:rPr sz="2000" b="1" spc="-5" dirty="0">
                <a:latin typeface="Carlito"/>
                <a:cs typeface="Carlito"/>
              </a:rPr>
              <a:t>the Github account </a:t>
            </a:r>
            <a:r>
              <a:rPr sz="2000" b="1" spc="-15" dirty="0">
                <a:latin typeface="Carlito"/>
                <a:cs typeface="Carlito"/>
              </a:rPr>
              <a:t>to</a:t>
            </a:r>
            <a:r>
              <a:rPr sz="2000" b="1" spc="-5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fork: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</a:rPr>
              <a:t>https://github.com/jleetutorial/dockerapp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rlito"/>
                <a:cs typeface="Carlito"/>
              </a:rPr>
              <a:t>Checking </a:t>
            </a:r>
            <a:r>
              <a:rPr sz="2000" b="1" spc="-15" dirty="0">
                <a:latin typeface="Carlito"/>
                <a:cs typeface="Carlito"/>
              </a:rPr>
              <a:t>for </a:t>
            </a:r>
            <a:r>
              <a:rPr sz="2000" b="1" spc="-10" dirty="0">
                <a:latin typeface="Carlito"/>
                <a:cs typeface="Carlito"/>
              </a:rPr>
              <a:t>existing </a:t>
            </a:r>
            <a:r>
              <a:rPr sz="2000" b="1" dirty="0">
                <a:latin typeface="Carlito"/>
                <a:cs typeface="Carlito"/>
              </a:rPr>
              <a:t>SSH</a:t>
            </a:r>
            <a:r>
              <a:rPr sz="2000" b="1" spc="5" dirty="0">
                <a:latin typeface="Carlito"/>
                <a:cs typeface="Carlito"/>
              </a:rPr>
              <a:t> </a:t>
            </a:r>
            <a:r>
              <a:rPr sz="2000" b="1" spc="-20" dirty="0">
                <a:latin typeface="Carlito"/>
                <a:cs typeface="Carlito"/>
              </a:rPr>
              <a:t>keys: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</a:rPr>
              <a:t>https://help.github.com/articles/checking-for-existing-ssh-keys/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3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000" b="1" spc="-10" dirty="0">
                <a:latin typeface="Carlito"/>
                <a:cs typeface="Carlito"/>
              </a:rPr>
              <a:t>Generating </a:t>
            </a:r>
            <a:r>
              <a:rPr sz="2000" b="1" dirty="0">
                <a:latin typeface="Carlito"/>
                <a:cs typeface="Carlito"/>
              </a:rPr>
              <a:t>a </a:t>
            </a:r>
            <a:r>
              <a:rPr sz="2000" b="1" spc="-5" dirty="0">
                <a:latin typeface="Carlito"/>
                <a:cs typeface="Carlito"/>
              </a:rPr>
              <a:t>new </a:t>
            </a:r>
            <a:r>
              <a:rPr sz="2000" b="1" dirty="0">
                <a:latin typeface="Carlito"/>
                <a:cs typeface="Carlito"/>
              </a:rPr>
              <a:t>SSH </a:t>
            </a:r>
            <a:r>
              <a:rPr sz="2000" b="1" spc="-25" dirty="0">
                <a:latin typeface="Carlito"/>
                <a:cs typeface="Carlito"/>
              </a:rPr>
              <a:t>key </a:t>
            </a:r>
            <a:r>
              <a:rPr sz="2000" b="1" dirty="0">
                <a:latin typeface="Carlito"/>
                <a:cs typeface="Carlito"/>
              </a:rPr>
              <a:t>and </a:t>
            </a:r>
            <a:r>
              <a:rPr sz="2000" b="1" spc="-5" dirty="0">
                <a:latin typeface="Carlito"/>
                <a:cs typeface="Carlito"/>
              </a:rPr>
              <a:t>adding it </a:t>
            </a:r>
            <a:r>
              <a:rPr sz="2000" b="1" spc="-15" dirty="0">
                <a:latin typeface="Carlito"/>
                <a:cs typeface="Carlito"/>
              </a:rPr>
              <a:t>to </a:t>
            </a:r>
            <a:r>
              <a:rPr sz="2000" b="1" spc="-5" dirty="0">
                <a:latin typeface="Carlito"/>
                <a:cs typeface="Carlito"/>
              </a:rPr>
              <a:t>the ssh-agent:  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</a:rPr>
              <a:t>https://help.github.com/articles/generating-a-new-ssh-key-and-adding-it-to- </a:t>
            </a:r>
            <a:r>
              <a:rPr sz="2000" spc="-1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</a:rPr>
              <a:t>the-ssh-agent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Carlito"/>
              <a:cs typeface="Carlito"/>
            </a:endParaRPr>
          </a:p>
          <a:p>
            <a:pPr marL="12700" marR="592455">
              <a:lnSpc>
                <a:spcPct val="100000"/>
              </a:lnSpc>
            </a:pPr>
            <a:r>
              <a:rPr sz="2000" b="1" spc="-5" dirty="0">
                <a:latin typeface="Carlito"/>
                <a:cs typeface="Carlito"/>
              </a:rPr>
              <a:t>Adding </a:t>
            </a:r>
            <a:r>
              <a:rPr sz="2000" b="1" dirty="0">
                <a:latin typeface="Carlito"/>
                <a:cs typeface="Carlito"/>
              </a:rPr>
              <a:t>a </a:t>
            </a:r>
            <a:r>
              <a:rPr sz="2000" b="1" spc="-5" dirty="0">
                <a:latin typeface="Carlito"/>
                <a:cs typeface="Carlito"/>
              </a:rPr>
              <a:t>new </a:t>
            </a:r>
            <a:r>
              <a:rPr sz="2000" b="1" dirty="0">
                <a:latin typeface="Carlito"/>
                <a:cs typeface="Carlito"/>
              </a:rPr>
              <a:t>SSH </a:t>
            </a:r>
            <a:r>
              <a:rPr sz="2000" b="1" spc="-25" dirty="0">
                <a:latin typeface="Carlito"/>
                <a:cs typeface="Carlito"/>
              </a:rPr>
              <a:t>key </a:t>
            </a:r>
            <a:r>
              <a:rPr sz="2000" b="1" spc="-15" dirty="0">
                <a:latin typeface="Carlito"/>
                <a:cs typeface="Carlito"/>
              </a:rPr>
              <a:t>to </a:t>
            </a:r>
            <a:r>
              <a:rPr sz="2000" b="1" spc="-5" dirty="0">
                <a:latin typeface="Carlito"/>
                <a:cs typeface="Carlito"/>
              </a:rPr>
              <a:t>your GitHub account:  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</a:rPr>
              <a:t>https://help.github.com/articles/adding-a-new-ssh-key-to-your-github- </a:t>
            </a:r>
            <a:r>
              <a:rPr sz="2000" spc="-1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</a:rPr>
              <a:t>account/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2502" y="2116963"/>
            <a:ext cx="719899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-5" dirty="0">
                <a:latin typeface="Carlito"/>
                <a:cs typeface="Carlito"/>
              </a:rPr>
              <a:t>Link </a:t>
            </a:r>
            <a:r>
              <a:rPr sz="4100" spc="-15" dirty="0">
                <a:latin typeface="Carlito"/>
                <a:cs typeface="Carlito"/>
              </a:rPr>
              <a:t>Circle </a:t>
            </a:r>
            <a:r>
              <a:rPr sz="4100" dirty="0">
                <a:latin typeface="Carlito"/>
                <a:cs typeface="Carlito"/>
              </a:rPr>
              <a:t>CI </a:t>
            </a:r>
            <a:r>
              <a:rPr sz="4100" spc="-5" dirty="0">
                <a:latin typeface="Carlito"/>
                <a:cs typeface="Carlito"/>
              </a:rPr>
              <a:t>with GitHub</a:t>
            </a:r>
            <a:r>
              <a:rPr sz="4100" spc="-50" dirty="0">
                <a:latin typeface="Carlito"/>
                <a:cs typeface="Carlito"/>
              </a:rPr>
              <a:t> </a:t>
            </a:r>
            <a:r>
              <a:rPr sz="4100" spc="-15" dirty="0">
                <a:latin typeface="Carlito"/>
                <a:cs typeface="Carlito"/>
              </a:rPr>
              <a:t>Account</a:t>
            </a:r>
            <a:endParaRPr sz="41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6812" y="3154159"/>
            <a:ext cx="42703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to build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Continuous Integration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pipeline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6678" y="427037"/>
            <a:ext cx="3204122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Runtime</a:t>
            </a:r>
            <a:r>
              <a:rPr spc="-80" dirty="0"/>
              <a:t> </a:t>
            </a:r>
            <a:r>
              <a:rPr spc="-5" dirty="0"/>
              <a:t>Isolation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62200" y="1426638"/>
            <a:ext cx="4686300" cy="4017645"/>
            <a:chOff x="2362200" y="1426638"/>
            <a:chExt cx="4686300" cy="4017645"/>
          </a:xfrm>
        </p:grpSpPr>
        <p:sp>
          <p:nvSpPr>
            <p:cNvPr id="4" name="object 4"/>
            <p:cNvSpPr/>
            <p:nvPr/>
          </p:nvSpPr>
          <p:spPr>
            <a:xfrm>
              <a:off x="2362200" y="4068238"/>
              <a:ext cx="4686300" cy="7662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61270" y="4199467"/>
              <a:ext cx="2688170" cy="5757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13000" y="4097870"/>
              <a:ext cx="4584700" cy="660400"/>
            </a:xfrm>
            <a:custGeom>
              <a:avLst/>
              <a:gdLst/>
              <a:ahLst/>
              <a:cxnLst/>
              <a:rect l="l" t="t" r="r" b="b"/>
              <a:pathLst>
                <a:path w="4584700" h="660400">
                  <a:moveTo>
                    <a:pt x="4584700" y="0"/>
                  </a:moveTo>
                  <a:lnTo>
                    <a:pt x="0" y="0"/>
                  </a:lnTo>
                  <a:lnTo>
                    <a:pt x="0" y="660399"/>
                  </a:lnTo>
                  <a:lnTo>
                    <a:pt x="4584700" y="660399"/>
                  </a:lnTo>
                  <a:lnTo>
                    <a:pt x="4584700" y="0"/>
                  </a:lnTo>
                  <a:close/>
                </a:path>
              </a:pathLst>
            </a:custGeom>
            <a:solidFill>
              <a:srgbClr val="E5E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62200" y="3407838"/>
              <a:ext cx="4686300" cy="7662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2200" y="4677838"/>
              <a:ext cx="4686300" cy="7662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99929" y="3539067"/>
              <a:ext cx="2010829" cy="5757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13000" y="3437470"/>
              <a:ext cx="4584700" cy="660400"/>
            </a:xfrm>
            <a:custGeom>
              <a:avLst/>
              <a:gdLst/>
              <a:ahLst/>
              <a:cxnLst/>
              <a:rect l="l" t="t" r="r" b="b"/>
              <a:pathLst>
                <a:path w="4584700" h="660400">
                  <a:moveTo>
                    <a:pt x="4584700" y="0"/>
                  </a:moveTo>
                  <a:lnTo>
                    <a:pt x="0" y="0"/>
                  </a:lnTo>
                  <a:lnTo>
                    <a:pt x="0" y="660399"/>
                  </a:lnTo>
                  <a:lnTo>
                    <a:pt x="4584700" y="660399"/>
                  </a:lnTo>
                  <a:lnTo>
                    <a:pt x="4584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62200" y="2747438"/>
              <a:ext cx="2349500" cy="7662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06700" y="2878667"/>
              <a:ext cx="1460500" cy="5757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13000" y="2777070"/>
              <a:ext cx="2247900" cy="660400"/>
            </a:xfrm>
            <a:custGeom>
              <a:avLst/>
              <a:gdLst/>
              <a:ahLst/>
              <a:cxnLst/>
              <a:rect l="l" t="t" r="r" b="b"/>
              <a:pathLst>
                <a:path w="2247900" h="660400">
                  <a:moveTo>
                    <a:pt x="2247900" y="0"/>
                  </a:moveTo>
                  <a:lnTo>
                    <a:pt x="0" y="0"/>
                  </a:lnTo>
                  <a:lnTo>
                    <a:pt x="0" y="660400"/>
                  </a:lnTo>
                  <a:lnTo>
                    <a:pt x="2247900" y="660400"/>
                  </a:lnTo>
                  <a:lnTo>
                    <a:pt x="2247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13000" y="2777070"/>
              <a:ext cx="2247900" cy="660400"/>
            </a:xfrm>
            <a:custGeom>
              <a:avLst/>
              <a:gdLst/>
              <a:ahLst/>
              <a:cxnLst/>
              <a:rect l="l" t="t" r="r" b="b"/>
              <a:pathLst>
                <a:path w="2247900" h="660400">
                  <a:moveTo>
                    <a:pt x="0" y="0"/>
                  </a:moveTo>
                  <a:lnTo>
                    <a:pt x="2247901" y="0"/>
                  </a:lnTo>
                  <a:lnTo>
                    <a:pt x="2247901" y="660400"/>
                  </a:lnTo>
                  <a:lnTo>
                    <a:pt x="0" y="660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62200" y="2087038"/>
              <a:ext cx="2349500" cy="7662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15729" y="2218267"/>
              <a:ext cx="842432" cy="5757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13000" y="2116670"/>
              <a:ext cx="2247900" cy="660400"/>
            </a:xfrm>
            <a:custGeom>
              <a:avLst/>
              <a:gdLst/>
              <a:ahLst/>
              <a:cxnLst/>
              <a:rect l="l" t="t" r="r" b="b"/>
              <a:pathLst>
                <a:path w="2247900" h="660400">
                  <a:moveTo>
                    <a:pt x="2247900" y="0"/>
                  </a:moveTo>
                  <a:lnTo>
                    <a:pt x="0" y="0"/>
                  </a:lnTo>
                  <a:lnTo>
                    <a:pt x="0" y="660400"/>
                  </a:lnTo>
                  <a:lnTo>
                    <a:pt x="2247900" y="660400"/>
                  </a:lnTo>
                  <a:lnTo>
                    <a:pt x="2247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13000" y="2116670"/>
              <a:ext cx="2247900" cy="660400"/>
            </a:xfrm>
            <a:custGeom>
              <a:avLst/>
              <a:gdLst/>
              <a:ahLst/>
              <a:cxnLst/>
              <a:rect l="l" t="t" r="r" b="b"/>
              <a:pathLst>
                <a:path w="2247900" h="660400">
                  <a:moveTo>
                    <a:pt x="0" y="0"/>
                  </a:moveTo>
                  <a:lnTo>
                    <a:pt x="2247901" y="0"/>
                  </a:lnTo>
                  <a:lnTo>
                    <a:pt x="2247901" y="660400"/>
                  </a:lnTo>
                  <a:lnTo>
                    <a:pt x="0" y="660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62200" y="1426638"/>
              <a:ext cx="2349500" cy="7662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10100" y="2747438"/>
              <a:ext cx="2438400" cy="7662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34729" y="1557867"/>
              <a:ext cx="1604429" cy="57573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13000" y="1456270"/>
              <a:ext cx="2247900" cy="660400"/>
            </a:xfrm>
            <a:custGeom>
              <a:avLst/>
              <a:gdLst/>
              <a:ahLst/>
              <a:cxnLst/>
              <a:rect l="l" t="t" r="r" b="b"/>
              <a:pathLst>
                <a:path w="2247900" h="660400">
                  <a:moveTo>
                    <a:pt x="2247900" y="0"/>
                  </a:moveTo>
                  <a:lnTo>
                    <a:pt x="0" y="0"/>
                  </a:lnTo>
                  <a:lnTo>
                    <a:pt x="0" y="660400"/>
                  </a:lnTo>
                  <a:lnTo>
                    <a:pt x="2247900" y="660400"/>
                  </a:lnTo>
                  <a:lnTo>
                    <a:pt x="2247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13000" y="1456270"/>
              <a:ext cx="2247900" cy="660400"/>
            </a:xfrm>
            <a:custGeom>
              <a:avLst/>
              <a:gdLst/>
              <a:ahLst/>
              <a:cxnLst/>
              <a:rect l="l" t="t" r="r" b="b"/>
              <a:pathLst>
                <a:path w="2247900" h="660400">
                  <a:moveTo>
                    <a:pt x="0" y="0"/>
                  </a:moveTo>
                  <a:lnTo>
                    <a:pt x="2247901" y="0"/>
                  </a:lnTo>
                  <a:lnTo>
                    <a:pt x="2247901" y="660400"/>
                  </a:lnTo>
                  <a:lnTo>
                    <a:pt x="0" y="660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01170" y="2878667"/>
              <a:ext cx="1456270" cy="57573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60899" y="2777070"/>
              <a:ext cx="2336799" cy="6603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10100" y="2087038"/>
              <a:ext cx="2438400" cy="7662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05970" y="2218267"/>
              <a:ext cx="846667" cy="57573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60899" y="2116671"/>
              <a:ext cx="2336799" cy="6603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10100" y="1426638"/>
              <a:ext cx="2438400" cy="7662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2413000" y="4707470"/>
            <a:ext cx="4584700" cy="677545"/>
            <a:chOff x="2413000" y="4707470"/>
            <a:chExt cx="4584700" cy="677545"/>
          </a:xfrm>
        </p:grpSpPr>
        <p:sp>
          <p:nvSpPr>
            <p:cNvPr id="31" name="object 31"/>
            <p:cNvSpPr/>
            <p:nvPr/>
          </p:nvSpPr>
          <p:spPr>
            <a:xfrm>
              <a:off x="3831170" y="4809066"/>
              <a:ext cx="1748370" cy="5757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13000" y="4707470"/>
              <a:ext cx="4584700" cy="660400"/>
            </a:xfrm>
            <a:custGeom>
              <a:avLst/>
              <a:gdLst/>
              <a:ahLst/>
              <a:cxnLst/>
              <a:rect l="l" t="t" r="r" b="b"/>
              <a:pathLst>
                <a:path w="4584700" h="660400">
                  <a:moveTo>
                    <a:pt x="4584700" y="0"/>
                  </a:moveTo>
                  <a:lnTo>
                    <a:pt x="0" y="0"/>
                  </a:lnTo>
                  <a:lnTo>
                    <a:pt x="0" y="660399"/>
                  </a:lnTo>
                  <a:lnTo>
                    <a:pt x="4584700" y="660399"/>
                  </a:lnTo>
                  <a:lnTo>
                    <a:pt x="4584700" y="0"/>
                  </a:lnTo>
                  <a:close/>
                </a:path>
              </a:pathLst>
            </a:custGeom>
            <a:solidFill>
              <a:srgbClr val="303F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4660900" y="1456271"/>
            <a:ext cx="2336800" cy="677545"/>
            <a:chOff x="4660900" y="1456271"/>
            <a:chExt cx="2336800" cy="677545"/>
          </a:xfrm>
        </p:grpSpPr>
        <p:sp>
          <p:nvSpPr>
            <p:cNvPr id="34" name="object 34"/>
            <p:cNvSpPr/>
            <p:nvPr/>
          </p:nvSpPr>
          <p:spPr>
            <a:xfrm>
              <a:off x="5033429" y="1557867"/>
              <a:ext cx="1591729" cy="5757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60900" y="1456271"/>
              <a:ext cx="2336799" cy="66039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2408237" y="1451508"/>
          <a:ext cx="4584700" cy="3911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0400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Application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JRE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8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Container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80340" marB="0">
                    <a:lnR w="12700">
                      <a:solidFill>
                        <a:srgbClr val="4A7EBB"/>
                      </a:solidFill>
                      <a:prstDash val="solid"/>
                    </a:lnR>
                    <a:lnB w="12700">
                      <a:solidFill>
                        <a:srgbClr val="4A7E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Application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4A7EBB"/>
                      </a:solidFill>
                      <a:prstDash val="solid"/>
                    </a:lnL>
                    <a:lnR w="12700">
                      <a:solidFill>
                        <a:srgbClr val="4A7EBB"/>
                      </a:solidFill>
                      <a:prstDash val="solid"/>
                    </a:lnR>
                    <a:lnT w="12700">
                      <a:solidFill>
                        <a:srgbClr val="4A7EBB"/>
                      </a:solidFill>
                      <a:prstDash val="solid"/>
                    </a:lnT>
                    <a:lnB w="12700">
                      <a:solidFill>
                        <a:srgbClr val="4A7EB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80340" marB="0">
                    <a:lnR w="12700">
                      <a:solidFill>
                        <a:srgbClr val="4A7EBB"/>
                      </a:solidFill>
                      <a:prstDash val="solid"/>
                    </a:lnR>
                    <a:lnB w="12700">
                      <a:solidFill>
                        <a:srgbClr val="4A7E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JRE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4A7EBB"/>
                      </a:solidFill>
                      <a:prstDash val="solid"/>
                    </a:lnL>
                    <a:lnR w="12700">
                      <a:solidFill>
                        <a:srgbClr val="4A7EBB"/>
                      </a:solidFill>
                      <a:prstDash val="solid"/>
                    </a:lnR>
                    <a:lnT w="12700">
                      <a:solidFill>
                        <a:srgbClr val="4A7EBB"/>
                      </a:solidFill>
                      <a:prstDash val="solid"/>
                    </a:lnT>
                    <a:lnB w="12700">
                      <a:solidFill>
                        <a:srgbClr val="4A7EB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3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80340" marB="0">
                    <a:lnR w="12700">
                      <a:solidFill>
                        <a:srgbClr val="4A7EBB"/>
                      </a:solidFill>
                      <a:prstDash val="solid"/>
                    </a:lnR>
                    <a:lnB w="12700">
                      <a:solidFill>
                        <a:srgbClr val="4A7E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Container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4A7EBB"/>
                      </a:solidFill>
                      <a:prstDash val="solid"/>
                    </a:lnL>
                    <a:lnR w="12700">
                      <a:solidFill>
                        <a:srgbClr val="4A7EBB"/>
                      </a:solidFill>
                      <a:prstDash val="solid"/>
                    </a:lnR>
                    <a:lnT w="12700">
                      <a:solidFill>
                        <a:srgbClr val="4A7EBB"/>
                      </a:solidFill>
                      <a:prstDash val="solid"/>
                    </a:lnT>
                    <a:lnB w="12700">
                      <a:solidFill>
                        <a:srgbClr val="4A7EB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4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Container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Engine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4A7EBB"/>
                      </a:solidFill>
                      <a:prstDash val="solid"/>
                    </a:lnL>
                    <a:lnR w="12700">
                      <a:solidFill>
                        <a:srgbClr val="4A7EBB"/>
                      </a:solidFill>
                      <a:prstDash val="solid"/>
                    </a:lnR>
                    <a:lnT w="12700">
                      <a:solidFill>
                        <a:srgbClr val="4A7EBB"/>
                      </a:solidFill>
                      <a:prstDash val="solid"/>
                    </a:lnT>
                    <a:lnB w="12700">
                      <a:solidFill>
                        <a:srgbClr val="4A7EB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4999">
                <a:tc gridSpan="2">
                  <a:txBody>
                    <a:bodyPr/>
                    <a:lstStyle/>
                    <a:p>
                      <a:pPr marL="1130935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Operating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System/Kernel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4A7EBB"/>
                      </a:solidFill>
                      <a:prstDash val="solid"/>
                    </a:lnL>
                    <a:lnR w="12700">
                      <a:solidFill>
                        <a:srgbClr val="4A7EBB"/>
                      </a:solidFill>
                      <a:prstDash val="solid"/>
                    </a:lnR>
                    <a:lnT w="12700">
                      <a:solidFill>
                        <a:srgbClr val="4A7EBB"/>
                      </a:solidFill>
                      <a:prstDash val="solid"/>
                    </a:lnT>
                    <a:lnB w="12700">
                      <a:solidFill>
                        <a:srgbClr val="4A7EB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80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Physical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Server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4A7EBB"/>
                      </a:solidFill>
                      <a:prstDash val="solid"/>
                    </a:lnL>
                    <a:lnR w="12700">
                      <a:solidFill>
                        <a:srgbClr val="4A7EBB"/>
                      </a:solidFill>
                      <a:prstDash val="solid"/>
                    </a:lnR>
                    <a:lnT w="12700">
                      <a:solidFill>
                        <a:srgbClr val="4A7EBB"/>
                      </a:solidFill>
                      <a:prstDash val="solid"/>
                    </a:lnT>
                    <a:lnB w="12700">
                      <a:solidFill>
                        <a:srgbClr val="4A7EB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616265"/>
            <a:ext cx="7441565" cy="2709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8986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SSH </a:t>
            </a:r>
            <a:r>
              <a:rPr sz="2000" spc="-5" dirty="0">
                <a:latin typeface="Times New Roman"/>
                <a:cs typeface="Times New Roman"/>
              </a:rPr>
              <a:t>keys are </a:t>
            </a:r>
            <a:r>
              <a:rPr sz="2000" dirty="0">
                <a:latin typeface="Times New Roman"/>
                <a:cs typeface="Times New Roman"/>
              </a:rPr>
              <a:t>a way </a:t>
            </a:r>
            <a:r>
              <a:rPr sz="2000" spc="-5" dirty="0">
                <a:latin typeface="Times New Roman"/>
                <a:cs typeface="Times New Roman"/>
              </a:rPr>
              <a:t>to identify trusted computers without involving  password.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55600" marR="17843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Generate </a:t>
            </a:r>
            <a:r>
              <a:rPr sz="2000" dirty="0">
                <a:latin typeface="Times New Roman"/>
                <a:cs typeface="Times New Roman"/>
              </a:rPr>
              <a:t>a SSH </a:t>
            </a:r>
            <a:r>
              <a:rPr sz="2000" spc="-5" dirty="0">
                <a:latin typeface="Times New Roman"/>
                <a:cs typeface="Times New Roman"/>
              </a:rPr>
              <a:t>key pair and save the private </a:t>
            </a:r>
            <a:r>
              <a:rPr sz="2000" dirty="0">
                <a:latin typeface="Times New Roman"/>
                <a:cs typeface="Times New Roman"/>
              </a:rPr>
              <a:t>SSH </a:t>
            </a:r>
            <a:r>
              <a:rPr sz="2000" spc="-5" dirty="0">
                <a:latin typeface="Times New Roman"/>
                <a:cs typeface="Times New Roman"/>
              </a:rPr>
              <a:t>key in </a:t>
            </a:r>
            <a:r>
              <a:rPr sz="2000" dirty="0">
                <a:latin typeface="Times New Roman"/>
                <a:cs typeface="Times New Roman"/>
              </a:rPr>
              <a:t>your </a:t>
            </a:r>
            <a:r>
              <a:rPr sz="2000" spc="-5" dirty="0">
                <a:latin typeface="Times New Roman"/>
                <a:cs typeface="Times New Roman"/>
              </a:rPr>
              <a:t>local  </a:t>
            </a:r>
            <a:r>
              <a:rPr sz="2000" dirty="0">
                <a:latin typeface="Times New Roman"/>
                <a:cs typeface="Times New Roman"/>
              </a:rPr>
              <a:t>box </a:t>
            </a:r>
            <a:r>
              <a:rPr sz="2000" spc="-5" dirty="0">
                <a:latin typeface="Times New Roman"/>
                <a:cs typeface="Times New Roman"/>
              </a:rPr>
              <a:t>and add the public key to </a:t>
            </a:r>
            <a:r>
              <a:rPr sz="2000" dirty="0">
                <a:latin typeface="Times New Roman"/>
                <a:cs typeface="Times New Roman"/>
              </a:rPr>
              <a:t>your </a:t>
            </a:r>
            <a:r>
              <a:rPr sz="2000" spc="-5" dirty="0">
                <a:latin typeface="Times New Roman"/>
                <a:cs typeface="Times New Roman"/>
              </a:rPr>
              <a:t>GitHub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account.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Then </a:t>
            </a:r>
            <a:r>
              <a:rPr sz="2000" dirty="0">
                <a:latin typeface="Times New Roman"/>
                <a:cs typeface="Times New Roman"/>
              </a:rPr>
              <a:t>you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spc="-10" dirty="0">
                <a:latin typeface="Times New Roman"/>
                <a:cs typeface="Times New Roman"/>
              </a:rPr>
              <a:t>directly </a:t>
            </a:r>
            <a:r>
              <a:rPr sz="2000" spc="-5" dirty="0">
                <a:latin typeface="Times New Roman"/>
                <a:cs typeface="Times New Roman"/>
              </a:rPr>
              <a:t>push </a:t>
            </a:r>
            <a:r>
              <a:rPr sz="2000" dirty="0">
                <a:latin typeface="Times New Roman"/>
                <a:cs typeface="Times New Roman"/>
              </a:rPr>
              <a:t>your </a:t>
            </a:r>
            <a:r>
              <a:rPr sz="2000" spc="-5" dirty="0">
                <a:latin typeface="Times New Roman"/>
                <a:cs typeface="Times New Roman"/>
              </a:rPr>
              <a:t>changes to github repository without  typing password.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3502" y="564197"/>
            <a:ext cx="63379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Times New Roman"/>
                <a:cs typeface="Times New Roman"/>
              </a:rPr>
              <a:t>Set up SSH keys for Github</a:t>
            </a:r>
            <a:r>
              <a:rPr sz="3200" b="1" spc="-24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Account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4774"/>
            <a:ext cx="7912100" cy="142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latin typeface="Times New Roman"/>
                <a:cs typeface="Times New Roman"/>
              </a:rPr>
              <a:t>How to check if </a:t>
            </a:r>
            <a:r>
              <a:rPr sz="2100" b="1" spc="-10" dirty="0">
                <a:latin typeface="Times New Roman"/>
                <a:cs typeface="Times New Roman"/>
              </a:rPr>
              <a:t>SSH </a:t>
            </a:r>
            <a:r>
              <a:rPr sz="2100" b="1" spc="-5" dirty="0">
                <a:latin typeface="Times New Roman"/>
                <a:cs typeface="Times New Roman"/>
              </a:rPr>
              <a:t>public key </a:t>
            </a:r>
            <a:r>
              <a:rPr sz="2100" b="1" dirty="0">
                <a:latin typeface="Times New Roman"/>
                <a:cs typeface="Times New Roman"/>
              </a:rPr>
              <a:t>files </a:t>
            </a:r>
            <a:r>
              <a:rPr sz="2100" b="1" spc="-15" dirty="0">
                <a:latin typeface="Times New Roman"/>
                <a:cs typeface="Times New Roman"/>
              </a:rPr>
              <a:t>are </a:t>
            </a:r>
            <a:r>
              <a:rPr sz="2100" b="1" spc="-5" dirty="0">
                <a:latin typeface="Times New Roman"/>
                <a:cs typeface="Times New Roman"/>
              </a:rPr>
              <a:t>available </a:t>
            </a:r>
            <a:r>
              <a:rPr sz="2100" b="1" dirty="0">
                <a:latin typeface="Times New Roman"/>
                <a:cs typeface="Times New Roman"/>
              </a:rPr>
              <a:t>on </a:t>
            </a:r>
            <a:r>
              <a:rPr sz="2100" b="1" spc="-5" dirty="0">
                <a:latin typeface="Times New Roman"/>
                <a:cs typeface="Times New Roman"/>
              </a:rPr>
              <a:t>your </a:t>
            </a:r>
            <a:r>
              <a:rPr sz="2100" b="1" dirty="0">
                <a:latin typeface="Times New Roman"/>
                <a:cs typeface="Times New Roman"/>
              </a:rPr>
              <a:t>local</a:t>
            </a:r>
            <a:r>
              <a:rPr sz="2100" b="1" spc="5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box?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ts val="2510"/>
              </a:lnSpc>
            </a:pPr>
            <a:r>
              <a:rPr sz="2100" dirty="0">
                <a:latin typeface="Times New Roman"/>
                <a:cs typeface="Times New Roman"/>
              </a:rPr>
              <a:t>The </a:t>
            </a:r>
            <a:r>
              <a:rPr sz="2100" spc="-10" dirty="0">
                <a:latin typeface="Times New Roman"/>
                <a:cs typeface="Times New Roman"/>
              </a:rPr>
              <a:t>SSH </a:t>
            </a:r>
            <a:r>
              <a:rPr sz="2100" dirty="0">
                <a:latin typeface="Times New Roman"/>
                <a:cs typeface="Times New Roman"/>
              </a:rPr>
              <a:t>public key file usually </a:t>
            </a:r>
            <a:r>
              <a:rPr sz="2100" spc="-5" dirty="0">
                <a:latin typeface="Times New Roman"/>
                <a:cs typeface="Times New Roman"/>
              </a:rPr>
              <a:t>sits </a:t>
            </a:r>
            <a:r>
              <a:rPr sz="2100" dirty="0">
                <a:latin typeface="Times New Roman"/>
                <a:cs typeface="Times New Roman"/>
              </a:rPr>
              <a:t>under </a:t>
            </a:r>
            <a:r>
              <a:rPr sz="2100" b="1" i="1" spc="-5" dirty="0">
                <a:latin typeface="Times New Roman"/>
                <a:cs typeface="Times New Roman"/>
              </a:rPr>
              <a:t>~/.ssh/ </a:t>
            </a:r>
            <a:r>
              <a:rPr sz="2100" dirty="0">
                <a:latin typeface="Times New Roman"/>
                <a:cs typeface="Times New Roman"/>
              </a:rPr>
              <a:t>directory and ends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with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ts val="2510"/>
              </a:lnSpc>
            </a:pPr>
            <a:r>
              <a:rPr sz="2100" b="1" i="1" spc="-5" dirty="0">
                <a:latin typeface="Times New Roman"/>
                <a:cs typeface="Times New Roman"/>
              </a:rPr>
              <a:t>.pub</a:t>
            </a:r>
            <a:r>
              <a:rPr sz="2100" b="1" i="1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extension.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6305" y="1310957"/>
            <a:ext cx="52724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Link </a:t>
            </a:r>
            <a:r>
              <a:rPr spc="-10" dirty="0"/>
              <a:t>Circle </a:t>
            </a:r>
            <a:r>
              <a:rPr dirty="0"/>
              <a:t>CI </a:t>
            </a:r>
            <a:r>
              <a:rPr spc="-5" dirty="0"/>
              <a:t>with GitHub</a:t>
            </a:r>
            <a:r>
              <a:rPr spc="-50" dirty="0"/>
              <a:t> </a:t>
            </a:r>
            <a:r>
              <a:rPr spc="-15" dirty="0"/>
              <a:t>Account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1901" y="579437"/>
            <a:ext cx="35001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Carlito"/>
                <a:cs typeface="Carlito"/>
              </a:rPr>
              <a:t>Complete </a:t>
            </a:r>
            <a:r>
              <a:rPr sz="3000" dirty="0">
                <a:latin typeface="Carlito"/>
                <a:cs typeface="Carlito"/>
              </a:rPr>
              <a:t>CI</a:t>
            </a:r>
            <a:r>
              <a:rPr sz="3000" spc="-65" dirty="0">
                <a:latin typeface="Carlito"/>
                <a:cs typeface="Carlito"/>
              </a:rPr>
              <a:t> </a:t>
            </a:r>
            <a:r>
              <a:rPr sz="3000" spc="-20" dirty="0">
                <a:latin typeface="Carlito"/>
                <a:cs typeface="Carlito"/>
              </a:rPr>
              <a:t>Workflow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9002" y="1554480"/>
            <a:ext cx="3297364" cy="373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39439" y="1742440"/>
            <a:ext cx="2309495" cy="116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Github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00">
              <a:latin typeface="Carlito"/>
              <a:cs typeface="Carlito"/>
            </a:endParaRPr>
          </a:p>
          <a:p>
            <a:pPr marL="1003300" marR="5080">
              <a:lnSpc>
                <a:spcPts val="1530"/>
              </a:lnSpc>
            </a:pPr>
            <a:r>
              <a:rPr sz="1300" b="1" spc="-10" dirty="0">
                <a:latin typeface="Carlito"/>
                <a:cs typeface="Carlito"/>
              </a:rPr>
              <a:t>Central </a:t>
            </a:r>
            <a:r>
              <a:rPr sz="1300" b="1" spc="-5" dirty="0">
                <a:latin typeface="Carlito"/>
                <a:cs typeface="Carlito"/>
              </a:rPr>
              <a:t>Repository  </a:t>
            </a:r>
            <a:r>
              <a:rPr sz="1300" b="1" spc="-10" dirty="0">
                <a:latin typeface="Carlito"/>
                <a:cs typeface="Carlito"/>
              </a:rPr>
              <a:t>for </a:t>
            </a:r>
            <a:r>
              <a:rPr sz="1300" b="1" spc="-15" dirty="0">
                <a:latin typeface="Carlito"/>
                <a:cs typeface="Carlito"/>
              </a:rPr>
              <a:t>Version</a:t>
            </a:r>
            <a:r>
              <a:rPr sz="1300" b="1" spc="-60" dirty="0">
                <a:latin typeface="Carlito"/>
                <a:cs typeface="Carlito"/>
              </a:rPr>
              <a:t> </a:t>
            </a:r>
            <a:r>
              <a:rPr sz="1300" b="1" spc="-5" dirty="0">
                <a:latin typeface="Carlito"/>
                <a:cs typeface="Carlito"/>
              </a:rPr>
              <a:t>Control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4340" y="4710112"/>
            <a:ext cx="7023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rlito"/>
                <a:cs typeface="Carlito"/>
              </a:rPr>
              <a:t>Docker</a:t>
            </a:r>
            <a:r>
              <a:rPr sz="1100" b="1" spc="-70" dirty="0">
                <a:latin typeface="Carlito"/>
                <a:cs typeface="Carlito"/>
              </a:rPr>
              <a:t> </a:t>
            </a:r>
            <a:r>
              <a:rPr sz="1100" b="1" dirty="0">
                <a:latin typeface="Carlito"/>
                <a:cs typeface="Carlito"/>
              </a:rPr>
              <a:t>Hub</a:t>
            </a:r>
            <a:endParaRPr sz="11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575300" y="3415951"/>
            <a:ext cx="1589405" cy="2162175"/>
            <a:chOff x="5575300" y="3415951"/>
            <a:chExt cx="1589405" cy="2162175"/>
          </a:xfrm>
        </p:grpSpPr>
        <p:sp>
          <p:nvSpPr>
            <p:cNvPr id="7" name="object 7"/>
            <p:cNvSpPr/>
            <p:nvPr/>
          </p:nvSpPr>
          <p:spPr>
            <a:xfrm>
              <a:off x="5575300" y="4221480"/>
              <a:ext cx="1130300" cy="13563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26644" y="3420707"/>
              <a:ext cx="932815" cy="831215"/>
            </a:xfrm>
            <a:custGeom>
              <a:avLst/>
              <a:gdLst/>
              <a:ahLst/>
              <a:cxnLst/>
              <a:rect l="l" t="t" r="r" b="b"/>
              <a:pathLst>
                <a:path w="932815" h="831214">
                  <a:moveTo>
                    <a:pt x="825284" y="0"/>
                  </a:moveTo>
                  <a:lnTo>
                    <a:pt x="850379" y="28663"/>
                  </a:lnTo>
                  <a:lnTo>
                    <a:pt x="0" y="773264"/>
                  </a:lnTo>
                  <a:lnTo>
                    <a:pt x="50190" y="830592"/>
                  </a:lnTo>
                  <a:lnTo>
                    <a:pt x="900582" y="86004"/>
                  </a:lnTo>
                  <a:lnTo>
                    <a:pt x="925677" y="114668"/>
                  </a:lnTo>
                  <a:lnTo>
                    <a:pt x="932814" y="7137"/>
                  </a:lnTo>
                  <a:lnTo>
                    <a:pt x="825284" y="0"/>
                  </a:lnTo>
                  <a:close/>
                </a:path>
              </a:pathLst>
            </a:custGeom>
            <a:solidFill>
              <a:srgbClr val="639F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26648" y="3420714"/>
              <a:ext cx="932815" cy="831215"/>
            </a:xfrm>
            <a:custGeom>
              <a:avLst/>
              <a:gdLst/>
              <a:ahLst/>
              <a:cxnLst/>
              <a:rect l="l" t="t" r="r" b="b"/>
              <a:pathLst>
                <a:path w="932815" h="831214">
                  <a:moveTo>
                    <a:pt x="0" y="773258"/>
                  </a:moveTo>
                  <a:lnTo>
                    <a:pt x="850387" y="28664"/>
                  </a:lnTo>
                  <a:lnTo>
                    <a:pt x="825288" y="0"/>
                  </a:lnTo>
                  <a:lnTo>
                    <a:pt x="932815" y="7132"/>
                  </a:lnTo>
                  <a:lnTo>
                    <a:pt x="925683" y="114658"/>
                  </a:lnTo>
                  <a:lnTo>
                    <a:pt x="900584" y="85994"/>
                  </a:lnTo>
                  <a:lnTo>
                    <a:pt x="50197" y="830588"/>
                  </a:lnTo>
                  <a:lnTo>
                    <a:pt x="0" y="773258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275137" y="4993957"/>
            <a:ext cx="1216025" cy="161925"/>
            <a:chOff x="4275137" y="4993957"/>
            <a:chExt cx="1216025" cy="161925"/>
          </a:xfrm>
        </p:grpSpPr>
        <p:sp>
          <p:nvSpPr>
            <p:cNvPr id="11" name="object 11"/>
            <p:cNvSpPr/>
            <p:nvPr/>
          </p:nvSpPr>
          <p:spPr>
            <a:xfrm>
              <a:off x="4279900" y="4998720"/>
              <a:ext cx="1206500" cy="152400"/>
            </a:xfrm>
            <a:custGeom>
              <a:avLst/>
              <a:gdLst/>
              <a:ahLst/>
              <a:cxnLst/>
              <a:rect l="l" t="t" r="r" b="b"/>
              <a:pathLst>
                <a:path w="1206500" h="152400">
                  <a:moveTo>
                    <a:pt x="1130300" y="0"/>
                  </a:moveTo>
                  <a:lnTo>
                    <a:pt x="1130300" y="38099"/>
                  </a:lnTo>
                  <a:lnTo>
                    <a:pt x="0" y="38099"/>
                  </a:lnTo>
                  <a:lnTo>
                    <a:pt x="0" y="114299"/>
                  </a:lnTo>
                  <a:lnTo>
                    <a:pt x="1130300" y="114299"/>
                  </a:lnTo>
                  <a:lnTo>
                    <a:pt x="1130300" y="152399"/>
                  </a:lnTo>
                  <a:lnTo>
                    <a:pt x="1206500" y="76199"/>
                  </a:lnTo>
                  <a:lnTo>
                    <a:pt x="1130300" y="0"/>
                  </a:lnTo>
                  <a:close/>
                </a:path>
              </a:pathLst>
            </a:custGeom>
            <a:solidFill>
              <a:srgbClr val="639F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79900" y="4998720"/>
              <a:ext cx="1206500" cy="152400"/>
            </a:xfrm>
            <a:custGeom>
              <a:avLst/>
              <a:gdLst/>
              <a:ahLst/>
              <a:cxnLst/>
              <a:rect l="l" t="t" r="r" b="b"/>
              <a:pathLst>
                <a:path w="1206500" h="152400">
                  <a:moveTo>
                    <a:pt x="0" y="38100"/>
                  </a:moveTo>
                  <a:lnTo>
                    <a:pt x="1130300" y="38100"/>
                  </a:lnTo>
                  <a:lnTo>
                    <a:pt x="1130300" y="0"/>
                  </a:lnTo>
                  <a:lnTo>
                    <a:pt x="1206500" y="76200"/>
                  </a:lnTo>
                  <a:lnTo>
                    <a:pt x="1130300" y="152400"/>
                  </a:lnTo>
                  <a:lnTo>
                    <a:pt x="1130300" y="114300"/>
                  </a:lnTo>
                  <a:lnTo>
                    <a:pt x="0" y="114300"/>
                  </a:lnTo>
                  <a:lnTo>
                    <a:pt x="0" y="3810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999739" y="5495737"/>
            <a:ext cx="1330960" cy="41846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530"/>
              </a:lnSpc>
              <a:spcBef>
                <a:spcPts val="175"/>
              </a:spcBef>
            </a:pPr>
            <a:r>
              <a:rPr sz="1300" b="1" spc="-10" dirty="0">
                <a:latin typeface="Carlito"/>
                <a:cs typeface="Carlito"/>
              </a:rPr>
              <a:t>Hosted </a:t>
            </a:r>
            <a:r>
              <a:rPr sz="1300" b="1" spc="-5" dirty="0">
                <a:latin typeface="Carlito"/>
                <a:cs typeface="Carlito"/>
              </a:rPr>
              <a:t>Continuous  </a:t>
            </a:r>
            <a:r>
              <a:rPr sz="1300" b="1" spc="-10" dirty="0">
                <a:latin typeface="Carlito"/>
                <a:cs typeface="Carlito"/>
              </a:rPr>
              <a:t>Integration</a:t>
            </a:r>
            <a:r>
              <a:rPr sz="1300" b="1" spc="-20" dirty="0">
                <a:latin typeface="Carlito"/>
                <a:cs typeface="Carlito"/>
              </a:rPr>
              <a:t> </a:t>
            </a:r>
            <a:r>
              <a:rPr sz="1300" b="1" spc="-5" dirty="0">
                <a:latin typeface="Carlito"/>
                <a:cs typeface="Carlito"/>
              </a:rPr>
              <a:t>Server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65104" y="4607801"/>
            <a:ext cx="12414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Carlito"/>
                <a:cs typeface="Carlito"/>
              </a:rPr>
              <a:t>Publish </a:t>
            </a:r>
            <a:r>
              <a:rPr sz="1100" spc="-5" dirty="0">
                <a:latin typeface="Carlito"/>
                <a:cs typeface="Carlito"/>
              </a:rPr>
              <a:t>Docker</a:t>
            </a:r>
            <a:r>
              <a:rPr sz="1100" spc="-4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image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23112" y="2059046"/>
            <a:ext cx="967027" cy="8380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39915" y="2984309"/>
            <a:ext cx="12166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rlito"/>
                <a:cs typeface="Carlito"/>
              </a:rPr>
              <a:t>Staging /</a:t>
            </a:r>
            <a:r>
              <a:rPr sz="1100" b="1" spc="-55" dirty="0">
                <a:latin typeface="Carlito"/>
                <a:cs typeface="Carlito"/>
              </a:rPr>
              <a:t> </a:t>
            </a:r>
            <a:r>
              <a:rPr sz="1100" b="1" spc="-5" dirty="0">
                <a:latin typeface="Carlito"/>
                <a:cs typeface="Carlito"/>
              </a:rPr>
              <a:t>Production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08140" y="3875925"/>
            <a:ext cx="10414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rlito"/>
                <a:cs typeface="Carlito"/>
              </a:rPr>
              <a:t>Pull Docker</a:t>
            </a:r>
            <a:r>
              <a:rPr sz="1100" spc="-7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image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812" y="2142363"/>
            <a:ext cx="7059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90" dirty="0">
                <a:latin typeface="Carlito"/>
                <a:cs typeface="Carlito"/>
              </a:rPr>
              <a:t>Tag </a:t>
            </a:r>
            <a:r>
              <a:rPr sz="3600" b="1" dirty="0">
                <a:latin typeface="Carlito"/>
                <a:cs typeface="Carlito"/>
              </a:rPr>
              <a:t>the </a:t>
            </a:r>
            <a:r>
              <a:rPr sz="3600" b="1" spc="-20" dirty="0">
                <a:latin typeface="Carlito"/>
                <a:cs typeface="Carlito"/>
              </a:rPr>
              <a:t>Docker </a:t>
            </a:r>
            <a:r>
              <a:rPr sz="3600" b="1" spc="-10" dirty="0">
                <a:latin typeface="Carlito"/>
                <a:cs typeface="Carlito"/>
              </a:rPr>
              <a:t>Images </a:t>
            </a:r>
            <a:r>
              <a:rPr sz="3600" b="1" dirty="0">
                <a:latin typeface="Carlito"/>
                <a:cs typeface="Carlito"/>
              </a:rPr>
              <a:t>with </a:t>
            </a:r>
            <a:r>
              <a:rPr sz="3600" b="1" spc="-45" dirty="0">
                <a:latin typeface="Carlito"/>
                <a:cs typeface="Carlito"/>
              </a:rPr>
              <a:t>Two</a:t>
            </a:r>
            <a:r>
              <a:rPr sz="3600" b="1" spc="60" dirty="0">
                <a:latin typeface="Carlito"/>
                <a:cs typeface="Carlito"/>
              </a:rPr>
              <a:t> </a:t>
            </a:r>
            <a:r>
              <a:rPr sz="3600" b="1" spc="-70" dirty="0">
                <a:latin typeface="Carlito"/>
                <a:cs typeface="Carlito"/>
              </a:rPr>
              <a:t>Tags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0839" y="3342640"/>
            <a:ext cx="3232150" cy="570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5425">
              <a:lnSpc>
                <a:spcPts val="2145"/>
              </a:lnSpc>
              <a:spcBef>
                <a:spcPts val="100"/>
              </a:spcBef>
              <a:buAutoNum type="arabicPeriod"/>
              <a:tabLst>
                <a:tab pos="238125" algn="l"/>
              </a:tabLst>
            </a:pPr>
            <a:r>
              <a:rPr sz="1800" spc="-5" dirty="0">
                <a:latin typeface="Carlito"/>
                <a:cs typeface="Carlito"/>
              </a:rPr>
              <a:t>commit hash </a:t>
            </a:r>
            <a:r>
              <a:rPr sz="1800" dirty="0">
                <a:latin typeface="Carlito"/>
                <a:cs typeface="Carlito"/>
              </a:rPr>
              <a:t>of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source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code</a:t>
            </a:r>
            <a:endParaRPr sz="1800">
              <a:latin typeface="Carlito"/>
              <a:cs typeface="Carlito"/>
            </a:endParaRPr>
          </a:p>
          <a:p>
            <a:pPr marL="238125" indent="-226060">
              <a:lnSpc>
                <a:spcPts val="2145"/>
              </a:lnSpc>
              <a:buAutoNum type="arabicPeriod"/>
              <a:tabLst>
                <a:tab pos="238760" algn="l"/>
              </a:tabLst>
            </a:pPr>
            <a:r>
              <a:rPr sz="1800" spc="-15" dirty="0">
                <a:latin typeface="Carlito"/>
                <a:cs typeface="Carlito"/>
              </a:rPr>
              <a:t>latest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9083" y="1310957"/>
            <a:ext cx="70459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 </a:t>
            </a:r>
            <a:r>
              <a:rPr spc="-20" dirty="0"/>
              <a:t>to </a:t>
            </a:r>
            <a:r>
              <a:rPr spc="-5" dirty="0"/>
              <a:t>Running </a:t>
            </a:r>
            <a:r>
              <a:rPr spc="-20" dirty="0"/>
              <a:t>Docker </a:t>
            </a:r>
            <a:r>
              <a:rPr spc="-5" dirty="0"/>
              <a:t>in </a:t>
            </a:r>
            <a:r>
              <a:rPr spc="-10" dirty="0"/>
              <a:t>Production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5643" y="564197"/>
            <a:ext cx="77336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Carlito"/>
                <a:cs typeface="Carlito"/>
              </a:rPr>
              <a:t>Opinions </a:t>
            </a:r>
            <a:r>
              <a:rPr sz="3200" b="1" spc="-10" dirty="0">
                <a:latin typeface="Carlito"/>
                <a:cs typeface="Carlito"/>
              </a:rPr>
              <a:t>about Running </a:t>
            </a:r>
            <a:r>
              <a:rPr sz="3200" b="1" spc="-20" dirty="0">
                <a:latin typeface="Carlito"/>
                <a:cs typeface="Carlito"/>
              </a:rPr>
              <a:t>Docker </a:t>
            </a:r>
            <a:r>
              <a:rPr sz="3200" b="1" dirty="0">
                <a:latin typeface="Carlito"/>
                <a:cs typeface="Carlito"/>
              </a:rPr>
              <a:t>in</a:t>
            </a:r>
            <a:r>
              <a:rPr sz="3200" b="1" spc="60" dirty="0">
                <a:latin typeface="Carlito"/>
                <a:cs typeface="Carlito"/>
              </a:rPr>
              <a:t> </a:t>
            </a:r>
            <a:r>
              <a:rPr sz="3200" b="1" spc="-10" dirty="0">
                <a:latin typeface="Carlito"/>
                <a:cs typeface="Carlito"/>
              </a:rPr>
              <a:t>Production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16265"/>
            <a:ext cx="8029575" cy="273240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55600" marR="5080" indent="-342900">
              <a:lnSpc>
                <a:spcPts val="2870"/>
              </a:lnSpc>
              <a:spcBef>
                <a:spcPts val="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One one </a:t>
            </a:r>
            <a:r>
              <a:rPr sz="2400" spc="-5" dirty="0">
                <a:latin typeface="Times New Roman"/>
                <a:cs typeface="Times New Roman"/>
              </a:rPr>
              <a:t>hand, many docker pioneers are confident that </a:t>
            </a:r>
            <a:r>
              <a:rPr sz="2400" dirty="0">
                <a:latin typeface="Times New Roman"/>
                <a:cs typeface="Times New Roman"/>
              </a:rPr>
              <a:t>a  </a:t>
            </a:r>
            <a:r>
              <a:rPr sz="2400" spc="-5" dirty="0">
                <a:latin typeface="Times New Roman"/>
                <a:cs typeface="Times New Roman"/>
              </a:rPr>
              <a:t>distributed web app can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deployed at scale using Docker and  have incorporated Docker into their production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environment.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355600" marR="468630" indent="-342900">
              <a:lnSpc>
                <a:spcPct val="100099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the other hand, there are still some people </a:t>
            </a:r>
            <a:r>
              <a:rPr sz="2400" dirty="0">
                <a:latin typeface="Times New Roman"/>
                <a:cs typeface="Times New Roman"/>
              </a:rPr>
              <a:t>who </a:t>
            </a:r>
            <a:r>
              <a:rPr sz="2400" spc="-5" dirty="0">
                <a:latin typeface="Times New Roman"/>
                <a:cs typeface="Times New Roman"/>
              </a:rPr>
              <a:t>are  reluctant to </a:t>
            </a:r>
            <a:r>
              <a:rPr sz="2400" dirty="0">
                <a:latin typeface="Times New Roman"/>
                <a:cs typeface="Times New Roman"/>
              </a:rPr>
              <a:t>use </a:t>
            </a:r>
            <a:r>
              <a:rPr sz="2400" spc="-5" dirty="0">
                <a:latin typeface="Times New Roman"/>
                <a:cs typeface="Times New Roman"/>
              </a:rPr>
              <a:t>Docker in production as they think docker  workflow is too complex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unstable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real life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cases.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8912" y="1586675"/>
            <a:ext cx="654367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2860" marR="5080" indent="-1280795">
              <a:lnSpc>
                <a:spcPct val="100000"/>
              </a:lnSpc>
              <a:spcBef>
                <a:spcPts val="100"/>
              </a:spcBef>
              <a:tabLst>
                <a:tab pos="3429635" algn="l"/>
              </a:tabLst>
            </a:pPr>
            <a:r>
              <a:rPr sz="6000" dirty="0">
                <a:latin typeface="Times New Roman"/>
                <a:cs typeface="Times New Roman"/>
              </a:rPr>
              <a:t>Is </a:t>
            </a:r>
            <a:r>
              <a:rPr sz="6000" spc="-5" dirty="0">
                <a:latin typeface="Times New Roman"/>
                <a:cs typeface="Times New Roman"/>
              </a:rPr>
              <a:t>Docker</a:t>
            </a:r>
            <a:r>
              <a:rPr sz="6000" spc="-45" dirty="0">
                <a:latin typeface="Times New Roman"/>
                <a:cs typeface="Times New Roman"/>
              </a:rPr>
              <a:t> </a:t>
            </a:r>
            <a:r>
              <a:rPr sz="6000" spc="-5" dirty="0">
                <a:latin typeface="Times New Roman"/>
                <a:cs typeface="Times New Roman"/>
              </a:rPr>
              <a:t>Production  Ready	</a:t>
            </a:r>
            <a:r>
              <a:rPr sz="6000" dirty="0">
                <a:latin typeface="Times New Roman"/>
                <a:cs typeface="Times New Roman"/>
              </a:rPr>
              <a:t>Now?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212" y="564197"/>
            <a:ext cx="77762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Carlito"/>
                <a:cs typeface="Carlito"/>
              </a:rPr>
              <a:t>Concerns about Running </a:t>
            </a:r>
            <a:r>
              <a:rPr sz="3200" b="1" spc="-20" dirty="0">
                <a:latin typeface="Carlito"/>
                <a:cs typeface="Carlito"/>
              </a:rPr>
              <a:t>Docker </a:t>
            </a:r>
            <a:r>
              <a:rPr sz="3200" b="1" dirty="0">
                <a:latin typeface="Carlito"/>
                <a:cs typeface="Carlito"/>
              </a:rPr>
              <a:t>in</a:t>
            </a:r>
            <a:r>
              <a:rPr sz="3200" b="1" spc="30" dirty="0">
                <a:latin typeface="Carlito"/>
                <a:cs typeface="Carlito"/>
              </a:rPr>
              <a:t> </a:t>
            </a:r>
            <a:r>
              <a:rPr sz="3200" b="1" spc="-10" dirty="0">
                <a:latin typeface="Carlito"/>
                <a:cs typeface="Carlito"/>
              </a:rPr>
              <a:t>Production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16265"/>
            <a:ext cx="7868284" cy="236410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55600" marR="5080" indent="-342900">
              <a:lnSpc>
                <a:spcPts val="2870"/>
              </a:lnSpc>
              <a:spcBef>
                <a:spcPts val="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There are still some missing pieces about Docker around data  persistence, networking, security and identity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management.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355600" marR="189230" indent="-342900">
              <a:lnSpc>
                <a:spcPct val="100099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ecosystem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supporting Dockerized applications in  production such as tools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monitoring and logging are still  </a:t>
            </a:r>
            <a:r>
              <a:rPr sz="2400" dirty="0">
                <a:latin typeface="Times New Roman"/>
                <a:cs typeface="Times New Roman"/>
              </a:rPr>
              <a:t>not </a:t>
            </a:r>
            <a:r>
              <a:rPr sz="2400" spc="-5" dirty="0">
                <a:latin typeface="Times New Roman"/>
                <a:cs typeface="Times New Roman"/>
              </a:rPr>
              <a:t>fully ready yet.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108" y="579437"/>
            <a:ext cx="79241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Companies which </a:t>
            </a:r>
            <a:r>
              <a:rPr spc="-10" dirty="0"/>
              <a:t>already </a:t>
            </a:r>
            <a:r>
              <a:rPr spc="-5" dirty="0"/>
              <a:t>run </a:t>
            </a:r>
            <a:r>
              <a:rPr spc="-20" dirty="0"/>
              <a:t>Docker </a:t>
            </a:r>
            <a:r>
              <a:rPr spc="-5" dirty="0"/>
              <a:t>in</a:t>
            </a:r>
            <a:r>
              <a:rPr spc="15" dirty="0"/>
              <a:t> </a:t>
            </a:r>
            <a:r>
              <a:rPr spc="-10" dirty="0"/>
              <a:t>Production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5816600" y="2726740"/>
            <a:ext cx="2204808" cy="2621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7901" y="2531960"/>
            <a:ext cx="2461729" cy="946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8800" y="4037380"/>
            <a:ext cx="2057400" cy="14008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60340" y="2504694"/>
            <a:ext cx="323596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500" spc="-20" dirty="0">
                <a:latin typeface="Carlito"/>
                <a:cs typeface="Carlito"/>
              </a:rPr>
              <a:t>Cost-Efficient</a:t>
            </a:r>
            <a:endParaRPr sz="2500" dirty="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500" spc="-25" dirty="0">
                <a:latin typeface="Carlito"/>
                <a:cs typeface="Carlito"/>
              </a:rPr>
              <a:t>Fast</a:t>
            </a:r>
            <a:r>
              <a:rPr sz="2500" spc="-15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Deployment</a:t>
            </a:r>
            <a:endParaRPr sz="2500" dirty="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500" spc="-10" dirty="0">
                <a:latin typeface="Carlito"/>
                <a:cs typeface="Carlito"/>
              </a:rPr>
              <a:t>Guaranteed</a:t>
            </a:r>
            <a:r>
              <a:rPr sz="2500" spc="-8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Portability</a:t>
            </a:r>
            <a:endParaRPr sz="25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67242" y="522402"/>
            <a:ext cx="4514558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Carlito"/>
                <a:cs typeface="Carlito"/>
              </a:rPr>
              <a:t>Container</a:t>
            </a:r>
            <a:r>
              <a:rPr b="1" spc="-65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Virtualization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60340" y="1654404"/>
            <a:ext cx="18262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arlito"/>
                <a:cs typeface="Carlito"/>
              </a:rPr>
              <a:t>Benefits: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7103" y="1998096"/>
            <a:ext cx="3215486" cy="2839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2400" y="2106524"/>
            <a:ext cx="1000366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Carlito"/>
                <a:cs typeface="Carlito"/>
              </a:rPr>
              <a:t>Containers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30300" y="2006603"/>
            <a:ext cx="220345" cy="885190"/>
            <a:chOff x="1130300" y="2006603"/>
            <a:chExt cx="220345" cy="885190"/>
          </a:xfrm>
        </p:grpSpPr>
        <p:sp>
          <p:nvSpPr>
            <p:cNvPr id="9" name="object 9"/>
            <p:cNvSpPr/>
            <p:nvPr/>
          </p:nvSpPr>
          <p:spPr>
            <a:xfrm>
              <a:off x="1130300" y="2006603"/>
              <a:ext cx="220132" cy="8847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88749" y="2045652"/>
              <a:ext cx="117475" cy="765175"/>
            </a:xfrm>
            <a:custGeom>
              <a:avLst/>
              <a:gdLst/>
              <a:ahLst/>
              <a:cxnLst/>
              <a:rect l="l" t="t" r="r" b="b"/>
              <a:pathLst>
                <a:path w="117475" h="765175">
                  <a:moveTo>
                    <a:pt x="116871" y="765047"/>
                  </a:moveTo>
                  <a:lnTo>
                    <a:pt x="94125" y="764282"/>
                  </a:lnTo>
                  <a:lnTo>
                    <a:pt x="75550" y="762195"/>
                  </a:lnTo>
                  <a:lnTo>
                    <a:pt x="63027" y="759099"/>
                  </a:lnTo>
                  <a:lnTo>
                    <a:pt x="58435" y="755308"/>
                  </a:lnTo>
                  <a:lnTo>
                    <a:pt x="58435" y="392262"/>
                  </a:lnTo>
                  <a:lnTo>
                    <a:pt x="53843" y="388471"/>
                  </a:lnTo>
                  <a:lnTo>
                    <a:pt x="41320" y="385375"/>
                  </a:lnTo>
                  <a:lnTo>
                    <a:pt x="22745" y="383288"/>
                  </a:lnTo>
                  <a:lnTo>
                    <a:pt x="0" y="382523"/>
                  </a:lnTo>
                  <a:lnTo>
                    <a:pt x="22745" y="381757"/>
                  </a:lnTo>
                  <a:lnTo>
                    <a:pt x="41320" y="379670"/>
                  </a:lnTo>
                  <a:lnTo>
                    <a:pt x="53843" y="376575"/>
                  </a:lnTo>
                  <a:lnTo>
                    <a:pt x="58435" y="372785"/>
                  </a:lnTo>
                  <a:lnTo>
                    <a:pt x="58435" y="9738"/>
                  </a:lnTo>
                  <a:lnTo>
                    <a:pt x="63027" y="5948"/>
                  </a:lnTo>
                  <a:lnTo>
                    <a:pt x="75550" y="2852"/>
                  </a:lnTo>
                  <a:lnTo>
                    <a:pt x="94125" y="765"/>
                  </a:lnTo>
                  <a:lnTo>
                    <a:pt x="11687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69096" y="4830356"/>
            <a:ext cx="1536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rlito"/>
                <a:cs typeface="Carlito"/>
              </a:rPr>
              <a:t>Container</a:t>
            </a:r>
            <a:r>
              <a:rPr sz="1200" b="1" spc="-35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Virtualization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4412" y="579437"/>
            <a:ext cx="71158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0" dirty="0">
                <a:latin typeface="Carlito"/>
                <a:cs typeface="Carlito"/>
              </a:rPr>
              <a:t>Why </a:t>
            </a:r>
            <a:r>
              <a:rPr b="1" spc="-5" dirty="0">
                <a:latin typeface="Carlito"/>
                <a:cs typeface="Carlito"/>
              </a:rPr>
              <a:t>Running </a:t>
            </a:r>
            <a:r>
              <a:rPr b="1" spc="-20" dirty="0">
                <a:latin typeface="Carlito"/>
                <a:cs typeface="Carlito"/>
              </a:rPr>
              <a:t>Docker </a:t>
            </a:r>
            <a:r>
              <a:rPr b="1" spc="-15" dirty="0">
                <a:latin typeface="Carlito"/>
                <a:cs typeface="Carlito"/>
              </a:rPr>
              <a:t>Containers </a:t>
            </a:r>
            <a:r>
              <a:rPr b="1" dirty="0">
                <a:latin typeface="Carlito"/>
                <a:cs typeface="Carlito"/>
              </a:rPr>
              <a:t>inside</a:t>
            </a:r>
            <a:r>
              <a:rPr b="1" spc="30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VMs?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1325"/>
            <a:ext cx="5188585" cy="11938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40" dirty="0">
                <a:latin typeface="Carlito"/>
                <a:cs typeface="Carlito"/>
              </a:rPr>
              <a:t>To </a:t>
            </a:r>
            <a:r>
              <a:rPr sz="3200" spc="-10" dirty="0">
                <a:latin typeface="Carlito"/>
                <a:cs typeface="Carlito"/>
              </a:rPr>
              <a:t>address </a:t>
            </a:r>
            <a:r>
              <a:rPr sz="3200" spc="-5" dirty="0">
                <a:latin typeface="Carlito"/>
                <a:cs typeface="Carlito"/>
              </a:rPr>
              <a:t>security</a:t>
            </a:r>
            <a:r>
              <a:rPr sz="3200" spc="9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concerns.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Hardware </a:t>
            </a:r>
            <a:r>
              <a:rPr sz="3200" spc="-10" dirty="0">
                <a:latin typeface="Carlito"/>
                <a:cs typeface="Carlito"/>
              </a:rPr>
              <a:t>level </a:t>
            </a:r>
            <a:r>
              <a:rPr sz="3200" spc="-5" dirty="0">
                <a:latin typeface="Carlito"/>
                <a:cs typeface="Carlito"/>
              </a:rPr>
              <a:t>isolation.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8116" y="464312"/>
            <a:ext cx="77863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They </a:t>
            </a:r>
            <a:r>
              <a:rPr sz="4400" dirty="0"/>
              <a:t>all run </a:t>
            </a:r>
            <a:r>
              <a:rPr sz="4400" spc="-20" dirty="0"/>
              <a:t>containers </a:t>
            </a:r>
            <a:r>
              <a:rPr sz="4400" dirty="0"/>
              <a:t>inside</a:t>
            </a:r>
            <a:r>
              <a:rPr sz="4400" spc="-35" dirty="0"/>
              <a:t> </a:t>
            </a:r>
            <a:r>
              <a:rPr sz="4400" dirty="0"/>
              <a:t>VMs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767564" y="2243848"/>
            <a:ext cx="1901617" cy="1663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62240" y="2138159"/>
            <a:ext cx="1642158" cy="1843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4840" y="464312"/>
            <a:ext cx="37153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Docker</a:t>
            </a:r>
            <a:r>
              <a:rPr sz="4400" spc="-75" dirty="0"/>
              <a:t> </a:t>
            </a:r>
            <a:r>
              <a:rPr sz="4400" dirty="0"/>
              <a:t>Machine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451327" y="1799144"/>
            <a:ext cx="2681035" cy="4012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7620" y="3328544"/>
            <a:ext cx="2397040" cy="747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178300" y="3484033"/>
            <a:ext cx="1541145" cy="529590"/>
            <a:chOff x="4178300" y="3484033"/>
            <a:chExt cx="1541145" cy="529590"/>
          </a:xfrm>
        </p:grpSpPr>
        <p:sp>
          <p:nvSpPr>
            <p:cNvPr id="6" name="object 6"/>
            <p:cNvSpPr/>
            <p:nvPr/>
          </p:nvSpPr>
          <p:spPr>
            <a:xfrm>
              <a:off x="4178300" y="3484033"/>
              <a:ext cx="1540929" cy="5291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29100" y="3520440"/>
              <a:ext cx="1435100" cy="411480"/>
            </a:xfrm>
            <a:custGeom>
              <a:avLst/>
              <a:gdLst/>
              <a:ahLst/>
              <a:cxnLst/>
              <a:rect l="l" t="t" r="r" b="b"/>
              <a:pathLst>
                <a:path w="1435100" h="411479">
                  <a:moveTo>
                    <a:pt x="1229360" y="0"/>
                  </a:moveTo>
                  <a:lnTo>
                    <a:pt x="1229360" y="102870"/>
                  </a:lnTo>
                  <a:lnTo>
                    <a:pt x="0" y="102870"/>
                  </a:lnTo>
                  <a:lnTo>
                    <a:pt x="0" y="308610"/>
                  </a:lnTo>
                  <a:lnTo>
                    <a:pt x="1229360" y="308610"/>
                  </a:lnTo>
                  <a:lnTo>
                    <a:pt x="1229360" y="411480"/>
                  </a:lnTo>
                  <a:lnTo>
                    <a:pt x="1435100" y="205740"/>
                  </a:lnTo>
                  <a:lnTo>
                    <a:pt x="1229360" y="0"/>
                  </a:lnTo>
                  <a:close/>
                </a:path>
              </a:pathLst>
            </a:custGeom>
            <a:solidFill>
              <a:srgbClr val="2635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29100" y="3520440"/>
              <a:ext cx="1435100" cy="411480"/>
            </a:xfrm>
            <a:custGeom>
              <a:avLst/>
              <a:gdLst/>
              <a:ahLst/>
              <a:cxnLst/>
              <a:rect l="l" t="t" r="r" b="b"/>
              <a:pathLst>
                <a:path w="1435100" h="411479">
                  <a:moveTo>
                    <a:pt x="0" y="102870"/>
                  </a:moveTo>
                  <a:lnTo>
                    <a:pt x="1229360" y="102870"/>
                  </a:lnTo>
                  <a:lnTo>
                    <a:pt x="1229360" y="0"/>
                  </a:lnTo>
                  <a:lnTo>
                    <a:pt x="1435100" y="205741"/>
                  </a:lnTo>
                  <a:lnTo>
                    <a:pt x="1229360" y="411480"/>
                  </a:lnTo>
                  <a:lnTo>
                    <a:pt x="1229360" y="308610"/>
                  </a:lnTo>
                  <a:lnTo>
                    <a:pt x="0" y="308610"/>
                  </a:lnTo>
                  <a:lnTo>
                    <a:pt x="0" y="102870"/>
                  </a:lnTo>
                  <a:close/>
                </a:path>
              </a:pathLst>
            </a:custGeom>
            <a:ln w="9525">
              <a:solidFill>
                <a:srgbClr val="2635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5404" y="1362846"/>
            <a:ext cx="8047355" cy="4657090"/>
            <a:chOff x="1065404" y="1362846"/>
            <a:chExt cx="8047355" cy="4657090"/>
          </a:xfrm>
        </p:grpSpPr>
        <p:sp>
          <p:nvSpPr>
            <p:cNvPr id="3" name="object 3"/>
            <p:cNvSpPr/>
            <p:nvPr/>
          </p:nvSpPr>
          <p:spPr>
            <a:xfrm>
              <a:off x="1065404" y="1362846"/>
              <a:ext cx="6550309" cy="35043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97499" y="3048000"/>
              <a:ext cx="3714750" cy="2971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1673" y="835126"/>
            <a:ext cx="2930965" cy="4335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8778" y="2894647"/>
            <a:ext cx="2383631" cy="742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203700" y="3149603"/>
            <a:ext cx="1528445" cy="313690"/>
            <a:chOff x="4203700" y="3149603"/>
            <a:chExt cx="1528445" cy="313690"/>
          </a:xfrm>
        </p:grpSpPr>
        <p:sp>
          <p:nvSpPr>
            <p:cNvPr id="5" name="object 5"/>
            <p:cNvSpPr/>
            <p:nvPr/>
          </p:nvSpPr>
          <p:spPr>
            <a:xfrm>
              <a:off x="4203700" y="3149603"/>
              <a:ext cx="1528229" cy="3132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54500" y="3185160"/>
              <a:ext cx="1422400" cy="198120"/>
            </a:xfrm>
            <a:custGeom>
              <a:avLst/>
              <a:gdLst/>
              <a:ahLst/>
              <a:cxnLst/>
              <a:rect l="l" t="t" r="r" b="b"/>
              <a:pathLst>
                <a:path w="1422400" h="198120">
                  <a:moveTo>
                    <a:pt x="1323339" y="0"/>
                  </a:moveTo>
                  <a:lnTo>
                    <a:pt x="1323339" y="49529"/>
                  </a:lnTo>
                  <a:lnTo>
                    <a:pt x="0" y="49529"/>
                  </a:lnTo>
                  <a:lnTo>
                    <a:pt x="0" y="148589"/>
                  </a:lnTo>
                  <a:lnTo>
                    <a:pt x="1323339" y="148589"/>
                  </a:lnTo>
                  <a:lnTo>
                    <a:pt x="1323339" y="198119"/>
                  </a:lnTo>
                  <a:lnTo>
                    <a:pt x="1422400" y="99060"/>
                  </a:lnTo>
                  <a:lnTo>
                    <a:pt x="13233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54500" y="3185160"/>
              <a:ext cx="1422400" cy="198120"/>
            </a:xfrm>
            <a:custGeom>
              <a:avLst/>
              <a:gdLst/>
              <a:ahLst/>
              <a:cxnLst/>
              <a:rect l="l" t="t" r="r" b="b"/>
              <a:pathLst>
                <a:path w="1422400" h="198120">
                  <a:moveTo>
                    <a:pt x="0" y="49530"/>
                  </a:moveTo>
                  <a:lnTo>
                    <a:pt x="1323340" y="49530"/>
                  </a:lnTo>
                  <a:lnTo>
                    <a:pt x="1323340" y="0"/>
                  </a:lnTo>
                  <a:lnTo>
                    <a:pt x="1422400" y="99060"/>
                  </a:lnTo>
                  <a:lnTo>
                    <a:pt x="1323340" y="198120"/>
                  </a:lnTo>
                  <a:lnTo>
                    <a:pt x="1323340" y="148591"/>
                  </a:lnTo>
                  <a:lnTo>
                    <a:pt x="0" y="148591"/>
                  </a:lnTo>
                  <a:lnTo>
                    <a:pt x="0" y="495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9473" y="1139634"/>
            <a:ext cx="6329680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4105" marR="5080" indent="-108204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Register Digital Ocean Account </a:t>
            </a:r>
            <a:r>
              <a:rPr sz="2800" b="1" dirty="0">
                <a:latin typeface="Times New Roman"/>
                <a:cs typeface="Times New Roman"/>
              </a:rPr>
              <a:t>to</a:t>
            </a:r>
            <a:r>
              <a:rPr sz="2800" b="1" spc="-19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Deploy  Containerized</a:t>
            </a:r>
            <a:r>
              <a:rPr sz="2800" b="1" spc="-15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Applications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425" y="911034"/>
            <a:ext cx="61353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9580" marR="5080" indent="-1707514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Deploy Docker App </a:t>
            </a:r>
            <a:r>
              <a:rPr b="1" dirty="0">
                <a:latin typeface="Times New Roman"/>
                <a:cs typeface="Times New Roman"/>
              </a:rPr>
              <a:t>to </a:t>
            </a:r>
            <a:r>
              <a:rPr b="1" spc="-5" dirty="0">
                <a:latin typeface="Times New Roman"/>
                <a:cs typeface="Times New Roman"/>
              </a:rPr>
              <a:t>the Cloud</a:t>
            </a:r>
            <a:r>
              <a:rPr b="1" spc="-229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with  Docker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Machine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1034" y="648843"/>
            <a:ext cx="782065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60" dirty="0"/>
              <a:t>Text </a:t>
            </a:r>
            <a:r>
              <a:rPr sz="2200" spc="-10" dirty="0"/>
              <a:t>Direction: </a:t>
            </a:r>
            <a:r>
              <a:rPr sz="2200" spc="-5" dirty="0"/>
              <a:t>Deploy </a:t>
            </a:r>
            <a:r>
              <a:rPr sz="2200" spc="-15" dirty="0"/>
              <a:t>Docker </a:t>
            </a:r>
            <a:r>
              <a:rPr sz="2200" spc="-5" dirty="0"/>
              <a:t>App </a:t>
            </a:r>
            <a:r>
              <a:rPr sz="2200" spc="-10" dirty="0"/>
              <a:t>to </a:t>
            </a:r>
            <a:r>
              <a:rPr sz="2200" spc="-5" dirty="0"/>
              <a:t>the Cloud with </a:t>
            </a:r>
            <a:r>
              <a:rPr sz="2200" spc="-15" dirty="0"/>
              <a:t>Docker</a:t>
            </a:r>
            <a:r>
              <a:rPr sz="2200" spc="105" dirty="0"/>
              <a:t> </a:t>
            </a:r>
            <a:r>
              <a:rPr sz="2200" spc="-10" dirty="0"/>
              <a:t>Machine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535940" y="1552765"/>
            <a:ext cx="7400290" cy="106743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10" dirty="0">
                <a:latin typeface="Carlito"/>
                <a:cs typeface="Carlito"/>
              </a:rPr>
              <a:t>Docker </a:t>
            </a:r>
            <a:r>
              <a:rPr sz="2000" b="1" spc="-5" dirty="0">
                <a:latin typeface="Carlito"/>
                <a:cs typeface="Carlito"/>
              </a:rPr>
              <a:t>Machine </a:t>
            </a:r>
            <a:r>
              <a:rPr sz="2000" b="1" spc="-15" dirty="0">
                <a:latin typeface="Carlito"/>
                <a:cs typeface="Carlito"/>
              </a:rPr>
              <a:t>Create</a:t>
            </a:r>
            <a:r>
              <a:rPr sz="2000" b="1" spc="1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command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spc="-15" dirty="0">
                <a:latin typeface="Carlito"/>
                <a:cs typeface="Carlito"/>
              </a:rPr>
              <a:t>docker-machine </a:t>
            </a:r>
            <a:r>
              <a:rPr sz="2000" spc="-10" dirty="0">
                <a:latin typeface="Carlito"/>
                <a:cs typeface="Carlito"/>
              </a:rPr>
              <a:t>create </a:t>
            </a:r>
            <a:r>
              <a:rPr sz="2000" spc="-5" dirty="0">
                <a:latin typeface="Carlito"/>
                <a:cs typeface="Carlito"/>
              </a:rPr>
              <a:t>--driver digitalocean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--digitalocean-access-token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&lt;xxxxx&gt; </a:t>
            </a:r>
            <a:r>
              <a:rPr sz="2000" spc="-10" dirty="0">
                <a:latin typeface="Carlito"/>
                <a:cs typeface="Carlito"/>
              </a:rPr>
              <a:t>docker-app-machine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5544" y="1851978"/>
            <a:ext cx="5873750" cy="1621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3500" b="1" spc="-10" dirty="0">
                <a:latin typeface="Times New Roman"/>
                <a:cs typeface="Times New Roman"/>
              </a:rPr>
              <a:t>Introduction </a:t>
            </a:r>
            <a:r>
              <a:rPr sz="3500" b="1" spc="-5" dirty="0">
                <a:latin typeface="Times New Roman"/>
                <a:cs typeface="Times New Roman"/>
              </a:rPr>
              <a:t>to Docker</a:t>
            </a:r>
            <a:r>
              <a:rPr sz="3500" b="1" spc="-75" dirty="0">
                <a:latin typeface="Times New Roman"/>
                <a:cs typeface="Times New Roman"/>
              </a:rPr>
              <a:t> </a:t>
            </a:r>
            <a:r>
              <a:rPr sz="3500" b="1" spc="-5" dirty="0">
                <a:latin typeface="Times New Roman"/>
                <a:cs typeface="Times New Roman"/>
              </a:rPr>
              <a:t>Swarm  </a:t>
            </a:r>
            <a:r>
              <a:rPr sz="3500" b="1" dirty="0">
                <a:latin typeface="Times New Roman"/>
                <a:cs typeface="Times New Roman"/>
              </a:rPr>
              <a:t>and</a:t>
            </a:r>
            <a:endParaRPr sz="3500">
              <a:latin typeface="Times New Roman"/>
              <a:cs typeface="Times New Roman"/>
            </a:endParaRPr>
          </a:p>
          <a:p>
            <a:pPr algn="ctr">
              <a:lnSpc>
                <a:spcPts val="4165"/>
              </a:lnSpc>
            </a:pPr>
            <a:r>
              <a:rPr sz="3500" b="1" spc="-5" dirty="0">
                <a:latin typeface="Times New Roman"/>
                <a:cs typeface="Times New Roman"/>
              </a:rPr>
              <a:t>Set </a:t>
            </a:r>
            <a:r>
              <a:rPr sz="3500" b="1" dirty="0">
                <a:latin typeface="Times New Roman"/>
                <a:cs typeface="Times New Roman"/>
              </a:rPr>
              <a:t>up </a:t>
            </a:r>
            <a:r>
              <a:rPr sz="3500" b="1" spc="-5" dirty="0">
                <a:latin typeface="Times New Roman"/>
                <a:cs typeface="Times New Roman"/>
              </a:rPr>
              <a:t>Swarm</a:t>
            </a:r>
            <a:r>
              <a:rPr sz="3500" b="1" spc="-20" dirty="0">
                <a:latin typeface="Times New Roman"/>
                <a:cs typeface="Times New Roman"/>
              </a:rPr>
              <a:t> </a:t>
            </a:r>
            <a:r>
              <a:rPr sz="3500" b="1" spc="-5" dirty="0">
                <a:latin typeface="Times New Roman"/>
                <a:cs typeface="Times New Roman"/>
              </a:rPr>
              <a:t>cluster</a:t>
            </a:r>
            <a:endParaRPr sz="3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9917" y="464312"/>
            <a:ext cx="58839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How </a:t>
            </a:r>
            <a:r>
              <a:rPr sz="4400" spc="-15" dirty="0"/>
              <a:t>Swarm cluster</a:t>
            </a:r>
            <a:r>
              <a:rPr sz="4400" spc="-40" dirty="0"/>
              <a:t> </a:t>
            </a:r>
            <a:r>
              <a:rPr sz="4400" spc="-20" dirty="0"/>
              <a:t>works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16265"/>
            <a:ext cx="7980045" cy="331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6865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9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deploy </a:t>
            </a:r>
            <a:r>
              <a:rPr sz="2000" spc="-10" dirty="0">
                <a:latin typeface="Carlito"/>
                <a:cs typeface="Carlito"/>
              </a:rPr>
              <a:t>your </a:t>
            </a:r>
            <a:r>
              <a:rPr sz="2000" spc="-5" dirty="0">
                <a:latin typeface="Carlito"/>
                <a:cs typeface="Carlito"/>
              </a:rPr>
              <a:t>application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swarm, </a:t>
            </a:r>
            <a:r>
              <a:rPr sz="2000" spc="-15" dirty="0">
                <a:latin typeface="Carlito"/>
                <a:cs typeface="Carlito"/>
              </a:rPr>
              <a:t>you </a:t>
            </a:r>
            <a:r>
              <a:rPr sz="2000" spc="-5" dirty="0">
                <a:latin typeface="Carlito"/>
                <a:cs typeface="Carlito"/>
              </a:rPr>
              <a:t>submit </a:t>
            </a:r>
            <a:r>
              <a:rPr sz="2000" spc="-10" dirty="0">
                <a:latin typeface="Carlito"/>
                <a:cs typeface="Carlito"/>
              </a:rPr>
              <a:t>your </a:t>
            </a:r>
            <a:r>
              <a:rPr sz="2000" dirty="0">
                <a:latin typeface="Carlito"/>
                <a:cs typeface="Carlito"/>
              </a:rPr>
              <a:t>service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a  </a:t>
            </a:r>
            <a:r>
              <a:rPr sz="2000" spc="-5" dirty="0">
                <a:latin typeface="Carlito"/>
                <a:cs typeface="Carlito"/>
              </a:rPr>
              <a:t>manager node.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The manager node dispatches units of </a:t>
            </a:r>
            <a:r>
              <a:rPr sz="2000" spc="-10" dirty="0">
                <a:latin typeface="Carlito"/>
                <a:cs typeface="Carlito"/>
              </a:rPr>
              <a:t>work </a:t>
            </a:r>
            <a:r>
              <a:rPr sz="2000" spc="-5" dirty="0">
                <a:latin typeface="Carlito"/>
                <a:cs typeface="Carlito"/>
              </a:rPr>
              <a:t>called </a:t>
            </a:r>
            <a:r>
              <a:rPr sz="2000" spc="-10" dirty="0">
                <a:latin typeface="Carlito"/>
                <a:cs typeface="Carlito"/>
              </a:rPr>
              <a:t>tasks to </a:t>
            </a:r>
            <a:r>
              <a:rPr sz="2000" spc="-20" dirty="0">
                <a:latin typeface="Carlito"/>
                <a:cs typeface="Carlito"/>
              </a:rPr>
              <a:t>worker</a:t>
            </a:r>
            <a:r>
              <a:rPr sz="2000" spc="9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nodes.</a:t>
            </a:r>
            <a:endParaRPr sz="2000">
              <a:latin typeface="Carlito"/>
              <a:cs typeface="Carlito"/>
            </a:endParaRPr>
          </a:p>
          <a:p>
            <a:pPr marL="355600" marR="155575" indent="-34290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Manager nodes </a:t>
            </a:r>
            <a:r>
              <a:rPr sz="2000" dirty="0">
                <a:latin typeface="Carlito"/>
                <a:cs typeface="Carlito"/>
              </a:rPr>
              <a:t>also </a:t>
            </a:r>
            <a:r>
              <a:rPr sz="2000" spc="-10" dirty="0">
                <a:latin typeface="Carlito"/>
                <a:cs typeface="Carlito"/>
              </a:rPr>
              <a:t>perform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orchestration </a:t>
            </a:r>
            <a:r>
              <a:rPr sz="2000" spc="-5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cluster </a:t>
            </a:r>
            <a:r>
              <a:rPr sz="2000" spc="-5" dirty="0">
                <a:latin typeface="Carlito"/>
                <a:cs typeface="Carlito"/>
              </a:rPr>
              <a:t>management  functions </a:t>
            </a:r>
            <a:r>
              <a:rPr sz="2000" spc="-10" dirty="0">
                <a:latin typeface="Carlito"/>
                <a:cs typeface="Carlito"/>
              </a:rPr>
              <a:t>required to </a:t>
            </a:r>
            <a:r>
              <a:rPr sz="2000" spc="-5" dirty="0">
                <a:latin typeface="Carlito"/>
                <a:cs typeface="Carlito"/>
              </a:rPr>
              <a:t>maintain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desired </a:t>
            </a:r>
            <a:r>
              <a:rPr sz="2000" spc="-15" dirty="0">
                <a:latin typeface="Carlito"/>
                <a:cs typeface="Carlito"/>
              </a:rPr>
              <a:t>state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swarm.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30" dirty="0">
                <a:latin typeface="Carlito"/>
                <a:cs typeface="Carlito"/>
              </a:rPr>
              <a:t>Worker </a:t>
            </a:r>
            <a:r>
              <a:rPr sz="2000" spc="-5" dirty="0">
                <a:latin typeface="Carlito"/>
                <a:cs typeface="Carlito"/>
              </a:rPr>
              <a:t>nodes </a:t>
            </a:r>
            <a:r>
              <a:rPr sz="2000" spc="-10" dirty="0">
                <a:latin typeface="Carlito"/>
                <a:cs typeface="Carlito"/>
              </a:rPr>
              <a:t>receive </a:t>
            </a:r>
            <a:r>
              <a:rPr sz="2000" spc="-5" dirty="0">
                <a:latin typeface="Carlito"/>
                <a:cs typeface="Carlito"/>
              </a:rPr>
              <a:t>and </a:t>
            </a:r>
            <a:r>
              <a:rPr sz="2000" spc="-20" dirty="0">
                <a:latin typeface="Carlito"/>
                <a:cs typeface="Carlito"/>
              </a:rPr>
              <a:t>execute </a:t>
            </a:r>
            <a:r>
              <a:rPr sz="2000" spc="-10" dirty="0">
                <a:latin typeface="Carlito"/>
                <a:cs typeface="Carlito"/>
              </a:rPr>
              <a:t>tasks </a:t>
            </a:r>
            <a:r>
              <a:rPr sz="2000" spc="-5" dirty="0">
                <a:latin typeface="Carlito"/>
                <a:cs typeface="Carlito"/>
              </a:rPr>
              <a:t>dispatched </a:t>
            </a:r>
            <a:r>
              <a:rPr sz="2000" spc="-10" dirty="0">
                <a:latin typeface="Carlito"/>
                <a:cs typeface="Carlito"/>
              </a:rPr>
              <a:t>from </a:t>
            </a:r>
            <a:r>
              <a:rPr sz="2000" spc="-5" dirty="0">
                <a:latin typeface="Carlito"/>
                <a:cs typeface="Carlito"/>
              </a:rPr>
              <a:t>manager</a:t>
            </a:r>
            <a:r>
              <a:rPr sz="2000" spc="1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nodes.</a:t>
            </a:r>
            <a:endParaRPr sz="20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An </a:t>
            </a:r>
            <a:r>
              <a:rPr sz="2000" spc="-10" dirty="0">
                <a:latin typeface="Carlito"/>
                <a:cs typeface="Carlito"/>
              </a:rPr>
              <a:t>agent </a:t>
            </a:r>
            <a:r>
              <a:rPr sz="2000" spc="-5" dirty="0">
                <a:latin typeface="Carlito"/>
                <a:cs typeface="Carlito"/>
              </a:rPr>
              <a:t>runs on </a:t>
            </a:r>
            <a:r>
              <a:rPr sz="2000" dirty="0">
                <a:latin typeface="Carlito"/>
                <a:cs typeface="Carlito"/>
              </a:rPr>
              <a:t>each </a:t>
            </a:r>
            <a:r>
              <a:rPr sz="2000" spc="-20" dirty="0">
                <a:latin typeface="Carlito"/>
                <a:cs typeface="Carlito"/>
              </a:rPr>
              <a:t>worker </a:t>
            </a:r>
            <a:r>
              <a:rPr sz="2000" spc="-5" dirty="0">
                <a:latin typeface="Carlito"/>
                <a:cs typeface="Carlito"/>
              </a:rPr>
              <a:t>node and reports on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tasks </a:t>
            </a:r>
            <a:r>
              <a:rPr sz="2000" dirty="0">
                <a:latin typeface="Carlito"/>
                <a:cs typeface="Carlito"/>
              </a:rPr>
              <a:t>assigned </a:t>
            </a:r>
            <a:r>
              <a:rPr sz="2000" spc="-10" dirty="0">
                <a:latin typeface="Carlito"/>
                <a:cs typeface="Carlito"/>
              </a:rPr>
              <a:t>to  </a:t>
            </a:r>
            <a:r>
              <a:rPr sz="2000" dirty="0">
                <a:latin typeface="Carlito"/>
                <a:cs typeface="Carlito"/>
              </a:rPr>
              <a:t>it.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worker </a:t>
            </a:r>
            <a:r>
              <a:rPr sz="2000" spc="-5" dirty="0">
                <a:latin typeface="Carlito"/>
                <a:cs typeface="Carlito"/>
              </a:rPr>
              <a:t>node notifies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manager node of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current </a:t>
            </a:r>
            <a:r>
              <a:rPr sz="2000" spc="-15" dirty="0">
                <a:latin typeface="Carlito"/>
                <a:cs typeface="Carlito"/>
              </a:rPr>
              <a:t>state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its  assigned </a:t>
            </a:r>
            <a:r>
              <a:rPr sz="2000" spc="-10" dirty="0">
                <a:latin typeface="Carlito"/>
                <a:cs typeface="Carlito"/>
              </a:rPr>
              <a:t>tasks </a:t>
            </a:r>
            <a:r>
              <a:rPr sz="2000" dirty="0">
                <a:latin typeface="Carlito"/>
                <a:cs typeface="Carlito"/>
              </a:rPr>
              <a:t>so </a:t>
            </a:r>
            <a:r>
              <a:rPr sz="2000" spc="-5" dirty="0">
                <a:latin typeface="Carlito"/>
                <a:cs typeface="Carlito"/>
              </a:rPr>
              <a:t>that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manager can maintain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desired </a:t>
            </a:r>
            <a:r>
              <a:rPr sz="2000" spc="-15" dirty="0">
                <a:latin typeface="Carlito"/>
                <a:cs typeface="Carlito"/>
              </a:rPr>
              <a:t>state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each  </a:t>
            </a:r>
            <a:r>
              <a:rPr sz="2000" spc="-45" dirty="0">
                <a:latin typeface="Carlito"/>
                <a:cs typeface="Carlito"/>
              </a:rPr>
              <a:t>worker.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</TotalTime>
  <Words>2855</Words>
  <Application>Microsoft Office PowerPoint</Application>
  <PresentationFormat>On-screen Show (4:3)</PresentationFormat>
  <Paragraphs>397</Paragraphs>
  <Slides>113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14" baseType="lpstr">
      <vt:lpstr>Office Theme</vt:lpstr>
      <vt:lpstr>PowerPoint Presentation</vt:lpstr>
      <vt:lpstr>Docker technology is one implementation of container based  virtualization technologies</vt:lpstr>
      <vt:lpstr>PowerPoint Presentation</vt:lpstr>
      <vt:lpstr>Introduction to  Virtualization Technologies</vt:lpstr>
      <vt:lpstr>Pre-Virtualization World</vt:lpstr>
      <vt:lpstr>Hypervisor-based Virtualization</vt:lpstr>
      <vt:lpstr>Hypervisor-based VS Container-based  Virtualization</vt:lpstr>
      <vt:lpstr>Runtime Isolation</vt:lpstr>
      <vt:lpstr>Container Virtualization</vt:lpstr>
      <vt:lpstr>PowerPoint Presentation</vt:lpstr>
      <vt:lpstr>PowerPoint Presentation</vt:lpstr>
      <vt:lpstr>Docker Client-Server Architecture</vt:lpstr>
      <vt:lpstr>Install Docker for Mac/Windows</vt:lpstr>
      <vt:lpstr>Install Docker Software</vt:lpstr>
      <vt:lpstr>Install Docker Toolbox</vt:lpstr>
      <vt:lpstr>Install Docker Toolbox</vt:lpstr>
      <vt:lpstr>PowerPoint Presentation</vt:lpstr>
      <vt:lpstr>Important  Docker Concepts</vt:lpstr>
      <vt:lpstr>Images</vt:lpstr>
      <vt:lpstr>Containers</vt:lpstr>
      <vt:lpstr>Registries and Repositories</vt:lpstr>
      <vt:lpstr>Why Using Official Images</vt:lpstr>
      <vt:lpstr>Run our First Hello World Docker Container</vt:lpstr>
      <vt:lpstr>Deep Dive into Docker Containers</vt:lpstr>
      <vt:lpstr>PowerPoint Presentation</vt:lpstr>
      <vt:lpstr>Docker Port Mapping and  Docker Logs</vt:lpstr>
      <vt:lpstr>Docker Image Layers</vt:lpstr>
      <vt:lpstr>Image Layers</vt:lpstr>
      <vt:lpstr>Image Layers</vt:lpstr>
      <vt:lpstr>Build Docker Images</vt:lpstr>
      <vt:lpstr>Ways to Build a Docker Image</vt:lpstr>
      <vt:lpstr>Steps</vt:lpstr>
      <vt:lpstr>Docker commit</vt:lpstr>
      <vt:lpstr>Build Docker Images</vt:lpstr>
      <vt:lpstr>Dockerfile and Instructions</vt:lpstr>
      <vt:lpstr>Docker Build Context</vt:lpstr>
      <vt:lpstr>Dockerfile In Depth</vt:lpstr>
      <vt:lpstr>Steps</vt:lpstr>
      <vt:lpstr>Chain RUN Instructions</vt:lpstr>
      <vt:lpstr>Sort Multi-line Arguments Alphanumerically</vt:lpstr>
      <vt:lpstr>CMD Instructions</vt:lpstr>
      <vt:lpstr>Docker Cache</vt:lpstr>
      <vt:lpstr>Docker Cache</vt:lpstr>
      <vt:lpstr>Dockerfile with Aggressive Caching</vt:lpstr>
      <vt:lpstr>Cache Busting</vt:lpstr>
      <vt:lpstr>Cache Busting</vt:lpstr>
      <vt:lpstr>PowerPoint Presentation</vt:lpstr>
      <vt:lpstr>Containerize a Hello World Web Application</vt:lpstr>
      <vt:lpstr>Docker Container Links</vt:lpstr>
      <vt:lpstr>Docker Container Links</vt:lpstr>
      <vt:lpstr>How container links  work behind the scenes?</vt:lpstr>
      <vt:lpstr>Benefits of Docker Container Links</vt:lpstr>
      <vt:lpstr>Automate the Docker Workflow with Docker Compose</vt:lpstr>
      <vt:lpstr>Deep Dive into  Docker Compose Workflow</vt:lpstr>
      <vt:lpstr>PowerPoint Presentation</vt:lpstr>
      <vt:lpstr>Docker Compose</vt:lpstr>
      <vt:lpstr>Docker Compose Commands</vt:lpstr>
      <vt:lpstr>Introduction to Docker Networking</vt:lpstr>
      <vt:lpstr>Docker Network Types</vt:lpstr>
      <vt:lpstr>None Network</vt:lpstr>
      <vt:lpstr>None Network</vt:lpstr>
      <vt:lpstr>None Network</vt:lpstr>
      <vt:lpstr>Bridge Network</vt:lpstr>
      <vt:lpstr>Bridge Network</vt:lpstr>
      <vt:lpstr>Bridge Network</vt:lpstr>
      <vt:lpstr>Host and Overlay Network</vt:lpstr>
      <vt:lpstr>Host Network</vt:lpstr>
      <vt:lpstr>Host Network</vt:lpstr>
      <vt:lpstr>Define Container Networks with  Docker Compose</vt:lpstr>
      <vt:lpstr>Write and Run Unit Tests in Docker Containers</vt:lpstr>
      <vt:lpstr>Unit Tests in Containers</vt:lpstr>
      <vt:lpstr>Incorporating Unit Tests into Docker Images</vt:lpstr>
      <vt:lpstr>Fit Docker Technology into Continuous  Integration(CI) Process</vt:lpstr>
      <vt:lpstr>What is Continuous Integration?</vt:lpstr>
      <vt:lpstr>A Typical CI Pipeline without Docker</vt:lpstr>
      <vt:lpstr>CI process with Docker technologies involved</vt:lpstr>
      <vt:lpstr>PowerPoint Presentation</vt:lpstr>
      <vt:lpstr>Text Direction: Introduction to Continuous Integration</vt:lpstr>
      <vt:lpstr>PowerPoint Presentation</vt:lpstr>
      <vt:lpstr>Set up SSH keys for Github Account</vt:lpstr>
      <vt:lpstr>PowerPoint Presentation</vt:lpstr>
      <vt:lpstr>Link Circle CI with GitHub Account</vt:lpstr>
      <vt:lpstr>PowerPoint Presentation</vt:lpstr>
      <vt:lpstr>Tag the Docker Images with Two Tags</vt:lpstr>
      <vt:lpstr>Introduction to Running Docker in Production</vt:lpstr>
      <vt:lpstr>Opinions about Running Docker in Production</vt:lpstr>
      <vt:lpstr>Is Docker Production  Ready Now?</vt:lpstr>
      <vt:lpstr>Concerns about Running Docker in Production</vt:lpstr>
      <vt:lpstr>Companies which already run Docker in Production</vt:lpstr>
      <vt:lpstr>Why Running Docker Containers inside VMs?</vt:lpstr>
      <vt:lpstr>They all run containers inside VMs</vt:lpstr>
      <vt:lpstr>Docker Machine</vt:lpstr>
      <vt:lpstr>PowerPoint Presentation</vt:lpstr>
      <vt:lpstr>PowerPoint Presentation</vt:lpstr>
      <vt:lpstr>Register Digital Ocean Account to Deploy  Containerized Applications</vt:lpstr>
      <vt:lpstr>Deploy Docker App to the Cloud with  Docker Machine</vt:lpstr>
      <vt:lpstr>Text Direction: Deploy Docker App to the Cloud with Docker Machine</vt:lpstr>
      <vt:lpstr>Introduction to Docker Swarm  and Set up Swarm cluster</vt:lpstr>
      <vt:lpstr>How Swarm cluster works</vt:lpstr>
      <vt:lpstr>Deploy Docker App Services  to the Cloud via Docker Swarm</vt:lpstr>
      <vt:lpstr>PowerPoint Presentation</vt:lpstr>
      <vt:lpstr>Docker Services</vt:lpstr>
      <vt:lpstr>Docker Services</vt:lpstr>
      <vt:lpstr>Deploy Key in Docker Compose file</vt:lpstr>
      <vt:lpstr>Replicas</vt:lpstr>
      <vt:lpstr>Replicas</vt:lpstr>
      <vt:lpstr>Replicas</vt:lpstr>
      <vt:lpstr>Docker Stack</vt:lpstr>
      <vt:lpstr>How to update our services in Production?</vt:lpstr>
      <vt:lpstr>Provision a Swarm Cluster</vt:lpstr>
      <vt:lpstr>Provision a Swarm Cluster</vt:lpstr>
      <vt:lpstr>Provision a Swarm Cluster</vt:lpstr>
      <vt:lpstr>Docker Swarm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Sharad Rajore</cp:lastModifiedBy>
  <cp:revision>47</cp:revision>
  <dcterms:created xsi:type="dcterms:W3CDTF">2020-03-23T07:56:44Z</dcterms:created>
  <dcterms:modified xsi:type="dcterms:W3CDTF">2022-10-27T17:11:11Z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2020-03-23T00:00:00Z</vt:filetime>
  </property>
</Properties>
</file>