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88BC44-7F6A-478A-BC00-98F8140CD4A9}" type="datetimeFigureOut">
              <a:rPr lang="en-US" smtClean="0"/>
              <a:t>10/13/2019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EBB499-71A3-4A27-AF76-4DA0B4538C9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BB499-71A3-4A27-AF76-4DA0B4538C9F}"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BB499-71A3-4A27-AF76-4DA0B4538C9F}"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07669C3-3424-4AB9-B361-27D16AD73088}" type="datetimeFigureOut">
              <a:rPr lang="en-US" smtClean="0"/>
              <a:t>10/13/2019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8570728-1964-4382-881A-2ED1F34350F3}"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7669C3-3424-4AB9-B361-27D16AD73088}" type="datetimeFigureOut">
              <a:rPr lang="en-US" smtClean="0"/>
              <a:t>10/13/2019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8570728-1964-4382-881A-2ED1F34350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7669C3-3424-4AB9-B361-27D16AD73088}" type="datetimeFigureOut">
              <a:rPr lang="en-US" smtClean="0"/>
              <a:t>10/13/2019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8570728-1964-4382-881A-2ED1F34350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7669C3-3424-4AB9-B361-27D16AD73088}" type="datetimeFigureOut">
              <a:rPr lang="en-US" smtClean="0"/>
              <a:t>10/13/2019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8570728-1964-4382-881A-2ED1F34350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07669C3-3424-4AB9-B361-27D16AD73088}" type="datetimeFigureOut">
              <a:rPr lang="en-US" smtClean="0"/>
              <a:t>10/13/2019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8570728-1964-4382-881A-2ED1F34350F3}"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07669C3-3424-4AB9-B361-27D16AD73088}" type="datetimeFigureOut">
              <a:rPr lang="en-US" smtClean="0"/>
              <a:t>10/13/2019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8570728-1964-4382-881A-2ED1F34350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07669C3-3424-4AB9-B361-27D16AD73088}" type="datetimeFigureOut">
              <a:rPr lang="en-US" smtClean="0"/>
              <a:t>10/13/2019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8570728-1964-4382-881A-2ED1F34350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07669C3-3424-4AB9-B361-27D16AD73088}" type="datetimeFigureOut">
              <a:rPr lang="en-US" smtClean="0"/>
              <a:t>10/13/2019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8570728-1964-4382-881A-2ED1F34350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07669C3-3424-4AB9-B361-27D16AD73088}" type="datetimeFigureOut">
              <a:rPr lang="en-US" smtClean="0"/>
              <a:t>10/13/2019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8570728-1964-4382-881A-2ED1F34350F3}"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07669C3-3424-4AB9-B361-27D16AD73088}" type="datetimeFigureOut">
              <a:rPr lang="en-US" smtClean="0"/>
              <a:t>10/13/2019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8570728-1964-4382-881A-2ED1F34350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07669C3-3424-4AB9-B361-27D16AD73088}" type="datetimeFigureOut">
              <a:rPr lang="en-US" smtClean="0"/>
              <a:t>10/13/2019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8570728-1964-4382-881A-2ED1F34350F3}"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07669C3-3424-4AB9-B361-27D16AD73088}" type="datetimeFigureOut">
              <a:rPr lang="en-US" smtClean="0"/>
              <a:t>10/13/2019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8570728-1964-4382-881A-2ED1F34350F3}"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Avocado Dataset Analysis and ML Prediction</a:t>
            </a:r>
            <a:endParaRPr lang="en-US" dirty="0"/>
          </a:p>
        </p:txBody>
      </p:sp>
      <p:sp>
        <p:nvSpPr>
          <p:cNvPr id="3" name="Subtitle 2"/>
          <p:cNvSpPr>
            <a:spLocks noGrp="1"/>
          </p:cNvSpPr>
          <p:nvPr>
            <p:ph type="subTitle" idx="1"/>
          </p:nvPr>
        </p:nvSpPr>
        <p:spPr/>
        <p:txBody>
          <a:bodyPr/>
          <a:lstStyle/>
          <a:p>
            <a:endParaRPr lang="en-US" dirty="0" smtClean="0"/>
          </a:p>
          <a:p>
            <a:endParaRPr lang="en-US" dirty="0" smtClean="0"/>
          </a:p>
          <a:p>
            <a:r>
              <a:rPr lang="en-US" dirty="0" smtClean="0"/>
              <a:t>Project Work Term III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t>Nice, here we can see that we nearly have a straight line, in other words its better than the Linear regression </a:t>
            </a:r>
            <a:r>
              <a:rPr lang="en-US" sz="1800" dirty="0" smtClean="0"/>
              <a:t>model</a:t>
            </a:r>
            <a:r>
              <a:rPr lang="en-US" sz="1800" dirty="0" smtClean="0"/>
              <a:t>.</a:t>
            </a:r>
            <a:r>
              <a:rPr lang="en-US" sz="1800" u="sng" dirty="0" smtClean="0"/>
              <a:t/>
            </a:r>
            <a:br>
              <a:rPr lang="en-US" sz="1800" u="sng" dirty="0" smtClean="0"/>
            </a:br>
            <a:endParaRPr lang="en-US" sz="1800" u="sng" dirty="0"/>
          </a:p>
        </p:txBody>
      </p:sp>
      <p:sp>
        <p:nvSpPr>
          <p:cNvPr id="6" name="Content Placeholder 5"/>
          <p:cNvSpPr>
            <a:spLocks noGrp="1"/>
          </p:cNvSpPr>
          <p:nvPr>
            <p:ph idx="1"/>
          </p:nvPr>
        </p:nvSpPr>
        <p:spPr/>
        <p:txBody>
          <a:bodyPr>
            <a:normAutofit/>
          </a:bodyPr>
          <a:lstStyle/>
          <a:p>
            <a:pPr>
              <a:buNone/>
            </a:pPr>
            <a:r>
              <a:rPr lang="en-US" sz="2000" dirty="0" smtClean="0"/>
              <a:t> </a:t>
            </a:r>
          </a:p>
          <a:p>
            <a:pPr>
              <a:buNone/>
            </a:pPr>
            <a:endParaRPr lang="en-US" sz="2000" dirty="0" smtClean="0"/>
          </a:p>
        </p:txBody>
      </p:sp>
      <p:pic>
        <p:nvPicPr>
          <p:cNvPr id="5" name="Picture 4" descr="img4.png"/>
          <p:cNvPicPr>
            <a:picLocks noChangeAspect="1"/>
          </p:cNvPicPr>
          <p:nvPr/>
        </p:nvPicPr>
        <p:blipFill>
          <a:blip r:embed="rId2" cstate="print"/>
          <a:stretch>
            <a:fillRect/>
          </a:stretch>
        </p:blipFill>
        <p:spPr>
          <a:xfrm>
            <a:off x="1456930" y="1530086"/>
            <a:ext cx="6620270" cy="471831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u="sng" dirty="0" smtClean="0"/>
              <a:t/>
            </a:r>
            <a:br>
              <a:rPr lang="en-US" sz="2800" u="sng" dirty="0" smtClean="0"/>
            </a:br>
            <a:r>
              <a:rPr lang="en-US" sz="2800" dirty="0" smtClean="0"/>
              <a:t> </a:t>
            </a:r>
            <a:r>
              <a:rPr lang="en-US" sz="2800" b="1" dirty="0" smtClean="0"/>
              <a:t>Random Forest Regressor </a:t>
            </a:r>
            <a:r>
              <a:rPr lang="en-US" sz="2800" b="1" dirty="0" smtClean="0"/>
              <a:t>Model</a:t>
            </a:r>
            <a:r>
              <a:rPr lang="en-US" sz="2800" b="1" dirty="0" smtClean="0"/>
              <a:t/>
            </a:r>
            <a:br>
              <a:rPr lang="en-US" sz="2800" b="1" dirty="0" smtClean="0"/>
            </a:br>
            <a:r>
              <a:rPr lang="en-US" sz="2800" u="sng" dirty="0" smtClean="0"/>
              <a:t/>
            </a:r>
            <a:br>
              <a:rPr lang="en-US" sz="2800" u="sng" dirty="0" smtClean="0"/>
            </a:br>
            <a:endParaRPr lang="en-US" sz="2800" u="sng" dirty="0"/>
          </a:p>
        </p:txBody>
      </p:sp>
      <p:sp>
        <p:nvSpPr>
          <p:cNvPr id="6" name="Content Placeholder 5"/>
          <p:cNvSpPr>
            <a:spLocks noGrp="1"/>
          </p:cNvSpPr>
          <p:nvPr>
            <p:ph idx="1"/>
          </p:nvPr>
        </p:nvSpPr>
        <p:spPr/>
        <p:txBody>
          <a:bodyPr>
            <a:normAutofit/>
          </a:bodyPr>
          <a:lstStyle/>
          <a:p>
            <a:pPr>
              <a:buNone/>
            </a:pPr>
            <a:r>
              <a:rPr lang="en-US" sz="2000" dirty="0" smtClean="0"/>
              <a:t>MAE: 0.10660109589041096 </a:t>
            </a:r>
            <a:endParaRPr lang="en-US" sz="2000" dirty="0" smtClean="0"/>
          </a:p>
          <a:p>
            <a:pPr>
              <a:buNone/>
            </a:pPr>
            <a:r>
              <a:rPr lang="en-US" sz="2000" dirty="0" smtClean="0"/>
              <a:t>MSE</a:t>
            </a:r>
            <a:r>
              <a:rPr lang="en-US" sz="2000" dirty="0" smtClean="0"/>
              <a:t>: 0.024027293698630138 </a:t>
            </a:r>
            <a:endParaRPr lang="en-US" sz="2000" dirty="0" smtClean="0"/>
          </a:p>
          <a:p>
            <a:pPr>
              <a:buNone/>
            </a:pPr>
            <a:r>
              <a:rPr lang="en-US" sz="2000" dirty="0" smtClean="0"/>
              <a:t>RMSE</a:t>
            </a:r>
            <a:r>
              <a:rPr lang="en-US" sz="2000" dirty="0" smtClean="0"/>
              <a:t>: </a:t>
            </a:r>
            <a:r>
              <a:rPr lang="en-US" sz="2000" dirty="0" smtClean="0"/>
              <a:t>0.15500739885124884</a:t>
            </a:r>
          </a:p>
          <a:p>
            <a:pPr>
              <a:buNone/>
            </a:pPr>
            <a:endParaRPr lang="en-US" sz="2000" dirty="0" smtClean="0"/>
          </a:p>
          <a:p>
            <a:pPr>
              <a:buNone/>
            </a:pPr>
            <a:r>
              <a:rPr lang="en-US" sz="2000" dirty="0" smtClean="0"/>
              <a:t>Well as we can see the RMSE is lower than the two </a:t>
            </a:r>
            <a:r>
              <a:rPr lang="en-US" sz="2000" dirty="0" smtClean="0"/>
              <a:t>previous</a:t>
            </a:r>
          </a:p>
          <a:p>
            <a:pPr>
              <a:buNone/>
            </a:pPr>
            <a:r>
              <a:rPr lang="en-US" sz="2000" dirty="0" smtClean="0"/>
              <a:t>models</a:t>
            </a:r>
            <a:r>
              <a:rPr lang="en-US" sz="2000" dirty="0" smtClean="0"/>
              <a:t>, so the Random Forest Regressor is the best model in </a:t>
            </a:r>
            <a:endParaRPr lang="en-US" sz="2000" dirty="0" smtClean="0"/>
          </a:p>
          <a:p>
            <a:pPr>
              <a:buNone/>
            </a:pPr>
            <a:r>
              <a:rPr lang="en-US" sz="2000" dirty="0" smtClean="0"/>
              <a:t>this </a:t>
            </a:r>
            <a:r>
              <a:rPr lang="en-US" sz="2000" dirty="0" smtClean="0"/>
              <a:t>case.</a:t>
            </a: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t>H</a:t>
            </a:r>
            <a:r>
              <a:rPr lang="en-US" sz="1800" dirty="0" smtClean="0"/>
              <a:t>ere </a:t>
            </a:r>
            <a:r>
              <a:rPr lang="en-US" sz="1800" dirty="0" smtClean="0"/>
              <a:t>we can see that </a:t>
            </a:r>
            <a:r>
              <a:rPr lang="en-US" sz="1800" dirty="0" smtClean="0"/>
              <a:t>data points are very close to straight line.  It is considered to be good model because RMSE is very less “</a:t>
            </a:r>
            <a:r>
              <a:rPr lang="en-US" sz="1800" dirty="0" smtClean="0"/>
              <a:t>0.15</a:t>
            </a:r>
            <a:r>
              <a:rPr lang="en-US" sz="1800" dirty="0" smtClean="0"/>
              <a:t>”</a:t>
            </a:r>
            <a:r>
              <a:rPr lang="en-US" sz="1800" u="sng" dirty="0" smtClean="0"/>
              <a:t/>
            </a:r>
            <a:br>
              <a:rPr lang="en-US" sz="1800" u="sng" dirty="0" smtClean="0"/>
            </a:br>
            <a:endParaRPr lang="en-US" sz="1800" u="sng" dirty="0"/>
          </a:p>
        </p:txBody>
      </p:sp>
      <p:sp>
        <p:nvSpPr>
          <p:cNvPr id="6" name="Content Placeholder 5"/>
          <p:cNvSpPr>
            <a:spLocks noGrp="1"/>
          </p:cNvSpPr>
          <p:nvPr>
            <p:ph idx="1"/>
          </p:nvPr>
        </p:nvSpPr>
        <p:spPr/>
        <p:txBody>
          <a:bodyPr>
            <a:normAutofit/>
          </a:bodyPr>
          <a:lstStyle/>
          <a:p>
            <a:pPr>
              <a:buNone/>
            </a:pPr>
            <a:r>
              <a:rPr lang="en-US" sz="2000" dirty="0" smtClean="0"/>
              <a:t> </a:t>
            </a:r>
          </a:p>
          <a:p>
            <a:pPr>
              <a:buNone/>
            </a:pPr>
            <a:endParaRPr lang="en-US" sz="2000" dirty="0" smtClean="0"/>
          </a:p>
        </p:txBody>
      </p:sp>
      <p:pic>
        <p:nvPicPr>
          <p:cNvPr id="7" name="Picture 6" descr="Img5.png"/>
          <p:cNvPicPr>
            <a:picLocks noChangeAspect="1"/>
          </p:cNvPicPr>
          <p:nvPr/>
        </p:nvPicPr>
        <p:blipFill>
          <a:blip r:embed="rId2" cstate="print"/>
          <a:stretch>
            <a:fillRect/>
          </a:stretch>
        </p:blipFill>
        <p:spPr>
          <a:xfrm>
            <a:off x="1261865" y="1069843"/>
            <a:ext cx="6620270" cy="471831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Conclusions</a:t>
            </a:r>
            <a:endParaRPr lang="en-US" sz="2800" b="1" dirty="0"/>
          </a:p>
        </p:txBody>
      </p:sp>
      <p:sp>
        <p:nvSpPr>
          <p:cNvPr id="6" name="Content Placeholder 5"/>
          <p:cNvSpPr>
            <a:spLocks noGrp="1"/>
          </p:cNvSpPr>
          <p:nvPr>
            <p:ph idx="1"/>
          </p:nvPr>
        </p:nvSpPr>
        <p:spPr/>
        <p:txBody>
          <a:bodyPr>
            <a:normAutofit lnSpcReduction="10000"/>
          </a:bodyPr>
          <a:lstStyle/>
          <a:p>
            <a:r>
              <a:rPr lang="en-US" sz="2000" dirty="0" smtClean="0"/>
              <a:t>Used Pandas and other plotting libraries like </a:t>
            </a:r>
            <a:r>
              <a:rPr lang="en-US" sz="2000" dirty="0" err="1" smtClean="0"/>
              <a:t>matplotlib</a:t>
            </a:r>
            <a:r>
              <a:rPr lang="en-US" sz="2000" dirty="0" smtClean="0"/>
              <a:t>, </a:t>
            </a:r>
            <a:r>
              <a:rPr lang="en-US" sz="2000" dirty="0" err="1" smtClean="0"/>
              <a:t>plotly</a:t>
            </a:r>
            <a:r>
              <a:rPr lang="en-US" sz="2000" dirty="0" smtClean="0"/>
              <a:t> and </a:t>
            </a:r>
            <a:r>
              <a:rPr lang="en-US" sz="2000" dirty="0" err="1" smtClean="0"/>
              <a:t>seaborn</a:t>
            </a:r>
            <a:r>
              <a:rPr lang="en-US" sz="2000" dirty="0" smtClean="0"/>
              <a:t> for EDA.</a:t>
            </a:r>
          </a:p>
          <a:p>
            <a:r>
              <a:rPr lang="en-US" sz="2000" dirty="0" smtClean="0"/>
              <a:t>Used </a:t>
            </a:r>
            <a:r>
              <a:rPr lang="en-US" sz="2000" dirty="0" smtClean="0"/>
              <a:t>profiler </a:t>
            </a:r>
            <a:r>
              <a:rPr lang="en-US" sz="2000" dirty="0" smtClean="0"/>
              <a:t>for data cleaning and identifying missing and incorrect values present in the data.</a:t>
            </a:r>
          </a:p>
          <a:p>
            <a:r>
              <a:rPr lang="en-US" sz="2000" dirty="0" smtClean="0"/>
              <a:t>Used </a:t>
            </a:r>
            <a:r>
              <a:rPr lang="en-US" sz="2000" dirty="0" err="1" smtClean="0"/>
              <a:t>dummification</a:t>
            </a:r>
            <a:r>
              <a:rPr lang="en-US" sz="2000" dirty="0" smtClean="0"/>
              <a:t> for categorical values like type.</a:t>
            </a:r>
          </a:p>
          <a:p>
            <a:r>
              <a:rPr lang="en-US" sz="2000" dirty="0" smtClean="0"/>
              <a:t>The most important inference drawn from all this analysis is, I get to know what are the features on which price is highly </a:t>
            </a:r>
            <a:r>
              <a:rPr lang="en-US" sz="2000" dirty="0" smtClean="0"/>
              <a:t>correlated </a:t>
            </a:r>
            <a:r>
              <a:rPr lang="en-US" sz="2000" dirty="0" smtClean="0"/>
              <a:t>with.</a:t>
            </a:r>
          </a:p>
          <a:p>
            <a:r>
              <a:rPr lang="en-US" sz="2000" dirty="0" smtClean="0"/>
              <a:t>Used various </a:t>
            </a:r>
            <a:r>
              <a:rPr lang="en-US" sz="2000" dirty="0" smtClean="0"/>
              <a:t>algorithms </a:t>
            </a:r>
            <a:r>
              <a:rPr lang="en-US" sz="2000" dirty="0" smtClean="0"/>
              <a:t>to know which model will work better with the help of low RMSE scores.</a:t>
            </a:r>
          </a:p>
          <a:p>
            <a:r>
              <a:rPr lang="en-US" sz="2000" dirty="0" smtClean="0"/>
              <a:t>This project helped me to gain lots of insights on how to choose the best model for </a:t>
            </a:r>
            <a:r>
              <a:rPr lang="en-US" sz="2000" dirty="0" smtClean="0"/>
              <a:t>prediction.</a:t>
            </a:r>
            <a:endParaRPr lang="en-US" sz="2000" dirty="0" smtClean="0"/>
          </a:p>
          <a:p>
            <a:r>
              <a:rPr lang="en-US" sz="2000" dirty="0" smtClean="0"/>
              <a:t>Also get to know how to use Linear Regression, Decision Tree and Random Forest models to fine tune the predictions.</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4267200"/>
            <a:ext cx="7406640" cy="1472184"/>
          </a:xfrm>
        </p:spPr>
        <p:txBody>
          <a:bodyPr>
            <a:noAutofit/>
          </a:bodyPr>
          <a:lstStyle/>
          <a:p>
            <a:r>
              <a:rPr lang="en-US" sz="2400" dirty="0" smtClean="0"/>
              <a:t>Avocados are a stone fruit with a creamy texture that grow in warm climates. Their potential health benefits include improving digestion, decreasing risk of depression, and protection against cancer.</a:t>
            </a:r>
            <a:endParaRPr lang="en-US" sz="2400" dirty="0"/>
          </a:p>
        </p:txBody>
      </p:sp>
      <p:pic>
        <p:nvPicPr>
          <p:cNvPr id="1026" name="Picture 2" descr="E:\PythonData\ML\Project\Images\Avocado.jpg"/>
          <p:cNvPicPr>
            <a:picLocks noChangeAspect="1" noChangeArrowheads="1"/>
          </p:cNvPicPr>
          <p:nvPr/>
        </p:nvPicPr>
        <p:blipFill>
          <a:blip r:embed="rId3" cstate="print"/>
          <a:srcRect/>
          <a:stretch>
            <a:fillRect/>
          </a:stretch>
        </p:blipFill>
        <p:spPr bwMode="auto">
          <a:xfrm>
            <a:off x="1828800" y="457200"/>
            <a:ext cx="6096000" cy="3429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a:t>
            </a:r>
            <a:r>
              <a:rPr lang="en-US" b="1" dirty="0" smtClean="0"/>
              <a:t>Visualization</a:t>
            </a:r>
            <a:r>
              <a:rPr lang="en-US" b="1" dirty="0" smtClean="0"/>
              <a:t/>
            </a:r>
            <a:br>
              <a:rPr lang="en-US" b="1" dirty="0" smtClean="0"/>
            </a:br>
            <a:endParaRPr lang="en-US" dirty="0"/>
          </a:p>
        </p:txBody>
      </p:sp>
      <p:sp>
        <p:nvSpPr>
          <p:cNvPr id="3" name="Subtitle 2"/>
          <p:cNvSpPr>
            <a:spLocks noGrp="1"/>
          </p:cNvSpPr>
          <p:nvPr>
            <p:ph type="subTitle" idx="1"/>
          </p:nvPr>
        </p:nvSpPr>
        <p:spPr/>
        <p:txBody>
          <a:bodyPr>
            <a:normAutofit fontScale="85000" lnSpcReduction="20000"/>
          </a:bodyPr>
          <a:lstStyle/>
          <a:p>
            <a:r>
              <a:rPr lang="en-US" b="1" dirty="0" smtClean="0"/>
              <a:t>Organic </a:t>
            </a:r>
            <a:r>
              <a:rPr lang="en-US" b="1" dirty="0" smtClean="0"/>
              <a:t>vs. </a:t>
            </a:r>
            <a:r>
              <a:rPr lang="en-US" b="1" dirty="0" smtClean="0"/>
              <a:t>Conventional :</a:t>
            </a:r>
            <a:r>
              <a:rPr lang="en-US" dirty="0" smtClean="0"/>
              <a:t> The main difference between organic and conventional food products are the chemicals involved during production and processing. The interest in organic food products has been rising steadily over the recent years with new health super fruits emerging. Let's see if this is also the case with our dataset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Which type of Avocados are more in demand (Conventional or Organic</a:t>
            </a:r>
            <a:r>
              <a:rPr lang="en-US" sz="2800" dirty="0" smtClean="0"/>
              <a:t>)?</a:t>
            </a:r>
            <a:br>
              <a:rPr lang="en-US" sz="2800" dirty="0" smtClean="0"/>
            </a:br>
            <a:endParaRPr lang="en-US" sz="2800" dirty="0"/>
          </a:p>
        </p:txBody>
      </p:sp>
      <p:graphicFrame>
        <p:nvGraphicFramePr>
          <p:cNvPr id="2050" name="Object 2"/>
          <p:cNvGraphicFramePr>
            <a:graphicFrameLocks noChangeAspect="1"/>
          </p:cNvGraphicFramePr>
          <p:nvPr/>
        </p:nvGraphicFramePr>
        <p:xfrm>
          <a:off x="4286250" y="3182938"/>
          <a:ext cx="571500" cy="490537"/>
        </p:xfrm>
        <a:graphic>
          <a:graphicData uri="http://schemas.openxmlformats.org/presentationml/2006/ole">
            <p:oleObj spid="_x0000_s2050" name="Packager Shell Object" showAsIcon="1" r:id="rId3" imgW="571320" imgH="491040" progId="Package">
              <p:embed/>
            </p:oleObj>
          </a:graphicData>
        </a:graphic>
      </p:graphicFrame>
      <p:sp>
        <p:nvSpPr>
          <p:cNvPr id="6" name="Content Placeholder 5"/>
          <p:cNvSpPr>
            <a:spLocks noGrp="1"/>
          </p:cNvSpPr>
          <p:nvPr>
            <p:ph idx="1"/>
          </p:nvPr>
        </p:nvSpPr>
        <p:spPr/>
        <p:txBody>
          <a:bodyPr>
            <a:normAutofit/>
          </a:bodyPr>
          <a:lstStyle/>
          <a:p>
            <a:pPr>
              <a:buNone/>
            </a:pPr>
            <a:r>
              <a:rPr lang="en-US" sz="2000" dirty="0" smtClean="0"/>
              <a:t>Just over </a:t>
            </a:r>
            <a:r>
              <a:rPr lang="en-US" sz="2000" b="1" dirty="0" smtClean="0"/>
              <a:t>2%</a:t>
            </a:r>
            <a:r>
              <a:rPr lang="en-US" sz="2000" dirty="0" smtClean="0"/>
              <a:t> of our dataset is organic. So looks like Conventional </a:t>
            </a:r>
            <a:endParaRPr lang="en-US" sz="2000" dirty="0" smtClean="0"/>
          </a:p>
          <a:p>
            <a:pPr>
              <a:buNone/>
            </a:pPr>
            <a:r>
              <a:rPr lang="en-US" sz="2000" dirty="0" smtClean="0"/>
              <a:t>is in more </a:t>
            </a:r>
            <a:r>
              <a:rPr lang="en-US" sz="2000" dirty="0" smtClean="0"/>
              <a:t>demand</a:t>
            </a:r>
            <a:r>
              <a:rPr lang="en-US" sz="2000" dirty="0" smtClean="0"/>
              <a:t>.</a:t>
            </a:r>
            <a:endParaRPr lang="en-US" sz="2000" dirty="0"/>
          </a:p>
        </p:txBody>
      </p:sp>
      <p:pic>
        <p:nvPicPr>
          <p:cNvPr id="2052" name="Picture 4"/>
          <p:cNvPicPr>
            <a:picLocks noChangeAspect="1" noChangeArrowheads="1"/>
          </p:cNvPicPr>
          <p:nvPr/>
        </p:nvPicPr>
        <p:blipFill>
          <a:blip r:embed="rId4" cstate="print"/>
          <a:srcRect l="35944" t="30208" r="10761" b="12500"/>
          <a:stretch>
            <a:fillRect/>
          </a:stretch>
        </p:blipFill>
        <p:spPr bwMode="auto">
          <a:xfrm>
            <a:off x="1752600" y="2590800"/>
            <a:ext cx="69342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u="sng" dirty="0" smtClean="0"/>
              <a:t/>
            </a:r>
            <a:br>
              <a:rPr lang="en-US" sz="2800" u="sng" dirty="0" smtClean="0"/>
            </a:br>
            <a:r>
              <a:rPr lang="en-US" sz="2800" dirty="0" smtClean="0"/>
              <a:t>In </a:t>
            </a:r>
            <a:r>
              <a:rPr lang="en-US" sz="2800" dirty="0" smtClean="0"/>
              <a:t>which range </a:t>
            </a:r>
            <a:r>
              <a:rPr lang="en-US" sz="2800" dirty="0" smtClean="0"/>
              <a:t>Average </a:t>
            </a:r>
            <a:r>
              <a:rPr lang="en-US" sz="2800" dirty="0" smtClean="0"/>
              <a:t>price lies, what is distribution look </a:t>
            </a:r>
            <a:r>
              <a:rPr lang="en-US" sz="2800" dirty="0" smtClean="0"/>
              <a:t>like?</a:t>
            </a:r>
            <a:br>
              <a:rPr lang="en-US" sz="2800" dirty="0" smtClean="0"/>
            </a:br>
            <a:endParaRPr lang="en-US" sz="2800" dirty="0"/>
          </a:p>
        </p:txBody>
      </p:sp>
      <p:sp>
        <p:nvSpPr>
          <p:cNvPr id="6" name="Content Placeholder 5"/>
          <p:cNvSpPr>
            <a:spLocks noGrp="1"/>
          </p:cNvSpPr>
          <p:nvPr>
            <p:ph idx="1"/>
          </p:nvPr>
        </p:nvSpPr>
        <p:spPr/>
        <p:txBody>
          <a:bodyPr>
            <a:normAutofit/>
          </a:bodyPr>
          <a:lstStyle/>
          <a:p>
            <a:pPr>
              <a:buNone/>
            </a:pPr>
            <a:r>
              <a:rPr lang="en-US" sz="2000" dirty="0" smtClean="0"/>
              <a:t>Average Price distribution shows that for most cases price of </a:t>
            </a:r>
            <a:endParaRPr lang="en-US" sz="2000" dirty="0" smtClean="0"/>
          </a:p>
          <a:p>
            <a:pPr>
              <a:buNone/>
            </a:pPr>
            <a:r>
              <a:rPr lang="en-US" sz="2000" dirty="0" smtClean="0"/>
              <a:t>avocado </a:t>
            </a:r>
            <a:r>
              <a:rPr lang="en-US" sz="2000" dirty="0" smtClean="0"/>
              <a:t>is between 1.1, </a:t>
            </a:r>
            <a:r>
              <a:rPr lang="en-US" sz="2000" dirty="0" smtClean="0"/>
              <a:t>1.4</a:t>
            </a:r>
            <a:endParaRPr lang="en-US" sz="2000" dirty="0"/>
          </a:p>
        </p:txBody>
      </p:sp>
      <p:pic>
        <p:nvPicPr>
          <p:cNvPr id="7" name="Picture 6" descr="img1.png"/>
          <p:cNvPicPr>
            <a:picLocks noChangeAspect="1"/>
          </p:cNvPicPr>
          <p:nvPr/>
        </p:nvPicPr>
        <p:blipFill>
          <a:blip r:embed="rId2" cstate="print"/>
          <a:stretch>
            <a:fillRect/>
          </a:stretch>
        </p:blipFill>
        <p:spPr>
          <a:xfrm>
            <a:off x="1143000" y="2209800"/>
            <a:ext cx="7772416" cy="436169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u="sng" dirty="0" smtClean="0"/>
              <a:t/>
            </a:r>
            <a:br>
              <a:rPr lang="en-US" sz="2800" u="sng" dirty="0" smtClean="0"/>
            </a:br>
            <a:r>
              <a:rPr lang="en-US" sz="2800" dirty="0" smtClean="0"/>
              <a:t>How Average price is distributed over the months for Conventional and Organic Types</a:t>
            </a:r>
            <a:r>
              <a:rPr lang="en-US" sz="2800" dirty="0" smtClean="0"/>
              <a:t>?</a:t>
            </a:r>
            <a:r>
              <a:rPr lang="en-US" sz="2800" u="sng" dirty="0" smtClean="0"/>
              <a:t/>
            </a:r>
            <a:br>
              <a:rPr lang="en-US" sz="2800" u="sng" dirty="0" smtClean="0"/>
            </a:br>
            <a:endParaRPr lang="en-US" sz="2800" u="sng" dirty="0"/>
          </a:p>
        </p:txBody>
      </p:sp>
      <p:sp>
        <p:nvSpPr>
          <p:cNvPr id="6" name="Content Placeholder 5"/>
          <p:cNvSpPr>
            <a:spLocks noGrp="1"/>
          </p:cNvSpPr>
          <p:nvPr>
            <p:ph idx="1"/>
          </p:nvPr>
        </p:nvSpPr>
        <p:spPr/>
        <p:txBody>
          <a:bodyPr>
            <a:normAutofit/>
          </a:bodyPr>
          <a:lstStyle/>
          <a:p>
            <a:pPr>
              <a:buNone/>
            </a:pPr>
            <a:r>
              <a:rPr lang="en-US" sz="2000" dirty="0" smtClean="0"/>
              <a:t>Looks like there was a hike between </a:t>
            </a:r>
            <a:r>
              <a:rPr lang="en-US" sz="2000" b="1" dirty="0" smtClean="0"/>
              <a:t>months 8 – 10</a:t>
            </a:r>
            <a:r>
              <a:rPr lang="en-US" sz="2000" dirty="0" smtClean="0"/>
              <a:t> for </a:t>
            </a:r>
            <a:endParaRPr lang="en-US" sz="2000" dirty="0" smtClean="0"/>
          </a:p>
          <a:p>
            <a:pPr>
              <a:buNone/>
            </a:pPr>
            <a:r>
              <a:rPr lang="en-US" sz="2000" dirty="0" smtClean="0"/>
              <a:t>both </a:t>
            </a:r>
            <a:r>
              <a:rPr lang="en-US" sz="2000" dirty="0" smtClean="0"/>
              <a:t>Conventional and Organic type of </a:t>
            </a:r>
            <a:r>
              <a:rPr lang="en-US" sz="2000" dirty="0" smtClean="0"/>
              <a:t>Avocados prices.</a:t>
            </a:r>
            <a:endParaRPr lang="en-US" sz="2000" dirty="0"/>
          </a:p>
        </p:txBody>
      </p:sp>
      <p:pic>
        <p:nvPicPr>
          <p:cNvPr id="5" name="Picture 4" descr="img2.png"/>
          <p:cNvPicPr>
            <a:picLocks noChangeAspect="1"/>
          </p:cNvPicPr>
          <p:nvPr/>
        </p:nvPicPr>
        <p:blipFill>
          <a:blip r:embed="rId2" cstate="print"/>
          <a:stretch>
            <a:fillRect/>
          </a:stretch>
        </p:blipFill>
        <p:spPr>
          <a:xfrm>
            <a:off x="1371600" y="2438400"/>
            <a:ext cx="7391400" cy="421388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u="sng" dirty="0" smtClean="0"/>
              <a:t/>
            </a:r>
            <a:br>
              <a:rPr lang="en-US" sz="2800" u="sng" dirty="0" smtClean="0"/>
            </a:br>
            <a:r>
              <a:rPr lang="en-US" sz="2800" dirty="0" smtClean="0"/>
              <a:t> Linear Regression </a:t>
            </a:r>
            <a:r>
              <a:rPr lang="en-US" sz="2800" b="1" dirty="0" smtClean="0"/>
              <a:t/>
            </a:r>
            <a:br>
              <a:rPr lang="en-US" sz="2800" b="1" dirty="0" smtClean="0"/>
            </a:br>
            <a:r>
              <a:rPr lang="en-US" sz="2800" u="sng" dirty="0" smtClean="0"/>
              <a:t/>
            </a:r>
            <a:br>
              <a:rPr lang="en-US" sz="2800" u="sng" dirty="0" smtClean="0"/>
            </a:br>
            <a:endParaRPr lang="en-US" sz="2800" u="sng" dirty="0"/>
          </a:p>
        </p:txBody>
      </p:sp>
      <p:sp>
        <p:nvSpPr>
          <p:cNvPr id="6" name="Content Placeholder 5"/>
          <p:cNvSpPr>
            <a:spLocks noGrp="1"/>
          </p:cNvSpPr>
          <p:nvPr>
            <p:ph idx="1"/>
          </p:nvPr>
        </p:nvSpPr>
        <p:spPr/>
        <p:txBody>
          <a:bodyPr>
            <a:normAutofit/>
          </a:bodyPr>
          <a:lstStyle/>
          <a:p>
            <a:pPr>
              <a:buNone/>
            </a:pPr>
            <a:r>
              <a:rPr lang="en-US" sz="2000" dirty="0" smtClean="0"/>
              <a:t>Let's apply Linear Regression </a:t>
            </a:r>
            <a:r>
              <a:rPr lang="en-US" sz="2000" dirty="0" smtClean="0"/>
              <a:t>Algorithm </a:t>
            </a:r>
            <a:r>
              <a:rPr lang="en-US" sz="2000" dirty="0" smtClean="0"/>
              <a:t>because our Target </a:t>
            </a:r>
            <a:endParaRPr lang="en-US" sz="2000" dirty="0" smtClean="0"/>
          </a:p>
          <a:p>
            <a:pPr>
              <a:buNone/>
            </a:pPr>
            <a:r>
              <a:rPr lang="en-US" sz="2000" dirty="0" smtClean="0"/>
              <a:t>variable </a:t>
            </a:r>
            <a:r>
              <a:rPr lang="en-US" sz="2000" dirty="0" smtClean="0"/>
              <a:t>'</a:t>
            </a:r>
            <a:r>
              <a:rPr lang="en-US" sz="2000" dirty="0" err="1" smtClean="0"/>
              <a:t>AveragePrice</a:t>
            </a:r>
            <a:r>
              <a:rPr lang="en-US" sz="2000" dirty="0" smtClean="0"/>
              <a:t>' is continuous</a:t>
            </a:r>
            <a:r>
              <a:rPr lang="en-US" sz="2000" dirty="0" smtClean="0"/>
              <a:t>.</a:t>
            </a:r>
          </a:p>
          <a:p>
            <a:pPr>
              <a:buNone/>
            </a:pPr>
            <a:endParaRPr lang="en-US" sz="2000" dirty="0" smtClean="0"/>
          </a:p>
          <a:p>
            <a:pPr>
              <a:buNone/>
            </a:pPr>
            <a:r>
              <a:rPr lang="en-US" sz="2000" dirty="0" smtClean="0"/>
              <a:t>MAE: 0.23297133291665678 </a:t>
            </a:r>
            <a:endParaRPr lang="en-US" sz="2000" dirty="0" smtClean="0"/>
          </a:p>
          <a:p>
            <a:pPr>
              <a:buNone/>
            </a:pPr>
            <a:r>
              <a:rPr lang="en-US" sz="2000" dirty="0" smtClean="0"/>
              <a:t>MSE</a:t>
            </a:r>
            <a:r>
              <a:rPr lang="en-US" sz="2000" dirty="0" smtClean="0"/>
              <a:t>: 0.09108802805350158 </a:t>
            </a:r>
            <a:endParaRPr lang="en-US" sz="2000" dirty="0" smtClean="0"/>
          </a:p>
          <a:p>
            <a:pPr>
              <a:buNone/>
            </a:pPr>
            <a:r>
              <a:rPr lang="en-US" sz="2000" dirty="0" smtClean="0"/>
              <a:t>RMSE</a:t>
            </a:r>
            <a:r>
              <a:rPr lang="en-US" sz="2000" dirty="0" smtClean="0"/>
              <a:t>: </a:t>
            </a:r>
            <a:r>
              <a:rPr lang="en-US" sz="2000" dirty="0" smtClean="0"/>
              <a:t>0.3018079323899582</a:t>
            </a:r>
          </a:p>
          <a:p>
            <a:pPr>
              <a:buNone/>
            </a:pPr>
            <a:endParaRPr lang="en-US" sz="2000" dirty="0" smtClean="0"/>
          </a:p>
          <a:p>
            <a:pPr>
              <a:buNone/>
            </a:pPr>
            <a:r>
              <a:rPr lang="en-US" sz="2000" dirty="0" smtClean="0"/>
              <a:t>The RMSE is low so we can say that we do have a good </a:t>
            </a:r>
            <a:r>
              <a:rPr lang="en-US" sz="2000" dirty="0" smtClean="0"/>
              <a:t>model,</a:t>
            </a:r>
          </a:p>
          <a:p>
            <a:pPr>
              <a:buNone/>
            </a:pPr>
            <a:r>
              <a:rPr lang="en-US" sz="2000" dirty="0" smtClean="0"/>
              <a:t>but </a:t>
            </a:r>
            <a:r>
              <a:rPr lang="en-US" sz="2000" dirty="0" smtClean="0"/>
              <a:t>lets check to be more sure.</a:t>
            </a: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t>As </a:t>
            </a:r>
            <a:r>
              <a:rPr lang="en-US" sz="1800" dirty="0" smtClean="0"/>
              <a:t>we can see that we don't have a straight </a:t>
            </a:r>
            <a:r>
              <a:rPr lang="en-US" sz="1800" dirty="0" smtClean="0"/>
              <a:t>line,  we are </a:t>
            </a:r>
            <a:r>
              <a:rPr lang="en-US" sz="1800" dirty="0" smtClean="0"/>
              <a:t>not sure that this is the best model we can apply on our data</a:t>
            </a:r>
            <a:r>
              <a:rPr lang="en-US" sz="1800" dirty="0" smtClean="0"/>
              <a:t>.</a:t>
            </a:r>
            <a:r>
              <a:rPr lang="en-US" sz="1800" u="sng" dirty="0" smtClean="0"/>
              <a:t/>
            </a:r>
            <a:br>
              <a:rPr lang="en-US" sz="1800" u="sng" dirty="0" smtClean="0"/>
            </a:br>
            <a:endParaRPr lang="en-US" sz="1800" u="sng" dirty="0"/>
          </a:p>
        </p:txBody>
      </p:sp>
      <p:sp>
        <p:nvSpPr>
          <p:cNvPr id="6" name="Content Placeholder 5"/>
          <p:cNvSpPr>
            <a:spLocks noGrp="1"/>
          </p:cNvSpPr>
          <p:nvPr>
            <p:ph idx="1"/>
          </p:nvPr>
        </p:nvSpPr>
        <p:spPr/>
        <p:txBody>
          <a:bodyPr>
            <a:normAutofit/>
          </a:bodyPr>
          <a:lstStyle/>
          <a:p>
            <a:pPr>
              <a:buNone/>
            </a:pPr>
            <a:r>
              <a:rPr lang="en-US" sz="2000" dirty="0" smtClean="0"/>
              <a:t> </a:t>
            </a:r>
          </a:p>
          <a:p>
            <a:pPr>
              <a:buNone/>
            </a:pPr>
            <a:endParaRPr lang="en-US" sz="2000" dirty="0" smtClean="0"/>
          </a:p>
        </p:txBody>
      </p:sp>
      <p:pic>
        <p:nvPicPr>
          <p:cNvPr id="4" name="Picture 3" descr="img3.png"/>
          <p:cNvPicPr>
            <a:picLocks noChangeAspect="1"/>
          </p:cNvPicPr>
          <p:nvPr/>
        </p:nvPicPr>
        <p:blipFill>
          <a:blip r:embed="rId2" cstate="print"/>
          <a:stretch>
            <a:fillRect/>
          </a:stretch>
        </p:blipFill>
        <p:spPr>
          <a:xfrm>
            <a:off x="1676400" y="1295400"/>
            <a:ext cx="6355093" cy="445313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u="sng" dirty="0" smtClean="0"/>
              <a:t/>
            </a:r>
            <a:br>
              <a:rPr lang="en-US" sz="2800" u="sng" dirty="0" smtClean="0"/>
            </a:br>
            <a:r>
              <a:rPr lang="en-US" sz="2800" dirty="0" smtClean="0"/>
              <a:t> </a:t>
            </a:r>
            <a:r>
              <a:rPr lang="en-US" sz="2800" b="1" dirty="0" smtClean="0"/>
              <a:t>Decision Tree Regression model </a:t>
            </a:r>
            <a:br>
              <a:rPr lang="en-US" sz="2800" b="1" dirty="0" smtClean="0"/>
            </a:br>
            <a:r>
              <a:rPr lang="en-US" sz="2800" u="sng" dirty="0" smtClean="0"/>
              <a:t/>
            </a:r>
            <a:br>
              <a:rPr lang="en-US" sz="2800" u="sng" dirty="0" smtClean="0"/>
            </a:br>
            <a:endParaRPr lang="en-US" sz="2800" u="sng" dirty="0"/>
          </a:p>
        </p:txBody>
      </p:sp>
      <p:sp>
        <p:nvSpPr>
          <p:cNvPr id="6" name="Content Placeholder 5"/>
          <p:cNvSpPr>
            <a:spLocks noGrp="1"/>
          </p:cNvSpPr>
          <p:nvPr>
            <p:ph idx="1"/>
          </p:nvPr>
        </p:nvSpPr>
        <p:spPr/>
        <p:txBody>
          <a:bodyPr>
            <a:normAutofit/>
          </a:bodyPr>
          <a:lstStyle/>
          <a:p>
            <a:pPr>
              <a:buNone/>
            </a:pPr>
            <a:r>
              <a:rPr lang="en-US" sz="2000" dirty="0" smtClean="0"/>
              <a:t>MAE</a:t>
            </a:r>
            <a:r>
              <a:rPr lang="en-US" sz="2000" dirty="0" smtClean="0"/>
              <a:t>: </a:t>
            </a:r>
            <a:r>
              <a:rPr lang="en-US" sz="2000" dirty="0" smtClean="0"/>
              <a:t>0.1373123287671233</a:t>
            </a:r>
          </a:p>
          <a:p>
            <a:pPr>
              <a:buNone/>
            </a:pPr>
            <a:r>
              <a:rPr lang="en-US" sz="2000" dirty="0" smtClean="0"/>
              <a:t>MSE</a:t>
            </a:r>
            <a:r>
              <a:rPr lang="en-US" sz="2000" dirty="0" smtClean="0"/>
              <a:t>: </a:t>
            </a:r>
            <a:r>
              <a:rPr lang="en-US" sz="2000" dirty="0" smtClean="0"/>
              <a:t>0.046453890410958903</a:t>
            </a:r>
          </a:p>
          <a:p>
            <a:pPr>
              <a:buNone/>
            </a:pPr>
            <a:r>
              <a:rPr lang="en-US" sz="2000" dirty="0" smtClean="0"/>
              <a:t>RMSE</a:t>
            </a:r>
            <a:r>
              <a:rPr lang="en-US" sz="2000" dirty="0" smtClean="0"/>
              <a:t>: 0.2155316459616984</a:t>
            </a:r>
            <a:endParaRPr lang="en-US" sz="2000" dirty="0" smtClean="0"/>
          </a:p>
          <a:p>
            <a:pPr>
              <a:buNone/>
            </a:pPr>
            <a:endParaRPr lang="en-US" sz="2000" dirty="0" smtClean="0"/>
          </a:p>
          <a:p>
            <a:pPr>
              <a:buNone/>
            </a:pPr>
            <a:r>
              <a:rPr lang="en-US" sz="2000" dirty="0" smtClean="0"/>
              <a:t>Very Nice, RMSE is lower than as </a:t>
            </a:r>
            <a:r>
              <a:rPr lang="en-US" sz="2000" dirty="0" smtClean="0"/>
              <a:t>compared </a:t>
            </a:r>
            <a:r>
              <a:rPr lang="en-US" sz="2000" dirty="0" smtClean="0"/>
              <a:t>to Linear Regress</a:t>
            </a:r>
            <a:r>
              <a:rPr lang="en-US" sz="2000" b="1" dirty="0" smtClean="0"/>
              <a:t>ion</a:t>
            </a:r>
            <a:r>
              <a:rPr lang="en-US" sz="2000" dirty="0" smtClean="0"/>
              <a:t>.</a:t>
            </a:r>
            <a:endParaRPr lang="en-US" sz="2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TotalTime>
  <Words>287</Words>
  <Application>Microsoft Office PowerPoint</Application>
  <PresentationFormat>On-screen Show (4:3)</PresentationFormat>
  <Paragraphs>56</Paragraphs>
  <Slides>13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Solstice</vt:lpstr>
      <vt:lpstr>Package</vt:lpstr>
      <vt:lpstr>Avocado Dataset Analysis and ML Prediction</vt:lpstr>
      <vt:lpstr>Avocados are a stone fruit with a creamy texture that grow in warm climates. Their potential health benefits include improving digestion, decreasing risk of depression, and protection against cancer.</vt:lpstr>
      <vt:lpstr>Data Visualization </vt:lpstr>
      <vt:lpstr>Which type of Avocados are more in demand (Conventional or Organic)? </vt:lpstr>
      <vt:lpstr> In which range Average price lies, what is distribution look like? </vt:lpstr>
      <vt:lpstr> How Average price is distributed over the months for Conventional and Organic Types? </vt:lpstr>
      <vt:lpstr>  Linear Regression   </vt:lpstr>
      <vt:lpstr>As we can see that we don't have a straight line,  we are not sure that this is the best model we can apply on our data. </vt:lpstr>
      <vt:lpstr>  Decision Tree Regression model   </vt:lpstr>
      <vt:lpstr>Nice, here we can see that we nearly have a straight line, in other words its better than the Linear regression model. </vt:lpstr>
      <vt:lpstr>  Random Forest Regressor Model  </vt:lpstr>
      <vt:lpstr>Here we can see that data points are very close to straight line.  It is considered to be good model because RMSE is very less “0.15” </vt:lpstr>
      <vt:lpstr>Conclusions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Avocado Dataset Analysis and ML Prediction</dc:title>
  <dc:creator>user</dc:creator>
  <cp:lastModifiedBy>user</cp:lastModifiedBy>
  <cp:revision>11</cp:revision>
  <dcterms:created xsi:type="dcterms:W3CDTF">2019-10-13T11:21:47Z</dcterms:created>
  <dcterms:modified xsi:type="dcterms:W3CDTF">2019-10-13T12:02:25Z</dcterms:modified>
</cp:coreProperties>
</file>