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6858000" cx="12192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3">
          <p15:clr>
            <a:srgbClr val="A4A3A4"/>
          </p15:clr>
        </p15:guide>
        <p15:guide id="2" pos="24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hwFhddmOIJ2FxM1udTsMZzs3V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3AC1FF-EBA5-45BC-9E92-6F8AE2BF8D0D}">
  <a:tblStyle styleId="{A63AC1FF-EBA5-45BC-9E92-6F8AE2BF8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3" orient="horz"/>
        <p:guide pos="2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itationmachine.net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cc1f2d35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200"/>
              <a:buFont typeface="Roboto"/>
              <a:buChar char="•"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13cc1f2d354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d3d9ef2bb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What models did we think about and why we chose Linear Regression? </a:t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13d3d9ef2bb_5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3d9ef2b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200"/>
              <a:buFont typeface="Roboto"/>
              <a:buChar char="•"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13d3d9ef2bb_5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d3d9ef2bb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200"/>
              <a:buFont typeface="Roboto"/>
              <a:buChar char="•"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13d3d9ef2bb_6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3d9ef2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200"/>
              <a:buFont typeface="Roboto"/>
              <a:buChar char="•"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3d3d9ef2bb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3d9ef2bb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3d9ef2b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d3d9ef2bb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d3d9ef2b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Fatalities and injured are highly correlated. We combined them into a derived variable -  total_victims. We will be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cc1f2d3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3cc1f2d35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d3d9ef2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What models did we think about and why we chose Linear Regression? </a:t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13d3d9ef2bb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3d9ef2b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Further go through EDA</a:t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13d3d9ef2bb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daed7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13cdaed74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d3d9ef2bb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Further go through EDA</a:t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13d3d9ef2bb_5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c5dbfd1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13c5dbfd12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c5dbfd12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13c5dbfd12e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d3d9ef2b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13d3d9ef2bb_5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d3d9ef2bb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g13d3d9ef2bb_5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d3d9ef2bb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Further go through EDA</a:t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13d3d9ef2bb_1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d3d9ef2bb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What models did we think about and why we chose Linear Regression? </a:t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13d3d9ef2bb_5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cc1f2d3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13cc1f2d35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d3d9ef2bb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g13d3d9ef2bb_1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d3d9ef2bb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200"/>
              <a:buFont typeface="Roboto"/>
              <a:buChar char="•"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13d3d9ef2bb_1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cc1f2d3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13cc1f2d354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d3d9ef2bb_1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https://www.citationmachine.net/</a:t>
            </a:r>
            <a:br>
              <a:rPr lang="en-US" sz="12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APA7</a:t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13d3d9ef2bb_1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c5dbfd12e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13c5dbfd12e_8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cc1f2d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13cc1f2d35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cc1f2d3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13cc1f2d35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cc1f2d3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13cc1f2d354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cc1f2d3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3cc1f2d35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cc1f2d3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200"/>
              <a:buFont typeface="Roboto"/>
              <a:buChar char="•"/>
            </a:pPr>
            <a:r>
              <a:t/>
            </a:r>
            <a:endParaRPr sz="12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13cc1f2d354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0"/>
          <p:cNvSpPr txBox="1"/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4200"/>
              <a:buFont typeface="Roboto"/>
              <a:buNone/>
              <a:defRPr b="1" i="0" sz="42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" type="subTitle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85743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5743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 rot="5400000">
            <a:off x="75906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 rot="5400000">
            <a:off x="1875632" y="-1129506"/>
            <a:ext cx="5811838" cy="8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idx="1" type="body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2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379048" y="1215483"/>
            <a:ext cx="5615353" cy="422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2" type="body"/>
          </p:nvPr>
        </p:nvSpPr>
        <p:spPr>
          <a:xfrm>
            <a:off x="6197600" y="1215483"/>
            <a:ext cx="5613400" cy="422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381001" y="1235113"/>
            <a:ext cx="561763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24"/>
          <p:cNvSpPr txBox="1"/>
          <p:nvPr>
            <p:ph idx="2" type="body"/>
          </p:nvPr>
        </p:nvSpPr>
        <p:spPr>
          <a:xfrm>
            <a:off x="381001" y="2078658"/>
            <a:ext cx="5617633" cy="3362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3" type="body"/>
          </p:nvPr>
        </p:nvSpPr>
        <p:spPr>
          <a:xfrm>
            <a:off x="6172200" y="1235113"/>
            <a:ext cx="5638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4"/>
          <p:cNvSpPr txBox="1"/>
          <p:nvPr>
            <p:ph idx="4" type="body"/>
          </p:nvPr>
        </p:nvSpPr>
        <p:spPr>
          <a:xfrm>
            <a:off x="6172200" y="2078658"/>
            <a:ext cx="5638800" cy="3362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4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title"/>
          </p:nvPr>
        </p:nvSpPr>
        <p:spPr>
          <a:xfrm>
            <a:off x="381001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4313768" y="457201"/>
            <a:ext cx="749723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27"/>
          <p:cNvSpPr txBox="1"/>
          <p:nvPr>
            <p:ph idx="2" type="body"/>
          </p:nvPr>
        </p:nvSpPr>
        <p:spPr>
          <a:xfrm>
            <a:off x="381001" y="2274849"/>
            <a:ext cx="3932767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381001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/>
          <p:nvPr>
            <p:ph idx="2" type="pic"/>
          </p:nvPr>
        </p:nvSpPr>
        <p:spPr>
          <a:xfrm>
            <a:off x="4313768" y="457201"/>
            <a:ext cx="7497233" cy="4983934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81001" y="2274850"/>
            <a:ext cx="3932767" cy="316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28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 rot="5400000">
            <a:off x="3983175" y="-2386690"/>
            <a:ext cx="4225650" cy="11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1" Type="http://schemas.openxmlformats.org/officeDocument/2006/relationships/image" Target="../media/image15.png"/><Relationship Id="rId10" Type="http://schemas.openxmlformats.org/officeDocument/2006/relationships/image" Target="../media/image19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2998851" y="926757"/>
            <a:ext cx="5564381" cy="2866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4200"/>
              <a:buFont typeface="Roboto"/>
              <a:buNone/>
            </a:pPr>
            <a:r>
              <a:rPr lang="en-US"/>
              <a:t>Final Presentation - 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4200"/>
              <a:buFont typeface="Roboto"/>
              <a:buNone/>
            </a:pPr>
            <a:r>
              <a:rPr lang="en-US" sz="2500"/>
              <a:t>Impact on Gun Industries Stock after Mass Shooting</a:t>
            </a:r>
            <a:endParaRPr sz="2500"/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2998850" y="3913388"/>
            <a:ext cx="6795913" cy="168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57437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57437"/>
              </a:buClr>
              <a:buSzPts val="1800"/>
              <a:buNone/>
            </a:pPr>
            <a:r>
              <a:rPr lang="en-US"/>
              <a:t>Javier Sanmiguel, Madhu Mudigonda, Shainu Prakash, and Thanigaivel Shanmugam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57437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57437"/>
              </a:buClr>
              <a:buSzPts val="1800"/>
              <a:buNone/>
            </a:pPr>
            <a:r>
              <a:rPr lang="en-US"/>
              <a:t>07/16/2022</a:t>
            </a:r>
            <a:endParaRPr sz="1800">
              <a:solidFill>
                <a:srgbClr val="8574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cc1f2d354_0_42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Data Preparation - Stock Prices</a:t>
            </a:r>
            <a:endParaRPr/>
          </a:p>
        </p:txBody>
      </p:sp>
      <p:sp>
        <p:nvSpPr>
          <p:cNvPr id="130" name="Google Shape;130;g13cc1f2d354_0_42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Additional </a:t>
            </a:r>
            <a:r>
              <a:rPr lang="en-US"/>
              <a:t>Stock data is imported from </a:t>
            </a:r>
            <a:r>
              <a:rPr lang="en-US"/>
              <a:t>Yahoo finance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Portfolio created based on </a:t>
            </a:r>
            <a:r>
              <a:rPr lang="en-US"/>
              <a:t>market capitalization weights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Calculated technical indicators - SMA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Calculated technical indicator MOM - Momentum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d3d9ef2bb_5_10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36" name="Google Shape;136;g13d3d9ef2bb_5_10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Imputation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Handled </a:t>
            </a:r>
            <a:r>
              <a:rPr lang="en-US"/>
              <a:t>mass shooting events that occurred on weekends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Transformation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Cleaned the mass shooting data to get the location and dates field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Created Portfolio return for portfolio gun industry stocks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Calculated</a:t>
            </a:r>
            <a:r>
              <a:rPr lang="en-US"/>
              <a:t> </a:t>
            </a:r>
            <a:r>
              <a:rPr lang="en-US"/>
              <a:t>SMA- Short and Long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Calculated Momentum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3d9ef2bb_5_15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Key Variables</a:t>
            </a:r>
            <a:endParaRPr/>
          </a:p>
        </p:txBody>
      </p:sp>
      <p:sp>
        <p:nvSpPr>
          <p:cNvPr id="142" name="Google Shape;142;g13d3d9ef2bb_5_15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Merged Gun industry stock data with US mass shooting using event dates.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g13d3d9ef2bb_5_15"/>
          <p:cNvGraphicFramePr/>
          <p:nvPr/>
        </p:nvGraphicFramePr>
        <p:xfrm>
          <a:off x="1289375" y="2432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{A63AC1FF-EBA5-45BC-9E92-6F8AE2BF8D0D}</a:tableStyleId>
              </a:tblPr>
              <a:tblGrid>
                <a:gridCol w="2783575"/>
                <a:gridCol w="1505225"/>
                <a:gridCol w="3964900"/>
              </a:tblGrid>
              <a:tr h="4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Key Variables</a:t>
                      </a:r>
                      <a:endParaRPr b="1" sz="20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Type</a:t>
                      </a:r>
                      <a:endParaRPr b="1" sz="20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Notes</a:t>
                      </a:r>
                      <a:endParaRPr b="1" sz="20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Mass Shooting Event Date</a:t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Independent</a:t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Number of Fatalities</a:t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Independent</a:t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Total Injured</a:t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Independent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Total Victims</a:t>
                      </a:r>
                      <a:endParaRPr b="1"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Independent</a:t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0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Adjusted Close Price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Dependent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Adjusted close price of the gun industry stocks.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Portfolio Returns of the Gun Stocks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Dependent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Used Market Cap Weights to create the Portfolio.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d3d9ef2bb_6_7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Key Variables</a:t>
            </a:r>
            <a:endParaRPr i="1"/>
          </a:p>
        </p:txBody>
      </p:sp>
      <p:graphicFrame>
        <p:nvGraphicFramePr>
          <p:cNvPr id="149" name="Google Shape;149;g13d3d9ef2bb_6_7"/>
          <p:cNvGraphicFramePr/>
          <p:nvPr/>
        </p:nvGraphicFramePr>
        <p:xfrm>
          <a:off x="1422775" y="2252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{A63AC1FF-EBA5-45BC-9E92-6F8AE2BF8D0D}</a:tableStyleId>
              </a:tblPr>
              <a:tblGrid>
                <a:gridCol w="4302750"/>
                <a:gridCol w="1418100"/>
                <a:gridCol w="2860425"/>
              </a:tblGrid>
              <a:tr h="39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Key Variables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Type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Notes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Simple Moving Average (SMA - Short 2 days) 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Dependent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Calculated</a:t>
                      </a:r>
                      <a:r>
                        <a:rPr lang="en-US" sz="1300"/>
                        <a:t> from Portfolio Returns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Simple Moving Average (SMA - Long 15 days) 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Dependent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Calculated from Portfolio Returns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Momentum of the portfolio returns (2,3,5,10,15 and 20)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Dependent</a:t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Calculated from Portfolio Returns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0" marB="0" marR="0" marL="91425" anchor="ctr">
                    <a:lnL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2A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d3d9ef2bb_1_10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Challenges / Interesting Finds</a:t>
            </a:r>
            <a:endParaRPr/>
          </a:p>
        </p:txBody>
      </p:sp>
      <p:sp>
        <p:nvSpPr>
          <p:cNvPr id="155" name="Google Shape;155;g13d3d9ef2bb_1_10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stock market is closed on the weekends and holidays, so we had to shift the event dates to next trading day of the stock market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Initially we started with 10 companies, but due to limited stock history we dropped it to 6 companies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Many of the companies cater to multiple markets like sporting goods, safety goods not just guns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There are only two gun </a:t>
            </a:r>
            <a:r>
              <a:rPr lang="en-US"/>
              <a:t>manufacturers</a:t>
            </a:r>
            <a:r>
              <a:rPr lang="en-US"/>
              <a:t> publicly traded in the USA. the great </a:t>
            </a:r>
            <a:r>
              <a:rPr lang="en-US"/>
              <a:t>majority</a:t>
            </a:r>
            <a:r>
              <a:rPr lang="en-US"/>
              <a:t> are private companies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3d9ef2bb_1_31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Charts</a:t>
            </a:r>
            <a:endParaRPr/>
          </a:p>
        </p:txBody>
      </p:sp>
      <p:pic>
        <p:nvPicPr>
          <p:cNvPr id="161" name="Google Shape;161;g13d3d9ef2bb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975" y="1227150"/>
            <a:ext cx="5718776" cy="451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3d3d9ef2bb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13" y="3626400"/>
            <a:ext cx="3965565" cy="23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3d3d9ef2bb_1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50" y="1215625"/>
            <a:ext cx="4076900" cy="23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d3d9ef2bb_1_42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plot</a:t>
            </a:r>
            <a:endParaRPr/>
          </a:p>
        </p:txBody>
      </p:sp>
      <p:pic>
        <p:nvPicPr>
          <p:cNvPr id="169" name="Google Shape;169;g13d3d9ef2bb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25" y="1275375"/>
            <a:ext cx="5629875" cy="4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d3d9ef2bb_1_42"/>
          <p:cNvSpPr txBox="1"/>
          <p:nvPr/>
        </p:nvSpPr>
        <p:spPr>
          <a:xfrm>
            <a:off x="7666125" y="2071475"/>
            <a:ext cx="3554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Based on the analysis we will be considering the below parameters for modeling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Injured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Fatalities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SMA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Momentum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cc1f2d354_0_19"/>
          <p:cNvSpPr txBox="1"/>
          <p:nvPr>
            <p:ph type="title"/>
          </p:nvPr>
        </p:nvSpPr>
        <p:spPr>
          <a:xfrm>
            <a:off x="1754825" y="1808475"/>
            <a:ext cx="6293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 sz="10000"/>
              <a:t>Modeling</a:t>
            </a:r>
            <a:endParaRPr sz="10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d3d9ef2bb_3_0"/>
          <p:cNvSpPr txBox="1"/>
          <p:nvPr>
            <p:ph type="title"/>
          </p:nvPr>
        </p:nvSpPr>
        <p:spPr>
          <a:xfrm>
            <a:off x="381000" y="2448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Modeling Approach</a:t>
            </a:r>
            <a:endParaRPr/>
          </a:p>
        </p:txBody>
      </p:sp>
      <p:sp>
        <p:nvSpPr>
          <p:cNvPr id="181" name="Google Shape;181;g13d3d9ef2bb_3_0"/>
          <p:cNvSpPr txBox="1"/>
          <p:nvPr>
            <p:ph idx="1" type="body"/>
          </p:nvPr>
        </p:nvSpPr>
        <p:spPr>
          <a:xfrm>
            <a:off x="381000" y="1215474"/>
            <a:ext cx="11430000" cy="4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Hypothesis : Negative impact on Market returns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Linear regression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 hypothesized model: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Portfolio Return ~ # injured + fatalities per shooting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Portfolio Return ~ SMA and Momentum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Dataset: Time series data of US Mass shooting events + Top Gun Industry stocks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Training data: 2010-01-01 to 2019-12-31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 data: 2020-01-01 to 2022-06-15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d3d9ef2bb_10_0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Model Selection Process</a:t>
            </a:r>
            <a:endParaRPr/>
          </a:p>
        </p:txBody>
      </p:sp>
      <p:graphicFrame>
        <p:nvGraphicFramePr>
          <p:cNvPr id="187" name="Google Shape;187;g13d3d9ef2bb_10_0"/>
          <p:cNvGraphicFramePr/>
          <p:nvPr/>
        </p:nvGraphicFramePr>
        <p:xfrm>
          <a:off x="528900" y="101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{A63AC1FF-EBA5-45BC-9E92-6F8AE2BF8D0D}</a:tableStyleId>
              </a:tblPr>
              <a:tblGrid>
                <a:gridCol w="1030150"/>
                <a:gridCol w="3964350"/>
                <a:gridCol w="1094825"/>
                <a:gridCol w="1316575"/>
                <a:gridCol w="3718875"/>
              </a:tblGrid>
              <a:tr h="39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 </a:t>
                      </a:r>
                      <a:r>
                        <a:rPr b="1" lang="en-US"/>
                        <a:t>Formula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</a:t>
                      </a:r>
                      <a:r>
                        <a:rPr b="1" baseline="30000" lang="en-US"/>
                        <a:t>2</a:t>
                      </a:r>
                      <a:endParaRPr b="1"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Adjusted 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="1"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p-values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Model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SMA_2day ~ fatalities  +  injured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Coeffs: intercept:8.629e^-04, fatalities: 3.240e^-05, injured:1.754e^-05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0.0002287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-0.0005667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fatalities = 0.88505, injured = 0.66125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Model 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SMA_15day ~ fatalities  +  injured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Coeffs: intercept:8.629e^-04, fatalities: -1.885e^-04, injured:4.039e^-05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0.003216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0.002423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fatalities = 0.01993*, injured = 0.00525**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Model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MOM_5day ~ fatalities  +  injured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Coeffs: intercept:5.290e^-05, fatalities: -4.487e^-05, injured:-1.294e^-04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0.00211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0.001316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fatalities = 0.921, injured = 0.110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Model 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MOM_20day ~ fatalities  +  injured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Coeffs: intercept:1.077e^-04, fatalities: -4.569e^-04, injured:-6.590e^-05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0.002109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0.001315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fatalities = 0.317, injured = 0.419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Model 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SMA_2day ~ total_victims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Coeffs: intercept:8.645e^-04, total_victims: 1.934e^-05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0.0002273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-0.0001702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total_victims = 0.44962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Model 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SMA_15day ~ total_victims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Coeffs: intercept:8.645e^-04, total_victims: 1.259e^-05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0.0007356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0.0003383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total_victims = 0.174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Model 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MOM_5day ~ total_victims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Coeffs: intercept:6.203e^-05, total_victims: -1.191e^-04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0.0021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0.001703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total_victims = 0.0215*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Model 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MOM_20day ~ total_victims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Coeffs: intercept:6.550e^-05, total_victims: -1.134e^-04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0.00188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0.001484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total_victims = 0.0296*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cdaed745d_0_0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83" name="Google Shape;83;g13cdaed745d_0_0"/>
          <p:cNvSpPr txBox="1"/>
          <p:nvPr>
            <p:ph idx="1" type="body"/>
          </p:nvPr>
        </p:nvSpPr>
        <p:spPr>
          <a:xfrm>
            <a:off x="381000" y="1215475"/>
            <a:ext cx="114300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08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8214"/>
              <a:buChar char="•"/>
            </a:pPr>
            <a:r>
              <a:rPr b="1" lang="en-US"/>
              <a:t>Project</a:t>
            </a:r>
            <a:endParaRPr b="1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Background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Overview &amp; Hypothesis</a:t>
            </a:r>
            <a:endParaRPr/>
          </a:p>
          <a:p>
            <a:pPr indent="-3508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8214"/>
              <a:buChar char="•"/>
            </a:pPr>
            <a:r>
              <a:rPr b="1" lang="en-US"/>
              <a:t>Data</a:t>
            </a:r>
            <a:endParaRPr b="1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Data Origin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Data Preparation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Key Variables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Challenges / Interesting Finds</a:t>
            </a:r>
            <a:endParaRPr/>
          </a:p>
          <a:p>
            <a:pPr indent="-3508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8214"/>
              <a:buChar char="•"/>
            </a:pPr>
            <a:r>
              <a:rPr b="1" lang="en-US"/>
              <a:t>Modeling</a:t>
            </a:r>
            <a:endParaRPr b="1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Model Approach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Model Selection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Models with Transformation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Model Plots </a:t>
            </a:r>
            <a:r>
              <a:rPr i="1" lang="en-US"/>
              <a:t>(Regression &amp; </a:t>
            </a:r>
            <a:r>
              <a:rPr i="1" lang="en-US"/>
              <a:t>Diagnostic</a:t>
            </a:r>
            <a:r>
              <a:rPr i="1" lang="en-US"/>
              <a:t>)</a:t>
            </a:r>
            <a:endParaRPr i="1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Model Metrics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Final Model</a:t>
            </a:r>
            <a:endParaRPr/>
          </a:p>
          <a:p>
            <a:pPr indent="-3508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8214"/>
              <a:buChar char="•"/>
            </a:pPr>
            <a:r>
              <a:rPr b="1" lang="en-US"/>
              <a:t>Conclusion</a:t>
            </a:r>
            <a:endParaRPr b="1"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Interesting Expenditures to Pursue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Key Takeaways</a:t>
            </a:r>
            <a:endParaRPr/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Source Cited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d3d9ef2bb_5_26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Models With Transformation</a:t>
            </a:r>
            <a:endParaRPr/>
          </a:p>
        </p:txBody>
      </p:sp>
      <p:graphicFrame>
        <p:nvGraphicFramePr>
          <p:cNvPr id="193" name="Google Shape;193;g13d3d9ef2bb_5_26"/>
          <p:cNvGraphicFramePr/>
          <p:nvPr/>
        </p:nvGraphicFramePr>
        <p:xfrm>
          <a:off x="415525" y="12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{A63AC1FF-EBA5-45BC-9E92-6F8AE2BF8D0D}</a:tableStyleId>
              </a:tblPr>
              <a:tblGrid>
                <a:gridCol w="1030150"/>
                <a:gridCol w="3964350"/>
                <a:gridCol w="1094825"/>
                <a:gridCol w="1316575"/>
                <a:gridCol w="3718875"/>
              </a:tblGrid>
              <a:tr h="39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 Formula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</a:t>
                      </a:r>
                      <a:r>
                        <a:rPr b="1" baseline="30000" lang="en-US"/>
                        <a:t>2</a:t>
                      </a:r>
                      <a:endParaRPr b="1"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Adjusted 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b="1" baseline="30000"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p-values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Model 8.a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MOM_20day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~ log(total_victims + 1)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Coeffs: intercept:0.0001114, log(total_victims + 1): -0.0022919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0.0007297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0.0003324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log(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total_victims + 1) = 0.175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Model 8.b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log(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MOM_20day + c +1) ~ total_victims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c: abs(min(mom_20day)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FF0000"/>
                          </a:solidFill>
                        </a:rPr>
                        <a:t>Coeffs: intercept: 1.663e^-01, total_victims: -9.859e^-05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0.001974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0.001577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total_victims = 0.0258*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Model 8.c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log(MOM_20day + c +1)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~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log(total_victims + 1)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Coeffs: intercept: 0.1663123, log(total_victims + 1):  -0.0020589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0.0008177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0.0004204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log(total_victims + 1)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= 0.152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c5dbfd12e_0_1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Model Regression Plots</a:t>
            </a:r>
            <a:endParaRPr/>
          </a:p>
        </p:txBody>
      </p:sp>
      <p:sp>
        <p:nvSpPr>
          <p:cNvPr id="199" name="Google Shape;199;g13c5dbfd12e_0_1"/>
          <p:cNvSpPr txBox="1"/>
          <p:nvPr>
            <p:ph idx="1" type="body"/>
          </p:nvPr>
        </p:nvSpPr>
        <p:spPr>
          <a:xfrm>
            <a:off x="381000" y="1146349"/>
            <a:ext cx="11430000" cy="4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Model 2: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SMA_15day ~ fatalities  +  injured</a:t>
            </a:r>
            <a:r>
              <a:rPr i="1" lang="en-US" sz="1800"/>
              <a:t>                                      </a:t>
            </a:r>
            <a:r>
              <a:rPr b="1" lang="en-US" sz="2000"/>
              <a:t>Model 7:</a:t>
            </a:r>
            <a:r>
              <a:rPr b="1" lang="en-US" sz="1800"/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MOM_5day ~ total_victims</a:t>
            </a:r>
            <a:endParaRPr i="1" sz="1800"/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200" name="Google Shape;200;g13c5dbfd12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75" y="1783650"/>
            <a:ext cx="3435400" cy="25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3c5dbfd12e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600" y="1854375"/>
            <a:ext cx="2994250" cy="23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3c5dbfd12e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6475" y="2364550"/>
            <a:ext cx="1544825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3c5dbfd12e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600" y="1653250"/>
            <a:ext cx="1427400" cy="43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g13c5dbfd12e_0_1"/>
          <p:cNvCxnSpPr/>
          <p:nvPr/>
        </p:nvCxnSpPr>
        <p:spPr>
          <a:xfrm>
            <a:off x="3501300" y="2438950"/>
            <a:ext cx="1761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g13c5dbfd12e_0_1"/>
          <p:cNvCxnSpPr>
            <a:stCxn id="203" idx="2"/>
          </p:cNvCxnSpPr>
          <p:nvPr/>
        </p:nvCxnSpPr>
        <p:spPr>
          <a:xfrm flipH="1">
            <a:off x="1458300" y="2085450"/>
            <a:ext cx="930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6" name="Google Shape;206;g13c5dbfd12e_0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58825" y="3394825"/>
            <a:ext cx="1615215" cy="47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g13c5dbfd12e_0_1"/>
          <p:cNvCxnSpPr/>
          <p:nvPr/>
        </p:nvCxnSpPr>
        <p:spPr>
          <a:xfrm rot="10800000">
            <a:off x="3382000" y="3318975"/>
            <a:ext cx="207300" cy="1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13c5dbfd12e_0_1"/>
          <p:cNvCxnSpPr>
            <a:stCxn id="209" idx="2"/>
          </p:cNvCxnSpPr>
          <p:nvPr/>
        </p:nvCxnSpPr>
        <p:spPr>
          <a:xfrm flipH="1">
            <a:off x="2589859" y="2914750"/>
            <a:ext cx="60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g13c5dbfd12e_0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27450" y="2420100"/>
            <a:ext cx="1758525" cy="51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g13c5dbfd12e_0_1"/>
          <p:cNvCxnSpPr/>
          <p:nvPr/>
        </p:nvCxnSpPr>
        <p:spPr>
          <a:xfrm flipH="1">
            <a:off x="8052375" y="2878975"/>
            <a:ext cx="38340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g13c5dbfd12e_0_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203675" y="2933600"/>
            <a:ext cx="1349271" cy="37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g13c5dbfd12e_0_1"/>
          <p:cNvCxnSpPr/>
          <p:nvPr/>
        </p:nvCxnSpPr>
        <p:spPr>
          <a:xfrm flipH="1">
            <a:off x="10202250" y="3306425"/>
            <a:ext cx="879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4" name="Google Shape;214;g13c5dbfd12e_0_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30450" y="3528225"/>
            <a:ext cx="1835007" cy="51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13c5dbfd12e_0_1"/>
          <p:cNvCxnSpPr/>
          <p:nvPr/>
        </p:nvCxnSpPr>
        <p:spPr>
          <a:xfrm rot="10800000">
            <a:off x="8328800" y="3482300"/>
            <a:ext cx="188700" cy="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c5dbfd12e_1_2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Model Regression Plots</a:t>
            </a:r>
            <a:r>
              <a:rPr lang="en-US"/>
              <a:t> Continuation..</a:t>
            </a:r>
            <a:endParaRPr baseline="-25000"/>
          </a:p>
        </p:txBody>
      </p:sp>
      <p:sp>
        <p:nvSpPr>
          <p:cNvPr id="221" name="Google Shape;221;g13c5dbfd12e_1_2"/>
          <p:cNvSpPr txBox="1"/>
          <p:nvPr>
            <p:ph idx="1" type="body"/>
          </p:nvPr>
        </p:nvSpPr>
        <p:spPr>
          <a:xfrm>
            <a:off x="381000" y="1146349"/>
            <a:ext cx="11430000" cy="4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Model 8.b: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log(MOM_20day + c +1) ~ total_victims</a:t>
            </a:r>
            <a:r>
              <a:rPr i="1" lang="en-US" sz="1800"/>
              <a:t> </a:t>
            </a:r>
            <a:endParaRPr i="1" sz="1800"/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222" name="Google Shape;222;g13c5dbfd12e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150" y="1802500"/>
            <a:ext cx="41148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3c5dbfd12e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400" y="3035724"/>
            <a:ext cx="26574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3c5dbfd12e_1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2875" y="2388274"/>
            <a:ext cx="2695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g13c5dbfd12e_1_2"/>
          <p:cNvCxnSpPr/>
          <p:nvPr/>
        </p:nvCxnSpPr>
        <p:spPr>
          <a:xfrm flipH="1">
            <a:off x="4463025" y="3105275"/>
            <a:ext cx="2766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g13c5dbfd12e_1_2"/>
          <p:cNvCxnSpPr/>
          <p:nvPr/>
        </p:nvCxnSpPr>
        <p:spPr>
          <a:xfrm flipH="1">
            <a:off x="7209950" y="3677300"/>
            <a:ext cx="2955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d3d9ef2bb_5_5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Model Diagnostic Plots</a:t>
            </a:r>
            <a:endParaRPr/>
          </a:p>
        </p:txBody>
      </p:sp>
      <p:sp>
        <p:nvSpPr>
          <p:cNvPr id="232" name="Google Shape;232;g13d3d9ef2bb_5_5"/>
          <p:cNvSpPr txBox="1"/>
          <p:nvPr>
            <p:ph idx="1" type="body"/>
          </p:nvPr>
        </p:nvSpPr>
        <p:spPr>
          <a:xfrm>
            <a:off x="381000" y="1146349"/>
            <a:ext cx="11430000" cy="4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Model 2: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SMA_15day ~ fatalities  +  injured</a:t>
            </a:r>
            <a:r>
              <a:rPr i="1" lang="en-US" sz="1800"/>
              <a:t> </a:t>
            </a:r>
            <a:endParaRPr i="1" sz="1800"/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/>
              <a:t>Model 7:</a:t>
            </a:r>
            <a:r>
              <a:rPr b="1" lang="en-US" sz="1800"/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MOM_5day ~ total_victims</a:t>
            </a:r>
            <a:endParaRPr/>
          </a:p>
        </p:txBody>
      </p:sp>
      <p:pic>
        <p:nvPicPr>
          <p:cNvPr id="233" name="Google Shape;233;g13d3d9ef2bb_5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550" y="1588625"/>
            <a:ext cx="69151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3d3d9ef2bb_5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487" y="4031875"/>
            <a:ext cx="6621274" cy="21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d3d9ef2bb_5_51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Model Diagnostic </a:t>
            </a:r>
            <a:r>
              <a:rPr lang="en-US"/>
              <a:t>Plots Continuation..</a:t>
            </a:r>
            <a:endParaRPr baseline="-25000"/>
          </a:p>
        </p:txBody>
      </p:sp>
      <p:sp>
        <p:nvSpPr>
          <p:cNvPr id="240" name="Google Shape;240;g13d3d9ef2bb_5_51"/>
          <p:cNvSpPr txBox="1"/>
          <p:nvPr>
            <p:ph idx="1" type="body"/>
          </p:nvPr>
        </p:nvSpPr>
        <p:spPr>
          <a:xfrm>
            <a:off x="381000" y="1146349"/>
            <a:ext cx="11430000" cy="4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Model 8.b: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log(MOM_20day + c +1) ~ total_victims</a:t>
            </a:r>
            <a:r>
              <a:rPr i="1" lang="en-US" sz="1800"/>
              <a:t> </a:t>
            </a:r>
            <a:endParaRPr i="1" sz="1800"/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241" name="Google Shape;241;g13d3d9ef2bb_5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913" y="1990950"/>
            <a:ext cx="67532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d3d9ef2bb_10_12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Model Evaluation / Performance Metrics</a:t>
            </a:r>
            <a:endParaRPr/>
          </a:p>
        </p:txBody>
      </p:sp>
      <p:graphicFrame>
        <p:nvGraphicFramePr>
          <p:cNvPr id="247" name="Google Shape;247;g13d3d9ef2bb_10_12"/>
          <p:cNvGraphicFramePr/>
          <p:nvPr/>
        </p:nvGraphicFramePr>
        <p:xfrm>
          <a:off x="542025" y="13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{A63AC1FF-EBA5-45BC-9E92-6F8AE2BF8D0D}</a:tableStyleId>
              </a:tblPr>
              <a:tblGrid>
                <a:gridCol w="1389850"/>
                <a:gridCol w="2949250"/>
                <a:gridCol w="1786725"/>
                <a:gridCol w="1248350"/>
                <a:gridCol w="1406350"/>
                <a:gridCol w="993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Formula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R^2 &amp; Adj R^2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MAPE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/>
                        <a:t>Model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SMA_15day ~ fatalities  +  injured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/>
                        <a:t>Coeffs: intercept:8.629e^-04, fatalities: -1.885e^-04, injured:4.039e^-05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R^2: </a:t>
                      </a:r>
                      <a:r>
                        <a:rPr lang="en-US"/>
                        <a:t>0.003216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Adj R^2: 0.002423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0.005951607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0.004613019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132.9048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 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MOM_5day ~ total_victims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Coeffs: intercept:6.203e^-05, total_victims: -1.191e^-04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R^2: 0.0021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Adj R^2: 0.001703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0.03653719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0.02632611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99.66629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3d9ef2bb_5_43"/>
          <p:cNvSpPr txBox="1"/>
          <p:nvPr>
            <p:ph type="title"/>
          </p:nvPr>
        </p:nvSpPr>
        <p:spPr>
          <a:xfrm>
            <a:off x="381000" y="2448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Final Model</a:t>
            </a:r>
            <a:endParaRPr/>
          </a:p>
        </p:txBody>
      </p:sp>
      <p:sp>
        <p:nvSpPr>
          <p:cNvPr id="253" name="Google Shape;253;g13d3d9ef2bb_5_43"/>
          <p:cNvSpPr txBox="1"/>
          <p:nvPr>
            <p:ph idx="1" type="body"/>
          </p:nvPr>
        </p:nvSpPr>
        <p:spPr>
          <a:xfrm>
            <a:off x="381000" y="1227149"/>
            <a:ext cx="11496000" cy="4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SMA_15day ~ fatalities + injured</a:t>
            </a:r>
            <a:endParaRPr/>
          </a:p>
          <a:p>
            <a:pPr indent="-438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Char char="•"/>
            </a:pPr>
            <a:r>
              <a:rPr lang="en-US"/>
              <a:t>Coeffs: intercept:8.629e^-04, fatalities: -1.885e^-04, injured:4.039e^-05</a:t>
            </a:r>
            <a:endParaRPr sz="39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explanatory power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Interpretation</a:t>
            </a:r>
            <a:r>
              <a:rPr lang="en-US"/>
              <a:t>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unit increase in fatality, 15 day avg. return drops by 1.885e^-04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Roughly, 21% change in daily return while holding all else constant.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Metrics:</a:t>
            </a:r>
            <a:endParaRPr/>
          </a:p>
        </p:txBody>
      </p:sp>
      <p:graphicFrame>
        <p:nvGraphicFramePr>
          <p:cNvPr id="254" name="Google Shape;254;g13d3d9ef2bb_5_43"/>
          <p:cNvGraphicFramePr/>
          <p:nvPr/>
        </p:nvGraphicFramePr>
        <p:xfrm>
          <a:off x="952500" y="420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{A63AC1FF-EBA5-45BC-9E92-6F8AE2BF8D0D}</a:tableStyleId>
              </a:tblPr>
              <a:tblGrid>
                <a:gridCol w="1987950"/>
                <a:gridCol w="5049200"/>
              </a:tblGrid>
              <a:tr h="24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0.003216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Adjusted R^2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0.002423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0.004613019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0.005951607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132.9048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cc1f2d354_0_23"/>
          <p:cNvSpPr txBox="1"/>
          <p:nvPr>
            <p:ph type="title"/>
          </p:nvPr>
        </p:nvSpPr>
        <p:spPr>
          <a:xfrm>
            <a:off x="1754825" y="1808475"/>
            <a:ext cx="72468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 sz="10000"/>
              <a:t>Conclusion</a:t>
            </a:r>
            <a:endParaRPr sz="10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d3d9ef2bb_10_27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Interesting Expenditure to Pursue</a:t>
            </a:r>
            <a:endParaRPr/>
          </a:p>
        </p:txBody>
      </p:sp>
      <p:sp>
        <p:nvSpPr>
          <p:cNvPr id="265" name="Google Shape;265;g13d3d9ef2bb_10_27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en-US"/>
              <a:t> Investigate </a:t>
            </a:r>
            <a:r>
              <a:rPr lang="en-US"/>
              <a:t>additional</a:t>
            </a:r>
            <a:r>
              <a:rPr lang="en-US"/>
              <a:t> datasets like Options chain data of gun industry stocks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</a:t>
            </a:r>
            <a:r>
              <a:rPr lang="en-US"/>
              <a:t>Explore other variables from the Stock data like Volume, twitter sentiment analysis on mass shootings vs markets returns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Explore at acquiring gun sales data for further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Explore the impact on return for those companies that are not </a:t>
            </a:r>
            <a:r>
              <a:rPr lang="en-US"/>
              <a:t>publicly</a:t>
            </a:r>
            <a:r>
              <a:rPr lang="en-US"/>
              <a:t> traded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More advanced modeling techniques - Random Forest Regression, </a:t>
            </a:r>
            <a:r>
              <a:rPr lang="en-US"/>
              <a:t>Ensemble</a:t>
            </a:r>
            <a:r>
              <a:rPr lang="en-US"/>
              <a:t> learning techniques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d3d9ef2bb_10_32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271" name="Google Shape;271;g13d3d9ef2bb_10_32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</a:t>
            </a:r>
            <a:r>
              <a:rPr lang="en-US"/>
              <a:t>No long term impact on Gun industry stocks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There is significant impact on stock returns due to mass shooting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Impact fades away beyond a week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c1f2d354_0_10"/>
          <p:cNvSpPr txBox="1"/>
          <p:nvPr>
            <p:ph type="title"/>
          </p:nvPr>
        </p:nvSpPr>
        <p:spPr>
          <a:xfrm>
            <a:off x="1754825" y="1808475"/>
            <a:ext cx="6293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 sz="10000"/>
              <a:t>Project</a:t>
            </a:r>
            <a:endParaRPr sz="10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d3d9ef2bb_10_37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Source Cited</a:t>
            </a:r>
            <a:endParaRPr/>
          </a:p>
        </p:txBody>
      </p:sp>
      <p:sp>
        <p:nvSpPr>
          <p:cNvPr id="277" name="Google Shape;277;g13d3d9ef2bb_10_37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FBI. (2016, June 9). </a:t>
            </a:r>
            <a:r>
              <a:rPr i="1"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shooter resources</a:t>
            </a: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FBI. Retrieved July 16, 2022, from https://www.fbi.gov/about/partnerships/office-of-partner-engagement/active-shooter-resources </a:t>
            </a:r>
            <a:b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Daniel, W. (2022, May 25). </a:t>
            </a:r>
            <a:r>
              <a:rPr i="1"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Gunmakers' stocks rise after Texas School shooting leaves 19 children and two teachers dead</a:t>
            </a: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Fortune. Retrieved July 16, 2022, from https://fortune.com/2022/05/25/uvalde-school-shooting-gun-stocks-rise/ </a:t>
            </a:r>
            <a:b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Gopal, A., &amp; Greenwood, B. N. (2017, May 18). </a:t>
            </a:r>
            <a:r>
              <a:rPr i="1"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Traders, guns, and money: The effects of mass shootings on stock prices of firearm manufacturers in the U.S</a:t>
            </a: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PloS one. Retrieved July 16, 2022, from https://www.ncbi.nlm.nih.gov/pmc/articles/PMC5436715/ </a:t>
            </a:r>
            <a:b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Dancho, M. (2022, May 20). Core functions in tidyquant. Retrieved July 16, 2022, from https://cran.r-project.org/web/packages/tidyquant/vignettes/TQ01-core-functions-in-tidyquant.html </a:t>
            </a:r>
            <a:b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Usmani, Z.-ul-hassan. (2022, May 25). </a:t>
            </a:r>
            <a:r>
              <a:rPr i="1"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 mass shootings</a:t>
            </a: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Kaggle. Retrieved July 17, 2022, from https://www.kaggle.com/datasets/zusmani/us-mass-shootings-last-50-years?datasetId=2778&amp;sortBy=dateRun&amp;tab=collaboration&amp;select=US%2BMass%2BShootings%2BMay%2B24%2B2022.csv </a:t>
            </a:r>
            <a:b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Team, T. I. (2022, May 11). </a:t>
            </a:r>
            <a:r>
              <a:rPr i="1"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Momentum indicates stock price strength</a:t>
            </a: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Investopedia. Retrieved July 17, 2022, from https://www.investopedia.com/articles/technical/081501.asp </a:t>
            </a:r>
            <a:b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</a:pP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Hayes, A. (2022, June 13). </a:t>
            </a:r>
            <a:r>
              <a:rPr i="1"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moving average (SMA)</a:t>
            </a:r>
            <a:r>
              <a:rPr lang="en-US" sz="1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Investopedia. Retrieved July 17, 2022, from https://www.investopedia.com/terms/s/sma.asp </a:t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5dbfd12e_8_3"/>
          <p:cNvSpPr txBox="1"/>
          <p:nvPr>
            <p:ph type="title"/>
          </p:nvPr>
        </p:nvSpPr>
        <p:spPr>
          <a:xfrm>
            <a:off x="1754825" y="1808475"/>
            <a:ext cx="72468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 sz="10000"/>
              <a:t>Thank You</a:t>
            </a:r>
            <a:endParaRPr sz="1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c1f2d354_0_0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4" name="Google Shape;94;g13cc1f2d354_0_0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According to GunArchive, in 2022 there were:</a:t>
            </a:r>
            <a:endParaRPr sz="24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3</a:t>
            </a:r>
            <a:r>
              <a:rPr lang="en-US"/>
              <a:t>37</a:t>
            </a:r>
            <a:r>
              <a:rPr lang="en-US" sz="2400"/>
              <a:t> Mass Shootings so far</a:t>
            </a:r>
            <a:endParaRPr sz="24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Children </a:t>
            </a:r>
            <a:r>
              <a:rPr i="1" lang="en-US"/>
              <a:t>(age 0-11)</a:t>
            </a:r>
            <a:endParaRPr i="1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Killed = 186</a:t>
            </a:r>
            <a:endParaRPr sz="24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Teens </a:t>
            </a:r>
            <a:r>
              <a:rPr i="1" lang="en-US"/>
              <a:t>(age 12 - 17)</a:t>
            </a:r>
            <a:endParaRPr i="1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Killed = 71</a:t>
            </a:r>
            <a:r>
              <a:rPr lang="en-US" sz="2400"/>
              <a:t>6</a:t>
            </a:r>
            <a:br>
              <a:rPr lang="en-US" sz="2400"/>
            </a:b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 these events </a:t>
            </a:r>
            <a:r>
              <a:rPr lang="en-US" sz="2400"/>
              <a:t>have an impact on the stocks of Gun Industries?</a:t>
            </a:r>
            <a:endParaRPr sz="2400"/>
          </a:p>
        </p:txBody>
      </p:sp>
      <p:sp>
        <p:nvSpPr>
          <p:cNvPr id="95" name="Google Shape;95;g13cc1f2d354_0_0"/>
          <p:cNvSpPr txBox="1"/>
          <p:nvPr/>
        </p:nvSpPr>
        <p:spPr>
          <a:xfrm>
            <a:off x="958625" y="5372100"/>
            <a:ext cx="646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Note: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Gun Archive considers 3+ people killed as Mass Shooting event.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Overview &amp; Hypothesis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2800"/>
              <a:buChar char="•"/>
            </a:pPr>
            <a:r>
              <a:rPr lang="en-US"/>
              <a:t>Overview</a:t>
            </a:r>
            <a:br>
              <a:rPr lang="en-US"/>
            </a:br>
            <a:r>
              <a:rPr lang="en-US" sz="2000"/>
              <a:t>The team is trying to identify the impact on gun industries return after a mass shooting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2800"/>
              <a:buChar char="•"/>
            </a:pPr>
            <a:r>
              <a:rPr lang="en-US"/>
              <a:t>Hypothesis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 general perception is that the gun stocks/return will be impacted after a Mass Shooting event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c1f2d354_0_15"/>
          <p:cNvSpPr txBox="1"/>
          <p:nvPr>
            <p:ph type="title"/>
          </p:nvPr>
        </p:nvSpPr>
        <p:spPr>
          <a:xfrm>
            <a:off x="1754825" y="1808475"/>
            <a:ext cx="6293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 sz="10000"/>
              <a:t>Data</a:t>
            </a:r>
            <a:endParaRPr sz="1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c1f2d354_0_27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Data Origin - </a:t>
            </a:r>
            <a:r>
              <a:rPr i="1" lang="en-US"/>
              <a:t>US Mass Shooting</a:t>
            </a:r>
            <a:endParaRPr i="1"/>
          </a:p>
        </p:txBody>
      </p:sp>
      <p:sp>
        <p:nvSpPr>
          <p:cNvPr id="112" name="Google Shape;112;g13cc1f2d354_0_27"/>
          <p:cNvSpPr txBox="1"/>
          <p:nvPr>
            <p:ph idx="1" type="body"/>
          </p:nvPr>
        </p:nvSpPr>
        <p:spPr>
          <a:xfrm>
            <a:off x="381000" y="1215474"/>
            <a:ext cx="11430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Mass Shooting data were exported from Kaggle. 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Variables selected from the dataset are the following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Location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State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Year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Fatality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Injured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Total Victims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cc1f2d354_0_32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Data Preparation - </a:t>
            </a:r>
            <a:r>
              <a:rPr i="1" lang="en-US"/>
              <a:t>US Mass Shooting</a:t>
            </a:r>
            <a:endParaRPr i="1"/>
          </a:p>
        </p:txBody>
      </p:sp>
      <p:sp>
        <p:nvSpPr>
          <p:cNvPr id="118" name="Google Shape;118;g13cc1f2d354_0_32"/>
          <p:cNvSpPr txBox="1"/>
          <p:nvPr>
            <p:ph idx="1" type="body"/>
          </p:nvPr>
        </p:nvSpPr>
        <p:spPr>
          <a:xfrm>
            <a:off x="381000" y="1215474"/>
            <a:ext cx="11430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Updated the date if the shooting event happened on a weekend.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Saturday = Event Date + 2, which is Monday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Sunday = Event Date + 1, which is Monday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Created Column to identify the State based on the Location column</a:t>
            </a:r>
            <a:br>
              <a:rPr lang="en-US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Updated a data row with the most up-to-date data for Uvalde shooting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fatalities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injured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Total victims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cc1f2d354_0_37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Data Origin - Stock Prices</a:t>
            </a:r>
            <a:endParaRPr/>
          </a:p>
        </p:txBody>
      </p:sp>
      <p:sp>
        <p:nvSpPr>
          <p:cNvPr id="124" name="Google Shape;124;g13cc1f2d354_0_37"/>
          <p:cNvSpPr txBox="1"/>
          <p:nvPr>
            <p:ph idx="1" type="body"/>
          </p:nvPr>
        </p:nvSpPr>
        <p:spPr>
          <a:xfrm>
            <a:off x="381000" y="1215473"/>
            <a:ext cx="114300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Stock Prices imported from tidyquant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Imported stock prices of 6 </a:t>
            </a:r>
            <a:r>
              <a:rPr lang="en-US"/>
              <a:t>gun stocks for the last 10 years.</a:t>
            </a:r>
            <a:endParaRPr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361"/>
              <a:buChar char="•"/>
            </a:pPr>
            <a:r>
              <a:rPr lang="en-US" sz="2350"/>
              <a:t>Sturm, Ruger &amp; Company, Inc (RGR)</a:t>
            </a:r>
            <a:endParaRPr sz="2350"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ct val="89361"/>
              <a:buChar char="•"/>
            </a:pPr>
            <a:r>
              <a:rPr lang="en-US" sz="2350"/>
              <a:t>Smith &amp; Wesson Brands, Inc. (SWBI)</a:t>
            </a:r>
            <a:endParaRPr sz="2350"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ct val="89361"/>
              <a:buChar char="•"/>
            </a:pPr>
            <a:r>
              <a:rPr lang="en-US" sz="2350"/>
              <a:t>Olin Corporation (OLN)</a:t>
            </a:r>
            <a:endParaRPr sz="2350"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ct val="89361"/>
              <a:buChar char="•"/>
            </a:pPr>
            <a:r>
              <a:rPr lang="en-US" sz="2350"/>
              <a:t>National Presto Industries, Inc. (NPK)</a:t>
            </a:r>
            <a:endParaRPr sz="2350"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ct val="89361"/>
              <a:buChar char="•"/>
            </a:pPr>
            <a:r>
              <a:rPr lang="en-US" sz="2350"/>
              <a:t>Big 5 Sporting Goods Corporation (BGFV)</a:t>
            </a:r>
            <a:endParaRPr sz="2350"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ct val="89361"/>
              <a:buChar char="•"/>
            </a:pPr>
            <a:r>
              <a:rPr lang="en-US" sz="2350"/>
              <a:t>Axon Enterprise, Inc. (AXON</a:t>
            </a:r>
            <a:r>
              <a:rPr b="1" lang="en-US" sz="2350">
                <a:solidFill>
                  <a:srgbClr val="232A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 sz="2350">
              <a:solidFill>
                <a:srgbClr val="232A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32A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Variables </a:t>
            </a:r>
            <a:r>
              <a:rPr lang="en-US"/>
              <a:t>available in </a:t>
            </a:r>
            <a:r>
              <a:rPr lang="en-US" sz="2800"/>
              <a:t>the dataset are </a:t>
            </a:r>
            <a:endParaRPr sz="2800"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Open</a:t>
            </a:r>
            <a:endParaRPr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High</a:t>
            </a:r>
            <a:endParaRPr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Low</a:t>
            </a:r>
            <a:endParaRPr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Close</a:t>
            </a:r>
            <a:endParaRPr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Volume</a:t>
            </a:r>
            <a:endParaRPr/>
          </a:p>
          <a:p>
            <a:pPr indent="-3519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Adjusted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