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GfR8WDzRs9iPX7X0IFHxRGqN5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4fc2f38d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fc2f38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fc2f38d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fc2f38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fc2f38d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fc2f38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fc2f38d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fc2f38d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1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3"/>
          <p:cNvGrpSpPr/>
          <p:nvPr/>
        </p:nvGrpSpPr>
        <p:grpSpPr>
          <a:xfrm>
            <a:off x="9649215" y="4068923"/>
            <a:ext cx="1080904" cy="1080902"/>
            <a:chOff x="9685338" y="4460675"/>
            <a:chExt cx="1080904" cy="1080902"/>
          </a:xfrm>
        </p:grpSpPr>
        <p:sp>
          <p:nvSpPr>
            <p:cNvPr id="19" name="Google Shape;19;p1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sp>
        <p:nvSpPr>
          <p:cNvPr id="33" name="Google Shape;33;p1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1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15"/>
          <p:cNvGrpSpPr/>
          <p:nvPr/>
        </p:nvGrpSpPr>
        <p:grpSpPr>
          <a:xfrm>
            <a:off x="897399" y="2325848"/>
            <a:ext cx="1080904" cy="1080902"/>
            <a:chOff x="9685338" y="4460675"/>
            <a:chExt cx="1080904" cy="1080902"/>
          </a:xfrm>
        </p:grpSpPr>
        <p:sp>
          <p:nvSpPr>
            <p:cNvPr id="39" name="Google Shape;39;p1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1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1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1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1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1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2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20"/>
          <p:cNvGrpSpPr/>
          <p:nvPr/>
        </p:nvGrpSpPr>
        <p:grpSpPr>
          <a:xfrm>
            <a:off x="11401725" y="6229681"/>
            <a:ext cx="457200" cy="457200"/>
            <a:chOff x="11361456" y="6195813"/>
            <a:chExt cx="548640" cy="548640"/>
          </a:xfrm>
        </p:grpSpPr>
        <p:sp>
          <p:nvSpPr>
            <p:cNvPr id="75" name="Google Shape;75;p2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2" name="Google Shape;82;p2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1"/>
          <p:cNvGrpSpPr/>
          <p:nvPr/>
        </p:nvGrpSpPr>
        <p:grpSpPr>
          <a:xfrm>
            <a:off x="11401725" y="6229681"/>
            <a:ext cx="457200" cy="457200"/>
            <a:chOff x="11361456" y="6195813"/>
            <a:chExt cx="548640" cy="548640"/>
          </a:xfrm>
        </p:grpSpPr>
        <p:sp>
          <p:nvSpPr>
            <p:cNvPr id="85" name="Google Shape;85;p2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2"/>
          <p:cNvGrpSpPr/>
          <p:nvPr/>
        </p:nvGrpSpPr>
        <p:grpSpPr>
          <a:xfrm>
            <a:off x="11401725" y="6229681"/>
            <a:ext cx="457200" cy="457200"/>
            <a:chOff x="11361456" y="6195813"/>
            <a:chExt cx="548640" cy="548640"/>
          </a:xfrm>
        </p:grpSpPr>
        <p:sp>
          <p:nvSpPr>
            <p:cNvPr id="11" name="Google Shape;11;p12"/>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people.wku.edu/peter.harlan996/tic-tac-toe.html" TargetMode="External"/><Relationship Id="rId4" Type="http://schemas.openxmlformats.org/officeDocument/2006/relationships/hyperlink" Target="http://people.wku.edu/peter.harlan996/tic-tac-toe.html" TargetMode="External"/><Relationship Id="rId9" Type="http://schemas.openxmlformats.org/officeDocument/2006/relationships/image" Target="../media/image9.png"/><Relationship Id="rId5" Type="http://schemas.openxmlformats.org/officeDocument/2006/relationships/hyperlink" Target="http://people.wku.edu/peter.harlan996/tic-tac-toe.html" TargetMode="External"/><Relationship Id="rId6" Type="http://schemas.openxmlformats.org/officeDocument/2006/relationships/hyperlink" Target="http://people.wku.edu/peter.harlan996/tic-tac-toe.html" TargetMode="External"/><Relationship Id="rId7" Type="http://schemas.openxmlformats.org/officeDocument/2006/relationships/hyperlink" Target="http://people.wku.edu/peter.harlan996/tic-tac-toe.html" TargetMode="External"/><Relationship Id="rId8" Type="http://schemas.openxmlformats.org/officeDocument/2006/relationships/hyperlink" Target="http://people.wku.edu/peter.harlan996/tic-tac-to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e8dGD3ix-3-SUDWqyT_EZ8GE_tY87UKZ/view" TargetMode="Externa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eeksforgeeks.org/ruby-thread-life-cycle-its-states/" TargetMode="External"/><Relationship Id="rId4" Type="http://schemas.openxmlformats.org/officeDocument/2006/relationships/hyperlink" Target="https://realpython.com/python-sockets/" TargetMode="External"/><Relationship Id="rId5" Type="http://schemas.openxmlformats.org/officeDocument/2006/relationships/hyperlink" Target="https://effbot.org/tkinterbook/tkinter-class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sanmitsahu/Chat-Room/blob/master/User%20Manual/Chat%20Room-User%20Manual.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Inter-process_communic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gif"/><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IN"/>
              <a:t>TKINTER CHATROOM</a:t>
            </a:r>
            <a:endParaRPr/>
          </a:p>
        </p:txBody>
      </p:sp>
      <p:sp>
        <p:nvSpPr>
          <p:cNvPr id="105" name="Google Shape;105;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58"/>
              <a:buNone/>
            </a:pPr>
            <a:r>
              <a:rPr lang="en-IN" sz="1480"/>
              <a:t>Presenter: </a:t>
            </a:r>
            <a:endParaRPr sz="1480"/>
          </a:p>
          <a:p>
            <a:pPr indent="0" lvl="0" marL="0" rtl="0" algn="l">
              <a:lnSpc>
                <a:spcPct val="90000"/>
              </a:lnSpc>
              <a:spcBef>
                <a:spcPts val="1200"/>
              </a:spcBef>
              <a:spcAft>
                <a:spcPts val="0"/>
              </a:spcAft>
              <a:buSzPts val="1258"/>
              <a:buNone/>
            </a:pPr>
            <a:r>
              <a:rPr lang="en-IN" sz="1480"/>
              <a:t>Sanmit Sahu 1811038</a:t>
            </a:r>
            <a:endParaRPr sz="1480"/>
          </a:p>
          <a:p>
            <a:pPr indent="0" lvl="0" marL="0" rtl="0" algn="l">
              <a:lnSpc>
                <a:spcPct val="90000"/>
              </a:lnSpc>
              <a:spcBef>
                <a:spcPts val="1200"/>
              </a:spcBef>
              <a:spcAft>
                <a:spcPts val="0"/>
              </a:spcAft>
              <a:buSzPts val="1258"/>
              <a:buNone/>
            </a:pPr>
            <a:r>
              <a:rPr lang="en-IN" sz="1480"/>
              <a:t>Rahil Parikh 1811032</a:t>
            </a:r>
            <a:endParaRPr sz="2035"/>
          </a:p>
          <a:p>
            <a:pPr indent="0" lvl="0" marL="0" rtl="0" algn="l">
              <a:lnSpc>
                <a:spcPct val="90000"/>
              </a:lnSpc>
              <a:spcBef>
                <a:spcPts val="1200"/>
              </a:spcBef>
              <a:spcAft>
                <a:spcPts val="0"/>
              </a:spcAft>
              <a:buSzPts val="1730"/>
              <a:buNone/>
            </a:pPr>
            <a:r>
              <a:t/>
            </a:r>
            <a:endParaRPr sz="2035"/>
          </a:p>
        </p:txBody>
      </p:sp>
      <p:sp>
        <p:nvSpPr>
          <p:cNvPr id="106" name="Google Shape;106;p1"/>
          <p:cNvSpPr txBox="1"/>
          <p:nvPr/>
        </p:nvSpPr>
        <p:spPr>
          <a:xfrm>
            <a:off x="6424977" y="4006353"/>
            <a:ext cx="4787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Rockwell"/>
                <a:ea typeface="Rockwell"/>
                <a:cs typeface="Rockwell"/>
                <a:sym typeface="Rockwell"/>
              </a:rPr>
              <a:t>-Python Tkinter Mini-Project</a:t>
            </a:r>
            <a:endParaRPr b="1" sz="2400">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FURTHER SCOPE</a:t>
            </a:r>
            <a:endParaRPr/>
          </a:p>
        </p:txBody>
      </p:sp>
      <p:sp>
        <p:nvSpPr>
          <p:cNvPr id="164" name="Google Shape;164;p7"/>
          <p:cNvSpPr txBox="1"/>
          <p:nvPr>
            <p:ph idx="1" type="body"/>
          </p:nvPr>
        </p:nvSpPr>
        <p:spPr>
          <a:xfrm>
            <a:off x="1069848" y="2121408"/>
            <a:ext cx="9750551"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IN" sz="2800"/>
              <a:t>Limitation/Unimplemented  Feature </a:t>
            </a:r>
            <a:endParaRPr sz="2800"/>
          </a:p>
          <a:p>
            <a:pPr indent="-182880" lvl="1" marL="457200" rtl="0" algn="l">
              <a:lnSpc>
                <a:spcPct val="90000"/>
              </a:lnSpc>
              <a:spcBef>
                <a:spcPts val="400"/>
              </a:spcBef>
              <a:spcAft>
                <a:spcPts val="0"/>
              </a:spcAft>
              <a:buSzPts val="2040"/>
              <a:buChar char="▪"/>
            </a:pPr>
            <a:r>
              <a:rPr lang="en-IN" sz="2400"/>
              <a:t>Does not store history of chatroom in in output file.</a:t>
            </a:r>
            <a:endParaRPr sz="2400"/>
          </a:p>
          <a:p>
            <a:pPr indent="-182880" lvl="1" marL="457200" rtl="0" algn="l">
              <a:lnSpc>
                <a:spcPct val="90000"/>
              </a:lnSpc>
              <a:spcBef>
                <a:spcPts val="600"/>
              </a:spcBef>
              <a:spcAft>
                <a:spcPts val="0"/>
              </a:spcAft>
              <a:buSzPts val="2040"/>
              <a:buChar char="▪"/>
            </a:pPr>
            <a:r>
              <a:rPr lang="en-IN" sz="2400"/>
              <a:t>Does not limit history (Lead to DoS attack). </a:t>
            </a:r>
            <a:endParaRPr sz="2400"/>
          </a:p>
          <a:p>
            <a:pPr indent="-182879" lvl="2" marL="731520" rtl="0" algn="l">
              <a:lnSpc>
                <a:spcPct val="90000"/>
              </a:lnSpc>
              <a:spcBef>
                <a:spcPts val="600"/>
              </a:spcBef>
              <a:spcAft>
                <a:spcPts val="0"/>
              </a:spcAft>
              <a:buSzPts val="1870"/>
              <a:buChar char="▪"/>
            </a:pPr>
            <a:r>
              <a:rPr lang="en-IN" sz="2200"/>
              <a:t>Server sends too many messages</a:t>
            </a:r>
            <a:endParaRPr sz="2200"/>
          </a:p>
          <a:p>
            <a:pPr indent="-182879" lvl="2" marL="731520" rtl="0" algn="l">
              <a:lnSpc>
                <a:spcPct val="90000"/>
              </a:lnSpc>
              <a:spcBef>
                <a:spcPts val="600"/>
              </a:spcBef>
              <a:spcAft>
                <a:spcPts val="0"/>
              </a:spcAft>
              <a:buSzPts val="1870"/>
              <a:buChar char="▪"/>
            </a:pPr>
            <a:r>
              <a:rPr lang="en-IN" sz="2200"/>
              <a:t>Clients uses up resources if history is large</a:t>
            </a:r>
            <a:endParaRPr sz="2200"/>
          </a:p>
          <a:p>
            <a:pPr indent="-182880" lvl="1" marL="457200" rtl="0" algn="l">
              <a:lnSpc>
                <a:spcPct val="90000"/>
              </a:lnSpc>
              <a:spcBef>
                <a:spcPts val="600"/>
              </a:spcBef>
              <a:spcAft>
                <a:spcPts val="0"/>
              </a:spcAft>
              <a:buSzPts val="2040"/>
              <a:buChar char="▪"/>
            </a:pPr>
            <a:r>
              <a:rPr lang="en-IN" sz="2400"/>
              <a:t>Multiple chatrooms for different categories </a:t>
            </a:r>
            <a:endParaRPr sz="2400"/>
          </a:p>
          <a:p>
            <a:pPr indent="-182880" lvl="1" marL="457200" rtl="0" algn="l">
              <a:lnSpc>
                <a:spcPct val="90000"/>
              </a:lnSpc>
              <a:spcBef>
                <a:spcPts val="600"/>
              </a:spcBef>
              <a:spcAft>
                <a:spcPts val="0"/>
              </a:spcAft>
              <a:buSzPts val="2040"/>
              <a:buChar char="▪"/>
            </a:pPr>
            <a:r>
              <a:rPr lang="en-IN" sz="2400"/>
              <a:t>Sharing Media like audio, video, images</a:t>
            </a:r>
            <a:endParaRPr sz="2400"/>
          </a:p>
          <a:p>
            <a:pPr indent="-182880" lvl="1" marL="457200" rtl="0" algn="l">
              <a:lnSpc>
                <a:spcPct val="90000"/>
              </a:lnSpc>
              <a:spcBef>
                <a:spcPts val="600"/>
              </a:spcBef>
              <a:spcAft>
                <a:spcPts val="0"/>
              </a:spcAft>
              <a:buSzPts val="2040"/>
              <a:buChar char="▪"/>
            </a:pPr>
            <a:r>
              <a:rPr lang="en-IN" sz="2400"/>
              <a:t>Auto correct feature of the writing text in a chat</a:t>
            </a:r>
            <a:endParaRPr sz="2400"/>
          </a:p>
          <a:p>
            <a:pPr indent="-53340" lvl="1" marL="457200" rtl="0" algn="l">
              <a:lnSpc>
                <a:spcPct val="90000"/>
              </a:lnSpc>
              <a:spcBef>
                <a:spcPts val="600"/>
              </a:spcBef>
              <a:spcAft>
                <a:spcPts val="0"/>
              </a:spcAft>
              <a:buSzPts val="2040"/>
              <a:buNone/>
            </a:pPr>
            <a:r>
              <a:t/>
            </a:r>
            <a:endParaRPr sz="2400"/>
          </a:p>
          <a:p>
            <a:pPr indent="-53340" lvl="1" marL="457200" rtl="0" algn="l">
              <a:lnSpc>
                <a:spcPct val="90000"/>
              </a:lnSpc>
              <a:spcBef>
                <a:spcPts val="600"/>
              </a:spcBef>
              <a:spcAft>
                <a:spcPts val="0"/>
              </a:spcAft>
              <a:buSzPts val="2040"/>
              <a:buNone/>
            </a:pPr>
            <a:r>
              <a:t/>
            </a:r>
            <a:endParaRPr sz="2400"/>
          </a:p>
          <a:p>
            <a:pPr indent="-31750" lvl="0" marL="182880" rtl="0" algn="l">
              <a:lnSpc>
                <a:spcPct val="90000"/>
              </a:lnSpc>
              <a:spcBef>
                <a:spcPts val="1400"/>
              </a:spcBef>
              <a:spcAft>
                <a:spcPts val="0"/>
              </a:spcAft>
              <a:buSzPts val="2380"/>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8"/>
          <p:cNvSpPr txBox="1"/>
          <p:nvPr>
            <p:ph type="title"/>
          </p:nvPr>
        </p:nvSpPr>
        <p:spPr>
          <a:xfrm>
            <a:off x="635479" y="371205"/>
            <a:ext cx="8860362" cy="109676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IN"/>
              <a:t>DEMO</a:t>
            </a:r>
            <a:endParaRPr/>
          </a:p>
        </p:txBody>
      </p:sp>
      <p:sp>
        <p:nvSpPr>
          <p:cNvPr id="170" name="Google Shape;170;p8"/>
          <p:cNvSpPr txBox="1"/>
          <p:nvPr>
            <p:ph idx="1" type="body"/>
          </p:nvPr>
        </p:nvSpPr>
        <p:spPr>
          <a:xfrm>
            <a:off x="5409703" y="1211155"/>
            <a:ext cx="5546482" cy="555833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6205"/>
              <a:buNone/>
            </a:pPr>
            <a:r>
              <a:rPr lang="en-IN" sz="7300" u="sng">
                <a:solidFill>
                  <a:srgbClr val="000000"/>
                </a:solidFill>
                <a:hlinkClick r:id="rId3"/>
              </a:rPr>
              <a:t>    </a:t>
            </a:r>
            <a:endParaRPr sz="7300">
              <a:solidFill>
                <a:srgbClr val="000000"/>
              </a:solidFill>
            </a:endParaRPr>
          </a:p>
          <a:p>
            <a:pPr indent="0" lvl="0" marL="0" rtl="0" algn="ctr">
              <a:lnSpc>
                <a:spcPct val="90000"/>
              </a:lnSpc>
              <a:spcBef>
                <a:spcPts val="1200"/>
              </a:spcBef>
              <a:spcAft>
                <a:spcPts val="0"/>
              </a:spcAft>
              <a:buSzPts val="6205"/>
              <a:buNone/>
            </a:pPr>
            <a:r>
              <a:t/>
            </a:r>
            <a:endParaRPr sz="7300" u="sng">
              <a:solidFill>
                <a:srgbClr val="000000"/>
              </a:solidFill>
              <a:hlinkClick r:id="rId4"/>
            </a:endParaRPr>
          </a:p>
          <a:p>
            <a:pPr indent="0" lvl="0" marL="0" rtl="0" algn="ctr">
              <a:lnSpc>
                <a:spcPct val="90000"/>
              </a:lnSpc>
              <a:spcBef>
                <a:spcPts val="1200"/>
              </a:spcBef>
              <a:spcAft>
                <a:spcPts val="0"/>
              </a:spcAft>
              <a:buSzPts val="6205"/>
              <a:buNone/>
            </a:pPr>
            <a:r>
              <a:t/>
            </a:r>
            <a:endParaRPr sz="7300" u="sng">
              <a:solidFill>
                <a:srgbClr val="000000"/>
              </a:solidFill>
              <a:hlinkClick r:id="rId5"/>
            </a:endParaRPr>
          </a:p>
          <a:p>
            <a:pPr indent="0" lvl="0" marL="0" rtl="0" algn="ctr">
              <a:lnSpc>
                <a:spcPct val="90000"/>
              </a:lnSpc>
              <a:spcBef>
                <a:spcPts val="1200"/>
              </a:spcBef>
              <a:spcAft>
                <a:spcPts val="0"/>
              </a:spcAft>
              <a:buSzPts val="6205"/>
              <a:buNone/>
            </a:pPr>
            <a:r>
              <a:t/>
            </a:r>
            <a:endParaRPr sz="7300" u="sng">
              <a:solidFill>
                <a:srgbClr val="000000"/>
              </a:solidFill>
              <a:hlinkClick r:id="rId6"/>
            </a:endParaRPr>
          </a:p>
          <a:p>
            <a:pPr indent="0" lvl="0" marL="0" rtl="0" algn="ctr">
              <a:lnSpc>
                <a:spcPct val="90000"/>
              </a:lnSpc>
              <a:spcBef>
                <a:spcPts val="1200"/>
              </a:spcBef>
              <a:spcAft>
                <a:spcPts val="0"/>
              </a:spcAft>
              <a:buSzPts val="6205"/>
              <a:buNone/>
            </a:pPr>
            <a:r>
              <a:t/>
            </a:r>
            <a:endParaRPr sz="7300" u="sng">
              <a:solidFill>
                <a:srgbClr val="000000"/>
              </a:solidFill>
              <a:hlinkClick r:id="rId7"/>
            </a:endParaRPr>
          </a:p>
          <a:p>
            <a:pPr indent="0" lvl="0" marL="0" rtl="0" algn="ctr">
              <a:lnSpc>
                <a:spcPct val="90000"/>
              </a:lnSpc>
              <a:spcBef>
                <a:spcPts val="1200"/>
              </a:spcBef>
              <a:spcAft>
                <a:spcPts val="0"/>
              </a:spcAft>
              <a:buSzPts val="680"/>
              <a:buNone/>
            </a:pPr>
            <a:r>
              <a:rPr lang="en-IN" sz="800" u="sng">
                <a:solidFill>
                  <a:srgbClr val="000000"/>
                </a:solidFill>
                <a:hlinkClick r:id="rId8"/>
              </a:rPr>
              <a:t>http://people.wku.edu/peter.harlan996/tic-tac-toe.html</a:t>
            </a:r>
            <a:endParaRPr sz="800">
              <a:solidFill>
                <a:srgbClr val="000000"/>
              </a:solidFill>
            </a:endParaRPr>
          </a:p>
        </p:txBody>
      </p:sp>
      <p:pic>
        <p:nvPicPr>
          <p:cNvPr id="171" name="Google Shape;171;p8"/>
          <p:cNvPicPr preferRelativeResize="0"/>
          <p:nvPr/>
        </p:nvPicPr>
        <p:blipFill rotWithShape="1">
          <a:blip r:embed="rId9">
            <a:alphaModFix/>
          </a:blip>
          <a:srcRect b="0" l="0" r="0" t="0"/>
          <a:stretch/>
        </p:blipFill>
        <p:spPr>
          <a:xfrm>
            <a:off x="6017895" y="591185"/>
            <a:ext cx="5558155" cy="1908175"/>
          </a:xfrm>
          <a:prstGeom prst="rect">
            <a:avLst/>
          </a:prstGeom>
          <a:noFill/>
          <a:ln>
            <a:noFill/>
          </a:ln>
        </p:spPr>
      </p:pic>
      <p:pic>
        <p:nvPicPr>
          <p:cNvPr id="172" name="Google Shape;172;p8"/>
          <p:cNvPicPr preferRelativeResize="0"/>
          <p:nvPr/>
        </p:nvPicPr>
        <p:blipFill rotWithShape="1">
          <a:blip r:embed="rId10">
            <a:alphaModFix/>
          </a:blip>
          <a:srcRect b="0" l="0" r="0" t="0"/>
          <a:stretch/>
        </p:blipFill>
        <p:spPr>
          <a:xfrm>
            <a:off x="6032500" y="2586355"/>
            <a:ext cx="5543550" cy="4011295"/>
          </a:xfrm>
          <a:prstGeom prst="rect">
            <a:avLst/>
          </a:prstGeom>
          <a:noFill/>
          <a:ln>
            <a:noFill/>
          </a:ln>
        </p:spPr>
      </p:pic>
      <p:sp>
        <p:nvSpPr>
          <p:cNvPr id="173" name="Google Shape;173;p8"/>
          <p:cNvSpPr txBox="1"/>
          <p:nvPr/>
        </p:nvSpPr>
        <p:spPr>
          <a:xfrm>
            <a:off x="635479" y="5053715"/>
            <a:ext cx="8958214" cy="1754326"/>
          </a:xfrm>
          <a:prstGeom prst="rect">
            <a:avLst/>
          </a:prstGeom>
          <a:noFill/>
          <a:ln>
            <a:noFill/>
          </a:ln>
        </p:spPr>
        <p:txBody>
          <a:bodyPr anchorCtr="0" anchor="t" bIns="45700" lIns="91425" spcFirstLastPara="1" rIns="91425" wrap="square" tIns="45700">
            <a:spAutoFit/>
          </a:bodyPr>
          <a:lstStyle/>
          <a:p>
            <a:pPr indent="-742950" lvl="0" marL="742950" marR="0" rtl="0" algn="l">
              <a:spcBef>
                <a:spcPts val="0"/>
              </a:spcBef>
              <a:spcAft>
                <a:spcPts val="0"/>
              </a:spcAft>
              <a:buClr>
                <a:schemeClr val="dk1"/>
              </a:buClr>
              <a:buSzPts val="3600"/>
              <a:buFont typeface="Rockwell"/>
              <a:buAutoNum type="arabicPeriod" startAt="2"/>
            </a:pPr>
            <a:r>
              <a:rPr lang="en-IN" sz="3600">
                <a:solidFill>
                  <a:schemeClr val="dk1"/>
                </a:solidFill>
                <a:latin typeface="Rockwell"/>
                <a:ea typeface="Rockwell"/>
                <a:cs typeface="Rockwell"/>
                <a:sym typeface="Rockwell"/>
              </a:rPr>
              <a:t>Joining the Chatroom</a:t>
            </a:r>
            <a:endParaRPr sz="3600">
              <a:solidFill>
                <a:schemeClr val="dk1"/>
              </a:solidFill>
              <a:latin typeface="Rockwell"/>
              <a:ea typeface="Rockwell"/>
              <a:cs typeface="Rockwell"/>
              <a:sym typeface="Rockwell"/>
            </a:endParaRPr>
          </a:p>
          <a:p>
            <a:pPr indent="-742950" lvl="0" marL="742950" marR="0" rtl="0" algn="l">
              <a:spcBef>
                <a:spcPts val="0"/>
              </a:spcBef>
              <a:spcAft>
                <a:spcPts val="0"/>
              </a:spcAft>
              <a:buClr>
                <a:schemeClr val="dk1"/>
              </a:buClr>
              <a:buSzPts val="3600"/>
              <a:buFont typeface="Rockwell"/>
              <a:buAutoNum type="arabicPeriod" startAt="2"/>
            </a:pPr>
            <a:r>
              <a:rPr lang="en-IN" sz="3600">
                <a:solidFill>
                  <a:schemeClr val="dk1"/>
                </a:solidFill>
                <a:latin typeface="Rockwell"/>
                <a:ea typeface="Rockwell"/>
                <a:cs typeface="Rockwell"/>
                <a:sym typeface="Rockwell"/>
              </a:rPr>
              <a:t>Entering the Name</a:t>
            </a:r>
            <a:endParaRPr sz="3600">
              <a:solidFill>
                <a:schemeClr val="dk1"/>
              </a:solidFill>
              <a:latin typeface="Rockwell"/>
              <a:ea typeface="Rockwell"/>
              <a:cs typeface="Rockwell"/>
              <a:sym typeface="Rockwell"/>
            </a:endParaRPr>
          </a:p>
          <a:p>
            <a:pPr indent="-742950" lvl="0" marL="742950" marR="0" rtl="0" algn="l">
              <a:spcBef>
                <a:spcPts val="0"/>
              </a:spcBef>
              <a:spcAft>
                <a:spcPts val="0"/>
              </a:spcAft>
              <a:buClr>
                <a:schemeClr val="dk1"/>
              </a:buClr>
              <a:buSzPts val="3600"/>
              <a:buFont typeface="Rockwell"/>
              <a:buAutoNum type="arabicPeriod" startAt="2"/>
            </a:pPr>
            <a:r>
              <a:rPr lang="en-IN" sz="3600">
                <a:solidFill>
                  <a:schemeClr val="dk1"/>
                </a:solidFill>
                <a:latin typeface="Rockwell"/>
                <a:ea typeface="Rockwell"/>
                <a:cs typeface="Rockwell"/>
                <a:sym typeface="Rockwell"/>
              </a:rPr>
              <a:t>Sending Messages</a:t>
            </a:r>
            <a:endParaRPr sz="3600">
              <a:solidFill>
                <a:schemeClr val="dk1"/>
              </a:solidFill>
              <a:latin typeface="Rockwell"/>
              <a:ea typeface="Rockwell"/>
              <a:cs typeface="Rockwell"/>
              <a:sym typeface="Rockwell"/>
            </a:endParaRPr>
          </a:p>
        </p:txBody>
      </p:sp>
      <p:sp>
        <p:nvSpPr>
          <p:cNvPr id="174" name="Google Shape;174;p8"/>
          <p:cNvSpPr txBox="1"/>
          <p:nvPr/>
        </p:nvSpPr>
        <p:spPr>
          <a:xfrm>
            <a:off x="1275715" y="1468120"/>
            <a:ext cx="3735705" cy="1198880"/>
          </a:xfrm>
          <a:prstGeom prst="rect">
            <a:avLst/>
          </a:prstGeom>
          <a:noFill/>
          <a:ln>
            <a:noFill/>
          </a:ln>
        </p:spPr>
        <p:txBody>
          <a:bodyPr anchorCtr="0" anchor="t" bIns="45700" lIns="91425" spcFirstLastPara="1" rIns="91425" wrap="square" tIns="45700">
            <a:spAutoFit/>
          </a:bodyPr>
          <a:lstStyle/>
          <a:p>
            <a:pPr indent="-742950" lvl="0" marL="742950" marR="0" rtl="0" algn="l">
              <a:spcBef>
                <a:spcPts val="0"/>
              </a:spcBef>
              <a:spcAft>
                <a:spcPts val="0"/>
              </a:spcAft>
              <a:buClr>
                <a:schemeClr val="dk1"/>
              </a:buClr>
              <a:buSzPts val="3600"/>
              <a:buFont typeface="Rockwell"/>
              <a:buAutoNum type="arabicPeriod"/>
            </a:pPr>
            <a:r>
              <a:rPr lang="en-IN" sz="3600">
                <a:solidFill>
                  <a:schemeClr val="dk1"/>
                </a:solidFill>
                <a:latin typeface="Rockwell"/>
                <a:ea typeface="Rockwell"/>
                <a:cs typeface="Rockwell"/>
                <a:sym typeface="Rockwell"/>
              </a:rPr>
              <a:t>Starting the server</a:t>
            </a:r>
            <a:endParaRPr sz="3600">
              <a:solidFill>
                <a:schemeClr val="dk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9"/>
          <p:cNvPicPr preferRelativeResize="0"/>
          <p:nvPr/>
        </p:nvPicPr>
        <p:blipFill rotWithShape="1">
          <a:blip r:embed="rId3">
            <a:alphaModFix/>
          </a:blip>
          <a:srcRect b="2395" l="0" r="0" t="0"/>
          <a:stretch/>
        </p:blipFill>
        <p:spPr>
          <a:xfrm>
            <a:off x="1290320" y="42545"/>
            <a:ext cx="9366250" cy="5317490"/>
          </a:xfrm>
          <a:prstGeom prst="rect">
            <a:avLst/>
          </a:prstGeom>
          <a:noFill/>
          <a:ln>
            <a:noFill/>
          </a:ln>
        </p:spPr>
      </p:pic>
      <p:sp>
        <p:nvSpPr>
          <p:cNvPr id="180" name="Google Shape;180;p9"/>
          <p:cNvSpPr txBox="1"/>
          <p:nvPr>
            <p:ph idx="1" type="body"/>
          </p:nvPr>
        </p:nvSpPr>
        <p:spPr>
          <a:xfrm>
            <a:off x="617812" y="5862320"/>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Multiple clients connected through Sockets to the server with multi threading. One thread to handle each client.</a:t>
            </a:r>
            <a:endParaRPr/>
          </a:p>
          <a:p>
            <a:pPr indent="0" lvl="0" marL="0" rtl="0" algn="l">
              <a:lnSpc>
                <a:spcPct val="90000"/>
              </a:lnSpc>
              <a:spcBef>
                <a:spcPts val="1200"/>
              </a:spcBef>
              <a:spcAft>
                <a:spcPts val="0"/>
              </a:spcAft>
              <a:buSzPts val="1700"/>
              <a:buNone/>
            </a:pPr>
            <a:r>
              <a:rPr lang="en-IN"/>
              <a:t>🡪 Auto capitalizing the first letter while typing feature.</a:t>
            </a:r>
            <a:endParaRPr/>
          </a:p>
        </p:txBody>
      </p:sp>
      <p:sp>
        <p:nvSpPr>
          <p:cNvPr id="181" name="Google Shape;181;p9"/>
          <p:cNvSpPr txBox="1"/>
          <p:nvPr/>
        </p:nvSpPr>
        <p:spPr>
          <a:xfrm>
            <a:off x="414655" y="5146675"/>
            <a:ext cx="373634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Rockwell"/>
                <a:ea typeface="Rockwell"/>
                <a:cs typeface="Rockwell"/>
                <a:sym typeface="Rockwell"/>
              </a:rPr>
              <a:t>Chat Activity</a:t>
            </a:r>
            <a:endParaRPr sz="3600">
              <a:solidFill>
                <a:schemeClr val="dk1"/>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0"/>
          <p:cNvSpPr txBox="1"/>
          <p:nvPr>
            <p:ph idx="1" type="body"/>
          </p:nvPr>
        </p:nvSpPr>
        <p:spPr>
          <a:xfrm>
            <a:off x="414612" y="5791200"/>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🡪Logout on Clicking Logout button</a:t>
            </a:r>
            <a:endParaRPr/>
          </a:p>
          <a:p>
            <a:pPr indent="0" lvl="0" marL="0" rtl="0" algn="l">
              <a:lnSpc>
                <a:spcPct val="90000"/>
              </a:lnSpc>
              <a:spcBef>
                <a:spcPts val="1200"/>
              </a:spcBef>
              <a:spcAft>
                <a:spcPts val="0"/>
              </a:spcAft>
              <a:buSzPts val="1700"/>
              <a:buNone/>
            </a:pPr>
            <a:r>
              <a:rPr lang="en-IN"/>
              <a:t>🡪Auto - Logout on closing the tkinter application</a:t>
            </a:r>
            <a:endParaRPr/>
          </a:p>
          <a:p>
            <a:pPr indent="0" lvl="0" marL="0" rtl="0" algn="l">
              <a:lnSpc>
                <a:spcPct val="90000"/>
              </a:lnSpc>
              <a:spcBef>
                <a:spcPts val="1200"/>
              </a:spcBef>
              <a:spcAft>
                <a:spcPts val="0"/>
              </a:spcAft>
              <a:buSzPts val="1700"/>
              <a:buNone/>
            </a:pPr>
            <a:r>
              <a:t/>
            </a:r>
            <a:endParaRPr/>
          </a:p>
        </p:txBody>
      </p:sp>
      <p:pic>
        <p:nvPicPr>
          <p:cNvPr id="187" name="Google Shape;187;p10"/>
          <p:cNvPicPr preferRelativeResize="0"/>
          <p:nvPr/>
        </p:nvPicPr>
        <p:blipFill rotWithShape="1">
          <a:blip r:embed="rId3">
            <a:alphaModFix/>
          </a:blip>
          <a:srcRect b="0" l="0" r="0" t="0"/>
          <a:stretch/>
        </p:blipFill>
        <p:spPr>
          <a:xfrm>
            <a:off x="170815" y="126365"/>
            <a:ext cx="7697470" cy="4371975"/>
          </a:xfrm>
          <a:prstGeom prst="rect">
            <a:avLst/>
          </a:prstGeom>
          <a:noFill/>
          <a:ln>
            <a:noFill/>
          </a:ln>
        </p:spPr>
      </p:pic>
      <p:pic>
        <p:nvPicPr>
          <p:cNvPr id="188" name="Google Shape;188;p10"/>
          <p:cNvPicPr preferRelativeResize="0"/>
          <p:nvPr/>
        </p:nvPicPr>
        <p:blipFill rotWithShape="1">
          <a:blip r:embed="rId4">
            <a:alphaModFix/>
          </a:blip>
          <a:srcRect b="0" l="0" r="0" t="0"/>
          <a:stretch/>
        </p:blipFill>
        <p:spPr>
          <a:xfrm>
            <a:off x="8158480" y="252095"/>
            <a:ext cx="3855085" cy="4246245"/>
          </a:xfrm>
          <a:prstGeom prst="rect">
            <a:avLst/>
          </a:prstGeom>
          <a:noFill/>
          <a:ln>
            <a:noFill/>
          </a:ln>
        </p:spPr>
      </p:pic>
      <p:sp>
        <p:nvSpPr>
          <p:cNvPr id="189" name="Google Shape;189;p10"/>
          <p:cNvSpPr txBox="1"/>
          <p:nvPr/>
        </p:nvSpPr>
        <p:spPr>
          <a:xfrm>
            <a:off x="612475" y="5106025"/>
            <a:ext cx="8958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Rockwell"/>
                <a:ea typeface="Rockwell"/>
                <a:cs typeface="Rockwell"/>
                <a:sym typeface="Rockwell"/>
              </a:rPr>
              <a:t>Logout Activity</a:t>
            </a:r>
            <a:endParaRPr sz="3600">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84fc2f38d1_0_24"/>
          <p:cNvSpPr txBox="1"/>
          <p:nvPr>
            <p:ph type="title"/>
          </p:nvPr>
        </p:nvSpPr>
        <p:spPr>
          <a:xfrm>
            <a:off x="921450" y="260900"/>
            <a:ext cx="3699600" cy="20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VIDEO</a:t>
            </a:r>
            <a:endParaRPr/>
          </a:p>
        </p:txBody>
      </p:sp>
      <p:pic>
        <p:nvPicPr>
          <p:cNvPr id="195" name="Google Shape;195;g84fc2f38d1_0_24" title="Chat Room Demo Video.mp4">
            <a:hlinkClick r:id="rId3"/>
          </p:cNvPr>
          <p:cNvPicPr preferRelativeResize="0"/>
          <p:nvPr/>
        </p:nvPicPr>
        <p:blipFill>
          <a:blip r:embed="rId4">
            <a:alphaModFix/>
          </a:blip>
          <a:stretch>
            <a:fillRect/>
          </a:stretch>
        </p:blipFill>
        <p:spPr>
          <a:xfrm>
            <a:off x="768575" y="1788400"/>
            <a:ext cx="11099899" cy="5069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REFERENCES</a:t>
            </a:r>
            <a:endParaRPr/>
          </a:p>
        </p:txBody>
      </p:sp>
      <p:sp>
        <p:nvSpPr>
          <p:cNvPr id="201" name="Google Shape;201;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u="sng">
                <a:solidFill>
                  <a:schemeClr val="hlink"/>
                </a:solidFill>
                <a:hlinkClick r:id="rId3"/>
              </a:rPr>
              <a:t>https://www.geeksforgeeks.org/ruby-thread-life-cycle-its-states/</a:t>
            </a:r>
            <a:endParaRPr/>
          </a:p>
          <a:p>
            <a:pPr indent="-182880" lvl="0" marL="182880" rtl="0" algn="l">
              <a:lnSpc>
                <a:spcPct val="90000"/>
              </a:lnSpc>
              <a:spcBef>
                <a:spcPts val="1200"/>
              </a:spcBef>
              <a:spcAft>
                <a:spcPts val="0"/>
              </a:spcAft>
              <a:buSzPts val="1700"/>
              <a:buChar char="▪"/>
            </a:pPr>
            <a:r>
              <a:rPr lang="en-IN" u="sng">
                <a:solidFill>
                  <a:schemeClr val="hlink"/>
                </a:solidFill>
                <a:hlinkClick r:id="rId4"/>
              </a:rPr>
              <a:t>https://realpython.com/python-sockets/</a:t>
            </a:r>
            <a:endParaRPr/>
          </a:p>
          <a:p>
            <a:pPr indent="-182880" lvl="0" marL="182880" rtl="0" algn="l">
              <a:lnSpc>
                <a:spcPct val="90000"/>
              </a:lnSpc>
              <a:spcBef>
                <a:spcPts val="1200"/>
              </a:spcBef>
              <a:spcAft>
                <a:spcPts val="0"/>
              </a:spcAft>
              <a:buSzPts val="1700"/>
              <a:buChar char="▪"/>
            </a:pPr>
            <a:r>
              <a:rPr lang="en-IN" u="sng">
                <a:solidFill>
                  <a:schemeClr val="hlink"/>
                </a:solidFill>
                <a:hlinkClick r:id="rId5"/>
              </a:rPr>
              <a:t>https://effbot.org/tkinterbook/tkinter-classes.htm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66798" y="417657"/>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OUTLINE</a:t>
            </a:r>
            <a:endParaRPr/>
          </a:p>
        </p:txBody>
      </p:sp>
      <p:sp>
        <p:nvSpPr>
          <p:cNvPr id="112" name="Google Shape;112;p2"/>
          <p:cNvSpPr txBox="1"/>
          <p:nvPr>
            <p:ph idx="1" type="body"/>
          </p:nvPr>
        </p:nvSpPr>
        <p:spPr>
          <a:xfrm>
            <a:off x="1066798" y="1786558"/>
            <a:ext cx="6678600" cy="40509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IN" sz="2800"/>
              <a:t>Project Description</a:t>
            </a:r>
            <a:endParaRPr sz="2800"/>
          </a:p>
          <a:p>
            <a:pPr indent="0" lvl="0" marL="182880" rtl="0" algn="l">
              <a:lnSpc>
                <a:spcPct val="90000"/>
              </a:lnSpc>
              <a:spcBef>
                <a:spcPts val="0"/>
              </a:spcBef>
              <a:spcAft>
                <a:spcPts val="0"/>
              </a:spcAft>
              <a:buNone/>
            </a:pPr>
            <a:r>
              <a:t/>
            </a:r>
            <a:endParaRPr sz="900"/>
          </a:p>
          <a:p>
            <a:pPr indent="-209550" lvl="0" marL="182880" rtl="0" algn="l">
              <a:lnSpc>
                <a:spcPct val="90000"/>
              </a:lnSpc>
              <a:spcBef>
                <a:spcPts val="0"/>
              </a:spcBef>
              <a:spcAft>
                <a:spcPts val="0"/>
              </a:spcAft>
              <a:buSzPts val="2800"/>
              <a:buChar char="▪"/>
            </a:pPr>
            <a:r>
              <a:rPr lang="en-IN" sz="2800"/>
              <a:t>Functionalities</a:t>
            </a:r>
            <a:endParaRPr sz="2800"/>
          </a:p>
          <a:p>
            <a:pPr indent="0" lvl="0" marL="182880" rtl="0" algn="l">
              <a:lnSpc>
                <a:spcPct val="90000"/>
              </a:lnSpc>
              <a:spcBef>
                <a:spcPts val="0"/>
              </a:spcBef>
              <a:spcAft>
                <a:spcPts val="0"/>
              </a:spcAft>
              <a:buNone/>
            </a:pPr>
            <a:r>
              <a:t/>
            </a:r>
            <a:endParaRPr sz="1100"/>
          </a:p>
          <a:p>
            <a:pPr indent="-209550" lvl="0" marL="182880" rtl="0" algn="l">
              <a:lnSpc>
                <a:spcPct val="90000"/>
              </a:lnSpc>
              <a:spcBef>
                <a:spcPts val="0"/>
              </a:spcBef>
              <a:spcAft>
                <a:spcPts val="0"/>
              </a:spcAft>
              <a:buSzPts val="2800"/>
              <a:buChar char="▪"/>
            </a:pPr>
            <a:r>
              <a:rPr lang="en-IN" sz="2800"/>
              <a:t>User Manual Link</a:t>
            </a:r>
            <a:endParaRPr sz="2800"/>
          </a:p>
          <a:p>
            <a:pPr indent="0" lvl="0" marL="182880" rtl="0" algn="l">
              <a:lnSpc>
                <a:spcPct val="90000"/>
              </a:lnSpc>
              <a:spcBef>
                <a:spcPts val="0"/>
              </a:spcBef>
              <a:spcAft>
                <a:spcPts val="0"/>
              </a:spcAft>
              <a:buNone/>
            </a:pPr>
            <a:r>
              <a:t/>
            </a:r>
            <a:endParaRPr sz="600"/>
          </a:p>
          <a:p>
            <a:pPr indent="-182880" lvl="0" marL="182880" rtl="0" algn="l">
              <a:lnSpc>
                <a:spcPct val="90000"/>
              </a:lnSpc>
              <a:spcBef>
                <a:spcPts val="0"/>
              </a:spcBef>
              <a:spcAft>
                <a:spcPts val="0"/>
              </a:spcAft>
              <a:buSzPts val="2380"/>
              <a:buChar char="▪"/>
            </a:pPr>
            <a:r>
              <a:rPr lang="en-IN" sz="2800"/>
              <a:t>Implementation </a:t>
            </a:r>
            <a:endParaRPr sz="2800"/>
          </a:p>
          <a:p>
            <a:pPr indent="-182880" lvl="0" marL="182880" rtl="0" algn="l">
              <a:lnSpc>
                <a:spcPct val="90000"/>
              </a:lnSpc>
              <a:spcBef>
                <a:spcPts val="1200"/>
              </a:spcBef>
              <a:spcAft>
                <a:spcPts val="0"/>
              </a:spcAft>
              <a:buSzPts val="2380"/>
              <a:buChar char="▪"/>
            </a:pPr>
            <a:r>
              <a:rPr lang="en-IN" sz="2800"/>
              <a:t>Algorithm</a:t>
            </a:r>
            <a:endParaRPr sz="2800"/>
          </a:p>
          <a:p>
            <a:pPr indent="-182880" lvl="0" marL="182880" rtl="0" algn="l">
              <a:lnSpc>
                <a:spcPct val="90000"/>
              </a:lnSpc>
              <a:spcBef>
                <a:spcPts val="1200"/>
              </a:spcBef>
              <a:spcAft>
                <a:spcPts val="0"/>
              </a:spcAft>
              <a:buSzPts val="2380"/>
              <a:buChar char="▪"/>
            </a:pPr>
            <a:r>
              <a:rPr lang="en-IN" sz="2800"/>
              <a:t>Demo</a:t>
            </a:r>
            <a:endParaRPr sz="2800"/>
          </a:p>
          <a:p>
            <a:pPr indent="-209550" lvl="0" marL="182880" rtl="0" algn="l">
              <a:lnSpc>
                <a:spcPct val="90000"/>
              </a:lnSpc>
              <a:spcBef>
                <a:spcPts val="1200"/>
              </a:spcBef>
              <a:spcAft>
                <a:spcPts val="0"/>
              </a:spcAft>
              <a:buSzPts val="2800"/>
              <a:buChar char="▪"/>
            </a:pPr>
            <a:r>
              <a:rPr lang="en-IN" sz="2800"/>
              <a:t>Video</a:t>
            </a:r>
            <a:endParaRPr sz="2800"/>
          </a:p>
          <a:p>
            <a:pPr indent="-182880" lvl="0" marL="182880" rtl="0" algn="l">
              <a:lnSpc>
                <a:spcPct val="90000"/>
              </a:lnSpc>
              <a:spcBef>
                <a:spcPts val="1200"/>
              </a:spcBef>
              <a:spcAft>
                <a:spcPts val="0"/>
              </a:spcAft>
              <a:buSzPts val="2380"/>
              <a:buChar char="▪"/>
            </a:pPr>
            <a:r>
              <a:rPr lang="en-IN" sz="2800"/>
              <a:t>Further Scope</a:t>
            </a:r>
            <a:endParaRPr sz="2800"/>
          </a:p>
          <a:p>
            <a:pPr indent="-182880" lvl="0" marL="182880" rtl="0" algn="l">
              <a:lnSpc>
                <a:spcPct val="90000"/>
              </a:lnSpc>
              <a:spcBef>
                <a:spcPts val="1200"/>
              </a:spcBef>
              <a:spcAft>
                <a:spcPts val="0"/>
              </a:spcAft>
              <a:buSzPts val="2380"/>
              <a:buChar char="▪"/>
            </a:pPr>
            <a:r>
              <a:rPr lang="en-IN" sz="2800"/>
              <a:t>References</a:t>
            </a:r>
            <a:endParaRPr sz="2800"/>
          </a:p>
          <a:p>
            <a:pPr indent="-31750" lvl="0" marL="182880" rtl="0" algn="l">
              <a:lnSpc>
                <a:spcPct val="90000"/>
              </a:lnSpc>
              <a:spcBef>
                <a:spcPts val="1200"/>
              </a:spcBef>
              <a:spcAft>
                <a:spcPts val="0"/>
              </a:spcAft>
              <a:buSzPts val="2380"/>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84fc2f38d1_0_2"/>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Rockwell"/>
              <a:buNone/>
            </a:pPr>
            <a:r>
              <a:rPr lang="en-IN">
                <a:solidFill>
                  <a:schemeClr val="dk1"/>
                </a:solidFill>
              </a:rPr>
              <a:t>PROJECT DESCRIPTION</a:t>
            </a:r>
            <a:endParaRPr/>
          </a:p>
        </p:txBody>
      </p:sp>
      <p:sp>
        <p:nvSpPr>
          <p:cNvPr id="118" name="Google Shape;118;g84fc2f38d1_0_2"/>
          <p:cNvSpPr txBox="1"/>
          <p:nvPr>
            <p:ph idx="1" type="body"/>
          </p:nvPr>
        </p:nvSpPr>
        <p:spPr>
          <a:xfrm>
            <a:off x="1066798" y="1907108"/>
            <a:ext cx="10058400" cy="4050900"/>
          </a:xfrm>
          <a:prstGeom prst="rect">
            <a:avLst/>
          </a:prstGeom>
        </p:spPr>
        <p:txBody>
          <a:bodyPr anchorCtr="0" anchor="t" bIns="45700" lIns="91425" spcFirstLastPara="1" rIns="91425" wrap="square" tIns="45700">
            <a:noAutofit/>
          </a:bodyPr>
          <a:lstStyle/>
          <a:p>
            <a:pPr indent="0" lvl="0" marL="50800" marR="50800" rtl="0" algn="l">
              <a:lnSpc>
                <a:spcPct val="115000"/>
              </a:lnSpc>
              <a:spcBef>
                <a:spcPts val="1200"/>
              </a:spcBef>
              <a:spcAft>
                <a:spcPts val="0"/>
              </a:spcAft>
              <a:buClr>
                <a:schemeClr val="dk1"/>
              </a:buClr>
              <a:buSzPts val="1100"/>
              <a:buFont typeface="Arial"/>
              <a:buNone/>
            </a:pPr>
            <a:r>
              <a:rPr lang="en-IN"/>
              <a:t>We made a </a:t>
            </a:r>
            <a:r>
              <a:rPr b="1" lang="en-IN"/>
              <a:t>server and client chat room </a:t>
            </a:r>
            <a:r>
              <a:rPr lang="en-IN"/>
              <a:t>system using Socket Programming with Python and Python GUI toolkit tkinter. </a:t>
            </a:r>
            <a:endParaRPr/>
          </a:p>
          <a:p>
            <a:pPr indent="0" lvl="0" marL="50800" marR="50800" rtl="0" algn="l">
              <a:lnSpc>
                <a:spcPct val="115000"/>
              </a:lnSpc>
              <a:spcBef>
                <a:spcPts val="1200"/>
              </a:spcBef>
              <a:spcAft>
                <a:spcPts val="0"/>
              </a:spcAft>
              <a:buClr>
                <a:schemeClr val="dk1"/>
              </a:buClr>
              <a:buSzPts val="1100"/>
              <a:buFont typeface="Arial"/>
              <a:buNone/>
            </a:pPr>
            <a:r>
              <a:rPr lang="en-IN"/>
              <a:t>The sockets are the endpoints of any communication channel. These are used to connect the server and client. Sockets are Bi-Directional. In this area, we will setup sockets for each end and setup the chat-room system among different clients through the server. The server side has some ports to connect with client sockets. When a client tries to connect with the same port, then the connection will be established for the chat room.</a:t>
            </a:r>
            <a:endParaRPr/>
          </a:p>
          <a:p>
            <a:pPr indent="0" lvl="0" marL="50800" marR="50800" rtl="0" algn="l">
              <a:lnSpc>
                <a:spcPct val="115000"/>
              </a:lnSpc>
              <a:spcBef>
                <a:spcPts val="1200"/>
              </a:spcBef>
              <a:spcAft>
                <a:spcPts val="0"/>
              </a:spcAft>
              <a:buClr>
                <a:schemeClr val="dk1"/>
              </a:buClr>
              <a:buSzPts val="1100"/>
              <a:buFont typeface="Arial"/>
              <a:buNone/>
            </a:pPr>
            <a:r>
              <a:rPr lang="en-IN"/>
              <a:t>There are basically two parts. The server side and the client side. When the server side script is running, it waits for any active connection request. When one connection is established, a client can communicate with other clients.</a:t>
            </a:r>
            <a:endParaRPr/>
          </a:p>
          <a:p>
            <a:pPr indent="0" lvl="0" marL="50800" marR="50800" rtl="0" algn="l">
              <a:lnSpc>
                <a:spcPct val="115000"/>
              </a:lnSpc>
              <a:spcBef>
                <a:spcPts val="1200"/>
              </a:spcBef>
              <a:spcAft>
                <a:spcPts val="0"/>
              </a:spcAft>
              <a:buClr>
                <a:schemeClr val="dk1"/>
              </a:buClr>
              <a:buSzPts val="1100"/>
              <a:buFont typeface="Arial"/>
              <a:buNone/>
            </a:pPr>
            <a:r>
              <a:rPr lang="en-IN"/>
              <a:t> </a:t>
            </a:r>
            <a:endParaRPr/>
          </a:p>
          <a:p>
            <a:pPr indent="0" lvl="0" marL="50800" marR="50800" rtl="0" algn="l">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84fc2f38d1_0_9"/>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solidFill>
                  <a:schemeClr val="dk1"/>
                </a:solidFill>
              </a:rPr>
              <a:t>FUNCTIONALITIES</a:t>
            </a:r>
            <a:endParaRPr/>
          </a:p>
        </p:txBody>
      </p:sp>
      <p:sp>
        <p:nvSpPr>
          <p:cNvPr id="124" name="Google Shape;124;g84fc2f38d1_0_9"/>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51155" lvl="0" marL="457200" rtl="0" algn="l">
              <a:spcBef>
                <a:spcPts val="1200"/>
              </a:spcBef>
              <a:spcAft>
                <a:spcPts val="0"/>
              </a:spcAft>
              <a:buSzPts val="1930"/>
              <a:buChar char="▪"/>
            </a:pPr>
            <a:r>
              <a:rPr lang="en-IN" sz="2400"/>
              <a:t>Clients can connect to server to communicate with each other. </a:t>
            </a:r>
            <a:endParaRPr sz="2400"/>
          </a:p>
          <a:p>
            <a:pPr indent="-351155" lvl="0" marL="457200" rtl="0" algn="l">
              <a:spcBef>
                <a:spcPts val="0"/>
              </a:spcBef>
              <a:spcAft>
                <a:spcPts val="0"/>
              </a:spcAft>
              <a:buSzPts val="1930"/>
              <a:buChar char="▪"/>
            </a:pPr>
            <a:r>
              <a:rPr lang="en-IN" sz="2400"/>
              <a:t>This project allows multiple users to connect to each other.</a:t>
            </a:r>
            <a:endParaRPr sz="2400"/>
          </a:p>
          <a:p>
            <a:pPr indent="-351155" lvl="0" marL="457200" rtl="0" algn="l">
              <a:spcBef>
                <a:spcPts val="0"/>
              </a:spcBef>
              <a:spcAft>
                <a:spcPts val="0"/>
              </a:spcAft>
              <a:buSzPts val="1930"/>
              <a:buChar char="▪"/>
            </a:pPr>
            <a:r>
              <a:rPr lang="en-IN" sz="2400"/>
              <a:t>User is free to logout anytime he/she wishes to.</a:t>
            </a:r>
            <a:endParaRPr sz="2400"/>
          </a:p>
          <a:p>
            <a:pPr indent="-351155" lvl="0" marL="457200" rtl="0" algn="l">
              <a:spcBef>
                <a:spcPts val="0"/>
              </a:spcBef>
              <a:spcAft>
                <a:spcPts val="0"/>
              </a:spcAft>
              <a:buSzPts val="1930"/>
              <a:buChar char="▪"/>
            </a:pPr>
            <a:r>
              <a:rPr lang="en-IN" sz="2400"/>
              <a:t>Arrival of new users is notified to all users in chat-room.</a:t>
            </a:r>
            <a:endParaRPr sz="2400"/>
          </a:p>
          <a:p>
            <a:pPr indent="-351155" lvl="0" marL="457200" rtl="0" algn="l">
              <a:spcBef>
                <a:spcPts val="0"/>
              </a:spcBef>
              <a:spcAft>
                <a:spcPts val="0"/>
              </a:spcAft>
              <a:buSzPts val="1930"/>
              <a:buChar char="▪"/>
            </a:pPr>
            <a:r>
              <a:rPr lang="en-IN" sz="2400"/>
              <a:t>Once a user leaves a chat room they will not receive any new messages.</a:t>
            </a:r>
            <a:endParaRPr sz="2400"/>
          </a:p>
          <a:p>
            <a:pPr indent="-351155" lvl="0" marL="457200" rtl="0" algn="l">
              <a:spcBef>
                <a:spcPts val="0"/>
              </a:spcBef>
              <a:spcAft>
                <a:spcPts val="0"/>
              </a:spcAft>
              <a:buSzPts val="1930"/>
              <a:buChar char="▪"/>
            </a:pPr>
            <a:r>
              <a:rPr lang="en-IN" sz="2400"/>
              <a:t>All data regarding chatroom (Usernames , new messages , users entering chat-room , users leaving chat-room etc.) is visible on server.</a:t>
            </a:r>
            <a:endParaRPr sz="2400"/>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84fc2f38d1_0_19"/>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solidFill>
                  <a:schemeClr val="dk1"/>
                </a:solidFill>
              </a:rPr>
              <a:t>USER MANUAL</a:t>
            </a:r>
            <a:endParaRPr/>
          </a:p>
        </p:txBody>
      </p:sp>
      <p:sp>
        <p:nvSpPr>
          <p:cNvPr id="130" name="Google Shape;130;g84fc2f38d1_0_19"/>
          <p:cNvSpPr txBox="1"/>
          <p:nvPr>
            <p:ph idx="1" type="body"/>
          </p:nvPr>
        </p:nvSpPr>
        <p:spPr>
          <a:xfrm>
            <a:off x="1069850" y="2121396"/>
            <a:ext cx="10148400" cy="18840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2700" u="sng">
                <a:solidFill>
                  <a:schemeClr val="hlink"/>
                </a:solidFill>
                <a:hlinkClick r:id="rId3"/>
              </a:rPr>
              <a:t>https://github.com/sanmitsahu/Chat-Room/blob/master/User%20Manual/Chat%20Room-User%20Manual.pdf</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IMPLEMENTATION </a:t>
            </a:r>
            <a:endParaRPr/>
          </a:p>
          <a:p>
            <a:pPr indent="0" lvl="0" marL="0" rtl="0" algn="l">
              <a:lnSpc>
                <a:spcPct val="90000"/>
              </a:lnSpc>
              <a:spcBef>
                <a:spcPts val="0"/>
              </a:spcBef>
              <a:spcAft>
                <a:spcPts val="0"/>
              </a:spcAft>
              <a:buSzPts val="5400"/>
              <a:buFont typeface="Rockwell"/>
              <a:buNone/>
            </a:pPr>
            <a:r>
              <a:rPr lang="en-IN"/>
              <a:t>and TOOLS USED</a:t>
            </a:r>
            <a:endParaRPr/>
          </a:p>
        </p:txBody>
      </p:sp>
      <p:sp>
        <p:nvSpPr>
          <p:cNvPr id="136" name="Google Shape;136;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The </a:t>
            </a:r>
            <a:r>
              <a:rPr b="1" lang="en-IN"/>
              <a:t>Clients</a:t>
            </a:r>
            <a:r>
              <a:rPr lang="en-IN"/>
              <a:t> basically opens a socket connection and send queries to the server. The </a:t>
            </a:r>
            <a:r>
              <a:rPr b="1" lang="en-IN"/>
              <a:t>Server</a:t>
            </a:r>
            <a:r>
              <a:rPr lang="en-IN"/>
              <a:t> responds back. This design also takes care to continue periodical data push and pull. It’s useful to push data periodically so that the same client doesn’t need to open connection repeatedly.</a:t>
            </a:r>
            <a:endParaRPr b="1"/>
          </a:p>
          <a:p>
            <a:pPr indent="-182880" lvl="0" marL="182880" rtl="0" algn="l">
              <a:lnSpc>
                <a:spcPct val="90000"/>
              </a:lnSpc>
              <a:spcBef>
                <a:spcPts val="1200"/>
              </a:spcBef>
              <a:spcAft>
                <a:spcPts val="0"/>
              </a:spcAft>
              <a:buSzPts val="1700"/>
              <a:buChar char="▪"/>
            </a:pPr>
            <a:r>
              <a:rPr b="1" lang="en-IN"/>
              <a:t>Socket programming </a:t>
            </a:r>
            <a:r>
              <a:rPr lang="en-IN"/>
              <a:t>is a way of connecting two nodes on a network to communicate with each other. One socket(node) listens on a particular port at an IP, while other socket reaches out to the other to form a connection. Server forms the listener socket while client reaches out to the server.</a:t>
            </a:r>
            <a:endParaRPr/>
          </a:p>
          <a:p>
            <a:pPr indent="-182880" lvl="0" marL="182880" rtl="0" algn="l">
              <a:lnSpc>
                <a:spcPct val="90000"/>
              </a:lnSpc>
              <a:spcBef>
                <a:spcPts val="1200"/>
              </a:spcBef>
              <a:spcAft>
                <a:spcPts val="0"/>
              </a:spcAft>
              <a:buSzPts val="1700"/>
              <a:buChar char="▪"/>
            </a:pPr>
            <a:r>
              <a:rPr lang="en-IN"/>
              <a:t>A thread is a sub-program within a program that can be executed independently of other section of the code. A thread executes in the same context sharing program’s runnable resources like memory.When in a single process, we are executing multiple threads simultaneously, it is called </a:t>
            </a:r>
            <a:r>
              <a:rPr b="1" lang="en-IN"/>
              <a:t>Multi-threading</a:t>
            </a:r>
            <a:r>
              <a:rPr lang="en-IN"/>
              <a:t>.</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147486" y="-4394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SOCKET PROGRAMMING</a:t>
            </a:r>
            <a:endParaRPr/>
          </a:p>
        </p:txBody>
      </p:sp>
      <p:sp>
        <p:nvSpPr>
          <p:cNvPr id="142" name="Google Shape;142;p4"/>
          <p:cNvSpPr txBox="1"/>
          <p:nvPr>
            <p:ph idx="1" type="body"/>
          </p:nvPr>
        </p:nvSpPr>
        <p:spPr>
          <a:xfrm>
            <a:off x="1147486" y="1205738"/>
            <a:ext cx="9661412" cy="4493538"/>
          </a:xfrm>
          <a:prstGeom prst="rect">
            <a:avLst/>
          </a:prstGeom>
          <a:solidFill>
            <a:srgbClr val="FFFFFF"/>
          </a:solidFill>
          <a:ln>
            <a:noFill/>
          </a:ln>
        </p:spPr>
        <p:txBody>
          <a:bodyPr anchorCtr="0" anchor="ctr" bIns="45700" lIns="91425" spcFirstLastPara="1" rIns="91425" wrap="square" tIns="0">
            <a:spAutoFit/>
          </a:bodyPr>
          <a:lstStyle/>
          <a:p>
            <a:pPr indent="0" lvl="0" marL="0" rtl="0" algn="l">
              <a:lnSpc>
                <a:spcPct val="100000"/>
              </a:lnSpc>
              <a:spcBef>
                <a:spcPts val="0"/>
              </a:spcBef>
              <a:spcAft>
                <a:spcPts val="0"/>
              </a:spcAft>
              <a:buClr>
                <a:schemeClr val="dk1"/>
              </a:buClr>
              <a:buSzPts val="2000"/>
              <a:buNone/>
            </a:pPr>
            <a:r>
              <a:rPr lang="en-IN"/>
              <a:t>Sockets and the socket API are used to send messages across a network. They provide a form of </a:t>
            </a:r>
            <a:r>
              <a:rPr lang="en-IN" u="sng">
                <a:solidFill>
                  <a:schemeClr val="hlink"/>
                </a:solidFill>
                <a:hlinkClick r:id="rId3"/>
              </a:rPr>
              <a:t>inter-process communication (IPC)</a:t>
            </a:r>
            <a:r>
              <a:rPr lang="en-IN"/>
              <a:t>. The network can be a logical, local network to the computer, or one that’s physically connected to an external network, with its own connections to other networks. </a:t>
            </a:r>
            <a:endParaRPr/>
          </a:p>
          <a:p>
            <a:pPr indent="0" lvl="0" marL="0" marR="0" rtl="0" algn="l">
              <a:lnSpc>
                <a:spcPct val="100000"/>
              </a:lnSpc>
              <a:spcBef>
                <a:spcPts val="0"/>
              </a:spcBef>
              <a:spcAft>
                <a:spcPts val="0"/>
              </a:spcAft>
              <a:buClr>
                <a:schemeClr val="dk1"/>
              </a:buClr>
              <a:buSzPts val="2000"/>
              <a:buFont typeface="Rockwell"/>
              <a:buNone/>
            </a:pPr>
            <a:r>
              <a:t/>
            </a:r>
            <a:endParaRPr b="0" i="0" u="none" cap="none" strike="noStrike">
              <a:solidFill>
                <a:srgbClr val="222222"/>
              </a:solidFill>
            </a:endParaRPr>
          </a:p>
          <a:p>
            <a:pPr indent="0" lvl="0" marL="0" marR="0" rtl="0" algn="l">
              <a:lnSpc>
                <a:spcPct val="100000"/>
              </a:lnSpc>
              <a:spcBef>
                <a:spcPts val="0"/>
              </a:spcBef>
              <a:spcAft>
                <a:spcPts val="0"/>
              </a:spcAft>
              <a:buClr>
                <a:srgbClr val="222222"/>
              </a:buClr>
              <a:buSzPts val="2000"/>
              <a:buFont typeface="Rockwell"/>
              <a:buNone/>
            </a:pPr>
            <a:r>
              <a:rPr b="0" i="0" lang="en-IN" u="none" cap="none" strike="noStrike">
                <a:solidFill>
                  <a:srgbClr val="222222"/>
                </a:solidFill>
              </a:rPr>
              <a:t>The primary socket API functions:</a:t>
            </a:r>
            <a:endParaRPr b="0" i="0" sz="1100" u="none" cap="none" strike="noStrike">
              <a:solidFill>
                <a:schemeClr val="dk1"/>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socket()</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bind()</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listen()</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accept()</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connect()</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connect_ex()</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send()</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recv()</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close()</a:t>
            </a:r>
            <a:endParaRPr b="0" i="0" u="none" cap="none" strike="noStrike">
              <a:solidFill>
                <a:srgbClr val="222222"/>
              </a:solidFill>
            </a:endParaRPr>
          </a:p>
          <a:p>
            <a:pPr indent="0" lvl="0" marL="0" marR="0" rtl="0" algn="l">
              <a:lnSpc>
                <a:spcPct val="100000"/>
              </a:lnSpc>
              <a:spcBef>
                <a:spcPts val="0"/>
              </a:spcBef>
              <a:spcAft>
                <a:spcPts val="0"/>
              </a:spcAft>
              <a:buClr>
                <a:schemeClr val="dk1"/>
              </a:buClr>
              <a:buSzPts val="1100"/>
              <a:buFont typeface="Rockwell"/>
              <a:buNone/>
            </a:pPr>
            <a:br>
              <a:rPr b="0" i="0" lang="en-IN" sz="1100" u="none" cap="none" strike="noStrike">
                <a:solidFill>
                  <a:schemeClr val="dk1"/>
                </a:solidFill>
              </a:rPr>
            </a:br>
            <a:endParaRPr b="0" i="0" sz="3200" u="none" cap="none" strike="noStrike">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5"/>
          <p:cNvSpPr txBox="1"/>
          <p:nvPr>
            <p:ph type="title"/>
          </p:nvPr>
        </p:nvSpPr>
        <p:spPr>
          <a:xfrm>
            <a:off x="1069848"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MULTI-THREADING</a:t>
            </a:r>
            <a:endParaRPr/>
          </a:p>
        </p:txBody>
      </p:sp>
      <p:pic>
        <p:nvPicPr>
          <p:cNvPr descr="What Are Multithreading and Multicontexting" id="148" name="Google Shape;148;p5"/>
          <p:cNvPicPr preferRelativeResize="0"/>
          <p:nvPr>
            <p:ph idx="1" type="body"/>
          </p:nvPr>
        </p:nvPicPr>
        <p:blipFill rotWithShape="1">
          <a:blip r:embed="rId3">
            <a:alphaModFix/>
          </a:blip>
          <a:srcRect b="0" l="0" r="0" t="0"/>
          <a:stretch/>
        </p:blipFill>
        <p:spPr>
          <a:xfrm>
            <a:off x="7228936" y="1811996"/>
            <a:ext cx="4701403" cy="3959076"/>
          </a:xfrm>
          <a:prstGeom prst="rect">
            <a:avLst/>
          </a:prstGeom>
          <a:noFill/>
          <a:ln>
            <a:noFill/>
          </a:ln>
        </p:spPr>
      </p:pic>
      <p:sp>
        <p:nvSpPr>
          <p:cNvPr id="149" name="Google Shape;149;p5"/>
          <p:cNvSpPr txBox="1"/>
          <p:nvPr/>
        </p:nvSpPr>
        <p:spPr>
          <a:xfrm>
            <a:off x="1069848" y="1691226"/>
            <a:ext cx="615908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Multithreading is the inclusion of more than one unit of execution in a single process.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We want our architecture to </a:t>
            </a:r>
            <a:r>
              <a:rPr b="1" lang="en-IN" sz="1800">
                <a:solidFill>
                  <a:schemeClr val="dk1"/>
                </a:solidFill>
                <a:latin typeface="Rockwell"/>
                <a:ea typeface="Rockwell"/>
                <a:cs typeface="Rockwell"/>
                <a:sym typeface="Rockwell"/>
              </a:rPr>
              <a:t>support multiple clients at the same time</a:t>
            </a:r>
            <a:r>
              <a:rPr lang="en-IN" sz="1800">
                <a:solidFill>
                  <a:schemeClr val="dk1"/>
                </a:solidFill>
                <a:latin typeface="Rockwell"/>
                <a:ea typeface="Rockwell"/>
                <a:cs typeface="Rockwell"/>
                <a:sym typeface="Rockwell"/>
              </a:rPr>
              <a:t>. For this reason, we must use threads on server side so that whenever a client request comes, a separate thread can be assigned for handling each request.</a:t>
            </a:r>
            <a:endParaRPr sz="1800">
              <a:solidFill>
                <a:schemeClr val="dk1"/>
              </a:solidFill>
              <a:latin typeface="Rockwell"/>
              <a:ea typeface="Rockwell"/>
              <a:cs typeface="Rockwell"/>
              <a:sym typeface="Rockwell"/>
            </a:endParaRPr>
          </a:p>
        </p:txBody>
      </p:sp>
      <p:pic>
        <p:nvPicPr>
          <p:cNvPr descr="https://media.geeksforgeeks.org/wp-content/uploads/Ruby-Thread-Life-Cycle.jpg" id="150" name="Google Shape;150;p5"/>
          <p:cNvPicPr preferRelativeResize="0"/>
          <p:nvPr/>
        </p:nvPicPr>
        <p:blipFill rotWithShape="1">
          <a:blip r:embed="rId4">
            <a:alphaModFix/>
          </a:blip>
          <a:srcRect b="0" l="0" r="0" t="0"/>
          <a:stretch/>
        </p:blipFill>
        <p:spPr>
          <a:xfrm>
            <a:off x="1156394" y="3999550"/>
            <a:ext cx="5615496" cy="24066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6"/>
          <p:cNvSpPr txBox="1"/>
          <p:nvPr>
            <p:ph type="title"/>
          </p:nvPr>
        </p:nvSpPr>
        <p:spPr>
          <a:xfrm>
            <a:off x="368935" y="512445"/>
            <a:ext cx="4307840" cy="16090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ALGORITHM</a:t>
            </a:r>
            <a:endParaRPr/>
          </a:p>
        </p:txBody>
      </p:sp>
      <p:sp>
        <p:nvSpPr>
          <p:cNvPr id="156" name="Google Shape;156;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380"/>
              <a:buNone/>
            </a:pPr>
            <a:r>
              <a:rPr lang="en-IN" sz="2800"/>
              <a:t>Different files</a:t>
            </a:r>
            <a:endParaRPr sz="2800"/>
          </a:p>
          <a:p>
            <a:pPr indent="-182880" lvl="1" marL="457200" rtl="0" algn="l">
              <a:lnSpc>
                <a:spcPct val="90000"/>
              </a:lnSpc>
              <a:spcBef>
                <a:spcPts val="400"/>
              </a:spcBef>
              <a:spcAft>
                <a:spcPts val="0"/>
              </a:spcAft>
              <a:buSzPts val="2040"/>
              <a:buChar char="▪"/>
            </a:pPr>
            <a:r>
              <a:rPr lang="en-IN" sz="2400"/>
              <a:t>Server</a:t>
            </a:r>
            <a:endParaRPr sz="2400"/>
          </a:p>
          <a:p>
            <a:pPr indent="-182880" lvl="1" marL="457200" rtl="0" algn="l">
              <a:lnSpc>
                <a:spcPct val="90000"/>
              </a:lnSpc>
              <a:spcBef>
                <a:spcPts val="600"/>
              </a:spcBef>
              <a:spcAft>
                <a:spcPts val="0"/>
              </a:spcAft>
              <a:buSzPts val="2040"/>
              <a:buChar char="▪"/>
            </a:pPr>
            <a:r>
              <a:rPr lang="en-IN" sz="2400"/>
              <a:t>Client</a:t>
            </a:r>
            <a:endParaRPr/>
          </a:p>
          <a:p>
            <a:pPr indent="-85725" lvl="1" marL="457200" rtl="0" algn="l">
              <a:lnSpc>
                <a:spcPct val="90000"/>
              </a:lnSpc>
              <a:spcBef>
                <a:spcPts val="600"/>
              </a:spcBef>
              <a:spcAft>
                <a:spcPts val="0"/>
              </a:spcAft>
              <a:buSzPts val="1530"/>
              <a:buNone/>
            </a:pPr>
            <a:r>
              <a:t/>
            </a:r>
            <a:endParaRPr/>
          </a:p>
        </p:txBody>
      </p:sp>
      <p:pic>
        <p:nvPicPr>
          <p:cNvPr id="157" name="Google Shape;157;p6"/>
          <p:cNvPicPr preferRelativeResize="0"/>
          <p:nvPr/>
        </p:nvPicPr>
        <p:blipFill rotWithShape="1">
          <a:blip r:embed="rId3">
            <a:alphaModFix/>
          </a:blip>
          <a:srcRect b="0" l="0" r="0" t="0"/>
          <a:stretch/>
        </p:blipFill>
        <p:spPr>
          <a:xfrm>
            <a:off x="1229558" y="3537350"/>
            <a:ext cx="3023264" cy="3023264"/>
          </a:xfrm>
          <a:prstGeom prst="rect">
            <a:avLst/>
          </a:prstGeom>
          <a:noFill/>
          <a:ln>
            <a:noFill/>
          </a:ln>
        </p:spPr>
      </p:pic>
      <p:pic>
        <p:nvPicPr>
          <p:cNvPr descr="Client and Server Chatting Application in Python - KodeFork" id="158" name="Google Shape;158;p6"/>
          <p:cNvPicPr preferRelativeResize="0"/>
          <p:nvPr/>
        </p:nvPicPr>
        <p:blipFill rotWithShape="1">
          <a:blip r:embed="rId4">
            <a:alphaModFix/>
          </a:blip>
          <a:srcRect b="0" l="0" r="0" t="0"/>
          <a:stretch/>
        </p:blipFill>
        <p:spPr>
          <a:xfrm>
            <a:off x="4580626" y="169994"/>
            <a:ext cx="7361214" cy="57867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2018-09-17T04:09:00Z</dcterms:created>
  <dc:creator>Academic Technology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