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0" r:id="rId4"/>
    <p:sldId id="271" r:id="rId5"/>
    <p:sldId id="269" r:id="rId6"/>
    <p:sldId id="264" r:id="rId7"/>
    <p:sldId id="260" r:id="rId8"/>
    <p:sldId id="262" r:id="rId9"/>
    <p:sldId id="265" r:id="rId10"/>
    <p:sldId id="263" r:id="rId11"/>
    <p:sldId id="257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4" autoAdjust="0"/>
    <p:restoredTop sz="94580" autoAdjust="0"/>
  </p:normalViewPr>
  <p:slideViewPr>
    <p:cSldViewPr snapToGrid="0" snapToObjects="1">
      <p:cViewPr>
        <p:scale>
          <a:sx n="92" d="100"/>
          <a:sy n="92" d="100"/>
        </p:scale>
        <p:origin x="56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1" d="100"/>
          <a:sy n="151" d="100"/>
        </p:scale>
        <p:origin x="-2912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C4823-20DD-084C-A0B0-DA5B72EC1C4C}" type="datetimeFigureOut">
              <a:rPr lang="es-ES" smtClean="0"/>
              <a:t>26/3/20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A6FDC-CD47-8146-9250-4C2FEF34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A6FDC-CD47-8146-9250-4C2FEF34A2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A6FDC-CD47-8146-9250-4C2FEF34A2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2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5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3E50-372E-DE46-A973-9BC04688E1A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7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GOLD for LEXERS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504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next slide shows a condensed view of the transducer:</a:t>
            </a:r>
          </a:p>
          <a:p>
            <a:pPr marL="0" indent="0">
              <a:buNone/>
            </a:pPr>
            <a:r>
              <a:rPr lang="en-US" dirty="0"/>
              <a:t>The idea is to read letters:</a:t>
            </a:r>
          </a:p>
          <a:p>
            <a:r>
              <a:rPr lang="en-US" dirty="0"/>
              <a:t>If you read p  or t your try to complete plus or times, respectively.</a:t>
            </a:r>
          </a:p>
          <a:p>
            <a:r>
              <a:rPr lang="en-US" dirty="0" err="1"/>
              <a:t>Iif</a:t>
            </a:r>
            <a:r>
              <a:rPr lang="en-US" dirty="0"/>
              <a:t> you manage to complete it, and then you have a space or a parenthesis, then you output + or *, respectively, if not you output v, because it is a variable name.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1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 rot="355012">
            <a:off x="280065" y="5190255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({0..9} )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5" name="Oval 4"/>
          <p:cNvSpPr/>
          <p:nvPr/>
        </p:nvSpPr>
        <p:spPr>
          <a:xfrm>
            <a:off x="11121494" y="3032991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6" name="TextBox 5"/>
          <p:cNvSpPr txBox="1"/>
          <p:nvPr/>
        </p:nvSpPr>
        <p:spPr>
          <a:xfrm rot="277576">
            <a:off x="6459755" y="2703502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</a:t>
            </a:r>
            <a:r>
              <a:rPr lang="en-US" sz="1000" dirty="0" err="1"/>
              <a:t>a..z</a:t>
            </a:r>
            <a:r>
              <a:rPr lang="en-US" sz="1000" dirty="0"/>
              <a:t>}\{</a:t>
            </a:r>
            <a:r>
              <a:rPr lang="en-US" sz="1000" dirty="0" err="1"/>
              <a:t>p,m</a:t>
            </a:r>
            <a:r>
              <a:rPr lang="en-US" sz="1000" dirty="0"/>
              <a:t>}) 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" name="Oval 6"/>
          <p:cNvSpPr/>
          <p:nvPr/>
        </p:nvSpPr>
        <p:spPr>
          <a:xfrm>
            <a:off x="2540320" y="443178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5839291" y="448555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pl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87805" y="465315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plu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761275" y="535224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plus</a:t>
            </a:r>
          </a:p>
        </p:txBody>
      </p:sp>
      <p:sp>
        <p:nvSpPr>
          <p:cNvPr id="11" name="Oval 10"/>
          <p:cNvSpPr/>
          <p:nvPr/>
        </p:nvSpPr>
        <p:spPr>
          <a:xfrm>
            <a:off x="271627" y="4462460"/>
            <a:ext cx="728371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num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47726" y="5989930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ti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99282" y="5949432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tim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64196" y="5967778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15" name="Oval 14"/>
          <p:cNvSpPr/>
          <p:nvPr/>
        </p:nvSpPr>
        <p:spPr>
          <a:xfrm>
            <a:off x="10380980" y="5870042"/>
            <a:ext cx="642432" cy="6153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times</a:t>
            </a:r>
          </a:p>
        </p:txBody>
      </p:sp>
      <p:sp>
        <p:nvSpPr>
          <p:cNvPr id="16" name="Oval 15"/>
          <p:cNvSpPr/>
          <p:nvPr/>
        </p:nvSpPr>
        <p:spPr>
          <a:xfrm>
            <a:off x="976164" y="6089144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t</a:t>
            </a:r>
          </a:p>
        </p:txBody>
      </p:sp>
      <p:grpSp>
        <p:nvGrpSpPr>
          <p:cNvPr id="254" name="Agrupar 253"/>
          <p:cNvGrpSpPr/>
          <p:nvPr/>
        </p:nvGrpSpPr>
        <p:grpSpPr>
          <a:xfrm>
            <a:off x="2323074" y="2464106"/>
            <a:ext cx="659257" cy="590873"/>
            <a:chOff x="2323074" y="2464106"/>
            <a:chExt cx="659257" cy="590873"/>
          </a:xfrm>
        </p:grpSpPr>
        <p:sp>
          <p:nvSpPr>
            <p:cNvPr id="4" name="Oval 3"/>
            <p:cNvSpPr/>
            <p:nvPr/>
          </p:nvSpPr>
          <p:spPr>
            <a:xfrm>
              <a:off x="2323074" y="2464106"/>
              <a:ext cx="659257" cy="5908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404906" y="2529778"/>
              <a:ext cx="495590" cy="4495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I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 rot="19026387">
            <a:off x="959411" y="3737582"/>
            <a:ext cx="1445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({0..9} )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cxnSp>
        <p:nvCxnSpPr>
          <p:cNvPr id="21" name="Curved Connector 20"/>
          <p:cNvCxnSpPr>
            <a:stCxn id="11" idx="7"/>
            <a:endCxn id="4" idx="2"/>
          </p:cNvCxnSpPr>
          <p:nvPr/>
        </p:nvCxnSpPr>
        <p:spPr>
          <a:xfrm rot="5400000" flipH="1" flipV="1">
            <a:off x="715975" y="2936899"/>
            <a:ext cx="1784454" cy="1429743"/>
          </a:xfrm>
          <a:prstGeom prst="curvedConnector2">
            <a:avLst/>
          </a:prstGeom>
          <a:ln w="1016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8593368">
            <a:off x="253657" y="3273065"/>
            <a:ext cx="1857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”)”/” </a:t>
            </a:r>
            <a:r>
              <a:rPr lang="en-US" sz="1000" dirty="0">
                <a:ea typeface="Symbol" charset="2"/>
                <a:cs typeface="Symbol" charset="2"/>
              </a:rPr>
              <a:t>n)” </a:t>
            </a:r>
            <a:r>
              <a:rPr lang="en-US" sz="1000" dirty="0"/>
              <a:t>| ”(”/ ”</a:t>
            </a:r>
            <a:r>
              <a:rPr lang="en-US" sz="1000" dirty="0">
                <a:ea typeface="Symbol" charset="2"/>
                <a:cs typeface="Symbol" charset="2"/>
              </a:rPr>
              <a:t>n(”  </a:t>
            </a:r>
            <a:r>
              <a:rPr lang="en-US" sz="1000" dirty="0"/>
              <a:t>| ” ” / ”</a:t>
            </a:r>
            <a:r>
              <a:rPr lang="en-US" sz="1000" dirty="0">
                <a:ea typeface="Symbol" charset="2"/>
                <a:cs typeface="Symbol" charset="2"/>
              </a:rPr>
              <a:t>n”</a:t>
            </a:r>
          </a:p>
        </p:txBody>
      </p:sp>
      <p:cxnSp>
        <p:nvCxnSpPr>
          <p:cNvPr id="33" name="Straight Arrow Connector 32"/>
          <p:cNvCxnSpPr>
            <a:stCxn id="4" idx="6"/>
            <a:endCxn id="5" idx="1"/>
          </p:cNvCxnSpPr>
          <p:nvPr/>
        </p:nvCxnSpPr>
        <p:spPr>
          <a:xfrm>
            <a:off x="2982331" y="2759543"/>
            <a:ext cx="8225181" cy="35498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1" idx="3"/>
            <a:endCxn id="11" idx="5"/>
          </p:cNvCxnSpPr>
          <p:nvPr/>
        </p:nvCxnSpPr>
        <p:spPr>
          <a:xfrm rot="16200000" flipH="1">
            <a:off x="635812" y="4680172"/>
            <a:ext cx="12700" cy="515037"/>
          </a:xfrm>
          <a:prstGeom prst="curvedConnector3">
            <a:avLst>
              <a:gd name="adj1" fmla="val 2442024"/>
            </a:avLst>
          </a:prstGeom>
          <a:ln w="1016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5" idx="2"/>
          </p:cNvCxnSpPr>
          <p:nvPr/>
        </p:nvCxnSpPr>
        <p:spPr>
          <a:xfrm rot="10800000">
            <a:off x="2885786" y="2945583"/>
            <a:ext cx="8235708" cy="365793"/>
          </a:xfrm>
          <a:prstGeom prst="curvedConnector3">
            <a:avLst>
              <a:gd name="adj1" fmla="val 50000"/>
            </a:avLst>
          </a:prstGeom>
          <a:ln w="1016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750214" y="3287644"/>
            <a:ext cx="2867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</a:p>
          <a:p>
            <a:endParaRPr lang="en-US" sz="1000" dirty="0">
              <a:ea typeface="Symbol" charset="2"/>
              <a:cs typeface="Symbol" charset="2"/>
            </a:endParaRPr>
          </a:p>
          <a:p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            </a:t>
            </a:r>
            <a:r>
              <a:rPr lang="en-US" sz="1000" dirty="0"/>
              <a:t>  </a:t>
            </a:r>
          </a:p>
        </p:txBody>
      </p:sp>
      <p:cxnSp>
        <p:nvCxnSpPr>
          <p:cNvPr id="48" name="Straight Arrow Connector 47"/>
          <p:cNvCxnSpPr>
            <a:stCxn id="4" idx="1"/>
            <a:endCxn id="7" idx="4"/>
          </p:cNvCxnSpPr>
          <p:nvPr/>
        </p:nvCxnSpPr>
        <p:spPr>
          <a:xfrm flipV="1">
            <a:off x="2419620" y="999946"/>
            <a:ext cx="414383" cy="1550691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7259317">
            <a:off x="2181887" y="1555520"/>
            <a:ext cx="608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cxnSp>
        <p:nvCxnSpPr>
          <p:cNvPr id="52" name="Straight Arrow Connector 51"/>
          <p:cNvCxnSpPr>
            <a:stCxn id="7" idx="6"/>
            <a:endCxn id="8" idx="2"/>
          </p:cNvCxnSpPr>
          <p:nvPr/>
        </p:nvCxnSpPr>
        <p:spPr>
          <a:xfrm>
            <a:off x="3127685" y="721562"/>
            <a:ext cx="2711606" cy="5377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6"/>
            <a:endCxn id="9" idx="2"/>
          </p:cNvCxnSpPr>
          <p:nvPr/>
        </p:nvCxnSpPr>
        <p:spPr>
          <a:xfrm>
            <a:off x="6426656" y="726939"/>
            <a:ext cx="1861149" cy="16760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6"/>
            <a:endCxn id="10" idx="2"/>
          </p:cNvCxnSpPr>
          <p:nvPr/>
        </p:nvCxnSpPr>
        <p:spPr>
          <a:xfrm>
            <a:off x="8875170" y="743699"/>
            <a:ext cx="1886105" cy="69909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125027" y="648628"/>
            <a:ext cx="45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65502" y="635113"/>
            <a:ext cx="45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989559" y="717155"/>
            <a:ext cx="45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0" name="TextBox 69"/>
          <p:cNvSpPr txBox="1"/>
          <p:nvPr/>
        </p:nvSpPr>
        <p:spPr>
          <a:xfrm rot="17891952">
            <a:off x="1461049" y="4808230"/>
            <a:ext cx="411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17207" y="6273855"/>
            <a:ext cx="45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i</a:t>
            </a:r>
            <a:r>
              <a:rPr lang="en-US" sz="1000" dirty="0"/>
              <a:t>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944297" y="6322376"/>
            <a:ext cx="621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00698" y="6238848"/>
            <a:ext cx="706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04941" y="6215994"/>
            <a:ext cx="45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cxnSp>
        <p:nvCxnSpPr>
          <p:cNvPr id="75" name="Straight Arrow Connector 74"/>
          <p:cNvCxnSpPr>
            <a:stCxn id="4" idx="4"/>
            <a:endCxn id="16" idx="0"/>
          </p:cNvCxnSpPr>
          <p:nvPr/>
        </p:nvCxnSpPr>
        <p:spPr>
          <a:xfrm flipH="1">
            <a:off x="1269847" y="3054979"/>
            <a:ext cx="1382856" cy="303416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6" idx="6"/>
            <a:endCxn id="12" idx="2"/>
          </p:cNvCxnSpPr>
          <p:nvPr/>
        </p:nvCxnSpPr>
        <p:spPr>
          <a:xfrm flipV="1">
            <a:off x="1563529" y="6268314"/>
            <a:ext cx="2384197" cy="99214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2" idx="6"/>
            <a:endCxn id="13" idx="2"/>
          </p:cNvCxnSpPr>
          <p:nvPr/>
        </p:nvCxnSpPr>
        <p:spPr>
          <a:xfrm flipV="1">
            <a:off x="4535091" y="6227816"/>
            <a:ext cx="1164191" cy="40498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3" idx="6"/>
            <a:endCxn id="14" idx="2"/>
          </p:cNvCxnSpPr>
          <p:nvPr/>
        </p:nvCxnSpPr>
        <p:spPr>
          <a:xfrm>
            <a:off x="6286647" y="6227816"/>
            <a:ext cx="1377549" cy="18346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" idx="6"/>
            <a:endCxn id="15" idx="2"/>
          </p:cNvCxnSpPr>
          <p:nvPr/>
        </p:nvCxnSpPr>
        <p:spPr>
          <a:xfrm flipV="1">
            <a:off x="8251561" y="6177741"/>
            <a:ext cx="2129419" cy="68421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" idx="5"/>
            <a:endCxn id="5" idx="1"/>
          </p:cNvCxnSpPr>
          <p:nvPr/>
        </p:nvCxnSpPr>
        <p:spPr>
          <a:xfrm>
            <a:off x="3041667" y="918409"/>
            <a:ext cx="8165845" cy="2196119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" idx="4"/>
            <a:endCxn id="5" idx="1"/>
          </p:cNvCxnSpPr>
          <p:nvPr/>
        </p:nvCxnSpPr>
        <p:spPr>
          <a:xfrm>
            <a:off x="6132974" y="1005323"/>
            <a:ext cx="5074538" cy="210920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" idx="4"/>
            <a:endCxn id="5" idx="1"/>
          </p:cNvCxnSpPr>
          <p:nvPr/>
        </p:nvCxnSpPr>
        <p:spPr>
          <a:xfrm>
            <a:off x="8581488" y="1022083"/>
            <a:ext cx="2626024" cy="209244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" idx="4"/>
            <a:endCxn id="5" idx="1"/>
          </p:cNvCxnSpPr>
          <p:nvPr/>
        </p:nvCxnSpPr>
        <p:spPr>
          <a:xfrm>
            <a:off x="11054958" y="1091992"/>
            <a:ext cx="152554" cy="2022536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rot="19834262">
            <a:off x="6033506" y="5454756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({a..z,0..9}\{e}/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13" name="TextBox 112"/>
          <p:cNvSpPr txBox="1"/>
          <p:nvPr/>
        </p:nvSpPr>
        <p:spPr>
          <a:xfrm rot="1300085">
            <a:off x="8661362" y="2094066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({a..z,0..9}\{u}) 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14" name="TextBox 113"/>
          <p:cNvSpPr txBox="1"/>
          <p:nvPr/>
        </p:nvSpPr>
        <p:spPr>
          <a:xfrm rot="2333886">
            <a:off x="9498280" y="2050964"/>
            <a:ext cx="1445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({a..z,0..9}\{s}) 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15" name="TextBox 114"/>
          <p:cNvSpPr txBox="1"/>
          <p:nvPr/>
        </p:nvSpPr>
        <p:spPr>
          <a:xfrm rot="968871">
            <a:off x="7738167" y="2144225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({a..z,0..9}\{l} 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cxnSp>
        <p:nvCxnSpPr>
          <p:cNvPr id="127" name="Straight Arrow Connector 126"/>
          <p:cNvCxnSpPr>
            <a:stCxn id="16" idx="6"/>
          </p:cNvCxnSpPr>
          <p:nvPr/>
        </p:nvCxnSpPr>
        <p:spPr>
          <a:xfrm flipV="1">
            <a:off x="1563529" y="3505297"/>
            <a:ext cx="9648942" cy="2862231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" idx="7"/>
            <a:endCxn id="5" idx="3"/>
          </p:cNvCxnSpPr>
          <p:nvPr/>
        </p:nvCxnSpPr>
        <p:spPr>
          <a:xfrm flipV="1">
            <a:off x="4449073" y="3508222"/>
            <a:ext cx="6758439" cy="256324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3" idx="7"/>
            <a:endCxn id="5" idx="3"/>
          </p:cNvCxnSpPr>
          <p:nvPr/>
        </p:nvCxnSpPr>
        <p:spPr>
          <a:xfrm flipV="1">
            <a:off x="6200629" y="3508222"/>
            <a:ext cx="5006883" cy="2522747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4" idx="0"/>
            <a:endCxn id="5" idx="3"/>
          </p:cNvCxnSpPr>
          <p:nvPr/>
        </p:nvCxnSpPr>
        <p:spPr>
          <a:xfrm flipV="1">
            <a:off x="7957879" y="3508222"/>
            <a:ext cx="3249633" cy="2459556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5" idx="3"/>
          </p:cNvCxnSpPr>
          <p:nvPr/>
        </p:nvCxnSpPr>
        <p:spPr>
          <a:xfrm flipV="1">
            <a:off x="10675939" y="3508222"/>
            <a:ext cx="531573" cy="2384470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 rot="20597579">
            <a:off x="2069997" y="5768287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</a:t>
            </a:r>
            <a:r>
              <a:rPr lang="en-US" sz="1000" dirty="0" err="1"/>
              <a:t>i</a:t>
            </a:r>
            <a:r>
              <a:rPr lang="en-US" sz="1000" dirty="0"/>
              <a:t>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44" name="TextBox 143"/>
          <p:cNvSpPr txBox="1"/>
          <p:nvPr/>
        </p:nvSpPr>
        <p:spPr>
          <a:xfrm rot="20308705">
            <a:off x="4328253" y="5554793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({a..z,0..9}\{m}/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45" name="TextBox 144"/>
          <p:cNvSpPr txBox="1"/>
          <p:nvPr/>
        </p:nvSpPr>
        <p:spPr>
          <a:xfrm rot="5207475">
            <a:off x="10590116" y="1968115"/>
            <a:ext cx="1445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46" name="TextBox 145"/>
          <p:cNvSpPr txBox="1"/>
          <p:nvPr/>
        </p:nvSpPr>
        <p:spPr>
          <a:xfrm rot="19226643">
            <a:off x="7791914" y="5342623"/>
            <a:ext cx="1178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({a..z,0..9}\{s}/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47" name="TextBox 146"/>
          <p:cNvSpPr txBox="1"/>
          <p:nvPr/>
        </p:nvSpPr>
        <p:spPr>
          <a:xfrm rot="17043778">
            <a:off x="10255716" y="4941208"/>
            <a:ext cx="1011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cxnSp>
        <p:nvCxnSpPr>
          <p:cNvPr id="49" name="Conector recto de flecha 48"/>
          <p:cNvCxnSpPr>
            <a:stCxn id="12" idx="1"/>
            <a:endCxn id="4" idx="5"/>
          </p:cNvCxnSpPr>
          <p:nvPr/>
        </p:nvCxnSpPr>
        <p:spPr>
          <a:xfrm flipH="1" flipV="1">
            <a:off x="2885785" y="2968448"/>
            <a:ext cx="1147959" cy="31030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/>
          <p:cNvCxnSpPr>
            <a:stCxn id="13" idx="1"/>
            <a:endCxn id="4" idx="5"/>
          </p:cNvCxnSpPr>
          <p:nvPr/>
        </p:nvCxnSpPr>
        <p:spPr>
          <a:xfrm flipH="1" flipV="1">
            <a:off x="2885785" y="2968448"/>
            <a:ext cx="2899515" cy="30625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>
            <a:stCxn id="14" idx="1"/>
          </p:cNvCxnSpPr>
          <p:nvPr/>
        </p:nvCxnSpPr>
        <p:spPr>
          <a:xfrm flipH="1" flipV="1">
            <a:off x="2885785" y="2939645"/>
            <a:ext cx="4864429" cy="31096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5" idx="1"/>
            <a:endCxn id="4" idx="5"/>
          </p:cNvCxnSpPr>
          <p:nvPr/>
        </p:nvCxnSpPr>
        <p:spPr>
          <a:xfrm flipH="1" flipV="1">
            <a:off x="2885785" y="2968448"/>
            <a:ext cx="7589277" cy="299171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 rot="3945052">
            <a:off x="2664867" y="4230532"/>
            <a:ext cx="174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 </a:t>
            </a:r>
            <a:endParaRPr lang="en-US" sz="1000" dirty="0"/>
          </a:p>
        </p:txBody>
      </p:sp>
      <p:sp>
        <p:nvSpPr>
          <p:cNvPr id="109" name="CuadroTexto 108"/>
          <p:cNvSpPr txBox="1"/>
          <p:nvPr/>
        </p:nvSpPr>
        <p:spPr>
          <a:xfrm rot="2805353">
            <a:off x="3316760" y="3994784"/>
            <a:ext cx="174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 </a:t>
            </a:r>
            <a:endParaRPr lang="en-US" sz="1000" dirty="0"/>
          </a:p>
        </p:txBody>
      </p:sp>
      <p:sp>
        <p:nvSpPr>
          <p:cNvPr id="110" name="CuadroTexto 109"/>
          <p:cNvSpPr txBox="1"/>
          <p:nvPr/>
        </p:nvSpPr>
        <p:spPr>
          <a:xfrm rot="1964284">
            <a:off x="4011224" y="3884635"/>
            <a:ext cx="174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 </a:t>
            </a:r>
            <a:endParaRPr lang="en-US" sz="1000" dirty="0"/>
          </a:p>
        </p:txBody>
      </p:sp>
      <p:sp>
        <p:nvSpPr>
          <p:cNvPr id="111" name="CuadroTexto 110"/>
          <p:cNvSpPr txBox="1"/>
          <p:nvPr/>
        </p:nvSpPr>
        <p:spPr>
          <a:xfrm rot="1237271">
            <a:off x="4261985" y="3498796"/>
            <a:ext cx="174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 </a:t>
            </a:r>
            <a:endParaRPr lang="en-US" sz="1000" dirty="0"/>
          </a:p>
        </p:txBody>
      </p:sp>
      <p:sp>
        <p:nvSpPr>
          <p:cNvPr id="154" name="TextBox 44"/>
          <p:cNvSpPr txBox="1"/>
          <p:nvPr/>
        </p:nvSpPr>
        <p:spPr>
          <a:xfrm rot="21109028">
            <a:off x="4766972" y="2118401"/>
            <a:ext cx="1597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  <a:endParaRPr lang="en-US" sz="1000" dirty="0"/>
          </a:p>
        </p:txBody>
      </p:sp>
      <p:sp>
        <p:nvSpPr>
          <p:cNvPr id="155" name="TextBox 44"/>
          <p:cNvSpPr txBox="1"/>
          <p:nvPr/>
        </p:nvSpPr>
        <p:spPr>
          <a:xfrm rot="20330340">
            <a:off x="3352594" y="1725996"/>
            <a:ext cx="1597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  <a:endParaRPr lang="en-US" sz="1000" dirty="0"/>
          </a:p>
        </p:txBody>
      </p:sp>
      <p:sp>
        <p:nvSpPr>
          <p:cNvPr id="156" name="TextBox 44"/>
          <p:cNvSpPr txBox="1"/>
          <p:nvPr/>
        </p:nvSpPr>
        <p:spPr>
          <a:xfrm rot="17217503">
            <a:off x="1828776" y="4072774"/>
            <a:ext cx="1597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  <a:endParaRPr lang="en-US" sz="1000" dirty="0"/>
          </a:p>
        </p:txBody>
      </p:sp>
      <p:sp>
        <p:nvSpPr>
          <p:cNvPr id="325" name="TextBox 30"/>
          <p:cNvSpPr txBox="1"/>
          <p:nvPr/>
        </p:nvSpPr>
        <p:spPr>
          <a:xfrm rot="18923592">
            <a:off x="1103796" y="2191886"/>
            <a:ext cx="1857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”)”/”)</a:t>
            </a:r>
            <a:r>
              <a:rPr lang="en-US" sz="1000" dirty="0">
                <a:ea typeface="Symbol" charset="2"/>
                <a:cs typeface="Symbol" charset="2"/>
              </a:rPr>
              <a:t>” </a:t>
            </a:r>
            <a:r>
              <a:rPr lang="en-US" sz="1000" dirty="0"/>
              <a:t>| ”(”/ ”</a:t>
            </a:r>
            <a:r>
              <a:rPr lang="en-US" sz="1000" dirty="0">
                <a:ea typeface="Symbol" charset="2"/>
                <a:cs typeface="Symbol" charset="2"/>
              </a:rPr>
              <a:t>(”  </a:t>
            </a:r>
            <a:r>
              <a:rPr lang="en-US" sz="1000" dirty="0"/>
              <a:t>| ” ” / ”</a:t>
            </a:r>
            <a:r>
              <a:rPr lang="en-US" sz="1000" dirty="0">
                <a:ea typeface="Symbol" charset="2"/>
                <a:cs typeface="Symbol" charset="2"/>
              </a:rPr>
              <a:t>”</a:t>
            </a:r>
          </a:p>
        </p:txBody>
      </p:sp>
      <p:cxnSp>
        <p:nvCxnSpPr>
          <p:cNvPr id="327" name="Conector recto de flecha 326"/>
          <p:cNvCxnSpPr>
            <a:stCxn id="9" idx="4"/>
            <a:endCxn id="4" idx="7"/>
          </p:cNvCxnSpPr>
          <p:nvPr/>
        </p:nvCxnSpPr>
        <p:spPr>
          <a:xfrm flipH="1">
            <a:off x="2885785" y="1022083"/>
            <a:ext cx="5695703" cy="15285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4" name="TextBox 44"/>
          <p:cNvSpPr txBox="1"/>
          <p:nvPr/>
        </p:nvSpPr>
        <p:spPr>
          <a:xfrm rot="20900605">
            <a:off x="6781375" y="1092581"/>
            <a:ext cx="1597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  <a:endParaRPr lang="en-US" sz="1000" dirty="0"/>
          </a:p>
        </p:txBody>
      </p:sp>
      <p:cxnSp>
        <p:nvCxnSpPr>
          <p:cNvPr id="362" name="Conector recto de flecha 361"/>
          <p:cNvCxnSpPr>
            <a:stCxn id="10" idx="4"/>
            <a:endCxn id="4" idx="7"/>
          </p:cNvCxnSpPr>
          <p:nvPr/>
        </p:nvCxnSpPr>
        <p:spPr>
          <a:xfrm flipH="1">
            <a:off x="2885785" y="1091992"/>
            <a:ext cx="8169173" cy="14586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54"/>
          <p:cNvCxnSpPr>
            <a:stCxn id="8" idx="4"/>
            <a:endCxn id="4" idx="7"/>
          </p:cNvCxnSpPr>
          <p:nvPr/>
        </p:nvCxnSpPr>
        <p:spPr>
          <a:xfrm flipH="1">
            <a:off x="2885785" y="1005323"/>
            <a:ext cx="3247189" cy="1545314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54"/>
          <p:cNvCxnSpPr>
            <a:stCxn id="7" idx="5"/>
            <a:endCxn id="4" idx="7"/>
          </p:cNvCxnSpPr>
          <p:nvPr/>
        </p:nvCxnSpPr>
        <p:spPr>
          <a:xfrm flipH="1">
            <a:off x="2885785" y="918409"/>
            <a:ext cx="155882" cy="1632228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extBox 44"/>
          <p:cNvSpPr txBox="1"/>
          <p:nvPr/>
        </p:nvSpPr>
        <p:spPr>
          <a:xfrm rot="16683870">
            <a:off x="2080482" y="1575504"/>
            <a:ext cx="1597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  <a:endParaRPr lang="en-US" sz="1000" dirty="0"/>
          </a:p>
        </p:txBody>
      </p:sp>
      <p:cxnSp>
        <p:nvCxnSpPr>
          <p:cNvPr id="421" name="Straight Arrow Connector 47"/>
          <p:cNvCxnSpPr>
            <a:stCxn id="16" idx="6"/>
          </p:cNvCxnSpPr>
          <p:nvPr/>
        </p:nvCxnSpPr>
        <p:spPr>
          <a:xfrm flipV="1">
            <a:off x="1563529" y="3032991"/>
            <a:ext cx="1353678" cy="3334537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curvado 63"/>
          <p:cNvCxnSpPr>
            <a:stCxn id="4" idx="1"/>
            <a:endCxn id="4" idx="2"/>
          </p:cNvCxnSpPr>
          <p:nvPr/>
        </p:nvCxnSpPr>
        <p:spPr>
          <a:xfrm rot="16200000" flipH="1" flipV="1">
            <a:off x="2266894" y="2606817"/>
            <a:ext cx="208906" cy="96546"/>
          </a:xfrm>
          <a:prstGeom prst="curvedConnector4">
            <a:avLst>
              <a:gd name="adj1" fmla="val -150848"/>
              <a:gd name="adj2" fmla="val 336778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74"/>
          <p:cNvCxnSpPr>
            <a:stCxn id="4" idx="4"/>
            <a:endCxn id="11" idx="6"/>
          </p:cNvCxnSpPr>
          <p:nvPr/>
        </p:nvCxnSpPr>
        <p:spPr>
          <a:xfrm flipH="1">
            <a:off x="999998" y="3054979"/>
            <a:ext cx="1652705" cy="168586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07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718E-70DD-9B4A-AF9D-DD39ED4E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359DDC-F659-B641-A3E7-4786E8350B6B}"/>
              </a:ext>
            </a:extLst>
          </p:cNvPr>
          <p:cNvSpPr/>
          <p:nvPr/>
        </p:nvSpPr>
        <p:spPr>
          <a:xfrm>
            <a:off x="2175164" y="224555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onaco" pitchFamily="2" charset="77"/>
              </a:rPr>
              <a:t>Enter an input string: </a:t>
            </a:r>
          </a:p>
          <a:p>
            <a:r>
              <a:rPr lang="en-US" dirty="0">
                <a:solidFill>
                  <a:srgbClr val="00C87D"/>
                </a:solidFill>
                <a:latin typeface="Monaco" pitchFamily="2" charset="77"/>
              </a:rPr>
              <a:t>(plus (plus </a:t>
            </a:r>
            <a:r>
              <a:rPr lang="en-US" dirty="0" err="1">
                <a:solidFill>
                  <a:srgbClr val="00C87D"/>
                </a:solidFill>
                <a:latin typeface="Monaco" pitchFamily="2" charset="77"/>
              </a:rPr>
              <a:t>ee</a:t>
            </a:r>
            <a:r>
              <a:rPr lang="en-US" dirty="0">
                <a:solidFill>
                  <a:srgbClr val="00C87D"/>
                </a:solidFill>
                <a:latin typeface="Monaco" pitchFamily="2" charset="77"/>
              </a:rPr>
              <a:t> 3243 </a:t>
            </a:r>
            <a:r>
              <a:rPr lang="en-US" dirty="0" err="1">
                <a:solidFill>
                  <a:srgbClr val="00C87D"/>
                </a:solidFill>
                <a:latin typeface="Monaco" pitchFamily="2" charset="77"/>
              </a:rPr>
              <a:t>ee</a:t>
            </a:r>
            <a:r>
              <a:rPr lang="en-US" dirty="0">
                <a:solidFill>
                  <a:srgbClr val="00C87D"/>
                </a:solidFill>
                <a:latin typeface="Monaco" pitchFamily="2" charset="77"/>
              </a:rPr>
              <a:t>) 4)</a:t>
            </a:r>
          </a:p>
          <a:p>
            <a:r>
              <a:rPr lang="en-US" dirty="0">
                <a:latin typeface="Monaco" pitchFamily="2" charset="77"/>
              </a:rPr>
              <a:t>The </a:t>
            </a:r>
            <a:r>
              <a:rPr lang="en-US" dirty="0" err="1">
                <a:latin typeface="Monaco" pitchFamily="2" charset="77"/>
              </a:rPr>
              <a:t>lexer</a:t>
            </a:r>
            <a:r>
              <a:rPr lang="en-US" dirty="0">
                <a:latin typeface="Monaco" pitchFamily="2" charset="77"/>
              </a:rPr>
              <a:t> did  accept the string.</a:t>
            </a:r>
          </a:p>
          <a:p>
            <a:r>
              <a:rPr lang="en-US" dirty="0">
                <a:latin typeface="Monaco" pitchFamily="2" charset="77"/>
              </a:rPr>
              <a:t>Token Stream: (+(+</a:t>
            </a:r>
            <a:r>
              <a:rPr lang="en-US" dirty="0" err="1">
                <a:latin typeface="Monaco" pitchFamily="2" charset="77"/>
              </a:rPr>
              <a:t>vnv</a:t>
            </a:r>
            <a:r>
              <a:rPr lang="en-US" dirty="0">
                <a:latin typeface="Monaco" pitchFamily="2" charset="77"/>
              </a:rPr>
              <a:t>)n)</a:t>
            </a:r>
          </a:p>
          <a:p>
            <a:r>
              <a:rPr lang="en-US" dirty="0">
                <a:latin typeface="Monaco" pitchFamily="2" charset="77"/>
              </a:rPr>
              <a:t>----------------------------</a:t>
            </a:r>
          </a:p>
          <a:p>
            <a:r>
              <a:rPr lang="en-US" dirty="0">
                <a:latin typeface="Monaco" pitchFamily="2" charset="77"/>
              </a:rPr>
              <a:t>Enter an input string: </a:t>
            </a:r>
          </a:p>
          <a:p>
            <a:r>
              <a:rPr lang="en-US" dirty="0">
                <a:solidFill>
                  <a:srgbClr val="00C87D"/>
                </a:solidFill>
                <a:latin typeface="Monaco" pitchFamily="2" charset="77"/>
              </a:rPr>
              <a:t>(plus </a:t>
            </a:r>
            <a:r>
              <a:rPr lang="en-US" dirty="0" err="1">
                <a:solidFill>
                  <a:srgbClr val="00C87D"/>
                </a:solidFill>
                <a:latin typeface="Monaco" pitchFamily="2" charset="77"/>
              </a:rPr>
              <a:t>ee</a:t>
            </a:r>
            <a:r>
              <a:rPr lang="en-US" dirty="0">
                <a:solidFill>
                  <a:srgbClr val="00C87D"/>
                </a:solidFill>
                <a:latin typeface="Monaco" pitchFamily="2" charset="77"/>
              </a:rPr>
              <a:t> 33r)</a:t>
            </a:r>
          </a:p>
          <a:p>
            <a:r>
              <a:rPr lang="en-US" dirty="0">
                <a:latin typeface="Monaco" pitchFamily="2" charset="77"/>
              </a:rPr>
              <a:t>The </a:t>
            </a:r>
            <a:r>
              <a:rPr lang="en-US" dirty="0" err="1">
                <a:latin typeface="Monaco" pitchFamily="2" charset="77"/>
              </a:rPr>
              <a:t>lexer</a:t>
            </a:r>
            <a:r>
              <a:rPr lang="en-US" dirty="0">
                <a:latin typeface="Monaco" pitchFamily="2" charset="77"/>
              </a:rPr>
              <a:t> did not  accept the string.</a:t>
            </a:r>
          </a:p>
          <a:p>
            <a:r>
              <a:rPr lang="en-US" dirty="0">
                <a:latin typeface="Monaco" pitchFamily="2" charset="77"/>
              </a:rPr>
              <a:t>----------------------------</a:t>
            </a:r>
          </a:p>
          <a:p>
            <a:r>
              <a:rPr lang="en-US" dirty="0">
                <a:latin typeface="Monaco" pitchFamily="2" charset="77"/>
              </a:rPr>
              <a:t>Enter an input string: </a:t>
            </a:r>
          </a:p>
          <a:p>
            <a:r>
              <a:rPr lang="en-US" dirty="0">
                <a:solidFill>
                  <a:srgbClr val="00C87D"/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rgbClr val="00C87D"/>
                </a:solidFill>
                <a:latin typeface="Monaco" pitchFamily="2" charset="77"/>
              </a:rPr>
              <a:t>pluss</a:t>
            </a:r>
            <a:r>
              <a:rPr lang="en-US" dirty="0">
                <a:solidFill>
                  <a:srgbClr val="00C87D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00C87D"/>
                </a:solidFill>
                <a:latin typeface="Monaco" pitchFamily="2" charset="77"/>
              </a:rPr>
              <a:t>fff</a:t>
            </a:r>
            <a:r>
              <a:rPr lang="en-US" dirty="0">
                <a:solidFill>
                  <a:srgbClr val="00C87D"/>
                </a:solidFill>
                <a:latin typeface="Monaco" pitchFamily="2" charset="77"/>
              </a:rPr>
              <a:t> 4)</a:t>
            </a:r>
          </a:p>
          <a:p>
            <a:r>
              <a:rPr lang="en-US" dirty="0">
                <a:latin typeface="Monaco" pitchFamily="2" charset="77"/>
              </a:rPr>
              <a:t>The </a:t>
            </a:r>
            <a:r>
              <a:rPr lang="en-US" dirty="0" err="1">
                <a:latin typeface="Monaco" pitchFamily="2" charset="77"/>
              </a:rPr>
              <a:t>lexer</a:t>
            </a:r>
            <a:r>
              <a:rPr lang="en-US" dirty="0">
                <a:latin typeface="Monaco" pitchFamily="2" charset="77"/>
              </a:rPr>
              <a:t> did  accept the string.</a:t>
            </a:r>
          </a:p>
          <a:p>
            <a:r>
              <a:rPr lang="en-US" dirty="0">
                <a:latin typeface="Monaco" pitchFamily="2" charset="77"/>
              </a:rPr>
              <a:t>Token Stream: (</a:t>
            </a:r>
            <a:r>
              <a:rPr lang="en-US" dirty="0" err="1">
                <a:latin typeface="Monaco" pitchFamily="2" charset="77"/>
              </a:rPr>
              <a:t>vvn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r>
              <a:rPr lang="en-US" dirty="0">
                <a:latin typeface="Monaco" pitchFamily="2" charset="77"/>
              </a:rPr>
              <a:t>----------------------------</a:t>
            </a:r>
          </a:p>
          <a:p>
            <a:r>
              <a:rPr lang="en-US" dirty="0">
                <a:latin typeface="Monaco" pitchFamily="2" charset="77"/>
              </a:rPr>
              <a:t>Enter an input string: </a:t>
            </a:r>
            <a:endParaRPr lang="en-US" dirty="0"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078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Lisp Like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grammar generates arithmetic </a:t>
            </a:r>
            <a:r>
              <a:rPr lang="en-US" dirty="0" err="1"/>
              <a:t>expressins</a:t>
            </a:r>
            <a:r>
              <a:rPr lang="en-US" dirty="0"/>
              <a:t> of sums and products </a:t>
            </a:r>
            <a:r>
              <a:rPr lang="en-US" dirty="0" err="1"/>
              <a:t>à</a:t>
            </a:r>
            <a:r>
              <a:rPr lang="en-US" dirty="0"/>
              <a:t> la LISP.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 err="1">
                <a:solidFill>
                  <a:srgbClr val="00B0F0"/>
                </a:solidFill>
                <a:latin typeface="Arial"/>
                <a:cs typeface="Arial"/>
              </a:rPr>
              <a:t>num</a:t>
            </a:r>
            <a:endParaRPr lang="en-US" dirty="0">
              <a:solidFill>
                <a:srgbClr val="00B0F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 err="1">
                <a:solidFill>
                  <a:srgbClr val="00B0F0"/>
                </a:solidFill>
                <a:latin typeface="Arial"/>
                <a:cs typeface="Arial"/>
              </a:rPr>
              <a:t>var</a:t>
            </a:r>
            <a:endParaRPr lang="en-US" dirty="0">
              <a:solidFill>
                <a:srgbClr val="00B0F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>
                <a:solidFill>
                  <a:srgbClr val="00B0F0"/>
                </a:solidFill>
                <a:latin typeface="Arial"/>
                <a:cs typeface="Arial"/>
              </a:rPr>
              <a:t>(plus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lang="en-US" dirty="0">
                <a:solidFill>
                  <a:srgbClr val="00B0F0"/>
                </a:solidFill>
                <a:latin typeface="Arial"/>
                <a:cs typeface="Arial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>
                <a:solidFill>
                  <a:srgbClr val="00B0F0"/>
                </a:solidFill>
                <a:latin typeface="Arial"/>
                <a:cs typeface="Arial"/>
              </a:rPr>
              <a:t>(times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lang="en-US" dirty="0">
                <a:solidFill>
                  <a:srgbClr val="00B0F0"/>
                </a:solidFill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1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A6FB-9D3A-6C48-AC6F-1AE349A2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B2FE-F9C4-1C4C-B8A5-17BF7A73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690688"/>
            <a:ext cx="1759527" cy="435133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num</a:t>
            </a:r>
          </a:p>
          <a:p>
            <a:r>
              <a:rPr lang="en-US" dirty="0">
                <a:solidFill>
                  <a:srgbClr val="00B0F0"/>
                </a:solidFill>
              </a:rPr>
              <a:t>var</a:t>
            </a:r>
          </a:p>
          <a:p>
            <a:r>
              <a:rPr lang="en-US" dirty="0">
                <a:solidFill>
                  <a:srgbClr val="00B0F0"/>
                </a:solidFill>
              </a:rPr>
              <a:t>plus</a:t>
            </a:r>
          </a:p>
          <a:p>
            <a:r>
              <a:rPr lang="en-US" dirty="0">
                <a:solidFill>
                  <a:srgbClr val="00B0F0"/>
                </a:solidFill>
              </a:rPr>
              <a:t>times</a:t>
            </a:r>
          </a:p>
          <a:p>
            <a:r>
              <a:rPr lang="en-US" dirty="0">
                <a:solidFill>
                  <a:srgbClr val="00B0F0"/>
                </a:solidFill>
              </a:rPr>
              <a:t>(</a:t>
            </a:r>
          </a:p>
          <a:p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40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A6FB-9D3A-6C48-AC6F-1AE349A2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will be coded like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B2FE-F9C4-1C4C-B8A5-17BF7A73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690688"/>
            <a:ext cx="1759527" cy="435133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num</a:t>
            </a:r>
          </a:p>
          <a:p>
            <a:r>
              <a:rPr lang="en-US" dirty="0">
                <a:solidFill>
                  <a:srgbClr val="00B0F0"/>
                </a:solidFill>
              </a:rPr>
              <a:t>var</a:t>
            </a:r>
          </a:p>
          <a:p>
            <a:r>
              <a:rPr lang="en-US" dirty="0">
                <a:solidFill>
                  <a:srgbClr val="00B0F0"/>
                </a:solidFill>
              </a:rPr>
              <a:t>plus</a:t>
            </a:r>
          </a:p>
          <a:p>
            <a:r>
              <a:rPr lang="en-US" dirty="0">
                <a:solidFill>
                  <a:srgbClr val="00B0F0"/>
                </a:solidFill>
              </a:rPr>
              <a:t>times</a:t>
            </a:r>
          </a:p>
          <a:p>
            <a:r>
              <a:rPr lang="en-US" dirty="0">
                <a:solidFill>
                  <a:srgbClr val="00B0F0"/>
                </a:solidFill>
              </a:rPr>
              <a:t>(</a:t>
            </a:r>
          </a:p>
          <a:p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CC6E1F-6D65-5148-95B2-4A0BCCCECFC8}"/>
              </a:ext>
            </a:extLst>
          </p:cNvPr>
          <p:cNvSpPr txBox="1">
            <a:spLocks/>
          </p:cNvSpPr>
          <p:nvPr/>
        </p:nvSpPr>
        <p:spPr>
          <a:xfrm>
            <a:off x="2867891" y="1690688"/>
            <a:ext cx="17595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n</a:t>
            </a:r>
          </a:p>
          <a:p>
            <a:r>
              <a:rPr lang="en-US" dirty="0">
                <a:solidFill>
                  <a:srgbClr val="00B0F0"/>
                </a:solidFill>
              </a:rPr>
              <a:t>v</a:t>
            </a:r>
          </a:p>
          <a:p>
            <a:r>
              <a:rPr lang="en-US" dirty="0">
                <a:solidFill>
                  <a:srgbClr val="00B0F0"/>
                </a:solidFill>
              </a:rPr>
              <a:t>+</a:t>
            </a:r>
          </a:p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  <a:p>
            <a:r>
              <a:rPr lang="en-US" dirty="0">
                <a:solidFill>
                  <a:srgbClr val="00B0F0"/>
                </a:solidFill>
              </a:rPr>
              <a:t>(</a:t>
            </a:r>
          </a:p>
          <a:p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4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Reads but does not require spaces</a:t>
            </a:r>
          </a:p>
          <a:p>
            <a:r>
              <a:rPr lang="en-US" dirty="0"/>
              <a:t>Spaces are separators</a:t>
            </a:r>
          </a:p>
          <a:p>
            <a:pPr lvl="1"/>
            <a:r>
              <a:rPr lang="en-US" dirty="0"/>
              <a:t>Example 1</a:t>
            </a:r>
          </a:p>
          <a:p>
            <a:pPr lvl="2"/>
            <a:r>
              <a:rPr lang="en-US" dirty="0"/>
              <a:t>This string: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(plus (plus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3243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/>
              <a:t>Is the same as this one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(plus(plus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3243) 4)</a:t>
            </a:r>
          </a:p>
          <a:p>
            <a:pPr lvl="2"/>
            <a:r>
              <a:rPr lang="en-US" dirty="0"/>
              <a:t>Both will be coded like this: </a:t>
            </a:r>
            <a:r>
              <a:rPr lang="mr-IN" b="1" dirty="0">
                <a:solidFill>
                  <a:srgbClr val="00B0F0"/>
                </a:solidFill>
                <a:latin typeface="Courier New" panose="02070309020205020404" pitchFamily="49" charset="0"/>
              </a:rPr>
              <a:t>(+(+</a:t>
            </a:r>
            <a:r>
              <a:rPr lang="mr-IN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vnv</a:t>
            </a:r>
            <a:r>
              <a:rPr lang="mr-IN" b="1" dirty="0">
                <a:solidFill>
                  <a:srgbClr val="00B0F0"/>
                </a:solidFill>
                <a:latin typeface="Courier New" panose="02070309020205020404" pitchFamily="49" charset="0"/>
              </a:rPr>
              <a:t>)</a:t>
            </a:r>
            <a:r>
              <a:rPr lang="mr-IN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n</a:t>
            </a:r>
            <a:r>
              <a:rPr lang="mr-IN" b="1" dirty="0">
                <a:solidFill>
                  <a:srgbClr val="00B0F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Example 2:</a:t>
            </a:r>
          </a:p>
          <a:p>
            <a:pPr lvl="2"/>
            <a:r>
              <a:rPr lang="en-US" dirty="0"/>
              <a:t>This string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plus (plus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3243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4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Is not the same as this one: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(plus(plus ee3243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)4)</a:t>
            </a:r>
          </a:p>
          <a:p>
            <a:pPr lvl="2"/>
            <a:r>
              <a:rPr lang="en-US" dirty="0"/>
              <a:t>The first one is coded like this </a:t>
            </a:r>
            <a:r>
              <a:rPr lang="mr-IN" sz="2100" b="1" dirty="0">
                <a:solidFill>
                  <a:srgbClr val="00B0F0"/>
                </a:solidFill>
                <a:latin typeface="Courier New" panose="02070309020205020404" pitchFamily="49" charset="0"/>
              </a:rPr>
              <a:t>(+(+</a:t>
            </a:r>
            <a:r>
              <a:rPr lang="mr-IN" sz="21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vnv</a:t>
            </a:r>
            <a:r>
              <a:rPr lang="mr-IN" sz="2100" b="1" dirty="0">
                <a:solidFill>
                  <a:srgbClr val="00B0F0"/>
                </a:solidFill>
                <a:latin typeface="Courier New" panose="02070309020205020404" pitchFamily="49" charset="0"/>
              </a:rPr>
              <a:t>)</a:t>
            </a:r>
            <a:r>
              <a:rPr lang="mr-IN" sz="21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n</a:t>
            </a:r>
            <a:r>
              <a:rPr lang="mr-IN" sz="2100" b="1" dirty="0">
                <a:solidFill>
                  <a:srgbClr val="00B0F0"/>
                </a:solidFill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dirty="0"/>
              <a:t>While the second one would be coded like this: </a:t>
            </a:r>
            <a:r>
              <a:rPr lang="mr-IN" sz="2100" b="1" dirty="0">
                <a:solidFill>
                  <a:srgbClr val="00B0F0"/>
                </a:solidFill>
                <a:latin typeface="Courier New" panose="02070309020205020404" pitchFamily="49" charset="0"/>
              </a:rPr>
              <a:t>(+(+</a:t>
            </a:r>
            <a:r>
              <a:rPr lang="mr-IN" sz="21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vv</a:t>
            </a:r>
            <a:r>
              <a:rPr lang="mr-IN" sz="2100" b="1" dirty="0">
                <a:solidFill>
                  <a:srgbClr val="00B0F0"/>
                </a:solidFill>
                <a:latin typeface="Courier New" panose="02070309020205020404" pitchFamily="49" charset="0"/>
              </a:rPr>
              <a:t>)</a:t>
            </a:r>
            <a:r>
              <a:rPr lang="mr-IN" sz="21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n</a:t>
            </a:r>
            <a:r>
              <a:rPr lang="mr-IN" sz="2100" b="1" dirty="0">
                <a:solidFill>
                  <a:srgbClr val="00B0F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Example 3:</a:t>
            </a:r>
          </a:p>
          <a:p>
            <a:pPr lvl="2"/>
            <a:r>
              <a:rPr lang="en-US" dirty="0"/>
              <a:t>This string generates a lexical error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(plus (plus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3243ee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4)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2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 </a:t>
            </a:r>
            <a:r>
              <a:rPr lang="en-US" dirty="0" err="1"/>
              <a:t>Transfucer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897467" y="1464733"/>
            <a:ext cx="11250884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function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2000" dirty="0" err="1">
                <a:solidFill>
                  <a:srgbClr val="825A00"/>
                </a:solidFill>
                <a:latin typeface="Courier New"/>
                <a:ea typeface="ＭＳ 明朝"/>
              </a:rPr>
              <a:t>createTransducer</a:t>
            </a:r>
            <a:r>
              <a:rPr lang="es-ES" dirty="0">
                <a:solidFill>
                  <a:srgbClr val="C00000"/>
                </a:solidFill>
                <a:latin typeface=".SF NS Text"/>
                <a:ea typeface="ＭＳ 明朝"/>
              </a:rPr>
              <a:t>()</a:t>
            </a:r>
            <a:r>
              <a:rPr lang="es-ES" sz="2000" dirty="0">
                <a:solidFill>
                  <a:srgbClr val="000000"/>
                </a:solidFill>
                <a:latin typeface="Courier New"/>
                <a:ea typeface="ＭＳ 明朝"/>
              </a:rPr>
              <a:t>:</a:t>
            </a:r>
            <a:r>
              <a:rPr lang="es-ES" dirty="0" err="1">
                <a:solidFill>
                  <a:srgbClr val="0000C0"/>
                </a:solidFill>
                <a:latin typeface="Courier New"/>
                <a:ea typeface="ＭＳ 明朝"/>
              </a:rPr>
              <a:t>ITransducer</a:t>
            </a:r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2000" dirty="0" err="1">
                <a:solidFill>
                  <a:srgbClr val="7F0055"/>
                </a:solidFill>
                <a:latin typeface="Courier New"/>
                <a:ea typeface="ＭＳ 明朝"/>
              </a:rPr>
              <a:t>begin</a:t>
            </a:r>
            <a:endParaRPr lang="es-ES" sz="16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s-ES" dirty="0">
                <a:solidFill>
                  <a:srgbClr val="3F7F5F"/>
                </a:solidFill>
                <a:latin typeface=".SF NS Text"/>
                <a:ea typeface="ＭＳ 明朝"/>
              </a:rPr>
              <a:t>/</a:t>
            </a:r>
            <a:r>
              <a:rPr lang="es-ES" dirty="0">
                <a:solidFill>
                  <a:srgbClr val="3F7F5F"/>
                </a:solidFill>
                <a:latin typeface="Courier New"/>
                <a:ea typeface="ＭＳ 明朝"/>
                <a:cs typeface="Courier New"/>
              </a:rPr>
              <a:t>/ Analizador léxico: Recibe una cadena de  letras minúsculas,  </a:t>
            </a:r>
          </a:p>
          <a:p>
            <a:r>
              <a:rPr lang="es-ES" dirty="0">
                <a:solidFill>
                  <a:srgbClr val="3F7F5F"/>
                </a:solidFill>
                <a:latin typeface="Courier New"/>
                <a:ea typeface="ＭＳ 明朝"/>
                <a:cs typeface="Courier New"/>
              </a:rPr>
              <a:t>	// dígitos, paréntesis y </a:t>
            </a:r>
            <a:r>
              <a:rPr lang="es-ES" dirty="0" err="1">
                <a:solidFill>
                  <a:srgbClr val="3F7F5F"/>
                </a:solidFill>
                <a:latin typeface="Courier New"/>
                <a:ea typeface="ＭＳ 明朝"/>
                <a:cs typeface="Courier New"/>
              </a:rPr>
              <a:t>epacios</a:t>
            </a:r>
            <a:r>
              <a:rPr lang="es-ES" dirty="0">
                <a:solidFill>
                  <a:srgbClr val="3F7F5F"/>
                </a:solidFill>
                <a:latin typeface="Courier New"/>
                <a:ea typeface="ＭＳ 明朝"/>
                <a:cs typeface="Courier New"/>
              </a:rPr>
              <a:t>.</a:t>
            </a:r>
            <a:endParaRPr lang="es-ES" sz="1600" dirty="0">
              <a:solidFill>
                <a:srgbClr val="3F7F5F"/>
              </a:solidFill>
              <a:latin typeface="Courier New"/>
              <a:ea typeface="ＭＳ 明朝"/>
              <a:cs typeface="Courier New"/>
            </a:endParaRPr>
          </a:p>
          <a:p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es-ES" dirty="0">
                <a:solidFill>
                  <a:srgbClr val="3F7F5F"/>
                </a:solidFill>
                <a:latin typeface="Courier New"/>
                <a:ea typeface="ＭＳ 明朝"/>
                <a:cs typeface="Courier New"/>
              </a:rPr>
              <a:t>// genera una cadena de {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'+'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'*'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'v'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'n'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r>
              <a:rPr lang="mr-IN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endParaRPr lang="mr-IN" sz="1400" dirty="0">
              <a:solidFill>
                <a:srgbClr val="505050"/>
              </a:solidFill>
              <a:latin typeface="Courier New"/>
              <a:ea typeface="ＭＳ 明朝"/>
              <a:cs typeface="Courier New"/>
            </a:endParaRPr>
          </a:p>
          <a:p>
            <a:endParaRPr lang="es-ES" sz="1600" dirty="0">
              <a:solidFill>
                <a:srgbClr val="3F7F5F"/>
              </a:solidFill>
              <a:latin typeface="Courier New"/>
              <a:ea typeface="ＭＳ 明朝"/>
              <a:cs typeface="Courier New"/>
            </a:endParaRPr>
          </a:p>
          <a:p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endParaRPr lang="es-ES" sz="1600" dirty="0">
              <a:solidFill>
                <a:srgbClr val="50505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Q:=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"Id"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"p"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"pl"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"plu"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"plus"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"t"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"ti"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"tim"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"time"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endParaRPr lang="es-ES_tradnl" sz="2000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es-ES_tradnl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  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"times"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"Num"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"Err"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mr-IN" sz="1600" dirty="0">
              <a:solidFill>
                <a:srgbClr val="C0000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endParaRPr lang="mr-IN" sz="1600" dirty="0">
              <a:solidFill>
                <a:srgbClr val="50505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Σ:=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'0'</a:t>
            </a:r>
            <a:r>
              <a:rPr lang="mr-IN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‥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'9'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∪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'a'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‥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'z'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∪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 '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endParaRPr lang="mr-IN" sz="1600" dirty="0">
              <a:solidFill>
                <a:srgbClr val="50505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Out:=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'+'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'*'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'v'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'n'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endParaRPr lang="mr-IN" sz="1600" dirty="0">
              <a:solidFill>
                <a:srgbClr val="50505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q₀:=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  <a:endParaRPr lang="mr-IN" sz="1600" dirty="0">
              <a:solidFill>
                <a:srgbClr val="C000C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F:=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mr-IN" sz="1600" dirty="0">
              <a:solidFill>
                <a:srgbClr val="C0000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s-ES" sz="2000" dirty="0" err="1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2000" dirty="0" err="1">
                <a:solidFill>
                  <a:srgbClr val="825A00"/>
                </a:solidFill>
                <a:latin typeface="Courier New"/>
                <a:ea typeface="ＭＳ 明朝"/>
              </a:rPr>
              <a:t>GDeterministicTransducer</a:t>
            </a:r>
            <a:r>
              <a:rPr lang="es-ES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s-ES" sz="2000" dirty="0">
                <a:solidFill>
                  <a:srgbClr val="000000"/>
                </a:solidFill>
                <a:latin typeface="Courier New"/>
                <a:ea typeface="ＭＳ 明朝"/>
              </a:rPr>
              <a:t>Q,Σ,Out,q</a:t>
            </a:r>
            <a:r>
              <a:rPr lang="es-ES" sz="2000" dirty="0">
                <a:solidFill>
                  <a:srgbClr val="000000"/>
                </a:solidFill>
                <a:latin typeface=".SF NS Text"/>
                <a:ea typeface="ＭＳ 明朝"/>
              </a:rPr>
              <a:t>₀</a:t>
            </a:r>
            <a:r>
              <a:rPr lang="es-ES" sz="2000" dirty="0">
                <a:solidFill>
                  <a:srgbClr val="000000"/>
                </a:solidFill>
                <a:latin typeface="Courier New"/>
                <a:ea typeface="ＭＳ 明朝"/>
              </a:rPr>
              <a:t>,</a:t>
            </a:r>
            <a:r>
              <a:rPr lang="es-ES" sz="2000" dirty="0" err="1">
                <a:solidFill>
                  <a:srgbClr val="000000"/>
                </a:solidFill>
                <a:latin typeface="Courier New"/>
                <a:ea typeface="ＭＳ 明朝"/>
              </a:rPr>
              <a:t>F,δ,g,h</a:t>
            </a:r>
            <a:r>
              <a:rPr lang="es-ES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endParaRPr lang="es-ES" sz="1600" dirty="0">
              <a:solidFill>
                <a:srgbClr val="C00000"/>
              </a:solidFill>
              <a:latin typeface="Monaco"/>
              <a:ea typeface="ＭＳ 明朝"/>
            </a:endParaRPr>
          </a:p>
          <a:p>
            <a:r>
              <a:rPr lang="es-ES" sz="2000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es-ES" dirty="0">
              <a:solidFill>
                <a:srgbClr val="7F0055"/>
              </a:solidFill>
              <a:latin typeface="Times New Roman"/>
              <a:ea typeface="ＭＳ 明朝"/>
            </a:endParaRPr>
          </a:p>
          <a:p>
            <a:endParaRPr lang="es-ES" sz="1400" dirty="0">
              <a:latin typeface="Monaco"/>
              <a:ea typeface="ＭＳ 明朝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1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97467" y="1464733"/>
            <a:ext cx="8111415" cy="5570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function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825A00"/>
                </a:solidFill>
                <a:latin typeface="Courier New"/>
                <a:ea typeface="ＭＳ 明朝"/>
              </a:rPr>
              <a:t>δ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/>
                <a:ea typeface="ＭＳ 明朝"/>
              </a:rPr>
              <a:t>q,σ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begin</a:t>
            </a:r>
            <a:endParaRPr lang="es-E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if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s-E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s-ES" dirty="0" err="1">
                <a:solidFill>
                  <a:srgbClr val="C000C0"/>
                </a:solidFill>
                <a:latin typeface="Courier New"/>
                <a:ea typeface="ＭＳ 明朝"/>
              </a:rPr>
              <a:t>Err</a:t>
            </a:r>
            <a:r>
              <a:rPr lang="es-E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s-ES" dirty="0" err="1">
                <a:solidFill>
                  <a:srgbClr val="C000C0"/>
                </a:solidFill>
                <a:latin typeface="Courier New"/>
                <a:ea typeface="ＭＳ 明朝"/>
              </a:rPr>
              <a:t>Err</a:t>
            </a:r>
            <a:r>
              <a:rPr lang="es-ES" dirty="0">
                <a:solidFill>
                  <a:srgbClr val="C000C0"/>
                </a:solidFill>
                <a:latin typeface="Courier New"/>
                <a:ea typeface="ＭＳ 明朝"/>
              </a:rPr>
              <a:t>”</a:t>
            </a:r>
            <a:endParaRPr lang="es-E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s-ES" sz="1400" dirty="0">
                <a:solidFill>
                  <a:srgbClr val="C000C0"/>
                </a:solidFill>
                <a:latin typeface="Monaco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∈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{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'('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,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')'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,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 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}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'p'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"p"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't'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∈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'0'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‥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'9'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Num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Num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∈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'0'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‥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'9'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Num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Num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∈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'a'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‥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'z'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"Err"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"p"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'l'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pl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pl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'u'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plu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plu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's'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"plus"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i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ti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ti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'm'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tim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tim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'e'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"time"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"time"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's'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"times"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else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"Id"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s-ES" dirty="0">
                <a:solidFill>
                  <a:srgbClr val="7F0055"/>
                </a:solidFill>
                <a:latin typeface="Courier New"/>
                <a:ea typeface="ＭＳ 明朝"/>
              </a:rPr>
              <a:t>	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s-E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s-E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endParaRPr lang="es-ES" sz="1400" dirty="0">
              <a:latin typeface="Monaco"/>
              <a:ea typeface="ＭＳ 明朝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4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97467" y="1464733"/>
            <a:ext cx="6662351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function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>
                <a:solidFill>
                  <a:srgbClr val="825A00"/>
                </a:solidFill>
                <a:latin typeface="Courier New"/>
                <a:ea typeface="ＭＳ 明朝"/>
              </a:rPr>
              <a:t>h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/>
                <a:ea typeface="ＭＳ 明朝"/>
              </a:rPr>
              <a:t>q,σ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begin</a:t>
            </a:r>
            <a:endParaRPr lang="es-E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var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>
                <a:solidFill>
                  <a:srgbClr val="000000"/>
                </a:solidFill>
                <a:latin typeface="Courier New"/>
                <a:ea typeface="ＭＳ 明朝"/>
              </a:rPr>
              <a:t>s: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urier New"/>
                <a:ea typeface="ＭＳ 明朝"/>
              </a:rPr>
              <a:t>String</a:t>
            </a:r>
            <a:endParaRPr lang="es-ES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fr-FR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r>
              <a:rPr lang="fr-FR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fr-FR" dirty="0">
                <a:solidFill>
                  <a:srgbClr val="000000"/>
                </a:solidFill>
                <a:latin typeface="Courier New"/>
                <a:ea typeface="ＭＳ 明朝"/>
              </a:rPr>
              <a:t>:=</a:t>
            </a:r>
            <a:r>
              <a:rPr lang="fr-FR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fr-FR" sz="1600" dirty="0" err="1">
                <a:solidFill>
                  <a:srgbClr val="00C0C0"/>
                </a:solidFill>
                <a:latin typeface="DejaVu Sans"/>
                <a:ea typeface="ＭＳ 明朝"/>
              </a:rPr>
              <a:t>λ</a:t>
            </a:r>
            <a:endParaRPr lang="fr-FR" sz="1400" dirty="0">
              <a:solidFill>
                <a:srgbClr val="00C0C0"/>
              </a:solidFill>
              <a:latin typeface="Monaco"/>
              <a:ea typeface="ＭＳ 明朝"/>
            </a:endParaRPr>
          </a:p>
          <a:p>
            <a:endParaRPr lang="fr-FR" sz="1400" dirty="0"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∉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{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"Err"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}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∈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{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'('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,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')'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,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 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}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endParaRPr lang="en-U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endParaRPr lang="en-US" sz="1400" dirty="0"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∉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{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 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}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String.</a:t>
            </a:r>
            <a:r>
              <a:rPr lang="en-US" dirty="0" err="1">
                <a:solidFill>
                  <a:srgbClr val="825A00"/>
                </a:solidFill>
                <a:latin typeface="Courier New"/>
                <a:ea typeface="ＭＳ 明朝"/>
              </a:rPr>
              <a:t>valueOf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en-U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endParaRPr lang="en-US" sz="1400" dirty="0"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q==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endParaRPr lang="en-US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q==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"plus"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"+"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q==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"times"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"*"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endParaRPr lang="en-US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q==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Num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n"</a:t>
            </a:r>
            <a:r>
              <a:rPr lang="en-US" sz="1600" dirty="0" err="1">
                <a:solidFill>
                  <a:srgbClr val="0000C0"/>
                </a:solidFill>
                <a:latin typeface=".SF NS Text"/>
                <a:ea typeface="ＭＳ 明朝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endParaRPr lang="en-US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mr-IN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mr-IN" dirty="0">
                <a:solidFill>
                  <a:srgbClr val="7F0055"/>
                </a:solidFill>
                <a:latin typeface="Courier New"/>
                <a:ea typeface="ＭＳ 明朝"/>
              </a:rPr>
              <a:t>else</a:t>
            </a:r>
            <a:r>
              <a:rPr lang="mr-IN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mr-IN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mr-IN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</a:rPr>
              <a:t>"v"</a:t>
            </a:r>
            <a:r>
              <a:rPr lang="mr-IN" sz="1600" dirty="0">
                <a:solidFill>
                  <a:srgbClr val="0000C0"/>
                </a:solidFill>
                <a:latin typeface=".SF NS Text"/>
                <a:ea typeface="ＭＳ 明朝"/>
              </a:rPr>
              <a:t>+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endParaRPr lang="mr-IN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mr-IN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mr-IN" dirty="0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mr-IN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else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 </a:t>
            </a:r>
            <a:r>
              <a:rPr lang="es-ES" sz="1600" dirty="0" err="1">
                <a:solidFill>
                  <a:srgbClr val="00C0C0"/>
                </a:solidFill>
                <a:latin typeface="DejaVu Sans"/>
                <a:ea typeface="ＭＳ 明朝"/>
              </a:rPr>
              <a:t>λ</a:t>
            </a:r>
            <a:endParaRPr lang="es-ES" sz="1400" dirty="0">
              <a:solidFill>
                <a:srgbClr val="00C0C0"/>
              </a:solidFill>
              <a:latin typeface="Monaco"/>
              <a:ea typeface="ＭＳ 明朝"/>
            </a:endParaRPr>
          </a:p>
          <a:p>
            <a:endParaRPr lang="es-ES" sz="1400" dirty="0">
              <a:latin typeface="Monaco"/>
              <a:ea typeface="ＭＳ 明朝"/>
            </a:endParaRPr>
          </a:p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es-E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es-ES" sz="1600" dirty="0">
              <a:solidFill>
                <a:srgbClr val="7F0055"/>
              </a:solidFill>
              <a:latin typeface="Times New Roman"/>
              <a:ea typeface="ＭＳ 明朝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900" y="0"/>
            <a:ext cx="10515600" cy="904901"/>
          </a:xfrm>
        </p:spPr>
        <p:txBody>
          <a:bodyPr>
            <a:normAutofit/>
          </a:bodyPr>
          <a:lstStyle/>
          <a:p>
            <a:r>
              <a:rPr lang="en-US" sz="1400" dirty="0" err="1"/>
              <a:t>Autómata</a:t>
            </a:r>
            <a:r>
              <a:rPr lang="en-US" sz="1400" dirty="0"/>
              <a:t> </a:t>
            </a:r>
            <a:r>
              <a:rPr lang="en-US" sz="1400" dirty="0" err="1"/>
              <a:t>resultante</a:t>
            </a:r>
            <a:endParaRPr lang="en-US" sz="1400" dirty="0"/>
          </a:p>
        </p:txBody>
      </p:sp>
      <p:pic>
        <p:nvPicPr>
          <p:cNvPr id="4" name="Imagen 3" descr="Lex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501"/>
            <a:ext cx="11518900" cy="597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9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1209</Words>
  <Application>Microsoft Macintosh PowerPoint</Application>
  <PresentationFormat>Widescreen</PresentationFormat>
  <Paragraphs>170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.SF NS Text</vt:lpstr>
      <vt:lpstr>Arial</vt:lpstr>
      <vt:lpstr>Calibri</vt:lpstr>
      <vt:lpstr>Calibri Light</vt:lpstr>
      <vt:lpstr>Courier New</vt:lpstr>
      <vt:lpstr>DejaVu Sans</vt:lpstr>
      <vt:lpstr>Menlo Regular</vt:lpstr>
      <vt:lpstr>Monaco</vt:lpstr>
      <vt:lpstr>Symbol</vt:lpstr>
      <vt:lpstr>Times New Roman</vt:lpstr>
      <vt:lpstr>Office Theme</vt:lpstr>
      <vt:lpstr>GOLD for LEXERS</vt:lpstr>
      <vt:lpstr>Lisp Like</vt:lpstr>
      <vt:lpstr>Tokens</vt:lpstr>
      <vt:lpstr>Which will be coded like this</vt:lpstr>
      <vt:lpstr>Lexer</vt:lpstr>
      <vt:lpstr>GOLD Transfucer</vt:lpstr>
      <vt:lpstr>Delta</vt:lpstr>
      <vt:lpstr>H</vt:lpstr>
      <vt:lpstr>Autómata resultante</vt:lpstr>
      <vt:lpstr>PowerPoint Presentation</vt:lpstr>
      <vt:lpstr>PowerPoint Presentation</vt:lpstr>
      <vt:lpstr>Some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Silvia Takahashi</dc:creator>
  <cp:lastModifiedBy>Silvia Takahashi</cp:lastModifiedBy>
  <cp:revision>35</cp:revision>
  <dcterms:created xsi:type="dcterms:W3CDTF">2016-10-17T01:04:15Z</dcterms:created>
  <dcterms:modified xsi:type="dcterms:W3CDTF">2020-03-27T02:19:37Z</dcterms:modified>
</cp:coreProperties>
</file>