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>
      <p:cViewPr>
        <p:scale>
          <a:sx n="100" d="100"/>
          <a:sy n="100" d="100"/>
        </p:scale>
        <p:origin x="-49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228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413" y="0"/>
            <a:ext cx="2890228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199" y="4716236"/>
            <a:ext cx="5334691" cy="44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30"/>
            <a:ext cx="2890228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413" y="9430830"/>
            <a:ext cx="2890228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836BC0F-7760-41F5-95AF-A72C6CA117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4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3E2B7-21BC-4406-9AC2-78A0F257D79D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E4857-88F7-421A-8992-528CD73B7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780D2-FDE6-41B9-B168-F79DC33658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5148A-1C5A-4EE7-80AA-CF6E9C4705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88A2D-73F6-448B-950D-8048577CA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B995F-880C-4D82-95C9-AB898F7F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5662E-CEE0-4506-B89F-3E00C27320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C6E77-981E-425E-86D7-6376FD54D7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4B3EF-4D99-491C-9A39-260FA8B10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69153-79A1-4C91-AD34-80B7103FBD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0666F-EB58-4A6F-BF85-B7D5C8B33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F690C-23AC-4862-93B1-2441BB0B7F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D28A6C-1CA5-4EB2-A9DF-00D70D6AC2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76200" y="76201"/>
            <a:ext cx="9524864" cy="6617530"/>
            <a:chOff x="-76200" y="76201"/>
            <a:chExt cx="9524864" cy="6617530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96496" y="3804639"/>
              <a:ext cx="7315200" cy="18006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98" name="Rectangle 26"/>
            <p:cNvSpPr>
              <a:spLocks noChangeArrowheads="1"/>
            </p:cNvSpPr>
            <p:nvPr/>
          </p:nvSpPr>
          <p:spPr bwMode="auto">
            <a:xfrm>
              <a:off x="1778992" y="3962668"/>
              <a:ext cx="1975104" cy="603971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dirty="0" smtClean="0"/>
                <a:t>STRG </a:t>
              </a:r>
              <a:r>
                <a:rPr lang="en-US" dirty="0" err="1" smtClean="0"/>
                <a:t>Validator</a:t>
              </a:r>
              <a:r>
                <a:rPr lang="en-US" dirty="0" smtClean="0"/>
                <a:t> &amp;</a:t>
              </a:r>
              <a:br>
                <a:rPr lang="en-US" dirty="0" smtClean="0"/>
              </a:br>
              <a:r>
                <a:rPr lang="en-US" dirty="0" smtClean="0"/>
                <a:t>Translator</a:t>
              </a:r>
              <a:endParaRPr lang="en-US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96496" y="255590"/>
              <a:ext cx="7315200" cy="3285132"/>
            </a:xfrm>
            <a:prstGeom prst="roundRect">
              <a:avLst>
                <a:gd name="adj" fmla="val 108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5400000">
              <a:off x="-780251" y="1791148"/>
              <a:ext cx="2286000" cy="3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200" b="1" dirty="0" smtClean="0"/>
                <a:t>Policy Service</a:t>
              </a:r>
              <a:endParaRPr lang="en-US" sz="2200" b="1" dirty="0"/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1849096" y="3276600"/>
              <a:ext cx="533400" cy="7620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06097" y="1629388"/>
              <a:ext cx="2819399" cy="1797116"/>
            </a:xfrm>
            <a:prstGeom prst="roundRect">
              <a:avLst>
                <a:gd name="adj" fmla="val 1213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60" name="Straight Arrow Connector 59"/>
            <p:cNvCxnSpPr>
              <a:stCxn id="62" idx="2"/>
              <a:endCxn id="129" idx="0"/>
            </p:cNvCxnSpPr>
            <p:nvPr/>
          </p:nvCxnSpPr>
          <p:spPr bwMode="auto">
            <a:xfrm rot="5400000">
              <a:off x="1905340" y="2948768"/>
              <a:ext cx="198278" cy="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owchart: Alternate Process 60"/>
            <p:cNvSpPr/>
            <p:nvPr/>
          </p:nvSpPr>
          <p:spPr>
            <a:xfrm>
              <a:off x="2001496" y="1712665"/>
              <a:ext cx="1066799" cy="426193"/>
            </a:xfrm>
            <a:prstGeom prst="flowChartAlternateProcess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dirty="0" smtClean="0">
                  <a:solidFill>
                    <a:schemeClr val="tx1"/>
                  </a:solidFill>
                </a:rPr>
                <a:t>All system resources</a:t>
              </a:r>
            </a:p>
          </p:txBody>
        </p:sp>
        <p:sp>
          <p:nvSpPr>
            <p:cNvPr id="62" name="Flowchart: Alternate Process 61"/>
            <p:cNvSpPr/>
            <p:nvPr/>
          </p:nvSpPr>
          <p:spPr>
            <a:xfrm>
              <a:off x="1391896" y="2292324"/>
              <a:ext cx="1225351" cy="557398"/>
            </a:xfrm>
            <a:prstGeom prst="flowChartAlternateProcess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dirty="0" smtClean="0">
                  <a:solidFill>
                    <a:schemeClr val="tx1"/>
                  </a:solidFill>
                </a:rPr>
                <a:t>Cell group with fraction of resources</a:t>
              </a:r>
            </a:p>
          </p:txBody>
        </p:sp>
        <p:cxnSp>
          <p:nvCxnSpPr>
            <p:cNvPr id="64" name="Straight Arrow Connector 63"/>
            <p:cNvCxnSpPr>
              <a:stCxn id="61" idx="2"/>
              <a:endCxn id="62" idx="0"/>
            </p:cNvCxnSpPr>
            <p:nvPr/>
          </p:nvCxnSpPr>
          <p:spPr bwMode="auto">
            <a:xfrm rot="5400000">
              <a:off x="2193001" y="1950429"/>
              <a:ext cx="153466" cy="5303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2686452" y="2325935"/>
              <a:ext cx="762844" cy="351978"/>
              <a:chOff x="3428156" y="2325935"/>
              <a:chExt cx="762844" cy="351978"/>
            </a:xfrm>
          </p:grpSpPr>
          <p:sp>
            <p:nvSpPr>
              <p:cNvPr id="65" name="Folded Corner 64"/>
              <p:cNvSpPr/>
              <p:nvPr/>
            </p:nvSpPr>
            <p:spPr bwMode="auto">
              <a:xfrm>
                <a:off x="3877135" y="2325935"/>
                <a:ext cx="313865" cy="351978"/>
              </a:xfrm>
              <a:prstGeom prst="foldedCorner">
                <a:avLst>
                  <a:gd name="adj" fmla="val 2791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3428156" y="2362200"/>
                <a:ext cx="686644" cy="2664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dirty="0" smtClean="0"/>
                  <a:t>Cell</a:t>
                </a:r>
                <a:endParaRPr lang="en-US" sz="1350" baseline="-25000" dirty="0"/>
              </a:p>
            </p:txBody>
          </p:sp>
        </p:grpSp>
        <p:cxnSp>
          <p:nvCxnSpPr>
            <p:cNvPr id="67" name="Straight Arrow Connector 66"/>
            <p:cNvCxnSpPr>
              <a:stCxn id="61" idx="2"/>
              <a:endCxn id="66" idx="0"/>
            </p:cNvCxnSpPr>
            <p:nvPr/>
          </p:nvCxnSpPr>
          <p:spPr bwMode="auto">
            <a:xfrm rot="16200000" flipH="1">
              <a:off x="2670664" y="2003090"/>
              <a:ext cx="223342" cy="494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117"/>
            <p:cNvSpPr txBox="1">
              <a:spLocks noChangeArrowheads="1"/>
            </p:cNvSpPr>
            <p:nvPr/>
          </p:nvSpPr>
          <p:spPr bwMode="auto">
            <a:xfrm>
              <a:off x="675616" y="1600523"/>
              <a:ext cx="1371600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tx2">
                      <a:lumMod val="75000"/>
                    </a:schemeClr>
                  </a:solidFill>
                  <a:latin typeface="Calibri" charset="0"/>
                </a:rPr>
                <a:t>Space-Time </a:t>
              </a:r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  <a:latin typeface="Calibri" charset="0"/>
                </a:rPr>
                <a:t>Resource Graph </a:t>
              </a:r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Calibri" charset="0"/>
                </a:rPr>
                <a:t>(STRG)</a:t>
              </a:r>
              <a:endParaRPr lang="en-US" sz="1600" b="1" dirty="0">
                <a:solidFill>
                  <a:schemeClr val="tx2">
                    <a:lumMod val="75000"/>
                  </a:schemeClr>
                </a:solidFill>
                <a:latin typeface="Calibri" charset="0"/>
              </a:endParaRPr>
            </a:p>
          </p:txBody>
        </p:sp>
        <p:sp>
          <p:nvSpPr>
            <p:cNvPr id="110" name="Down Arrow 109"/>
            <p:cNvSpPr/>
            <p:nvPr/>
          </p:nvSpPr>
          <p:spPr>
            <a:xfrm rot="3365006">
              <a:off x="3431687" y="1420236"/>
              <a:ext cx="533400" cy="7620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982696" y="609600"/>
              <a:ext cx="1676400" cy="111384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Resource Allocation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and Adaptation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109" name="Down Arrow 108"/>
            <p:cNvSpPr/>
            <p:nvPr/>
          </p:nvSpPr>
          <p:spPr>
            <a:xfrm rot="7993785">
              <a:off x="5458693" y="1316010"/>
              <a:ext cx="533400" cy="93555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283764" y="1981200"/>
              <a:ext cx="1746932" cy="1143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Online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Performance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Monitoring, 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Model Building,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r>
                <a:rPr lang="en-US" sz="1600" dirty="0" smtClean="0">
                  <a:solidFill>
                    <a:schemeClr val="tx1"/>
                  </a:solidFill>
                </a:rPr>
                <a:t>nd Prediction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3677896" y="2209800"/>
              <a:ext cx="1607504" cy="641714"/>
              <a:chOff x="4640896" y="1957864"/>
              <a:chExt cx="1607504" cy="641714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flipV="1">
                <a:off x="5943600" y="2286000"/>
                <a:ext cx="304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4640896" y="1957864"/>
                <a:ext cx="1378903" cy="641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400" dirty="0" smtClean="0"/>
                  <a:t>Offline Models</a:t>
                </a:r>
              </a:p>
              <a:p>
                <a:pPr algn="r">
                  <a:lnSpc>
                    <a:spcPct val="85000"/>
                  </a:lnSpc>
                </a:pPr>
                <a:r>
                  <a:rPr lang="en-US" sz="1400" dirty="0"/>
                  <a:t>a</a:t>
                </a:r>
                <a:r>
                  <a:rPr lang="en-US" sz="1400" dirty="0" smtClean="0"/>
                  <a:t>nd Behavioral</a:t>
                </a:r>
              </a:p>
              <a:p>
                <a:pPr algn="r">
                  <a:lnSpc>
                    <a:spcPct val="85000"/>
                  </a:lnSpc>
                </a:pPr>
                <a:r>
                  <a:rPr lang="en-US" sz="1400" dirty="0" smtClean="0"/>
                  <a:t>Parameters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665890" y="714522"/>
              <a:ext cx="1822006" cy="641714"/>
              <a:chOff x="6019800" y="348881"/>
              <a:chExt cx="1822006" cy="64171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rot="10800000">
                <a:off x="6019800" y="647919"/>
                <a:ext cx="304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6262528" y="348881"/>
                <a:ext cx="1579278" cy="641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400" dirty="0" smtClean="0"/>
                  <a:t>Global Policies /</a:t>
                </a:r>
                <a:br>
                  <a:rPr lang="en-US" sz="1400" dirty="0" smtClean="0"/>
                </a:br>
                <a:r>
                  <a:rPr lang="en-US" sz="1400" dirty="0" smtClean="0"/>
                  <a:t>User Policies and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sz="1400" dirty="0" smtClean="0"/>
                  <a:t>Preferences</a:t>
                </a: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2989346" y="240904"/>
              <a:ext cx="1069550" cy="1104770"/>
              <a:chOff x="3731050" y="239517"/>
              <a:chExt cx="1069550" cy="1104770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>
                <a:off x="3810000" y="893898"/>
                <a:ext cx="914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rot="10800000">
                <a:off x="3810000" y="1047566"/>
                <a:ext cx="914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3810000" y="239517"/>
                <a:ext cx="851515" cy="641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400" dirty="0" smtClean="0"/>
                  <a:t>Major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 dirty="0" smtClean="0"/>
                  <a:t>Change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 dirty="0" smtClean="0"/>
                  <a:t>Request</a:t>
                </a:r>
                <a:endParaRPr lang="en-US" sz="14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731050" y="1051899"/>
                <a:ext cx="106955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ACK/NACK</a:t>
                </a:r>
                <a:endParaRPr lang="en-US" sz="1300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62192" y="304800"/>
              <a:ext cx="1386904" cy="824841"/>
              <a:chOff x="4769050" y="1739304"/>
              <a:chExt cx="1386904" cy="824841"/>
            </a:xfrm>
          </p:grpSpPr>
          <p:cxnSp>
            <p:nvCxnSpPr>
              <p:cNvPr id="155" name="Straight Arrow Connector 154"/>
              <p:cNvCxnSpPr/>
              <p:nvPr/>
            </p:nvCxnSpPr>
            <p:spPr>
              <a:xfrm>
                <a:off x="5904494" y="2225396"/>
                <a:ext cx="25146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769050" y="1739304"/>
                <a:ext cx="1220270" cy="82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400" dirty="0" smtClean="0"/>
                  <a:t>Cell Creation</a:t>
                </a:r>
              </a:p>
              <a:p>
                <a:pPr algn="r">
                  <a:lnSpc>
                    <a:spcPct val="85000"/>
                  </a:lnSpc>
                </a:pPr>
                <a:r>
                  <a:rPr lang="en-US" sz="1400" dirty="0"/>
                  <a:t>a</a:t>
                </a:r>
                <a:r>
                  <a:rPr lang="en-US" sz="1400" dirty="0" smtClean="0"/>
                  <a:t>nd Resizing</a:t>
                </a:r>
              </a:p>
              <a:p>
                <a:pPr algn="r">
                  <a:lnSpc>
                    <a:spcPct val="85000"/>
                  </a:lnSpc>
                </a:pPr>
                <a:r>
                  <a:rPr lang="en-US" sz="1400" dirty="0" smtClean="0"/>
                  <a:t>Requests</a:t>
                </a:r>
              </a:p>
              <a:p>
                <a:pPr algn="r">
                  <a:lnSpc>
                    <a:spcPct val="85000"/>
                  </a:lnSpc>
                </a:pPr>
                <a:r>
                  <a:rPr lang="en-US" sz="1400" dirty="0" smtClean="0"/>
                  <a:t>From Users</a:t>
                </a:r>
              </a:p>
            </p:txBody>
          </p:sp>
        </p:grp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401296" y="4719039"/>
              <a:ext cx="594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-55904" y="4804188"/>
              <a:ext cx="1389888" cy="7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600" b="1" dirty="0"/>
                <a:t>Partition </a:t>
              </a:r>
            </a:p>
            <a:p>
              <a:pPr algn="r">
                <a:lnSpc>
                  <a:spcPct val="90000"/>
                </a:lnSpc>
              </a:pPr>
              <a:r>
                <a:rPr lang="en-US" sz="1600" b="1" dirty="0"/>
                <a:t>Mechanism </a:t>
              </a:r>
            </a:p>
            <a:p>
              <a:pPr algn="r">
                <a:lnSpc>
                  <a:spcPct val="90000"/>
                </a:lnSpc>
              </a:pPr>
              <a:r>
                <a:rPr lang="en-US" sz="1600" b="1" dirty="0" smtClean="0"/>
                <a:t>Layer</a:t>
              </a:r>
              <a:endParaRPr lang="en-US" sz="1600" b="1" dirty="0"/>
            </a:p>
          </p:txBody>
        </p:sp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4116808" y="3962668"/>
              <a:ext cx="1847088" cy="603971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dirty="0" smtClean="0"/>
                <a:t>Resource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 smtClean="0"/>
                <a:t>Multiplexer</a:t>
              </a:r>
              <a:endParaRPr lang="en-US" dirty="0"/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 flipV="1">
              <a:off x="3754096" y="4267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>
              <a:off x="3068296" y="4800600"/>
              <a:ext cx="1661160" cy="763053"/>
            </a:xfrm>
            <a:prstGeom prst="leftRightArrow">
              <a:avLst>
                <a:gd name="adj1" fmla="val 67185"/>
                <a:gd name="adj2" fmla="val 41028"/>
              </a:avLst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QoS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/>
                <a:t>Enforcement</a:t>
              </a:r>
            </a:p>
          </p:txBody>
        </p:sp>
        <p:sp>
          <p:nvSpPr>
            <p:cNvPr id="3112" name="Rectangle 40"/>
            <p:cNvSpPr>
              <a:spLocks noChangeArrowheads="1"/>
            </p:cNvSpPr>
            <p:nvPr/>
          </p:nvSpPr>
          <p:spPr bwMode="auto">
            <a:xfrm>
              <a:off x="1315696" y="4847164"/>
              <a:ext cx="1673352" cy="657097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Partition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/>
                <a:t>Implementation</a:t>
              </a:r>
            </a:p>
          </p:txBody>
        </p:sp>
        <p:sp>
          <p:nvSpPr>
            <p:cNvPr id="3113" name="Rectangle 41"/>
            <p:cNvSpPr>
              <a:spLocks noChangeArrowheads="1"/>
            </p:cNvSpPr>
            <p:nvPr/>
          </p:nvSpPr>
          <p:spPr bwMode="auto">
            <a:xfrm>
              <a:off x="4820896" y="4847164"/>
              <a:ext cx="1475232" cy="657097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Channel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/>
                <a:t>Authenticator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 rot="5400000">
              <a:off x="6112050" y="4293241"/>
              <a:ext cx="2035605" cy="807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75000"/>
                </a:lnSpc>
              </a:pPr>
              <a:endParaRPr lang="en-US" sz="2200" b="1" dirty="0"/>
            </a:p>
            <a:p>
              <a:pPr algn="ctr">
                <a:lnSpc>
                  <a:spcPct val="75000"/>
                </a:lnSpc>
              </a:pPr>
              <a:r>
                <a:rPr lang="en-US" sz="2200" b="1" dirty="0" smtClean="0"/>
                <a:t>Kernel</a:t>
              </a:r>
              <a:br>
                <a:rPr lang="en-US" sz="2200" b="1" dirty="0" smtClean="0"/>
              </a:br>
              <a:r>
                <a:rPr lang="en-US" b="1" dirty="0" smtClean="0"/>
                <a:t>(Trusted)</a:t>
              </a: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 flipV="1">
              <a:off x="7030696" y="3810000"/>
              <a:ext cx="0" cy="4026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7030696" y="5183620"/>
              <a:ext cx="0" cy="4026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12" descr="75%"/>
            <p:cNvSpPr>
              <a:spLocks noChangeArrowheads="1"/>
            </p:cNvSpPr>
            <p:nvPr/>
          </p:nvSpPr>
          <p:spPr bwMode="auto">
            <a:xfrm>
              <a:off x="20296" y="5715000"/>
              <a:ext cx="9123704" cy="928844"/>
            </a:xfrm>
            <a:prstGeom prst="rect">
              <a:avLst/>
            </a:prstGeom>
            <a:pattFill prst="pct75">
              <a:fgClr>
                <a:srgbClr val="C0C0C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1561214" y="6262844"/>
              <a:ext cx="478368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dirty="0" smtClean="0"/>
                <a:t>Partitionable Hardware Resources</a:t>
              </a:r>
              <a:endParaRPr lang="en-US" sz="2200" b="1" dirty="0"/>
            </a:p>
          </p:txBody>
        </p:sp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3754096" y="5802181"/>
              <a:ext cx="705579" cy="5368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dirty="0" smtClean="0"/>
                <a:t>Cores</a:t>
              </a:r>
              <a:endParaRPr lang="en-US" dirty="0"/>
            </a:p>
          </p:txBody>
        </p:sp>
        <p:sp>
          <p:nvSpPr>
            <p:cNvPr id="3092" name="Rectangle 20"/>
            <p:cNvSpPr>
              <a:spLocks noChangeArrowheads="1"/>
            </p:cNvSpPr>
            <p:nvPr/>
          </p:nvSpPr>
          <p:spPr bwMode="auto">
            <a:xfrm>
              <a:off x="2687296" y="5802181"/>
              <a:ext cx="961518" cy="5368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smtClean="0"/>
                <a:t>Physical</a:t>
              </a:r>
              <a:endParaRPr lang="en-US" dirty="0"/>
            </a:p>
            <a:p>
              <a:pPr algn="ctr">
                <a:lnSpc>
                  <a:spcPct val="85000"/>
                </a:lnSpc>
              </a:pPr>
              <a:r>
                <a:rPr lang="en-US" dirty="0"/>
                <a:t>Memory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172696" y="5802181"/>
              <a:ext cx="1134829" cy="5368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dirty="0" smtClean="0"/>
                <a:t>Network</a:t>
              </a:r>
              <a:endParaRPr lang="en-US" dirty="0"/>
            </a:p>
            <a:p>
              <a:pPr algn="ctr">
                <a:lnSpc>
                  <a:spcPct val="85000"/>
                </a:lnSpc>
              </a:pPr>
              <a:r>
                <a:rPr lang="en-US" dirty="0"/>
                <a:t>Bandwidth</a:t>
              </a:r>
            </a:p>
          </p:txBody>
        </p:sp>
        <p:sp>
          <p:nvSpPr>
            <p:cNvPr id="3094" name="Rectangle 22"/>
            <p:cNvSpPr>
              <a:spLocks noChangeArrowheads="1"/>
            </p:cNvSpPr>
            <p:nvPr/>
          </p:nvSpPr>
          <p:spPr bwMode="auto">
            <a:xfrm>
              <a:off x="1391896" y="5802181"/>
              <a:ext cx="1219200" cy="5368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dirty="0" smtClean="0"/>
                <a:t>Cache/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 smtClean="0"/>
                <a:t>Local Store</a:t>
              </a:r>
              <a:endParaRPr lang="en-US" dirty="0"/>
            </a:p>
          </p:txBody>
        </p:sp>
        <p:cxnSp>
          <p:nvCxnSpPr>
            <p:cNvPr id="3105" name="AutoShape 33"/>
            <p:cNvCxnSpPr>
              <a:cxnSpLocks noChangeShapeType="1"/>
            </p:cNvCxnSpPr>
            <p:nvPr/>
          </p:nvCxnSpPr>
          <p:spPr bwMode="auto">
            <a:xfrm>
              <a:off x="1980160" y="6070612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1" name="AutoShape 40"/>
            <p:cNvSpPr>
              <a:spLocks noChangeArrowheads="1"/>
            </p:cNvSpPr>
            <p:nvPr/>
          </p:nvSpPr>
          <p:spPr bwMode="auto">
            <a:xfrm>
              <a:off x="4516096" y="5803912"/>
              <a:ext cx="663101" cy="53340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Disks</a:t>
              </a:r>
              <a:endParaRPr lang="en-US" dirty="0"/>
            </a:p>
          </p:txBody>
        </p:sp>
        <p:sp>
          <p:nvSpPr>
            <p:cNvPr id="182" name="AutoShape 41"/>
            <p:cNvSpPr>
              <a:spLocks noChangeArrowheads="1"/>
            </p:cNvSpPr>
            <p:nvPr/>
          </p:nvSpPr>
          <p:spPr bwMode="auto">
            <a:xfrm>
              <a:off x="5278096" y="5824754"/>
              <a:ext cx="685799" cy="457200"/>
            </a:xfrm>
            <a:prstGeom prst="parallelogram">
              <a:avLst>
                <a:gd name="adj" fmla="val 309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NICs</a:t>
              </a:r>
              <a:endParaRPr lang="en-US" dirty="0"/>
            </a:p>
          </p:txBody>
        </p:sp>
        <p:sp>
          <p:nvSpPr>
            <p:cNvPr id="108" name="Down Arrow 107"/>
            <p:cNvSpPr/>
            <p:nvPr/>
          </p:nvSpPr>
          <p:spPr>
            <a:xfrm flipV="1">
              <a:off x="6268696" y="3124200"/>
              <a:ext cx="457200" cy="26670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Rectangle 23"/>
            <p:cNvSpPr>
              <a:spLocks noChangeArrowheads="1"/>
            </p:cNvSpPr>
            <p:nvPr/>
          </p:nvSpPr>
          <p:spPr bwMode="auto">
            <a:xfrm>
              <a:off x="6022457" y="5802181"/>
              <a:ext cx="1389239" cy="5368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dirty="0"/>
                <a:t>Performance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/>
                <a:t>Counters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5400000">
              <a:off x="2237175" y="1406437"/>
              <a:ext cx="43132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1849096" y="453530"/>
              <a:ext cx="1219200" cy="768679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Admission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75920" y="1195886"/>
              <a:ext cx="1090765" cy="46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400" dirty="0" smtClean="0"/>
                <a:t>Minor </a:t>
              </a:r>
            </a:p>
            <a:p>
              <a:pPr algn="r">
                <a:lnSpc>
                  <a:spcPct val="85000"/>
                </a:lnSpc>
              </a:pPr>
              <a:r>
                <a:rPr lang="en-US" sz="1400" dirty="0" smtClean="0"/>
                <a:t>Changes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296" y="1143000"/>
              <a:ext cx="12954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dirty="0" smtClean="0"/>
                <a:t>ACK/NACK</a:t>
              </a:r>
              <a:endParaRPr lang="en-US" sz="13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0800000">
              <a:off x="629896" y="1143000"/>
              <a:ext cx="1219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2547192" y="3003748"/>
              <a:ext cx="762844" cy="351978"/>
              <a:chOff x="3352800" y="2971800"/>
              <a:chExt cx="762844" cy="351978"/>
            </a:xfrm>
          </p:grpSpPr>
          <p:sp>
            <p:nvSpPr>
              <p:cNvPr id="123" name="Folded Corner 122"/>
              <p:cNvSpPr/>
              <p:nvPr/>
            </p:nvSpPr>
            <p:spPr bwMode="auto">
              <a:xfrm>
                <a:off x="3801779" y="2971800"/>
                <a:ext cx="313865" cy="351978"/>
              </a:xfrm>
              <a:prstGeom prst="foldedCorner">
                <a:avLst>
                  <a:gd name="adj" fmla="val 2791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 bwMode="auto">
              <a:xfrm>
                <a:off x="3352800" y="3008065"/>
                <a:ext cx="686643" cy="2664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dirty="0" smtClean="0"/>
                  <a:t>Cell</a:t>
                </a:r>
                <a:endParaRPr lang="en-US" sz="1350" baseline="-25000" dirty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1661064" y="3011735"/>
              <a:ext cx="762844" cy="351978"/>
              <a:chOff x="2514600" y="3011735"/>
              <a:chExt cx="762844" cy="351978"/>
            </a:xfrm>
          </p:grpSpPr>
          <p:sp>
            <p:nvSpPr>
              <p:cNvPr id="128" name="Folded Corner 127"/>
              <p:cNvSpPr/>
              <p:nvPr/>
            </p:nvSpPr>
            <p:spPr bwMode="auto">
              <a:xfrm>
                <a:off x="2963579" y="3011735"/>
                <a:ext cx="313865" cy="351978"/>
              </a:xfrm>
              <a:prstGeom prst="foldedCorner">
                <a:avLst>
                  <a:gd name="adj" fmla="val 2791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2514600" y="3048000"/>
                <a:ext cx="686643" cy="2664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dirty="0" smtClean="0"/>
                  <a:t>Cell</a:t>
                </a:r>
                <a:endParaRPr lang="en-US" sz="1350" baseline="-25000" dirty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814876" y="3016796"/>
              <a:ext cx="762844" cy="351978"/>
              <a:chOff x="1676400" y="3087935"/>
              <a:chExt cx="762844" cy="351978"/>
            </a:xfrm>
          </p:grpSpPr>
          <p:sp>
            <p:nvSpPr>
              <p:cNvPr id="131" name="Folded Corner 130"/>
              <p:cNvSpPr/>
              <p:nvPr/>
            </p:nvSpPr>
            <p:spPr bwMode="auto">
              <a:xfrm>
                <a:off x="2125379" y="3087935"/>
                <a:ext cx="313865" cy="351978"/>
              </a:xfrm>
              <a:prstGeom prst="foldedCorner">
                <a:avLst>
                  <a:gd name="adj" fmla="val 2791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1676400" y="3124200"/>
                <a:ext cx="686643" cy="2664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dirty="0" smtClean="0"/>
                  <a:t>Cell</a:t>
                </a:r>
                <a:endParaRPr lang="en-US" sz="1350" baseline="-25000" dirty="0"/>
              </a:p>
            </p:txBody>
          </p:sp>
        </p:grpSp>
        <p:cxnSp>
          <p:nvCxnSpPr>
            <p:cNvPr id="63" name="Straight Arrow Connector 62"/>
            <p:cNvCxnSpPr>
              <a:stCxn id="62" idx="2"/>
              <a:endCxn id="133" idx="0"/>
            </p:cNvCxnSpPr>
            <p:nvPr/>
          </p:nvCxnSpPr>
          <p:spPr bwMode="auto">
            <a:xfrm rot="5400000">
              <a:off x="1479716" y="2528204"/>
              <a:ext cx="203339" cy="8463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62" idx="2"/>
              <a:endCxn id="126" idx="0"/>
            </p:cNvCxnSpPr>
            <p:nvPr/>
          </p:nvCxnSpPr>
          <p:spPr bwMode="auto">
            <a:xfrm rot="16200000" flipH="1">
              <a:off x="2352398" y="2501896"/>
              <a:ext cx="190291" cy="885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3268902" y="2971800"/>
              <a:ext cx="1932994" cy="307777"/>
              <a:chOff x="7643970" y="2406134"/>
              <a:chExt cx="1932994" cy="30777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7848606" y="2406134"/>
                <a:ext cx="17283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(Cell Control Block)</a:t>
                </a:r>
                <a:endParaRPr lang="en-US" sz="1400" dirty="0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rot="10800000">
                <a:off x="7643970" y="2558534"/>
                <a:ext cx="276110" cy="222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圓角矩形 75"/>
            <p:cNvSpPr/>
            <p:nvPr/>
          </p:nvSpPr>
          <p:spPr>
            <a:xfrm>
              <a:off x="7518672" y="304800"/>
              <a:ext cx="457200" cy="33528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文字方塊 90"/>
            <p:cNvSpPr txBox="1"/>
            <p:nvPr/>
          </p:nvSpPr>
          <p:spPr>
            <a:xfrm rot="16200000">
              <a:off x="6949406" y="614691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Cell  #1</a:t>
              </a:r>
              <a:endParaRPr lang="zh-TW" altLang="en-US" sz="2800" dirty="0"/>
            </a:p>
          </p:txBody>
        </p:sp>
        <p:sp>
          <p:nvSpPr>
            <p:cNvPr id="94" name="圓角矩形 93"/>
            <p:cNvSpPr/>
            <p:nvPr/>
          </p:nvSpPr>
          <p:spPr>
            <a:xfrm>
              <a:off x="7518672" y="3352800"/>
              <a:ext cx="457200" cy="3276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" name="文字方塊 98"/>
            <p:cNvSpPr txBox="1"/>
            <p:nvPr/>
          </p:nvSpPr>
          <p:spPr>
            <a:xfrm rot="16200000">
              <a:off x="6454106" y="4843791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Partition  #1</a:t>
              </a:r>
              <a:endParaRPr lang="zh-TW" altLang="en-US" sz="2800" dirty="0"/>
            </a:p>
          </p:txBody>
        </p:sp>
        <p:sp>
          <p:nvSpPr>
            <p:cNvPr id="142" name="圓角矩形 141"/>
            <p:cNvSpPr/>
            <p:nvPr/>
          </p:nvSpPr>
          <p:spPr>
            <a:xfrm>
              <a:off x="8052072" y="304800"/>
              <a:ext cx="457200" cy="33528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5" name="文字方塊 144"/>
            <p:cNvSpPr txBox="1"/>
            <p:nvPr/>
          </p:nvSpPr>
          <p:spPr>
            <a:xfrm rot="16200000">
              <a:off x="7482806" y="614691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Cell  #2</a:t>
              </a:r>
              <a:endParaRPr lang="zh-TW" altLang="en-US" sz="2800" dirty="0"/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8052072" y="3352800"/>
              <a:ext cx="457200" cy="3276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" name="文字方塊 146"/>
            <p:cNvSpPr txBox="1"/>
            <p:nvPr/>
          </p:nvSpPr>
          <p:spPr>
            <a:xfrm rot="16200000">
              <a:off x="6987506" y="4843791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Partition  #2</a:t>
              </a:r>
              <a:endParaRPr lang="zh-TW" altLang="en-US" sz="2800" dirty="0"/>
            </a:p>
          </p:txBody>
        </p:sp>
        <p:sp>
          <p:nvSpPr>
            <p:cNvPr id="148" name="圓角矩形 147"/>
            <p:cNvSpPr/>
            <p:nvPr/>
          </p:nvSpPr>
          <p:spPr>
            <a:xfrm>
              <a:off x="8585472" y="304800"/>
              <a:ext cx="457200" cy="335280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9" name="文字方塊 148"/>
            <p:cNvSpPr txBox="1"/>
            <p:nvPr/>
          </p:nvSpPr>
          <p:spPr>
            <a:xfrm rot="16200000">
              <a:off x="8016206" y="614691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Cell  #3</a:t>
              </a:r>
              <a:endParaRPr lang="zh-TW" altLang="en-US" sz="2800" dirty="0"/>
            </a:p>
          </p:txBody>
        </p:sp>
        <p:sp>
          <p:nvSpPr>
            <p:cNvPr id="150" name="圓角矩形 149"/>
            <p:cNvSpPr/>
            <p:nvPr/>
          </p:nvSpPr>
          <p:spPr>
            <a:xfrm>
              <a:off x="8585472" y="3352800"/>
              <a:ext cx="457200" cy="3276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1" name="文字方塊 150"/>
            <p:cNvSpPr txBox="1"/>
            <p:nvPr/>
          </p:nvSpPr>
          <p:spPr>
            <a:xfrm rot="16200000">
              <a:off x="7520906" y="4843790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Partition  #3</a:t>
              </a:r>
              <a:endParaRPr lang="zh-TW" altLang="en-US" sz="2800" dirty="0"/>
            </a:p>
          </p:txBody>
        </p:sp>
        <p:sp>
          <p:nvSpPr>
            <p:cNvPr id="98" name="Rounded Rectangle 110"/>
            <p:cNvSpPr/>
            <p:nvPr/>
          </p:nvSpPr>
          <p:spPr>
            <a:xfrm>
              <a:off x="7335496" y="3346121"/>
              <a:ext cx="1752600" cy="6162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User/System</a:t>
              </a:r>
            </a:p>
          </p:txBody>
        </p:sp>
        <p:sp>
          <p:nvSpPr>
            <p:cNvPr id="159" name="Down Arrow 107"/>
            <p:cNvSpPr/>
            <p:nvPr/>
          </p:nvSpPr>
          <p:spPr>
            <a:xfrm rot="16200000" flipV="1">
              <a:off x="7525996" y="1257301"/>
              <a:ext cx="381000" cy="18288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07"/>
            <p:cNvSpPr/>
            <p:nvPr/>
          </p:nvSpPr>
          <p:spPr>
            <a:xfrm rot="16200000" flipV="1">
              <a:off x="7259296" y="1905001"/>
              <a:ext cx="381000" cy="12954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Down Arrow 107"/>
            <p:cNvSpPr/>
            <p:nvPr/>
          </p:nvSpPr>
          <p:spPr>
            <a:xfrm rot="16200000" flipV="1">
              <a:off x="7030697" y="2514599"/>
              <a:ext cx="381000" cy="838201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79"/>
            <p:cNvSpPr txBox="1"/>
            <p:nvPr/>
          </p:nvSpPr>
          <p:spPr>
            <a:xfrm rot="19454949">
              <a:off x="7793455" y="2801261"/>
              <a:ext cx="1655209" cy="461665"/>
            </a:xfrm>
            <a:prstGeom prst="rect">
              <a:avLst/>
            </a:prstGeom>
            <a:noFill/>
            <a:effectLst/>
            <a:scene3d>
              <a:camera prst="orthographicFront"/>
              <a:lightRig rig="sunrise" dir="t"/>
            </a:scene3d>
            <a:sp3d prstMaterial="matte">
              <a:bevelT/>
            </a:sp3d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lang="en-US" sz="1400" dirty="0" smtClean="0">
                  <a:latin typeface="Tahoma" pitchFamily="34" charset="0"/>
                  <a:cs typeface="Tahoma" pitchFamily="34" charset="0"/>
                </a:rPr>
                <a:t>P</a:t>
              </a:r>
              <a:r>
                <a:rPr lang="en-US" sz="1600" dirty="0" smtClean="0">
                  <a:latin typeface="Tahoma" pitchFamily="34" charset="0"/>
                  <a:cs typeface="Tahoma" pitchFamily="34" charset="0"/>
                </a:rPr>
                <a:t>erformance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lang="en-US" sz="1600" dirty="0" smtClean="0">
                  <a:latin typeface="Tahoma" pitchFamily="34" charset="0"/>
                  <a:cs typeface="Tahoma" pitchFamily="34" charset="0"/>
                </a:rPr>
                <a:t>Reports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3" name="Right Brace 177"/>
            <p:cNvSpPr/>
            <p:nvPr/>
          </p:nvSpPr>
          <p:spPr bwMode="auto">
            <a:xfrm rot="3015417">
              <a:off x="8080397" y="2047568"/>
              <a:ext cx="433217" cy="1400714"/>
            </a:xfrm>
            <a:prstGeom prst="rightBrace">
              <a:avLst>
                <a:gd name="adj1" fmla="val 46333"/>
                <a:gd name="adj2" fmla="val 48114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6" name="Text Box 34"/>
            <p:cNvSpPr txBox="1">
              <a:spLocks noChangeArrowheads="1"/>
            </p:cNvSpPr>
            <p:nvPr/>
          </p:nvSpPr>
          <p:spPr bwMode="auto">
            <a:xfrm>
              <a:off x="-76200" y="3886200"/>
              <a:ext cx="1524000" cy="7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600" b="1" dirty="0"/>
                <a:t>Partition 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TW" sz="1600" b="1" dirty="0" smtClean="0"/>
                <a:t>Multiplexing</a:t>
              </a:r>
              <a:r>
                <a:rPr lang="en-US" sz="1600" b="1" dirty="0" smtClean="0"/>
                <a:t> </a:t>
              </a:r>
              <a:endParaRPr lang="en-US" sz="1600" b="1" dirty="0"/>
            </a:p>
            <a:p>
              <a:pPr algn="r">
                <a:lnSpc>
                  <a:spcPct val="90000"/>
                </a:lnSpc>
              </a:pPr>
              <a:r>
                <a:rPr lang="en-US" sz="1600" b="1" dirty="0" smtClean="0"/>
                <a:t>Layer</a:t>
              </a:r>
              <a:endParaRPr lang="en-US" sz="16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AutoShape 33"/>
          <p:cNvCxnSpPr>
            <a:cxnSpLocks noChangeShapeType="1"/>
          </p:cNvCxnSpPr>
          <p:nvPr/>
        </p:nvCxnSpPr>
        <p:spPr bwMode="auto">
          <a:xfrm>
            <a:off x="152400" y="6070612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32" name="Group 131"/>
          <p:cNvGrpSpPr/>
          <p:nvPr/>
        </p:nvGrpSpPr>
        <p:grpSpPr>
          <a:xfrm>
            <a:off x="1295400" y="1052477"/>
            <a:ext cx="5836621" cy="5500725"/>
            <a:chOff x="1295400" y="1052477"/>
            <a:chExt cx="5836621" cy="5500725"/>
          </a:xfrm>
        </p:grpSpPr>
        <p:grpSp>
          <p:nvGrpSpPr>
            <p:cNvPr id="131" name="Group 130"/>
            <p:cNvGrpSpPr/>
            <p:nvPr/>
          </p:nvGrpSpPr>
          <p:grpSpPr>
            <a:xfrm>
              <a:off x="1905000" y="1052478"/>
              <a:ext cx="3222413" cy="2754034"/>
              <a:chOff x="1828800" y="1052478"/>
              <a:chExt cx="3298613" cy="2754034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1828800" y="1052478"/>
                <a:ext cx="3298613" cy="275403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571448" y="1981820"/>
                <a:ext cx="1813317" cy="895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Resource </a:t>
                </a:r>
              </a:p>
              <a:p>
                <a:pPr algn="ctr"/>
                <a:r>
                  <a:rPr lang="en-US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Allocation</a:t>
                </a:r>
                <a:br>
                  <a:rPr lang="en-US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</a:br>
                <a:r>
                  <a:rPr lang="en-US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Policy Service </a:t>
                </a:r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1339182" y="4106541"/>
              <a:ext cx="5788535" cy="1068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821223" y="4640643"/>
              <a:ext cx="38175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 rot="10800000">
              <a:off x="1389705" y="4116191"/>
              <a:ext cx="439095" cy="1065409"/>
              <a:chOff x="4910862" y="4096878"/>
              <a:chExt cx="439095" cy="1065409"/>
            </a:xfrm>
          </p:grpSpPr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 rot="5400000">
                <a:off x="4614413" y="4411249"/>
                <a:ext cx="1031993" cy="43909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500" b="1" dirty="0" smtClean="0"/>
                  <a:t>Kernel</a:t>
                </a:r>
                <a:br>
                  <a:rPr lang="en-US" sz="1500" b="1" dirty="0" smtClean="0"/>
                </a:br>
                <a:r>
                  <a:rPr lang="en-US" sz="1500" b="1" dirty="0" smtClean="0"/>
                  <a:t>(Trusted)</a:t>
                </a: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 flipV="1">
                <a:off x="5214609" y="4096878"/>
                <a:ext cx="5837" cy="1905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5220445" y="4989109"/>
                <a:ext cx="0" cy="1731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Rectangle 12" descr="75%"/>
            <p:cNvSpPr>
              <a:spLocks noChangeArrowheads="1"/>
            </p:cNvSpPr>
            <p:nvPr/>
          </p:nvSpPr>
          <p:spPr bwMode="auto">
            <a:xfrm>
              <a:off x="1339182" y="5257800"/>
              <a:ext cx="5788535" cy="1240146"/>
            </a:xfrm>
            <a:prstGeom prst="rect">
              <a:avLst/>
            </a:prstGeom>
            <a:pattFill prst="pct75">
              <a:fgClr>
                <a:srgbClr val="C0C0C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圓角矩形 93"/>
            <p:cNvSpPr/>
            <p:nvPr/>
          </p:nvSpPr>
          <p:spPr>
            <a:xfrm>
              <a:off x="5659354" y="4106540"/>
              <a:ext cx="440509" cy="23914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圓角矩形 145"/>
            <p:cNvSpPr/>
            <p:nvPr/>
          </p:nvSpPr>
          <p:spPr>
            <a:xfrm>
              <a:off x="6173281" y="4106540"/>
              <a:ext cx="440509" cy="23914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圓角矩形 149"/>
            <p:cNvSpPr/>
            <p:nvPr/>
          </p:nvSpPr>
          <p:spPr>
            <a:xfrm>
              <a:off x="6687208" y="4106540"/>
              <a:ext cx="440509" cy="23914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2085917" y="4719935"/>
              <a:ext cx="30956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 b="1" dirty="0" smtClean="0"/>
                <a:t>Spatial Partitioning Mechanisms</a:t>
              </a:r>
              <a:endParaRPr lang="en-US" sz="1600" b="1" dirty="0"/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2140103" y="4172092"/>
              <a:ext cx="29873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 b="1" dirty="0"/>
                <a:t>Partition </a:t>
              </a:r>
              <a:endParaRPr lang="en-US" sz="1600" b="1" dirty="0" smtClean="0"/>
            </a:p>
            <a:p>
              <a:pPr algn="ctr">
                <a:lnSpc>
                  <a:spcPct val="75000"/>
                </a:lnSpc>
              </a:pPr>
              <a:r>
                <a:rPr lang="en-US" altLang="zh-TW" sz="1600" b="1" dirty="0" smtClean="0"/>
                <a:t>Multiplexing </a:t>
              </a:r>
              <a:r>
                <a:rPr lang="en-US" sz="1600" b="1" dirty="0" smtClean="0"/>
                <a:t>Layer </a:t>
              </a:r>
              <a:endParaRPr lang="en-US" sz="1600" b="1" dirty="0"/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1295400" y="6172200"/>
              <a:ext cx="4358886" cy="357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Partitionable Hardware Resources</a:t>
              </a:r>
              <a:endParaRPr lang="en-US" sz="2000" b="1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711689" y="5313055"/>
              <a:ext cx="2850911" cy="935345"/>
              <a:chOff x="1371600" y="5313055"/>
              <a:chExt cx="2895600" cy="935345"/>
            </a:xfrm>
          </p:grpSpPr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1371600" y="5827952"/>
                <a:ext cx="1304443" cy="3894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 smtClean="0"/>
                  <a:t>Cores/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600" dirty="0" err="1" smtClean="0"/>
                  <a:t>Hyperthreads</a:t>
                </a:r>
                <a:endParaRPr lang="en-US" sz="1600" dirty="0"/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1371600" y="5313055"/>
                <a:ext cx="899244" cy="480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dirty="0" smtClean="0"/>
                  <a:t>Physical</a:t>
                </a:r>
                <a:endParaRPr lang="en-US" sz="1600" dirty="0"/>
              </a:p>
              <a:p>
                <a:pPr algn="ctr">
                  <a:lnSpc>
                    <a:spcPct val="85000"/>
                  </a:lnSpc>
                </a:pPr>
                <a:r>
                  <a:rPr lang="en-US" sz="1600" dirty="0"/>
                  <a:t>Memory</a:t>
                </a:r>
              </a:p>
            </p:txBody>
          </p:sp>
          <p:sp>
            <p:nvSpPr>
              <p:cNvPr id="38" name="Rectangle 21"/>
              <p:cNvSpPr>
                <a:spLocks noChangeArrowheads="1"/>
              </p:cNvSpPr>
              <p:nvPr/>
            </p:nvSpPr>
            <p:spPr bwMode="auto">
              <a:xfrm>
                <a:off x="2330680" y="5313055"/>
                <a:ext cx="1022120" cy="480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dirty="0" smtClean="0"/>
                  <a:t>Network</a:t>
                </a:r>
                <a:endParaRPr lang="en-US" sz="1600" dirty="0"/>
              </a:p>
              <a:p>
                <a:pPr algn="ctr">
                  <a:lnSpc>
                    <a:spcPct val="85000"/>
                  </a:lnSpc>
                </a:pPr>
                <a:r>
                  <a:rPr lang="en-US" sz="1600" dirty="0"/>
                  <a:t>Bandwidth</a:t>
                </a:r>
              </a:p>
            </p:txBody>
          </p: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3429000" y="5313055"/>
                <a:ext cx="838200" cy="480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dirty="0" smtClean="0"/>
                  <a:t>Caches</a:t>
                </a:r>
                <a:endParaRPr lang="en-US" sz="1600" dirty="0"/>
              </a:p>
            </p:txBody>
          </p:sp>
          <p:sp>
            <p:nvSpPr>
              <p:cNvPr id="41" name="AutoShape 40"/>
              <p:cNvSpPr>
                <a:spLocks noChangeArrowheads="1"/>
              </p:cNvSpPr>
              <p:nvPr/>
            </p:nvSpPr>
            <p:spPr bwMode="auto">
              <a:xfrm>
                <a:off x="2819400" y="5827952"/>
                <a:ext cx="663101" cy="420448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 smtClean="0"/>
                  <a:t>Disks</a:t>
                </a:r>
                <a:endParaRPr lang="en-US" sz="1600" dirty="0"/>
              </a:p>
            </p:txBody>
          </p:sp>
          <p:sp>
            <p:nvSpPr>
              <p:cNvPr id="42" name="AutoShape 41"/>
              <p:cNvSpPr>
                <a:spLocks noChangeArrowheads="1"/>
              </p:cNvSpPr>
              <p:nvPr/>
            </p:nvSpPr>
            <p:spPr bwMode="auto">
              <a:xfrm>
                <a:off x="3581401" y="5827952"/>
                <a:ext cx="685799" cy="409074"/>
              </a:xfrm>
              <a:prstGeom prst="parallelogram">
                <a:avLst>
                  <a:gd name="adj" fmla="val 3096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 smtClean="0"/>
                  <a:t>NICs</a:t>
                </a:r>
                <a:endParaRPr lang="en-US" sz="1600" dirty="0"/>
              </a:p>
            </p:txBody>
          </p:sp>
        </p:grpSp>
        <p:sp>
          <p:nvSpPr>
            <p:cNvPr id="59" name="文字方塊 98"/>
            <p:cNvSpPr txBox="1"/>
            <p:nvPr/>
          </p:nvSpPr>
          <p:spPr>
            <a:xfrm rot="16200000">
              <a:off x="4586361" y="5035396"/>
              <a:ext cx="2590800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 smtClean="0"/>
                <a:t>Partition  #1</a:t>
              </a:r>
              <a:endParaRPr lang="zh-TW" altLang="en-US" sz="2200" dirty="0"/>
            </a:p>
          </p:txBody>
        </p:sp>
        <p:sp>
          <p:nvSpPr>
            <p:cNvPr id="63" name="文字方塊 146"/>
            <p:cNvSpPr txBox="1"/>
            <p:nvPr/>
          </p:nvSpPr>
          <p:spPr>
            <a:xfrm rot="16200000">
              <a:off x="5100288" y="5035396"/>
              <a:ext cx="2590800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 smtClean="0"/>
                <a:t>Partition  #2</a:t>
              </a:r>
              <a:endParaRPr lang="zh-TW" altLang="en-US" sz="2200" dirty="0"/>
            </a:p>
          </p:txBody>
        </p:sp>
        <p:sp>
          <p:nvSpPr>
            <p:cNvPr id="67" name="文字方塊 150"/>
            <p:cNvSpPr txBox="1"/>
            <p:nvPr/>
          </p:nvSpPr>
          <p:spPr>
            <a:xfrm rot="16200000">
              <a:off x="5614215" y="5035395"/>
              <a:ext cx="2590800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 smtClean="0"/>
                <a:t>Partition  #3</a:t>
              </a:r>
              <a:endParaRPr lang="zh-TW" altLang="en-US" sz="2200" dirty="0"/>
            </a:p>
          </p:txBody>
        </p:sp>
        <p:sp>
          <p:nvSpPr>
            <p:cNvPr id="108" name="Down Arrow 107"/>
            <p:cNvSpPr/>
            <p:nvPr/>
          </p:nvSpPr>
          <p:spPr>
            <a:xfrm rot="12252088">
              <a:off x="2096671" y="3057407"/>
              <a:ext cx="494204" cy="2639063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Resource Reports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1417956" y="5424000"/>
              <a:ext cx="1214668" cy="67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sz="1600" dirty="0"/>
                <a:t>Performance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 smtClean="0"/>
                <a:t>Counters/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 smtClean="0"/>
                <a:t>Monitoring</a:t>
              </a:r>
              <a:endParaRPr lang="en-US" sz="16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371600" y="1981200"/>
              <a:ext cx="1333375" cy="762000"/>
              <a:chOff x="1219200" y="1531687"/>
              <a:chExt cx="2010837" cy="449514"/>
            </a:xfrm>
          </p:grpSpPr>
          <p:sp>
            <p:nvSpPr>
              <p:cNvPr id="117" name="Left-Right Arrow 116"/>
              <p:cNvSpPr/>
              <p:nvPr/>
            </p:nvSpPr>
            <p:spPr>
              <a:xfrm>
                <a:off x="1219201" y="1531687"/>
                <a:ext cx="2010836" cy="449514"/>
              </a:xfrm>
              <a:prstGeom prst="leftRightArrow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5000"/>
                  </a:lnSpc>
                </a:pPr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219200" y="1654956"/>
                <a:ext cx="2010835" cy="286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Cell Creation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Requests</a:t>
                </a:r>
                <a:endParaRPr lang="en-US" sz="14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3600000">
              <a:off x="3841580" y="3316820"/>
              <a:ext cx="1521198" cy="832089"/>
              <a:chOff x="2027149" y="666552"/>
              <a:chExt cx="1781059" cy="537270"/>
            </a:xfrm>
          </p:grpSpPr>
          <p:sp>
            <p:nvSpPr>
              <p:cNvPr id="107" name="Down Arrow 106"/>
              <p:cNvSpPr/>
              <p:nvPr/>
            </p:nvSpPr>
            <p:spPr>
              <a:xfrm rot="5400000" flipV="1">
                <a:off x="2649044" y="44657"/>
                <a:ext cx="537270" cy="1781059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353290" y="801183"/>
                <a:ext cx="1051890" cy="268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Resource 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Allocations</a:t>
                </a:r>
              </a:p>
            </p:txBody>
          </p:sp>
        </p:grpSp>
        <p:sp>
          <p:nvSpPr>
            <p:cNvPr id="71" name="Down Arrow 107"/>
            <p:cNvSpPr/>
            <p:nvPr/>
          </p:nvSpPr>
          <p:spPr>
            <a:xfrm rot="16200000" flipV="1">
              <a:off x="4942958" y="1650346"/>
              <a:ext cx="457199" cy="1118909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Heartbeats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645762" y="1052477"/>
              <a:ext cx="454101" cy="3124200"/>
              <a:chOff x="5645762" y="685800"/>
              <a:chExt cx="454101" cy="3411078"/>
            </a:xfrm>
          </p:grpSpPr>
          <p:sp>
            <p:nvSpPr>
              <p:cNvPr id="56" name="圓角矩形 75"/>
              <p:cNvSpPr/>
              <p:nvPr/>
            </p:nvSpPr>
            <p:spPr>
              <a:xfrm>
                <a:off x="5659354" y="685800"/>
                <a:ext cx="440509" cy="3411078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200" dirty="0"/>
              </a:p>
            </p:txBody>
          </p:sp>
          <p:sp>
            <p:nvSpPr>
              <p:cNvPr id="57" name="文字方塊 90"/>
              <p:cNvSpPr txBox="1"/>
              <p:nvPr/>
            </p:nvSpPr>
            <p:spPr>
              <a:xfrm rot="16200000">
                <a:off x="4610024" y="2495776"/>
                <a:ext cx="25023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Cell #1(Service)</a:t>
                </a:r>
                <a:endParaRPr lang="zh-TW" altLang="en-US" sz="2200" dirty="0"/>
              </a:p>
            </p:txBody>
          </p:sp>
        </p:grpSp>
        <p:sp>
          <p:nvSpPr>
            <p:cNvPr id="70" name="Down Arrow 107"/>
            <p:cNvSpPr/>
            <p:nvPr/>
          </p:nvSpPr>
          <p:spPr>
            <a:xfrm rot="16200000" flipV="1">
              <a:off x="5120706" y="929706"/>
              <a:ext cx="457199" cy="1798188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Heartbeats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152725" y="1052477"/>
              <a:ext cx="461065" cy="3124200"/>
              <a:chOff x="6152725" y="685800"/>
              <a:chExt cx="461065" cy="3411078"/>
            </a:xfrm>
          </p:grpSpPr>
          <p:sp>
            <p:nvSpPr>
              <p:cNvPr id="60" name="圓角矩形 141"/>
              <p:cNvSpPr/>
              <p:nvPr/>
            </p:nvSpPr>
            <p:spPr>
              <a:xfrm>
                <a:off x="6173281" y="685800"/>
                <a:ext cx="440509" cy="3411078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200" dirty="0"/>
              </a:p>
            </p:txBody>
          </p:sp>
          <p:sp>
            <p:nvSpPr>
              <p:cNvPr id="61" name="文字方塊 144"/>
              <p:cNvSpPr txBox="1"/>
              <p:nvPr/>
            </p:nvSpPr>
            <p:spPr>
              <a:xfrm rot="16200000">
                <a:off x="5232132" y="2596994"/>
                <a:ext cx="2285998" cy="4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Cell #2(App)</a:t>
                </a:r>
                <a:endParaRPr lang="zh-TW" altLang="en-US" sz="2200" dirty="0"/>
              </a:p>
            </p:txBody>
          </p:sp>
        </p:grpSp>
        <p:sp>
          <p:nvSpPr>
            <p:cNvPr id="69" name="Down Arrow 107"/>
            <p:cNvSpPr/>
            <p:nvPr/>
          </p:nvSpPr>
          <p:spPr>
            <a:xfrm rot="16200000" flipV="1">
              <a:off x="5302583" y="183818"/>
              <a:ext cx="457199" cy="2527965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400" dirty="0" smtClean="0">
                  <a:solidFill>
                    <a:sysClr val="windowText" lastClr="000000"/>
                  </a:solidFill>
                </a:rPr>
                <a:t>Heartbeats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666654" y="1052477"/>
              <a:ext cx="461063" cy="3124200"/>
              <a:chOff x="6666654" y="685800"/>
              <a:chExt cx="461063" cy="3411078"/>
            </a:xfrm>
          </p:grpSpPr>
          <p:sp>
            <p:nvSpPr>
              <p:cNvPr id="64" name="圓角矩形 147"/>
              <p:cNvSpPr/>
              <p:nvPr/>
            </p:nvSpPr>
            <p:spPr>
              <a:xfrm>
                <a:off x="6687208" y="685800"/>
                <a:ext cx="440509" cy="3411078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200" dirty="0"/>
              </a:p>
            </p:txBody>
          </p:sp>
          <p:sp>
            <p:nvSpPr>
              <p:cNvPr id="65" name="文字方塊 148"/>
              <p:cNvSpPr txBox="1"/>
              <p:nvPr/>
            </p:nvSpPr>
            <p:spPr>
              <a:xfrm rot="16200000">
                <a:off x="5746061" y="2596994"/>
                <a:ext cx="2285997" cy="4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Cell #3(App)</a:t>
                </a:r>
                <a:endParaRPr lang="zh-TW" altLang="en-US" sz="2200" dirty="0"/>
              </a:p>
            </p:txBody>
          </p:sp>
        </p:grpSp>
        <p:sp>
          <p:nvSpPr>
            <p:cNvPr id="68" name="Rounded Rectangle 110"/>
            <p:cNvSpPr/>
            <p:nvPr/>
          </p:nvSpPr>
          <p:spPr>
            <a:xfrm>
              <a:off x="5638800" y="3996867"/>
              <a:ext cx="1493221" cy="246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User/System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 rot="900000">
              <a:off x="4495800" y="2589866"/>
              <a:ext cx="1235212" cy="492036"/>
              <a:chOff x="4509807" y="2521402"/>
              <a:chExt cx="1235212" cy="492036"/>
            </a:xfrm>
          </p:grpSpPr>
          <p:sp>
            <p:nvSpPr>
              <p:cNvPr id="128" name="Down Arrow 127"/>
              <p:cNvSpPr/>
              <p:nvPr/>
            </p:nvSpPr>
            <p:spPr>
              <a:xfrm rot="5400000" flipV="1">
                <a:off x="4881395" y="2149814"/>
                <a:ext cx="492036" cy="1235212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540760" y="2671993"/>
                <a:ext cx="1091967" cy="19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400" dirty="0" err="1" smtClean="0"/>
                  <a:t>QoS</a:t>
                </a:r>
                <a:r>
                  <a:rPr lang="en-US" sz="1400" dirty="0" smtClean="0"/>
                  <a:t> Specs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39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AutoShape 33"/>
          <p:cNvCxnSpPr>
            <a:cxnSpLocks noChangeShapeType="1"/>
          </p:cNvCxnSpPr>
          <p:nvPr/>
        </p:nvCxnSpPr>
        <p:spPr bwMode="auto">
          <a:xfrm>
            <a:off x="152400" y="6070612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2013755" y="1143001"/>
            <a:ext cx="3113658" cy="2605122"/>
            <a:chOff x="2013755" y="1052478"/>
            <a:chExt cx="3113658" cy="2754034"/>
          </a:xfrm>
        </p:grpSpPr>
        <p:sp>
          <p:nvSpPr>
            <p:cNvPr id="126" name="Rounded Rectangle 125"/>
            <p:cNvSpPr/>
            <p:nvPr/>
          </p:nvSpPr>
          <p:spPr>
            <a:xfrm>
              <a:off x="2013755" y="1052478"/>
              <a:ext cx="3113658" cy="27540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20406" y="1690831"/>
              <a:ext cx="130035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Resource </a:t>
              </a:r>
            </a:p>
            <a:p>
              <a:pPr algn="ctr"/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Allocation</a:t>
              </a:r>
              <a:b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Policy </a:t>
              </a:r>
              <a:b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Service</a:t>
              </a:r>
            </a:p>
            <a:p>
              <a:pPr algn="ctr"/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(RAPS) </a:t>
              </a:r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339182" y="4106541"/>
            <a:ext cx="5788535" cy="1068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1821223" y="4640643"/>
            <a:ext cx="381757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rot="10800000">
            <a:off x="1389705" y="4116191"/>
            <a:ext cx="439095" cy="1065409"/>
            <a:chOff x="4910862" y="4096878"/>
            <a:chExt cx="439095" cy="1065409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 rot="5400000">
              <a:off x="4614413" y="4411249"/>
              <a:ext cx="1031993" cy="43909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500" b="1" dirty="0" smtClean="0"/>
                <a:t>Kernel</a:t>
              </a:r>
              <a:br>
                <a:rPr lang="en-US" sz="1500" b="1" dirty="0" smtClean="0"/>
              </a:br>
              <a:r>
                <a:rPr lang="en-US" sz="1500" b="1" dirty="0" smtClean="0"/>
                <a:t>(Trusted)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5214609" y="4096878"/>
              <a:ext cx="5837" cy="190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>
              <a:off x="5220445" y="4989109"/>
              <a:ext cx="0" cy="173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12" descr="75%"/>
          <p:cNvSpPr>
            <a:spLocks noChangeArrowheads="1"/>
          </p:cNvSpPr>
          <p:nvPr/>
        </p:nvSpPr>
        <p:spPr bwMode="auto">
          <a:xfrm>
            <a:off x="1339182" y="5257800"/>
            <a:ext cx="5788535" cy="1240146"/>
          </a:xfrm>
          <a:prstGeom prst="rect">
            <a:avLst/>
          </a:prstGeom>
          <a:pattFill prst="pct75">
            <a:fgClr>
              <a:srgbClr val="C0C0C0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圓角矩形 93"/>
          <p:cNvSpPr/>
          <p:nvPr/>
        </p:nvSpPr>
        <p:spPr>
          <a:xfrm>
            <a:off x="5659354" y="4106540"/>
            <a:ext cx="440509" cy="23914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圓角矩形 145"/>
          <p:cNvSpPr/>
          <p:nvPr/>
        </p:nvSpPr>
        <p:spPr>
          <a:xfrm>
            <a:off x="6173281" y="4106540"/>
            <a:ext cx="440509" cy="23914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圓角矩形 149"/>
          <p:cNvSpPr/>
          <p:nvPr/>
        </p:nvSpPr>
        <p:spPr>
          <a:xfrm>
            <a:off x="6687208" y="4106540"/>
            <a:ext cx="440509" cy="23914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009717" y="4719935"/>
            <a:ext cx="30956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b="1" dirty="0" smtClean="0"/>
              <a:t>Spatial Partitioning Mechanisms</a:t>
            </a:r>
            <a:endParaRPr lang="en-US" sz="1600" b="1" dirty="0"/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2063903" y="4172092"/>
            <a:ext cx="29873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b="1" dirty="0"/>
              <a:t>Partition </a:t>
            </a:r>
            <a:endParaRPr lang="en-US" sz="1600" b="1" dirty="0" smtClean="0"/>
          </a:p>
          <a:p>
            <a:pPr algn="ctr">
              <a:lnSpc>
                <a:spcPct val="75000"/>
              </a:lnSpc>
            </a:pPr>
            <a:r>
              <a:rPr lang="en-US" altLang="zh-TW" sz="1600" b="1" dirty="0" smtClean="0"/>
              <a:t>Multiplexing </a:t>
            </a:r>
            <a:r>
              <a:rPr lang="en-US" sz="1600" b="1" dirty="0" smtClean="0"/>
              <a:t>Layer </a:t>
            </a:r>
            <a:endParaRPr lang="en-US" sz="1600" b="1" dirty="0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1295400" y="6172200"/>
            <a:ext cx="4358886" cy="35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/>
              <a:t>Partitionable Hardware Resources</a:t>
            </a:r>
            <a:endParaRPr lang="en-US" sz="2000" b="1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1371600" y="5313055"/>
            <a:ext cx="2850911" cy="935345"/>
            <a:chOff x="1371600" y="5313055"/>
            <a:chExt cx="2895600" cy="935345"/>
          </a:xfrm>
        </p:grpSpPr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371600" y="5827952"/>
              <a:ext cx="1304443" cy="389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 smtClean="0"/>
                <a:t>Cores/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dirty="0" err="1" smtClean="0"/>
                <a:t>Hyperthreads</a:t>
              </a:r>
              <a:endParaRPr lang="en-US" sz="1600" dirty="0"/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1371600" y="5313055"/>
              <a:ext cx="899244" cy="4803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sz="1600" dirty="0" smtClean="0"/>
                <a:t>Physical</a:t>
              </a:r>
              <a:endParaRPr lang="en-US" sz="1600" dirty="0"/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Memory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2330680" y="5313055"/>
              <a:ext cx="1022120" cy="4803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sz="1600" dirty="0" smtClean="0"/>
                <a:t>Network</a:t>
              </a:r>
              <a:endParaRPr lang="en-US" sz="1600" dirty="0"/>
            </a:p>
            <a:p>
              <a:pPr algn="ctr">
                <a:lnSpc>
                  <a:spcPct val="85000"/>
                </a:lnSpc>
              </a:pPr>
              <a:r>
                <a:rPr lang="en-US" sz="1600" dirty="0"/>
                <a:t>Bandwidth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429000" y="5313055"/>
              <a:ext cx="838200" cy="4803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sz="1600" dirty="0" smtClean="0"/>
                <a:t>Caches</a:t>
              </a:r>
              <a:endParaRPr lang="en-US" sz="1600" dirty="0"/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>
              <a:off x="2819400" y="5827952"/>
              <a:ext cx="663101" cy="420448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Disks</a:t>
              </a:r>
              <a:endParaRPr lang="en-US" sz="1600" dirty="0"/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>
              <a:off x="3581401" y="5827952"/>
              <a:ext cx="685799" cy="409074"/>
            </a:xfrm>
            <a:prstGeom prst="parallelogram">
              <a:avLst>
                <a:gd name="adj" fmla="val 309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NICs</a:t>
              </a:r>
              <a:endParaRPr lang="en-US" sz="1600" dirty="0"/>
            </a:p>
          </p:txBody>
        </p:sp>
      </p:grpSp>
      <p:sp>
        <p:nvSpPr>
          <p:cNvPr id="59" name="文字方塊 98"/>
          <p:cNvSpPr txBox="1"/>
          <p:nvPr/>
        </p:nvSpPr>
        <p:spPr>
          <a:xfrm rot="16200000">
            <a:off x="4586361" y="5035396"/>
            <a:ext cx="2590800" cy="4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 smtClean="0"/>
              <a:t>Partition  #1</a:t>
            </a:r>
            <a:endParaRPr lang="zh-TW" altLang="en-US" sz="2200" dirty="0"/>
          </a:p>
        </p:txBody>
      </p:sp>
      <p:sp>
        <p:nvSpPr>
          <p:cNvPr id="63" name="文字方塊 146"/>
          <p:cNvSpPr txBox="1"/>
          <p:nvPr/>
        </p:nvSpPr>
        <p:spPr>
          <a:xfrm rot="16200000">
            <a:off x="5100288" y="5035396"/>
            <a:ext cx="2590800" cy="4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 smtClean="0"/>
              <a:t>Partition  #2</a:t>
            </a:r>
            <a:endParaRPr lang="zh-TW" altLang="en-US" sz="2200" dirty="0"/>
          </a:p>
        </p:txBody>
      </p:sp>
      <p:sp>
        <p:nvSpPr>
          <p:cNvPr id="67" name="文字方塊 150"/>
          <p:cNvSpPr txBox="1"/>
          <p:nvPr/>
        </p:nvSpPr>
        <p:spPr>
          <a:xfrm rot="16200000">
            <a:off x="5614215" y="5035395"/>
            <a:ext cx="2590800" cy="4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 smtClean="0"/>
              <a:t>Partition  #3</a:t>
            </a:r>
            <a:endParaRPr lang="zh-TW" altLang="en-US" sz="2200" dirty="0"/>
          </a:p>
        </p:txBody>
      </p:sp>
      <p:sp>
        <p:nvSpPr>
          <p:cNvPr id="108" name="Down Arrow 107"/>
          <p:cNvSpPr/>
          <p:nvPr/>
        </p:nvSpPr>
        <p:spPr>
          <a:xfrm rot="9602776">
            <a:off x="4523243" y="2990141"/>
            <a:ext cx="494204" cy="2639063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Resource Reports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4343400" y="5398138"/>
            <a:ext cx="1214668" cy="67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600" dirty="0"/>
              <a:t>Performance</a:t>
            </a:r>
          </a:p>
          <a:p>
            <a:pPr algn="ctr">
              <a:lnSpc>
                <a:spcPct val="85000"/>
              </a:lnSpc>
            </a:pPr>
            <a:r>
              <a:rPr lang="en-US" sz="1600" dirty="0" smtClean="0"/>
              <a:t>Counters/</a:t>
            </a:r>
          </a:p>
          <a:p>
            <a:pPr algn="ctr">
              <a:lnSpc>
                <a:spcPct val="85000"/>
              </a:lnSpc>
            </a:pPr>
            <a:r>
              <a:rPr lang="en-US" sz="1600" dirty="0" smtClean="0"/>
              <a:t>Monitoring</a:t>
            </a:r>
            <a:endParaRPr lang="en-US" sz="16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371600" y="1981200"/>
            <a:ext cx="1333375" cy="762000"/>
            <a:chOff x="1219200" y="1531687"/>
            <a:chExt cx="2010837" cy="449514"/>
          </a:xfrm>
        </p:grpSpPr>
        <p:sp>
          <p:nvSpPr>
            <p:cNvPr id="117" name="Left-Right Arrow 116"/>
            <p:cNvSpPr/>
            <p:nvPr/>
          </p:nvSpPr>
          <p:spPr>
            <a:xfrm>
              <a:off x="1219201" y="1531687"/>
              <a:ext cx="2010836" cy="449514"/>
            </a:xfrm>
            <a:prstGeom prst="left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19200" y="1654956"/>
              <a:ext cx="2010835" cy="286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Cell Creation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Requests</a:t>
              </a:r>
              <a:endParaRPr lang="en-US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rot="7200000">
            <a:off x="1786236" y="3378053"/>
            <a:ext cx="1488727" cy="761218"/>
            <a:chOff x="2027149" y="666552"/>
            <a:chExt cx="1781059" cy="537270"/>
          </a:xfrm>
        </p:grpSpPr>
        <p:sp>
          <p:nvSpPr>
            <p:cNvPr id="107" name="Down Arrow 106"/>
            <p:cNvSpPr/>
            <p:nvPr/>
          </p:nvSpPr>
          <p:spPr>
            <a:xfrm rot="5400000" flipV="1">
              <a:off x="2649044" y="44657"/>
              <a:ext cx="537270" cy="1781059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0800000">
              <a:off x="2069353" y="785677"/>
              <a:ext cx="1231582" cy="268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Resource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Allocations</a:t>
              </a:r>
            </a:p>
          </p:txBody>
        </p:sp>
      </p:grpSp>
      <p:sp>
        <p:nvSpPr>
          <p:cNvPr id="71" name="Down Arrow 107"/>
          <p:cNvSpPr/>
          <p:nvPr/>
        </p:nvSpPr>
        <p:spPr>
          <a:xfrm rot="16200000" flipV="1">
            <a:off x="4942958" y="1740869"/>
            <a:ext cx="457199" cy="1118909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Heartbeats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645762" y="1143000"/>
            <a:ext cx="454101" cy="3124200"/>
            <a:chOff x="5645762" y="685800"/>
            <a:chExt cx="454101" cy="3411078"/>
          </a:xfrm>
        </p:grpSpPr>
        <p:sp>
          <p:nvSpPr>
            <p:cNvPr id="56" name="圓角矩形 75"/>
            <p:cNvSpPr/>
            <p:nvPr/>
          </p:nvSpPr>
          <p:spPr>
            <a:xfrm>
              <a:off x="5659354" y="685800"/>
              <a:ext cx="440509" cy="3411078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57" name="文字方塊 90"/>
            <p:cNvSpPr txBox="1"/>
            <p:nvPr/>
          </p:nvSpPr>
          <p:spPr>
            <a:xfrm rot="16200000">
              <a:off x="4610024" y="2495776"/>
              <a:ext cx="25023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 smtClean="0"/>
                <a:t>Cell #1(Service)</a:t>
              </a:r>
              <a:endParaRPr lang="zh-TW" altLang="en-US" sz="2200" dirty="0"/>
            </a:p>
          </p:txBody>
        </p:sp>
      </p:grpSp>
      <p:sp>
        <p:nvSpPr>
          <p:cNvPr id="70" name="Down Arrow 107"/>
          <p:cNvSpPr/>
          <p:nvPr/>
        </p:nvSpPr>
        <p:spPr>
          <a:xfrm rot="16200000" flipV="1">
            <a:off x="5120706" y="1020229"/>
            <a:ext cx="457199" cy="1798188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Heartbeats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152725" y="1143000"/>
            <a:ext cx="461065" cy="3124200"/>
            <a:chOff x="6152725" y="685800"/>
            <a:chExt cx="461065" cy="3411078"/>
          </a:xfrm>
        </p:grpSpPr>
        <p:sp>
          <p:nvSpPr>
            <p:cNvPr id="60" name="圓角矩形 141"/>
            <p:cNvSpPr/>
            <p:nvPr/>
          </p:nvSpPr>
          <p:spPr>
            <a:xfrm>
              <a:off x="6173281" y="685800"/>
              <a:ext cx="440509" cy="3411078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61" name="文字方塊 144"/>
            <p:cNvSpPr txBox="1"/>
            <p:nvPr/>
          </p:nvSpPr>
          <p:spPr>
            <a:xfrm rot="16200000">
              <a:off x="5232132" y="2596994"/>
              <a:ext cx="2285998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 smtClean="0"/>
                <a:t>Cell #2(App)</a:t>
              </a:r>
              <a:endParaRPr lang="zh-TW" altLang="en-US" sz="2200" dirty="0"/>
            </a:p>
          </p:txBody>
        </p:sp>
      </p:grpSp>
      <p:sp>
        <p:nvSpPr>
          <p:cNvPr id="69" name="Down Arrow 107"/>
          <p:cNvSpPr/>
          <p:nvPr/>
        </p:nvSpPr>
        <p:spPr>
          <a:xfrm rot="16200000" flipV="1">
            <a:off x="5302583" y="274341"/>
            <a:ext cx="457199" cy="2527965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Heartbeats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666654" y="1143000"/>
            <a:ext cx="461063" cy="3124200"/>
            <a:chOff x="6666654" y="685800"/>
            <a:chExt cx="461063" cy="3411078"/>
          </a:xfrm>
        </p:grpSpPr>
        <p:sp>
          <p:nvSpPr>
            <p:cNvPr id="64" name="圓角矩形 147"/>
            <p:cNvSpPr/>
            <p:nvPr/>
          </p:nvSpPr>
          <p:spPr>
            <a:xfrm>
              <a:off x="6687208" y="685800"/>
              <a:ext cx="440509" cy="3411078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65" name="文字方塊 148"/>
            <p:cNvSpPr txBox="1"/>
            <p:nvPr/>
          </p:nvSpPr>
          <p:spPr>
            <a:xfrm rot="16200000">
              <a:off x="5746061" y="2596994"/>
              <a:ext cx="2285997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 smtClean="0"/>
                <a:t>Cell #3(App)</a:t>
              </a:r>
              <a:endParaRPr lang="zh-TW" altLang="en-US" sz="2200" dirty="0"/>
            </a:p>
          </p:txBody>
        </p:sp>
      </p:grpSp>
      <p:sp>
        <p:nvSpPr>
          <p:cNvPr id="68" name="Rounded Rectangle 110"/>
          <p:cNvSpPr/>
          <p:nvPr/>
        </p:nvSpPr>
        <p:spPr>
          <a:xfrm>
            <a:off x="5659354" y="4096879"/>
            <a:ext cx="1472667" cy="2465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User/System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27389" y="2542167"/>
            <a:ext cx="1387611" cy="429633"/>
            <a:chOff x="4343400" y="2542167"/>
            <a:chExt cx="1387611" cy="429633"/>
          </a:xfrm>
        </p:grpSpPr>
        <p:sp>
          <p:nvSpPr>
            <p:cNvPr id="128" name="Down Arrow 127"/>
            <p:cNvSpPr/>
            <p:nvPr/>
          </p:nvSpPr>
          <p:spPr>
            <a:xfrm rot="5400000" flipV="1">
              <a:off x="4822389" y="2063178"/>
              <a:ext cx="429633" cy="1387611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78172" y="2652751"/>
              <a:ext cx="1226693" cy="166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err="1" smtClean="0"/>
                <a:t>QoS</a:t>
              </a:r>
              <a:r>
                <a:rPr lang="en-US" sz="1400" dirty="0" smtClean="0"/>
                <a:t> Specs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12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26179" y="819087"/>
            <a:ext cx="5989021" cy="5200713"/>
            <a:chOff x="1326179" y="819087"/>
            <a:chExt cx="5989021" cy="5200713"/>
          </a:xfrm>
        </p:grpSpPr>
        <p:grpSp>
          <p:nvGrpSpPr>
            <p:cNvPr id="2" name="Group 1"/>
            <p:cNvGrpSpPr/>
            <p:nvPr/>
          </p:nvGrpSpPr>
          <p:grpSpPr>
            <a:xfrm>
              <a:off x="1935779" y="914400"/>
              <a:ext cx="3208646" cy="2495490"/>
              <a:chOff x="2013755" y="1052478"/>
              <a:chExt cx="3113658" cy="2754034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2013755" y="1052478"/>
                <a:ext cx="3113658" cy="275403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945162" y="2061614"/>
                <a:ext cx="1200101" cy="71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n w="12700">
                      <a:noFill/>
                      <a:prstDash val="solid"/>
                    </a:ln>
                  </a:rPr>
                  <a:t>Resource </a:t>
                </a:r>
                <a:br>
                  <a:rPr lang="en-US" b="1" dirty="0" smtClean="0">
                    <a:ln w="12700">
                      <a:noFill/>
                      <a:prstDash val="solid"/>
                    </a:ln>
                  </a:rPr>
                </a:br>
                <a:r>
                  <a:rPr lang="en-US" b="1" dirty="0" smtClean="0">
                    <a:ln w="12700">
                      <a:noFill/>
                      <a:prstDash val="solid"/>
                    </a:ln>
                  </a:rPr>
                  <a:t>Broker</a:t>
                </a:r>
                <a:endParaRPr lang="en-US" b="1" dirty="0" smtClean="0">
                  <a:ln w="12700">
                    <a:noFill/>
                    <a:prstDash val="solid"/>
                  </a:ln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67200" y="1718231"/>
              <a:ext cx="2864820" cy="1463059"/>
              <a:chOff x="4236420" y="1189692"/>
              <a:chExt cx="2864821" cy="1463059"/>
            </a:xfrm>
          </p:grpSpPr>
          <p:sp>
            <p:nvSpPr>
              <p:cNvPr id="5" name="Right Arrow 4"/>
              <p:cNvSpPr/>
              <p:nvPr/>
            </p:nvSpPr>
            <p:spPr>
              <a:xfrm flipH="1">
                <a:off x="4236420" y="1189692"/>
                <a:ext cx="2864821" cy="1463059"/>
              </a:xfrm>
              <a:prstGeom prst="rightArrow">
                <a:avLst>
                  <a:gd name="adj1" fmla="val 67547"/>
                  <a:gd name="adj2" fmla="val 44337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465020" y="1632681"/>
                <a:ext cx="11208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Application-</a:t>
                </a:r>
                <a:br>
                  <a:rPr lang="en-US" sz="1400" dirty="0" smtClean="0"/>
                </a:br>
                <a:r>
                  <a:rPr lang="en-US" sz="1400" dirty="0" smtClean="0"/>
                  <a:t>Specific</a:t>
                </a:r>
                <a:br>
                  <a:rPr lang="en-US" sz="1400" dirty="0" smtClean="0"/>
                </a:br>
                <a:r>
                  <a:rPr lang="en-US" sz="1400" dirty="0" smtClean="0"/>
                  <a:t>Heartbeats</a:t>
                </a:r>
              </a:p>
            </p:txBody>
          </p:sp>
        </p:grpSp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1369961" y="3554031"/>
              <a:ext cx="5924684" cy="1068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852002" y="4088133"/>
              <a:ext cx="38175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 rot="10800000">
              <a:off x="1420484" y="3563681"/>
              <a:ext cx="439095" cy="1065409"/>
              <a:chOff x="4910862" y="4096878"/>
              <a:chExt cx="439095" cy="1065409"/>
            </a:xfrm>
          </p:grpSpPr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 rot="5400000">
                <a:off x="4614413" y="4411249"/>
                <a:ext cx="1031993" cy="43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500" b="1" dirty="0" smtClean="0"/>
                  <a:t>Kernel</a:t>
                </a:r>
                <a:br>
                  <a:rPr lang="en-US" sz="1500" b="1" dirty="0" smtClean="0"/>
                </a:br>
                <a:r>
                  <a:rPr lang="en-US" sz="1500" b="1" dirty="0" smtClean="0"/>
                  <a:t>(Trusted)</a:t>
                </a: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 flipV="1">
                <a:off x="5214609" y="4096878"/>
                <a:ext cx="5837" cy="1905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5220445" y="4989109"/>
                <a:ext cx="0" cy="1731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Rectangle 12" descr="75%"/>
            <p:cNvSpPr>
              <a:spLocks noChangeArrowheads="1"/>
            </p:cNvSpPr>
            <p:nvPr/>
          </p:nvSpPr>
          <p:spPr bwMode="auto">
            <a:xfrm>
              <a:off x="1369961" y="4703454"/>
              <a:ext cx="5762059" cy="1240146"/>
            </a:xfrm>
            <a:prstGeom prst="rect">
              <a:avLst/>
            </a:prstGeom>
            <a:pattFill prst="pct75">
              <a:fgClr>
                <a:srgbClr val="C0C0C0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圓角矩形 93"/>
            <p:cNvSpPr/>
            <p:nvPr/>
          </p:nvSpPr>
          <p:spPr>
            <a:xfrm>
              <a:off x="5652391" y="3554030"/>
              <a:ext cx="440509" cy="23914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圓角矩形 145"/>
            <p:cNvSpPr/>
            <p:nvPr/>
          </p:nvSpPr>
          <p:spPr>
            <a:xfrm>
              <a:off x="6260787" y="3554030"/>
              <a:ext cx="440509" cy="23914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圓角矩形 149"/>
            <p:cNvSpPr/>
            <p:nvPr/>
          </p:nvSpPr>
          <p:spPr>
            <a:xfrm>
              <a:off x="6862220" y="3554030"/>
              <a:ext cx="440509" cy="23914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2040496" y="4167425"/>
              <a:ext cx="30956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 b="1" dirty="0" smtClean="0"/>
                <a:t>Spatial Partitioning Mechanisms/Channels</a:t>
              </a:r>
              <a:endParaRPr lang="en-US" sz="1600" b="1" dirty="0"/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2094682" y="3619582"/>
              <a:ext cx="29873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 b="1" dirty="0"/>
                <a:t>Partition </a:t>
              </a:r>
              <a:endParaRPr lang="en-US" sz="1600" b="1" dirty="0" smtClean="0"/>
            </a:p>
            <a:p>
              <a:pPr algn="ctr">
                <a:lnSpc>
                  <a:spcPct val="75000"/>
                </a:lnSpc>
              </a:pPr>
              <a:r>
                <a:rPr lang="en-US" altLang="zh-TW" sz="1600" b="1" dirty="0" smtClean="0"/>
                <a:t>Multiplexing </a:t>
              </a:r>
              <a:r>
                <a:rPr lang="en-US" sz="1600" b="1" dirty="0" smtClean="0"/>
                <a:t>Layer </a:t>
              </a:r>
              <a:endParaRPr lang="en-US" sz="1600" b="1" dirty="0"/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1326179" y="5619690"/>
              <a:ext cx="43588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Partitionable Hardware Resources</a:t>
              </a:r>
              <a:endParaRPr lang="en-US" sz="2000" b="1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447801" y="4760545"/>
              <a:ext cx="2850911" cy="935345"/>
              <a:chOff x="1417734" y="5313055"/>
              <a:chExt cx="2895600" cy="935345"/>
            </a:xfrm>
          </p:grpSpPr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1417734" y="5827952"/>
                <a:ext cx="1304443" cy="3894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 smtClean="0"/>
                  <a:t>Cores/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600" dirty="0" err="1" smtClean="0"/>
                  <a:t>Hyperthreads</a:t>
                </a:r>
                <a:endParaRPr lang="en-US" sz="1600" dirty="0"/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1417734" y="5313055"/>
                <a:ext cx="899244" cy="480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dirty="0" smtClean="0"/>
                  <a:t>Physical</a:t>
                </a:r>
                <a:endParaRPr lang="en-US" sz="1600" dirty="0"/>
              </a:p>
              <a:p>
                <a:pPr algn="ctr">
                  <a:lnSpc>
                    <a:spcPct val="85000"/>
                  </a:lnSpc>
                </a:pPr>
                <a:r>
                  <a:rPr lang="en-US" sz="1600" dirty="0"/>
                  <a:t>Memory</a:t>
                </a:r>
              </a:p>
            </p:txBody>
          </p:sp>
          <p:sp>
            <p:nvSpPr>
              <p:cNvPr id="38" name="Rectangle 21"/>
              <p:cNvSpPr>
                <a:spLocks noChangeArrowheads="1"/>
              </p:cNvSpPr>
              <p:nvPr/>
            </p:nvSpPr>
            <p:spPr bwMode="auto">
              <a:xfrm>
                <a:off x="2376814" y="5313055"/>
                <a:ext cx="1022120" cy="480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dirty="0" smtClean="0"/>
                  <a:t>Network</a:t>
                </a:r>
                <a:endParaRPr lang="en-US" sz="1600" dirty="0"/>
              </a:p>
              <a:p>
                <a:pPr algn="ctr">
                  <a:lnSpc>
                    <a:spcPct val="85000"/>
                  </a:lnSpc>
                </a:pPr>
                <a:r>
                  <a:rPr lang="en-US" sz="1600" dirty="0"/>
                  <a:t>Bandwidth</a:t>
                </a:r>
              </a:p>
            </p:txBody>
          </p: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3475133" y="5313055"/>
                <a:ext cx="838200" cy="480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dirty="0" smtClean="0"/>
                  <a:t>Caches</a:t>
                </a:r>
                <a:endParaRPr lang="en-US" sz="1600" dirty="0"/>
              </a:p>
            </p:txBody>
          </p:sp>
          <p:sp>
            <p:nvSpPr>
              <p:cNvPr id="41" name="AutoShape 40"/>
              <p:cNvSpPr>
                <a:spLocks noChangeArrowheads="1"/>
              </p:cNvSpPr>
              <p:nvPr/>
            </p:nvSpPr>
            <p:spPr bwMode="auto">
              <a:xfrm>
                <a:off x="2865536" y="5827952"/>
                <a:ext cx="663101" cy="420448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 smtClean="0"/>
                  <a:t>Disks</a:t>
                </a:r>
                <a:endParaRPr lang="en-US" sz="1600" dirty="0"/>
              </a:p>
            </p:txBody>
          </p:sp>
          <p:sp>
            <p:nvSpPr>
              <p:cNvPr id="42" name="AutoShape 41"/>
              <p:cNvSpPr>
                <a:spLocks noChangeArrowheads="1"/>
              </p:cNvSpPr>
              <p:nvPr/>
            </p:nvSpPr>
            <p:spPr bwMode="auto">
              <a:xfrm>
                <a:off x="3627535" y="5827952"/>
                <a:ext cx="685799" cy="409074"/>
              </a:xfrm>
              <a:prstGeom prst="parallelogram">
                <a:avLst>
                  <a:gd name="adj" fmla="val 3096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 smtClean="0"/>
                  <a:t>NICs</a:t>
                </a:r>
                <a:endParaRPr lang="en-US" sz="1600" dirty="0"/>
              </a:p>
            </p:txBody>
          </p:sp>
        </p:grpSp>
        <p:sp>
          <p:nvSpPr>
            <p:cNvPr id="59" name="文字方塊 98"/>
            <p:cNvSpPr txBox="1"/>
            <p:nvPr/>
          </p:nvSpPr>
          <p:spPr>
            <a:xfrm rot="16200000">
              <a:off x="4646637" y="4550124"/>
              <a:ext cx="2456323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 smtClean="0"/>
                <a:t>Partition  #1</a:t>
              </a:r>
              <a:endParaRPr lang="zh-TW" altLang="en-US" sz="2200" dirty="0"/>
            </a:p>
          </p:txBody>
        </p:sp>
        <p:sp>
          <p:nvSpPr>
            <p:cNvPr id="63" name="文字方塊 146"/>
            <p:cNvSpPr txBox="1"/>
            <p:nvPr/>
          </p:nvSpPr>
          <p:spPr>
            <a:xfrm rot="16200000">
              <a:off x="5255033" y="4550124"/>
              <a:ext cx="2456323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 smtClean="0"/>
                <a:t>Partition  #2</a:t>
              </a:r>
              <a:endParaRPr lang="zh-TW" altLang="en-US" sz="2200" dirty="0"/>
            </a:p>
          </p:txBody>
        </p:sp>
        <p:sp>
          <p:nvSpPr>
            <p:cNvPr id="67" name="文字方塊 150"/>
            <p:cNvSpPr txBox="1"/>
            <p:nvPr/>
          </p:nvSpPr>
          <p:spPr>
            <a:xfrm rot="16200000">
              <a:off x="5864633" y="4550123"/>
              <a:ext cx="2456323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 smtClean="0"/>
                <a:t>Partition  #3</a:t>
              </a:r>
              <a:endParaRPr lang="zh-TW" altLang="en-US" sz="2200" dirty="0"/>
            </a:p>
          </p:txBody>
        </p:sp>
        <p:sp>
          <p:nvSpPr>
            <p:cNvPr id="108" name="Down Arrow 107"/>
            <p:cNvSpPr/>
            <p:nvPr/>
          </p:nvSpPr>
          <p:spPr>
            <a:xfrm rot="9602776">
              <a:off x="4498583" y="2798494"/>
              <a:ext cx="494204" cy="2267032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Resource Reports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4374179" y="4845628"/>
              <a:ext cx="1214668" cy="67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en-US" sz="1600" dirty="0"/>
                <a:t>Performance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 smtClean="0"/>
                <a:t>Counters/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dirty="0" smtClean="0"/>
                <a:t>Monitoring</a:t>
              </a:r>
              <a:endParaRPr lang="en-US" sz="16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402379" y="1581090"/>
              <a:ext cx="1333375" cy="762000"/>
              <a:chOff x="1219200" y="1531687"/>
              <a:chExt cx="2010837" cy="449514"/>
            </a:xfrm>
          </p:grpSpPr>
          <p:sp>
            <p:nvSpPr>
              <p:cNvPr id="117" name="Left-Right Arrow 116"/>
              <p:cNvSpPr/>
              <p:nvPr/>
            </p:nvSpPr>
            <p:spPr>
              <a:xfrm>
                <a:off x="1219201" y="1531687"/>
                <a:ext cx="2010836" cy="449514"/>
              </a:xfrm>
              <a:prstGeom prst="leftRightArrow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5000"/>
                  </a:lnSpc>
                </a:pPr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219200" y="1654956"/>
                <a:ext cx="2010835" cy="24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Cell Creation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Requests</a:t>
                </a:r>
                <a:endParaRPr lang="en-US" sz="14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7200000">
              <a:off x="1860774" y="2955932"/>
              <a:ext cx="1313688" cy="761218"/>
              <a:chOff x="2008300" y="666552"/>
              <a:chExt cx="1799908" cy="537270"/>
            </a:xfrm>
          </p:grpSpPr>
          <p:sp>
            <p:nvSpPr>
              <p:cNvPr id="107" name="Down Arrow 106"/>
              <p:cNvSpPr/>
              <p:nvPr/>
            </p:nvSpPr>
            <p:spPr>
              <a:xfrm rot="5400000" flipV="1">
                <a:off x="2649044" y="44657"/>
                <a:ext cx="537270" cy="1781059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0800000">
                <a:off x="2008300" y="790085"/>
                <a:ext cx="1441215" cy="293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Resource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Allocations</a:t>
                </a:r>
              </a:p>
            </p:txBody>
          </p:sp>
        </p:grpSp>
        <p:sp>
          <p:nvSpPr>
            <p:cNvPr id="56" name="圓角矩形 75"/>
            <p:cNvSpPr/>
            <p:nvPr/>
          </p:nvSpPr>
          <p:spPr>
            <a:xfrm>
              <a:off x="5652391" y="914400"/>
              <a:ext cx="440509" cy="280029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57" name="文字方塊 90"/>
            <p:cNvSpPr txBox="1"/>
            <p:nvPr/>
          </p:nvSpPr>
          <p:spPr>
            <a:xfrm rot="16200000">
              <a:off x="4448907" y="2008980"/>
              <a:ext cx="28106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 smtClean="0"/>
                <a:t>Cell #1 (Service)</a:t>
              </a:r>
              <a:endParaRPr lang="zh-TW" altLang="en-US" sz="2200" dirty="0"/>
            </a:p>
          </p:txBody>
        </p:sp>
        <p:sp>
          <p:nvSpPr>
            <p:cNvPr id="60" name="圓角矩形 141"/>
            <p:cNvSpPr/>
            <p:nvPr/>
          </p:nvSpPr>
          <p:spPr>
            <a:xfrm>
              <a:off x="6260787" y="914400"/>
              <a:ext cx="440509" cy="280029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61" name="文字方塊 144"/>
            <p:cNvSpPr txBox="1"/>
            <p:nvPr/>
          </p:nvSpPr>
          <p:spPr>
            <a:xfrm rot="16200000">
              <a:off x="5057303" y="2002019"/>
              <a:ext cx="2810670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 smtClean="0"/>
                <a:t>Cell #2 (App)</a:t>
              </a:r>
              <a:endParaRPr lang="zh-TW" altLang="en-US" sz="2200" dirty="0"/>
            </a:p>
          </p:txBody>
        </p:sp>
        <p:sp>
          <p:nvSpPr>
            <p:cNvPr id="64" name="圓角矩形 147"/>
            <p:cNvSpPr/>
            <p:nvPr/>
          </p:nvSpPr>
          <p:spPr>
            <a:xfrm>
              <a:off x="6862220" y="914400"/>
              <a:ext cx="440509" cy="2800290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 dirty="0"/>
            </a:p>
          </p:txBody>
        </p:sp>
        <p:sp>
          <p:nvSpPr>
            <p:cNvPr id="65" name="文字方塊 148"/>
            <p:cNvSpPr txBox="1"/>
            <p:nvPr/>
          </p:nvSpPr>
          <p:spPr>
            <a:xfrm rot="16200000">
              <a:off x="5666903" y="2002018"/>
              <a:ext cx="2810671" cy="4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 smtClean="0"/>
                <a:t>Cell #3 (App)</a:t>
              </a:r>
              <a:endParaRPr lang="zh-TW" altLang="en-US" sz="2200" dirty="0"/>
            </a:p>
          </p:txBody>
        </p:sp>
        <p:sp>
          <p:nvSpPr>
            <p:cNvPr id="68" name="Rounded Rectangle 110"/>
            <p:cNvSpPr/>
            <p:nvPr/>
          </p:nvSpPr>
          <p:spPr>
            <a:xfrm>
              <a:off x="5652393" y="3544369"/>
              <a:ext cx="1642252" cy="246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User/System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343400" y="1028357"/>
              <a:ext cx="1412770" cy="724243"/>
              <a:chOff x="4217675" y="2542168"/>
              <a:chExt cx="1513336" cy="429633"/>
            </a:xfrm>
          </p:grpSpPr>
          <p:sp>
            <p:nvSpPr>
              <p:cNvPr id="128" name="Down Arrow 127"/>
              <p:cNvSpPr/>
              <p:nvPr/>
            </p:nvSpPr>
            <p:spPr>
              <a:xfrm rot="5400000" flipV="1">
                <a:off x="4776012" y="2016802"/>
                <a:ext cx="429633" cy="1480365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217675" y="2652751"/>
                <a:ext cx="1382617" cy="246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400" dirty="0" err="1" smtClean="0"/>
                  <a:t>QoS</a:t>
                </a:r>
                <a:r>
                  <a:rPr lang="en-US" sz="1400" dirty="0" smtClean="0"/>
                  <a:t> 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sz="1400" dirty="0" smtClean="0"/>
                  <a:t>Specifications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22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87721" y="304800"/>
            <a:ext cx="6045191" cy="4829195"/>
          </a:xfrm>
          <a:prstGeom prst="roundRect">
            <a:avLst>
              <a:gd name="adj" fmla="val 108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5454684" y="1485557"/>
            <a:ext cx="2089107" cy="724243"/>
            <a:chOff x="4429992" y="1561757"/>
            <a:chExt cx="1295400" cy="724243"/>
          </a:xfrm>
        </p:grpSpPr>
        <p:sp>
          <p:nvSpPr>
            <p:cNvPr id="100" name="Down Arrow 99"/>
            <p:cNvSpPr/>
            <p:nvPr/>
          </p:nvSpPr>
          <p:spPr>
            <a:xfrm rot="5400000" flipV="1">
              <a:off x="4715570" y="1276179"/>
              <a:ext cx="724243" cy="1295400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57995" y="1748171"/>
              <a:ext cx="1154108" cy="424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Resource Allocations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 to Services</a:t>
              </a:r>
              <a:endParaRPr lang="en-US" sz="1400" dirty="0" smtClean="0"/>
            </a:p>
          </p:txBody>
        </p:sp>
      </p:grpSp>
      <p:grpSp>
        <p:nvGrpSpPr>
          <p:cNvPr id="111" name="Group 110"/>
          <p:cNvGrpSpPr/>
          <p:nvPr/>
        </p:nvGrpSpPr>
        <p:grpSpPr>
          <a:xfrm rot="16200000">
            <a:off x="1583477" y="5284820"/>
            <a:ext cx="2163183" cy="830775"/>
            <a:chOff x="1514966" y="4232502"/>
            <a:chExt cx="1073787" cy="830775"/>
          </a:xfrm>
        </p:grpSpPr>
        <p:sp>
          <p:nvSpPr>
            <p:cNvPr id="106" name="Down Arrow 105"/>
            <p:cNvSpPr/>
            <p:nvPr/>
          </p:nvSpPr>
          <p:spPr>
            <a:xfrm rot="5400000">
              <a:off x="1620783" y="4126685"/>
              <a:ext cx="830775" cy="1042409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ct val="75000"/>
                </a:lnSpc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55673" y="4449951"/>
              <a:ext cx="1033080" cy="424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Resource Allocations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to Kernel</a:t>
              </a:r>
              <a:endParaRPr lang="en-US" sz="1400" dirty="0" smtClean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240122" y="2924465"/>
            <a:ext cx="2849880" cy="1797116"/>
            <a:chOff x="609600" y="2238665"/>
            <a:chExt cx="2849880" cy="1797116"/>
          </a:xfrm>
        </p:grpSpPr>
        <p:sp>
          <p:nvSpPr>
            <p:cNvPr id="8" name="Rounded Rectangle 7"/>
            <p:cNvSpPr/>
            <p:nvPr/>
          </p:nvSpPr>
          <p:spPr>
            <a:xfrm>
              <a:off x="640081" y="2238665"/>
              <a:ext cx="2819399" cy="1797116"/>
            </a:xfrm>
            <a:prstGeom prst="roundRect">
              <a:avLst>
                <a:gd name="adj" fmla="val 1213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9" name="Straight Arrow Connector 8"/>
            <p:cNvCxnSpPr>
              <a:stCxn id="11" idx="2"/>
              <a:endCxn id="80" idx="0"/>
            </p:cNvCxnSpPr>
            <p:nvPr/>
          </p:nvCxnSpPr>
          <p:spPr bwMode="auto">
            <a:xfrm rot="5400000">
              <a:off x="1839324" y="3558045"/>
              <a:ext cx="198278" cy="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Alternate Process 9"/>
            <p:cNvSpPr/>
            <p:nvPr/>
          </p:nvSpPr>
          <p:spPr>
            <a:xfrm>
              <a:off x="1935480" y="2321942"/>
              <a:ext cx="1066799" cy="426193"/>
            </a:xfrm>
            <a:prstGeom prst="flowChartAlternateProcess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dirty="0" smtClean="0">
                  <a:solidFill>
                    <a:schemeClr val="tx1"/>
                  </a:solidFill>
                </a:rPr>
                <a:t>All system resources</a:t>
              </a: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1325880" y="2901601"/>
              <a:ext cx="1225351" cy="557398"/>
            </a:xfrm>
            <a:prstGeom prst="flowChartAlternateProcess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dirty="0" smtClean="0">
                  <a:solidFill>
                    <a:schemeClr val="tx1"/>
                  </a:solidFill>
                </a:rPr>
                <a:t>Cell group with fraction of resources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11" idx="0"/>
            </p:cNvCxnSpPr>
            <p:nvPr/>
          </p:nvCxnSpPr>
          <p:spPr bwMode="auto">
            <a:xfrm rot="5400000">
              <a:off x="2126985" y="2559706"/>
              <a:ext cx="153466" cy="5303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620436" y="2935212"/>
              <a:ext cx="762844" cy="351978"/>
              <a:chOff x="3428156" y="2325935"/>
              <a:chExt cx="762844" cy="351978"/>
            </a:xfrm>
          </p:grpSpPr>
          <p:sp>
            <p:nvSpPr>
              <p:cNvPr id="93" name="Folded Corner 92"/>
              <p:cNvSpPr/>
              <p:nvPr/>
            </p:nvSpPr>
            <p:spPr bwMode="auto">
              <a:xfrm>
                <a:off x="3877135" y="2325935"/>
                <a:ext cx="313865" cy="351978"/>
              </a:xfrm>
              <a:prstGeom prst="foldedCorner">
                <a:avLst>
                  <a:gd name="adj" fmla="val 2791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>
                <a:off x="3428156" y="2362200"/>
                <a:ext cx="686644" cy="2664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dirty="0" smtClean="0"/>
                  <a:t>Cell</a:t>
                </a:r>
                <a:endParaRPr lang="en-US" sz="1350" baseline="-25000" dirty="0"/>
              </a:p>
            </p:txBody>
          </p:sp>
        </p:grpSp>
        <p:cxnSp>
          <p:nvCxnSpPr>
            <p:cNvPr id="14" name="Straight Arrow Connector 13"/>
            <p:cNvCxnSpPr>
              <a:stCxn id="10" idx="2"/>
              <a:endCxn id="94" idx="0"/>
            </p:cNvCxnSpPr>
            <p:nvPr/>
          </p:nvCxnSpPr>
          <p:spPr bwMode="auto">
            <a:xfrm rot="16200000" flipH="1">
              <a:off x="2604648" y="2612367"/>
              <a:ext cx="223342" cy="494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17"/>
            <p:cNvSpPr txBox="1">
              <a:spLocks noChangeArrowheads="1"/>
            </p:cNvSpPr>
            <p:nvPr/>
          </p:nvSpPr>
          <p:spPr bwMode="auto">
            <a:xfrm>
              <a:off x="609600" y="2295436"/>
              <a:ext cx="1371600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b="1" dirty="0">
                  <a:solidFill>
                    <a:schemeClr val="tx2">
                      <a:lumMod val="75000"/>
                    </a:schemeClr>
                  </a:solidFill>
                  <a:latin typeface="Calibri" charset="0"/>
                </a:rPr>
                <a:t>Space-Time </a:t>
              </a:r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  <a:latin typeface="Calibri" charset="0"/>
                </a:rPr>
                <a:t>Resource Graph </a:t>
              </a:r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Calibri" charset="0"/>
                </a:rPr>
                <a:t>(STRG)</a:t>
              </a:r>
              <a:endParaRPr lang="en-US" sz="1600" b="1" dirty="0">
                <a:solidFill>
                  <a:schemeClr val="tx2">
                    <a:lumMod val="75000"/>
                  </a:schemeClr>
                </a:solidFill>
                <a:latin typeface="Calibri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481176" y="3613025"/>
              <a:ext cx="762844" cy="351978"/>
              <a:chOff x="3352800" y="2971800"/>
              <a:chExt cx="762844" cy="351978"/>
            </a:xfrm>
          </p:grpSpPr>
          <p:sp>
            <p:nvSpPr>
              <p:cNvPr id="81" name="Folded Corner 80"/>
              <p:cNvSpPr/>
              <p:nvPr/>
            </p:nvSpPr>
            <p:spPr bwMode="auto">
              <a:xfrm>
                <a:off x="3801779" y="2971800"/>
                <a:ext cx="313865" cy="351978"/>
              </a:xfrm>
              <a:prstGeom prst="foldedCorner">
                <a:avLst>
                  <a:gd name="adj" fmla="val 2791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3352800" y="3008065"/>
                <a:ext cx="686643" cy="2664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dirty="0" smtClean="0"/>
                  <a:t>Cell</a:t>
                </a:r>
                <a:endParaRPr lang="en-US" sz="135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595048" y="3621012"/>
              <a:ext cx="762844" cy="351978"/>
              <a:chOff x="2514600" y="3011735"/>
              <a:chExt cx="762844" cy="351978"/>
            </a:xfrm>
          </p:grpSpPr>
          <p:sp>
            <p:nvSpPr>
              <p:cNvPr id="79" name="Folded Corner 78"/>
              <p:cNvSpPr/>
              <p:nvPr/>
            </p:nvSpPr>
            <p:spPr bwMode="auto">
              <a:xfrm>
                <a:off x="2963579" y="3011735"/>
                <a:ext cx="313865" cy="351978"/>
              </a:xfrm>
              <a:prstGeom prst="foldedCorner">
                <a:avLst>
                  <a:gd name="adj" fmla="val 2791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2514600" y="3048000"/>
                <a:ext cx="686643" cy="2664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dirty="0" smtClean="0"/>
                  <a:t>Cell</a:t>
                </a:r>
                <a:endParaRPr lang="en-US" sz="1350" baseline="-25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48860" y="3626073"/>
              <a:ext cx="762844" cy="351978"/>
              <a:chOff x="1676400" y="3087935"/>
              <a:chExt cx="762844" cy="351978"/>
            </a:xfrm>
          </p:grpSpPr>
          <p:sp>
            <p:nvSpPr>
              <p:cNvPr id="77" name="Folded Corner 76"/>
              <p:cNvSpPr/>
              <p:nvPr/>
            </p:nvSpPr>
            <p:spPr bwMode="auto">
              <a:xfrm>
                <a:off x="2125379" y="3087935"/>
                <a:ext cx="313865" cy="351978"/>
              </a:xfrm>
              <a:prstGeom prst="foldedCorner">
                <a:avLst>
                  <a:gd name="adj" fmla="val 2791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>
                <a:off x="1676400" y="3124200"/>
                <a:ext cx="686643" cy="2664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dirty="0" smtClean="0"/>
                  <a:t>Cell</a:t>
                </a:r>
                <a:endParaRPr lang="en-US" sz="1350" baseline="-25000" dirty="0"/>
              </a:p>
            </p:txBody>
          </p:sp>
        </p:grpSp>
        <p:cxnSp>
          <p:nvCxnSpPr>
            <p:cNvPr id="53" name="Straight Arrow Connector 52"/>
            <p:cNvCxnSpPr>
              <a:stCxn id="11" idx="2"/>
              <a:endCxn id="78" idx="0"/>
            </p:cNvCxnSpPr>
            <p:nvPr/>
          </p:nvCxnSpPr>
          <p:spPr bwMode="auto">
            <a:xfrm rot="5400000">
              <a:off x="1413700" y="3137481"/>
              <a:ext cx="203339" cy="8463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1" idx="2"/>
              <a:endCxn id="82" idx="0"/>
            </p:cNvCxnSpPr>
            <p:nvPr/>
          </p:nvCxnSpPr>
          <p:spPr bwMode="auto">
            <a:xfrm rot="16200000" flipH="1">
              <a:off x="2286382" y="3111173"/>
              <a:ext cx="190291" cy="885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 rot="18511971">
            <a:off x="2701280" y="2107858"/>
            <a:ext cx="1338028" cy="830775"/>
            <a:chOff x="1560169" y="4232502"/>
            <a:chExt cx="997206" cy="830775"/>
          </a:xfrm>
        </p:grpSpPr>
        <p:sp>
          <p:nvSpPr>
            <p:cNvPr id="120" name="Down Arrow 119"/>
            <p:cNvSpPr/>
            <p:nvPr/>
          </p:nvSpPr>
          <p:spPr>
            <a:xfrm rot="5400000">
              <a:off x="1643384" y="4149287"/>
              <a:ext cx="830775" cy="997206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ct val="75000"/>
                </a:lnSpc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647607" y="4465304"/>
              <a:ext cx="82804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Resource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Changes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505200" y="914400"/>
            <a:ext cx="1981200" cy="126901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Dynamic Penalty </a:t>
            </a:r>
            <a:r>
              <a:rPr lang="en-US" sz="1600" dirty="0" smtClean="0">
                <a:solidFill>
                  <a:schemeClr val="tx1"/>
                </a:solidFill>
              </a:rPr>
              <a:t>Optimization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223102" y="1143000"/>
            <a:ext cx="1951250" cy="280846"/>
            <a:chOff x="5781686" y="533395"/>
            <a:chExt cx="1951250" cy="280846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5781686" y="669738"/>
              <a:ext cx="4029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121184" y="533395"/>
              <a:ext cx="1611752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400" dirty="0" smtClean="0"/>
                <a:t>Penalty Functions</a:t>
              </a:r>
              <a:endParaRPr lang="en-US" sz="1400" dirty="0" smtClean="0"/>
            </a:p>
          </p:txBody>
        </p:sp>
      </p:grpSp>
      <p:grpSp>
        <p:nvGrpSpPr>
          <p:cNvPr id="122" name="Group 121"/>
          <p:cNvGrpSpPr/>
          <p:nvPr/>
        </p:nvGrpSpPr>
        <p:grpSpPr>
          <a:xfrm rot="3284863">
            <a:off x="4505738" y="2181010"/>
            <a:ext cx="1197077" cy="830775"/>
            <a:chOff x="1514966" y="4232502"/>
            <a:chExt cx="1042409" cy="830775"/>
          </a:xfrm>
        </p:grpSpPr>
        <p:sp>
          <p:nvSpPr>
            <p:cNvPr id="123" name="Down Arrow 122"/>
            <p:cNvSpPr/>
            <p:nvPr/>
          </p:nvSpPr>
          <p:spPr>
            <a:xfrm rot="5400000">
              <a:off x="1620783" y="4126685"/>
              <a:ext cx="830775" cy="1042409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ct val="75000"/>
                </a:lnSpc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720891" y="4465078"/>
              <a:ext cx="681473" cy="415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System</a:t>
              </a:r>
              <a:br>
                <a:rPr lang="en-US" sz="1400" dirty="0" smtClean="0"/>
              </a:br>
              <a:r>
                <a:rPr lang="en-US" sz="1400" dirty="0" smtClean="0"/>
                <a:t>State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4705726" y="2924465"/>
            <a:ext cx="1695074" cy="179711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RTF Creation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5715000" y="2438400"/>
            <a:ext cx="1328947" cy="762000"/>
            <a:chOff x="5596413" y="2360414"/>
            <a:chExt cx="1328947" cy="762000"/>
          </a:xfrm>
        </p:grpSpPr>
        <p:sp>
          <p:nvSpPr>
            <p:cNvPr id="125" name="TextBox 124"/>
            <p:cNvSpPr txBox="1"/>
            <p:nvPr/>
          </p:nvSpPr>
          <p:spPr>
            <a:xfrm>
              <a:off x="5596413" y="2360414"/>
              <a:ext cx="132894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400" dirty="0" smtClean="0"/>
                <a:t>Offline </a:t>
              </a:r>
              <a:r>
                <a:rPr lang="en-US" sz="1400" dirty="0" smtClean="0"/>
                <a:t>Models</a:t>
              </a:r>
              <a:endParaRPr lang="en-US" sz="1400" dirty="0" smtClean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5884169" y="2623964"/>
              <a:ext cx="0" cy="498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1066800" y="457200"/>
            <a:ext cx="6096000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b="1" dirty="0" smtClean="0"/>
              <a:t>Resource </a:t>
            </a:r>
            <a:r>
              <a:rPr lang="en-US" sz="2000" b="1" dirty="0" smtClean="0"/>
              <a:t>Broker with PACORA</a:t>
            </a:r>
            <a:endParaRPr lang="en-US" sz="2000" b="1" dirty="0" smtClean="0"/>
          </a:p>
        </p:txBody>
      </p:sp>
      <p:grpSp>
        <p:nvGrpSpPr>
          <p:cNvPr id="139" name="Group 138"/>
          <p:cNvGrpSpPr/>
          <p:nvPr/>
        </p:nvGrpSpPr>
        <p:grpSpPr>
          <a:xfrm>
            <a:off x="228600" y="1219200"/>
            <a:ext cx="3505200" cy="762000"/>
            <a:chOff x="419225" y="1371600"/>
            <a:chExt cx="1333374" cy="762000"/>
          </a:xfrm>
        </p:grpSpPr>
        <p:sp>
          <p:nvSpPr>
            <p:cNvPr id="137" name="Left-Right Arrow 136"/>
            <p:cNvSpPr/>
            <p:nvPr/>
          </p:nvSpPr>
          <p:spPr>
            <a:xfrm>
              <a:off x="438212" y="1371600"/>
              <a:ext cx="1295400" cy="762000"/>
            </a:xfrm>
            <a:prstGeom prst="left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19225" y="1580561"/>
              <a:ext cx="1333374" cy="42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Cell </a:t>
              </a:r>
              <a:r>
                <a:rPr lang="en-US" sz="1400" dirty="0" smtClean="0"/>
                <a:t>Creation and Update Notifications</a:t>
              </a:r>
              <a:endParaRPr lang="en-US" sz="1400" dirty="0" smtClean="0"/>
            </a:p>
          </p:txBody>
        </p:sp>
      </p:grpSp>
      <p:grpSp>
        <p:nvGrpSpPr>
          <p:cNvPr id="113" name="Group 112"/>
          <p:cNvGrpSpPr/>
          <p:nvPr/>
        </p:nvGrpSpPr>
        <p:grpSpPr>
          <a:xfrm rot="5400000">
            <a:off x="4341487" y="5332080"/>
            <a:ext cx="2221065" cy="830775"/>
            <a:chOff x="1514967" y="4232502"/>
            <a:chExt cx="1278364" cy="830775"/>
          </a:xfrm>
        </p:grpSpPr>
        <p:sp>
          <p:nvSpPr>
            <p:cNvPr id="114" name="Down Arrow 113"/>
            <p:cNvSpPr/>
            <p:nvPr/>
          </p:nvSpPr>
          <p:spPr>
            <a:xfrm rot="5400000">
              <a:off x="1716832" y="4030637"/>
              <a:ext cx="830775" cy="1234506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ct val="75000"/>
                </a:lnSpc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22289" y="4456814"/>
              <a:ext cx="1271042" cy="42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Power and Energy</a:t>
              </a:r>
            </a:p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 Measurements</a:t>
              </a:r>
              <a:endParaRPr lang="en-US" sz="1400" dirty="0" smtClean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193123" y="3048000"/>
            <a:ext cx="1503077" cy="1463059"/>
            <a:chOff x="5562600" y="2465732"/>
            <a:chExt cx="1295400" cy="1463059"/>
          </a:xfrm>
        </p:grpSpPr>
        <p:sp>
          <p:nvSpPr>
            <p:cNvPr id="96" name="Right Arrow 95"/>
            <p:cNvSpPr/>
            <p:nvPr/>
          </p:nvSpPr>
          <p:spPr>
            <a:xfrm flipH="1">
              <a:off x="5562600" y="2465732"/>
              <a:ext cx="1295400" cy="1463059"/>
            </a:xfrm>
            <a:prstGeom prst="rightArrow">
              <a:avLst>
                <a:gd name="adj1" fmla="val 67547"/>
                <a:gd name="adj2" fmla="val 44337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15000" y="2928119"/>
              <a:ext cx="112082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Application-</a:t>
              </a:r>
              <a:br>
                <a:rPr lang="en-US" sz="1400" dirty="0" smtClean="0"/>
              </a:br>
              <a:r>
                <a:rPr lang="en-US" sz="1400" dirty="0" smtClean="0"/>
                <a:t>Specific</a:t>
              </a:r>
              <a:br>
                <a:rPr lang="en-US" sz="1400" dirty="0" smtClean="0"/>
              </a:br>
              <a:r>
                <a:rPr lang="en-US" sz="1400" dirty="0" smtClean="0"/>
                <a:t>Heartbeats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 rot="10800000">
            <a:off x="4114800" y="3505200"/>
            <a:ext cx="762000" cy="830775"/>
            <a:chOff x="1514966" y="4232502"/>
            <a:chExt cx="1042409" cy="830775"/>
          </a:xfrm>
        </p:grpSpPr>
        <p:sp>
          <p:nvSpPr>
            <p:cNvPr id="64" name="Down Arrow 63"/>
            <p:cNvSpPr/>
            <p:nvPr/>
          </p:nvSpPr>
          <p:spPr>
            <a:xfrm rot="5400000">
              <a:off x="1620783" y="4126685"/>
              <a:ext cx="830775" cy="1042409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ct val="75000"/>
                </a:lnSpc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0800000">
              <a:off x="1771661" y="4450357"/>
              <a:ext cx="681473" cy="415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400" dirty="0" smtClean="0"/>
                <a:t>System</a:t>
              </a:r>
              <a:br>
                <a:rPr lang="en-US" sz="1400" dirty="0" smtClean="0"/>
              </a:br>
              <a:r>
                <a:rPr lang="en-US" sz="1400" dirty="0" smtClean="0"/>
                <a:t>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4699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lnSpc>
            <a:spcPct val="75000"/>
          </a:lnSpc>
          <a:defRPr sz="1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386</Words>
  <Application>Microsoft Macintosh PowerPoint</Application>
  <PresentationFormat>On-screen Show (4:3)</PresentationFormat>
  <Paragraphs>201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EECS - 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Kubiatowicz</dc:creator>
  <cp:lastModifiedBy>Sarah Bird</cp:lastModifiedBy>
  <cp:revision>247</cp:revision>
  <cp:lastPrinted>2010-04-27T00:22:32Z</cp:lastPrinted>
  <dcterms:created xsi:type="dcterms:W3CDTF">2010-04-26T23:11:36Z</dcterms:created>
  <dcterms:modified xsi:type="dcterms:W3CDTF">2014-02-17T03:24:58Z</dcterms:modified>
</cp:coreProperties>
</file>