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9AA0A6"/>
          </p15:clr>
        </p15:guide>
        <p15:guide id="2" pos="38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a68c68ca4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a68c68ca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68c68ca4e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68c68ca4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68c68ca4e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a68c68ca4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a68c68ca4e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a68c68ca4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a68c68ca4e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a68c68ca4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9fc4772387_3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9fc4772387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9fc4772387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9fc4772387_5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AR"/>
              <a:t>trabajadores asalariados, empleo vulnerable por sexo, esperanza de vida al nacer, inscripción escolar nivel terciario.</a:t>
            </a:r>
            <a:endParaRPr/>
          </a:p>
        </p:txBody>
      </p:sp>
      <p:sp>
        <p:nvSpPr>
          <p:cNvPr id="193" name="Google Shape;19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haron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
        <p:nvSpPr>
          <p:cNvPr id="17" name="Google Shape;17;p2"/>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8" name="Google Shape;18;p2"/>
          <p:cNvSpPr/>
          <p:nvPr/>
        </p:nvSpPr>
        <p:spPr>
          <a:xfrm flipH="1">
            <a:off x="555710" y="106482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
        <p:nvSpPr>
          <p:cNvPr id="92" name="Google Shape;92;p11"/>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93" name="Google Shape;93;p11"/>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
        <p:nvSpPr>
          <p:cNvPr id="100" name="Google Shape;100;p12"/>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01" name="Google Shape;101;p12"/>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838200" y="1825625"/>
            <a:ext cx="10515600" cy="385974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
        <p:nvSpPr>
          <p:cNvPr id="25" name="Google Shape;25;p3"/>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6" name="Google Shape;26;p3"/>
          <p:cNvSpPr/>
          <p:nvPr/>
        </p:nvSpPr>
        <p:spPr>
          <a:xfrm flipH="1">
            <a:off x="123536" y="5717905"/>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haron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
        <p:nvSpPr>
          <p:cNvPr id="33" name="Google Shape;33;p4"/>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4" name="Google Shape;34;p4"/>
          <p:cNvSpPr/>
          <p:nvPr/>
        </p:nvSpPr>
        <p:spPr>
          <a:xfrm flipH="1">
            <a:off x="555710" y="106482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
        <p:nvSpPr>
          <p:cNvPr id="42" name="Google Shape;42;p5"/>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43" name="Google Shape;43;p5"/>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
        <p:nvSpPr>
          <p:cNvPr id="53" name="Google Shape;53;p6"/>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54" name="Google Shape;54;p6"/>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
        <p:nvSpPr>
          <p:cNvPr id="60" name="Google Shape;60;p7"/>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61" name="Google Shape;61;p7"/>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
        <p:nvSpPr>
          <p:cNvPr id="66" name="Google Shape;66;p8"/>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67" name="Google Shape;67;p8"/>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haron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
        <p:nvSpPr>
          <p:cNvPr id="75" name="Google Shape;75;p9"/>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76" name="Google Shape;76;p9"/>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haron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venir"/>
                <a:ea typeface="Avenir"/>
                <a:cs typeface="Avenir"/>
                <a:sym typeface="Avenir"/>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venir"/>
                <a:ea typeface="Avenir"/>
                <a:cs typeface="Avenir"/>
                <a:sym typeface="Avenir"/>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venir"/>
                <a:ea typeface="Avenir"/>
                <a:cs typeface="Avenir"/>
                <a:sym typeface="Avenir"/>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9pPr>
          </a:lstStyle>
          <a:p/>
        </p:txBody>
      </p:sp>
      <p:sp>
        <p:nvSpPr>
          <p:cNvPr id="80" name="Google Shape;80;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
        <p:nvSpPr>
          <p:cNvPr id="84" name="Google Shape;84;p10"/>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85" name="Google Shape;85;p10"/>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000"/>
              <a:buFont typeface="Aharoni"/>
              <a:buNone/>
              <a:defRPr b="0" i="0" sz="4000" u="none" cap="none" strike="noStrike">
                <a:solidFill>
                  <a:schemeClr val="dk1"/>
                </a:solidFill>
                <a:latin typeface="Aharoni"/>
                <a:ea typeface="Aharoni"/>
                <a:cs typeface="Aharoni"/>
                <a:sym typeface="Aharon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venir"/>
                <a:ea typeface="Avenir"/>
                <a:cs typeface="Avenir"/>
                <a:sym typeface="Avenir"/>
              </a:defRPr>
            </a:lvl1pPr>
            <a:lvl2pPr indent="0" lvl="1" marL="0" marR="0" rtl="0" algn="r">
              <a:spcBef>
                <a:spcPts val="0"/>
              </a:spcBef>
              <a:buNone/>
              <a:defRPr b="0" i="0" sz="1200" u="none" cap="none" strike="noStrike">
                <a:solidFill>
                  <a:srgbClr val="888888"/>
                </a:solidFill>
                <a:latin typeface="Avenir"/>
                <a:ea typeface="Avenir"/>
                <a:cs typeface="Avenir"/>
                <a:sym typeface="Avenir"/>
              </a:defRPr>
            </a:lvl2pPr>
            <a:lvl3pPr indent="0" lvl="2" marL="0" marR="0" rtl="0" algn="r">
              <a:spcBef>
                <a:spcPts val="0"/>
              </a:spcBef>
              <a:buNone/>
              <a:defRPr b="0" i="0" sz="1200" u="none" cap="none" strike="noStrike">
                <a:solidFill>
                  <a:srgbClr val="888888"/>
                </a:solidFill>
                <a:latin typeface="Avenir"/>
                <a:ea typeface="Avenir"/>
                <a:cs typeface="Avenir"/>
                <a:sym typeface="Avenir"/>
              </a:defRPr>
            </a:lvl3pPr>
            <a:lvl4pPr indent="0" lvl="3" marL="0" marR="0" rtl="0" algn="r">
              <a:spcBef>
                <a:spcPts val="0"/>
              </a:spcBef>
              <a:buNone/>
              <a:defRPr b="0" i="0" sz="1200" u="none" cap="none" strike="noStrike">
                <a:solidFill>
                  <a:srgbClr val="888888"/>
                </a:solidFill>
                <a:latin typeface="Avenir"/>
                <a:ea typeface="Avenir"/>
                <a:cs typeface="Avenir"/>
                <a:sym typeface="Avenir"/>
              </a:defRPr>
            </a:lvl4pPr>
            <a:lvl5pPr indent="0" lvl="4" marL="0" marR="0" rtl="0" algn="r">
              <a:spcBef>
                <a:spcPts val="0"/>
              </a:spcBef>
              <a:buNone/>
              <a:defRPr b="0" i="0" sz="1200" u="none" cap="none" strike="noStrike">
                <a:solidFill>
                  <a:srgbClr val="888888"/>
                </a:solidFill>
                <a:latin typeface="Avenir"/>
                <a:ea typeface="Avenir"/>
                <a:cs typeface="Avenir"/>
                <a:sym typeface="Avenir"/>
              </a:defRPr>
            </a:lvl5pPr>
            <a:lvl6pPr indent="0" lvl="5" marL="0" marR="0" rtl="0" algn="r">
              <a:spcBef>
                <a:spcPts val="0"/>
              </a:spcBef>
              <a:buNone/>
              <a:defRPr b="0" i="0" sz="1200" u="none" cap="none" strike="noStrike">
                <a:solidFill>
                  <a:srgbClr val="888888"/>
                </a:solidFill>
                <a:latin typeface="Avenir"/>
                <a:ea typeface="Avenir"/>
                <a:cs typeface="Avenir"/>
                <a:sym typeface="Avenir"/>
              </a:defRPr>
            </a:lvl6pPr>
            <a:lvl7pPr indent="0" lvl="6" marL="0" marR="0" rtl="0" algn="r">
              <a:spcBef>
                <a:spcPts val="0"/>
              </a:spcBef>
              <a:buNone/>
              <a:defRPr b="0" i="0" sz="1200" u="none" cap="none" strike="noStrike">
                <a:solidFill>
                  <a:srgbClr val="888888"/>
                </a:solidFill>
                <a:latin typeface="Avenir"/>
                <a:ea typeface="Avenir"/>
                <a:cs typeface="Avenir"/>
                <a:sym typeface="Avenir"/>
              </a:defRPr>
            </a:lvl7pPr>
            <a:lvl8pPr indent="0" lvl="7" marL="0" marR="0" rtl="0" algn="r">
              <a:spcBef>
                <a:spcPts val="0"/>
              </a:spcBef>
              <a:buNone/>
              <a:defRPr b="0" i="0" sz="1200" u="none" cap="none" strike="noStrike">
                <a:solidFill>
                  <a:srgbClr val="888888"/>
                </a:solidFill>
                <a:latin typeface="Avenir"/>
                <a:ea typeface="Avenir"/>
                <a:cs typeface="Avenir"/>
                <a:sym typeface="Avenir"/>
              </a:defRPr>
            </a:lvl8pPr>
            <a:lvl9pPr indent="0" lvl="8" marL="0" marR="0" rtl="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31.png"/><Relationship Id="rId6" Type="http://schemas.openxmlformats.org/officeDocument/2006/relationships/image" Target="../media/image25.png"/><Relationship Id="rId7"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0.png"/><Relationship Id="rId4" Type="http://schemas.openxmlformats.org/officeDocument/2006/relationships/image" Target="../media/image27.png"/><Relationship Id="rId10" Type="http://schemas.openxmlformats.org/officeDocument/2006/relationships/image" Target="../media/image29.png"/><Relationship Id="rId9" Type="http://schemas.openxmlformats.org/officeDocument/2006/relationships/image" Target="../media/image21.png"/><Relationship Id="rId5" Type="http://schemas.openxmlformats.org/officeDocument/2006/relationships/image" Target="../media/image23.png"/><Relationship Id="rId6" Type="http://schemas.openxmlformats.org/officeDocument/2006/relationships/image" Target="../media/image34.png"/><Relationship Id="rId7" Type="http://schemas.openxmlformats.org/officeDocument/2006/relationships/image" Target="../media/image22.png"/><Relationship Id="rId8"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3.png"/><Relationship Id="rId4" Type="http://schemas.openxmlformats.org/officeDocument/2006/relationships/image" Target="../media/image28.png"/><Relationship Id="rId5"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37.png"/><Relationship Id="rId5" Type="http://schemas.openxmlformats.org/officeDocument/2006/relationships/image" Target="../media/image3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2.png"/><Relationship Id="rId4" Type="http://schemas.openxmlformats.org/officeDocument/2006/relationships/image" Target="../media/image51.png"/><Relationship Id="rId5" Type="http://schemas.openxmlformats.org/officeDocument/2006/relationships/image" Target="../media/image3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png"/><Relationship Id="rId4" Type="http://schemas.openxmlformats.org/officeDocument/2006/relationships/image" Target="../media/image6.png"/><Relationship Id="rId5" Type="http://schemas.openxmlformats.org/officeDocument/2006/relationships/image" Target="../media/image20.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3.png"/><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9.png"/><Relationship Id="rId4" Type="http://schemas.openxmlformats.org/officeDocument/2006/relationships/image" Target="../media/image5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6.png"/><Relationship Id="rId4" Type="http://schemas.openxmlformats.org/officeDocument/2006/relationships/image" Target="../media/image48.png"/><Relationship Id="rId5" Type="http://schemas.openxmlformats.org/officeDocument/2006/relationships/image" Target="../media/image4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5.png"/><Relationship Id="rId4" Type="http://schemas.openxmlformats.org/officeDocument/2006/relationships/image" Target="../media/image57.png"/><Relationship Id="rId5" Type="http://schemas.openxmlformats.org/officeDocument/2006/relationships/image" Target="../media/image5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0.png"/><Relationship Id="rId4" Type="http://schemas.openxmlformats.org/officeDocument/2006/relationships/image" Target="../media/image60.png"/><Relationship Id="rId5" Type="http://schemas.openxmlformats.org/officeDocument/2006/relationships/image" Target="../media/image5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1.png"/><Relationship Id="rId4" Type="http://schemas.openxmlformats.org/officeDocument/2006/relationships/image" Target="../media/image5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datos.bancomundial.org/indicador"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7.png"/><Relationship Id="rId8"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07" name="Google Shape;107;p13"/>
          <p:cNvSpPr/>
          <p:nvPr/>
        </p:nvSpPr>
        <p:spPr>
          <a:xfrm>
            <a:off x="8525836" y="775849"/>
            <a:ext cx="2987899" cy="2987899"/>
          </a:xfrm>
          <a:prstGeom prst="arc">
            <a:avLst>
              <a:gd fmla="val 14441841"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08" name="Google Shape;108;p13"/>
          <p:cNvSpPr txBox="1"/>
          <p:nvPr>
            <p:ph type="ctrTitle"/>
          </p:nvPr>
        </p:nvSpPr>
        <p:spPr>
          <a:xfrm>
            <a:off x="6479625" y="1186275"/>
            <a:ext cx="5130900" cy="23070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Aharoni"/>
              <a:buNone/>
            </a:pPr>
            <a:r>
              <a:rPr lang="es-AR" sz="5400"/>
              <a:t>Indicadores Sociales Mercosur</a:t>
            </a:r>
            <a:endParaRPr sz="5400"/>
          </a:p>
        </p:txBody>
      </p:sp>
      <p:sp>
        <p:nvSpPr>
          <p:cNvPr id="109" name="Google Shape;109;p13"/>
          <p:cNvSpPr txBox="1"/>
          <p:nvPr>
            <p:ph idx="1" type="subTitle"/>
          </p:nvPr>
        </p:nvSpPr>
        <p:spPr>
          <a:xfrm>
            <a:off x="7058025" y="3493275"/>
            <a:ext cx="4490700" cy="2903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b="1" lang="es-AR" sz="2100"/>
              <a:t>Diplomatura </a:t>
            </a:r>
            <a:r>
              <a:rPr b="1" lang="es-AR" sz="2100"/>
              <a:t>Ciencia</a:t>
            </a:r>
            <a:r>
              <a:rPr b="1" lang="es-AR" sz="2100"/>
              <a:t> de Datos FAMAF 2020</a:t>
            </a:r>
            <a:endParaRPr sz="2100"/>
          </a:p>
          <a:p>
            <a:pPr indent="0" lvl="0" marL="0" rtl="0" algn="r">
              <a:lnSpc>
                <a:spcPct val="90000"/>
              </a:lnSpc>
              <a:spcBef>
                <a:spcPts val="1000"/>
              </a:spcBef>
              <a:spcAft>
                <a:spcPts val="0"/>
              </a:spcAft>
              <a:buClr>
                <a:schemeClr val="dk1"/>
              </a:buClr>
              <a:buSzPts val="2400"/>
              <a:buNone/>
            </a:pPr>
            <a:r>
              <a:t/>
            </a:r>
            <a:endParaRPr sz="1800"/>
          </a:p>
          <a:p>
            <a:pPr indent="0" lvl="0" marL="0" rtl="0" algn="r">
              <a:lnSpc>
                <a:spcPct val="90000"/>
              </a:lnSpc>
              <a:spcBef>
                <a:spcPts val="1000"/>
              </a:spcBef>
              <a:spcAft>
                <a:spcPts val="0"/>
              </a:spcAft>
              <a:buClr>
                <a:schemeClr val="dk1"/>
              </a:buClr>
              <a:buSzPts val="2400"/>
              <a:buNone/>
            </a:pPr>
            <a:r>
              <a:rPr lang="es-AR" sz="1800"/>
              <a:t>Mentora:Johana Frau</a:t>
            </a:r>
            <a:endParaRPr sz="1800"/>
          </a:p>
          <a:p>
            <a:pPr indent="0" lvl="0" marL="0" rtl="0" algn="r">
              <a:lnSpc>
                <a:spcPct val="90000"/>
              </a:lnSpc>
              <a:spcBef>
                <a:spcPts val="1000"/>
              </a:spcBef>
              <a:spcAft>
                <a:spcPts val="0"/>
              </a:spcAft>
              <a:buClr>
                <a:schemeClr val="dk1"/>
              </a:buClr>
              <a:buSzPts val="2400"/>
              <a:buNone/>
            </a:pPr>
            <a:r>
              <a:rPr lang="es-AR" sz="1800"/>
              <a:t>Autores:Carolina Trogliero</a:t>
            </a:r>
            <a:endParaRPr sz="1800"/>
          </a:p>
          <a:p>
            <a:pPr indent="0" lvl="0" marL="0" rtl="0" algn="r">
              <a:lnSpc>
                <a:spcPct val="90000"/>
              </a:lnSpc>
              <a:spcBef>
                <a:spcPts val="1000"/>
              </a:spcBef>
              <a:spcAft>
                <a:spcPts val="0"/>
              </a:spcAft>
              <a:buClr>
                <a:schemeClr val="dk1"/>
              </a:buClr>
              <a:buSzPts val="2400"/>
              <a:buNone/>
            </a:pPr>
            <a:r>
              <a:rPr lang="es-AR" sz="1800"/>
              <a:t>Fernando Masia</a:t>
            </a:r>
            <a:endParaRPr sz="1800"/>
          </a:p>
          <a:p>
            <a:pPr indent="0" lvl="0" marL="0" rtl="0" algn="r">
              <a:lnSpc>
                <a:spcPct val="90000"/>
              </a:lnSpc>
              <a:spcBef>
                <a:spcPts val="1000"/>
              </a:spcBef>
              <a:spcAft>
                <a:spcPts val="0"/>
              </a:spcAft>
              <a:buClr>
                <a:schemeClr val="dk1"/>
              </a:buClr>
              <a:buSzPts val="2400"/>
              <a:buNone/>
            </a:pPr>
            <a:r>
              <a:rPr lang="es-AR" sz="1800"/>
              <a:t>Santiago Lopez</a:t>
            </a:r>
            <a:endParaRPr sz="1800"/>
          </a:p>
          <a:p>
            <a:pPr indent="0" lvl="0" marL="0" rtl="0" algn="r">
              <a:lnSpc>
                <a:spcPct val="90000"/>
              </a:lnSpc>
              <a:spcBef>
                <a:spcPts val="1000"/>
              </a:spcBef>
              <a:spcAft>
                <a:spcPts val="0"/>
              </a:spcAft>
              <a:buClr>
                <a:schemeClr val="dk1"/>
              </a:buClr>
              <a:buSzPts val="2400"/>
              <a:buNone/>
            </a:pPr>
            <a:r>
              <a:rPr lang="es-AR" sz="1800"/>
              <a:t>Milagros Rodriguez Saa</a:t>
            </a:r>
            <a:r>
              <a:rPr lang="es-AR"/>
              <a:t> </a:t>
            </a:r>
            <a:endParaRPr/>
          </a:p>
          <a:p>
            <a:pPr indent="0" lvl="0" marL="0" rtl="0" algn="l">
              <a:lnSpc>
                <a:spcPct val="90000"/>
              </a:lnSpc>
              <a:spcBef>
                <a:spcPts val="1000"/>
              </a:spcBef>
              <a:spcAft>
                <a:spcPts val="0"/>
              </a:spcAft>
              <a:buClr>
                <a:schemeClr val="dk1"/>
              </a:buClr>
              <a:buSzPts val="2400"/>
              <a:buNone/>
            </a:pPr>
            <a:r>
              <a:t/>
            </a:r>
            <a:endParaRPr/>
          </a:p>
        </p:txBody>
      </p:sp>
      <p:sp>
        <p:nvSpPr>
          <p:cNvPr id="110" name="Google Shape;110;p13"/>
          <p:cNvSpPr/>
          <p:nvPr/>
        </p:nvSpPr>
        <p:spPr>
          <a:xfrm>
            <a:off x="11368554" y="3590417"/>
            <a:ext cx="513300" cy="4995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pic>
        <p:nvPicPr>
          <p:cNvPr id="111" name="Google Shape;111;p13"/>
          <p:cNvPicPr preferRelativeResize="0"/>
          <p:nvPr/>
        </p:nvPicPr>
        <p:blipFill>
          <a:blip r:embed="rId3">
            <a:alphaModFix/>
          </a:blip>
          <a:stretch>
            <a:fillRect/>
          </a:stretch>
        </p:blipFill>
        <p:spPr>
          <a:xfrm>
            <a:off x="318375" y="1186273"/>
            <a:ext cx="6444150" cy="41200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2"/>
          <p:cNvSpPr txBox="1"/>
          <p:nvPr>
            <p:ph idx="1" type="body"/>
          </p:nvPr>
        </p:nvSpPr>
        <p:spPr>
          <a:xfrm>
            <a:off x="639418" y="1442736"/>
            <a:ext cx="10515600" cy="3859742"/>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400"/>
              <a:buNone/>
            </a:pPr>
            <a:r>
              <a:rPr lang="es-AR" sz="2400"/>
              <a:t>Para cada serie se implementaron diferentes criterios dependiendo del comportamiento de la misma:</a:t>
            </a:r>
            <a:endParaRPr/>
          </a:p>
          <a:p>
            <a:pPr indent="-457200" lvl="0" marL="457200" rtl="0" algn="just">
              <a:lnSpc>
                <a:spcPct val="90000"/>
              </a:lnSpc>
              <a:spcBef>
                <a:spcPts val="1000"/>
              </a:spcBef>
              <a:spcAft>
                <a:spcPts val="0"/>
              </a:spcAft>
              <a:buClr>
                <a:schemeClr val="dk1"/>
              </a:buClr>
              <a:buSzPts val="2000"/>
              <a:buFont typeface="Aharoni"/>
              <a:buAutoNum type="arabicPeriod"/>
            </a:pPr>
            <a:r>
              <a:rPr lang="es-AR" sz="2000"/>
              <a:t>Aquellos features que muestran tendencia (ya sea creciente o decreciente) se completó el vacío del año 2018 considerando </a:t>
            </a:r>
            <a:r>
              <a:rPr b="1" lang="es-AR" sz="2000" u="sng"/>
              <a:t>la tasa de variación promedio</a:t>
            </a:r>
            <a:r>
              <a:rPr b="1" lang="es-AR" sz="2000" u="sng"/>
              <a:t> de los últimos 3 años</a:t>
            </a:r>
            <a:r>
              <a:rPr lang="es-AR" sz="2000"/>
              <a:t> al valor de 2017.</a:t>
            </a:r>
            <a:endParaRPr/>
          </a:p>
          <a:p>
            <a:pPr indent="-457200" lvl="0" marL="457200" rtl="0" algn="just">
              <a:lnSpc>
                <a:spcPct val="90000"/>
              </a:lnSpc>
              <a:spcBef>
                <a:spcPts val="1000"/>
              </a:spcBef>
              <a:spcAft>
                <a:spcPts val="0"/>
              </a:spcAft>
              <a:buClr>
                <a:schemeClr val="dk1"/>
              </a:buClr>
              <a:buSzPts val="2000"/>
              <a:buFont typeface="Aharoni"/>
              <a:buAutoNum type="arabicPeriod"/>
            </a:pPr>
            <a:r>
              <a:rPr lang="es-AR" sz="2000"/>
              <a:t>Como segundo criterio, se completan los datos de algunos años </a:t>
            </a:r>
            <a:r>
              <a:rPr b="1" lang="es-AR" sz="2000" u="sng"/>
              <a:t>replicando </a:t>
            </a:r>
            <a:r>
              <a:rPr lang="es-AR" sz="2000"/>
              <a:t>el valor del año anterior.</a:t>
            </a:r>
            <a:endParaRPr/>
          </a:p>
          <a:p>
            <a:pPr indent="-457200" lvl="0" marL="457200" rtl="0" algn="just">
              <a:lnSpc>
                <a:spcPct val="90000"/>
              </a:lnSpc>
              <a:spcBef>
                <a:spcPts val="1000"/>
              </a:spcBef>
              <a:spcAft>
                <a:spcPts val="0"/>
              </a:spcAft>
              <a:buClr>
                <a:schemeClr val="dk1"/>
              </a:buClr>
              <a:buSzPts val="2000"/>
              <a:buFont typeface="Aharoni"/>
              <a:buAutoNum type="arabicPeriod"/>
            </a:pPr>
            <a:r>
              <a:rPr lang="es-AR" sz="2000"/>
              <a:t>También se utilizó la </a:t>
            </a:r>
            <a:r>
              <a:rPr b="1" lang="es-AR" sz="2000" u="sng"/>
              <a:t>interpolación lineal</a:t>
            </a:r>
            <a:endParaRPr u="sng"/>
          </a:p>
          <a:p>
            <a:pPr indent="-457200" lvl="0" marL="457200" rtl="0" algn="just">
              <a:lnSpc>
                <a:spcPct val="90000"/>
              </a:lnSpc>
              <a:spcBef>
                <a:spcPts val="1000"/>
              </a:spcBef>
              <a:spcAft>
                <a:spcPts val="0"/>
              </a:spcAft>
              <a:buClr>
                <a:schemeClr val="dk1"/>
              </a:buClr>
              <a:buSzPts val="2000"/>
              <a:buFont typeface="Aharoni"/>
              <a:buAutoNum type="arabicPeriod"/>
            </a:pPr>
            <a:r>
              <a:rPr lang="es-AR" sz="2000"/>
              <a:t>Por último, se aplicó </a:t>
            </a:r>
            <a:r>
              <a:rPr b="1" lang="es-AR" sz="2000" u="sng"/>
              <a:t>rolling</a:t>
            </a:r>
            <a:r>
              <a:rPr b="1" lang="es-AR" sz="2000"/>
              <a:t> </a:t>
            </a:r>
            <a:r>
              <a:rPr lang="es-AR" sz="2000"/>
              <a:t>considerando los valores históricos.</a:t>
            </a:r>
            <a:endParaRPr/>
          </a:p>
          <a:p>
            <a:pPr indent="-101600" lvl="0" marL="228600" rtl="0" algn="just">
              <a:lnSpc>
                <a:spcPct val="90000"/>
              </a:lnSpc>
              <a:spcBef>
                <a:spcPts val="1000"/>
              </a:spcBef>
              <a:spcAft>
                <a:spcPts val="0"/>
              </a:spcAft>
              <a:buClr>
                <a:schemeClr val="dk1"/>
              </a:buClr>
              <a:buSzPts val="2000"/>
              <a:buNone/>
            </a:pPr>
            <a:r>
              <a:t/>
            </a:r>
            <a:endParaRPr sz="2000"/>
          </a:p>
          <a:p>
            <a:pPr indent="-50800" lvl="0" marL="228600" rtl="0" algn="l">
              <a:lnSpc>
                <a:spcPct val="90000"/>
              </a:lnSpc>
              <a:spcBef>
                <a:spcPts val="1000"/>
              </a:spcBef>
              <a:spcAft>
                <a:spcPts val="0"/>
              </a:spcAft>
              <a:buClr>
                <a:schemeClr val="dk1"/>
              </a:buClr>
              <a:buSzPts val="2800"/>
              <a:buNone/>
            </a:pPr>
            <a:r>
              <a:t/>
            </a:r>
            <a:endParaRPr/>
          </a:p>
        </p:txBody>
      </p:sp>
      <p:sp>
        <p:nvSpPr>
          <p:cNvPr id="224" name="Google Shape;224;p22"/>
          <p:cNvSpPr txBox="1"/>
          <p:nvPr/>
        </p:nvSpPr>
        <p:spPr>
          <a:xfrm>
            <a:off x="173255" y="117173"/>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haroni"/>
              <a:buNone/>
            </a:pPr>
            <a:r>
              <a:rPr lang="es-AR" sz="4000">
                <a:solidFill>
                  <a:schemeClr val="dk1"/>
                </a:solidFill>
                <a:latin typeface="Aharoni"/>
                <a:ea typeface="Aharoni"/>
                <a:cs typeface="Aharoni"/>
                <a:sym typeface="Aharoni"/>
              </a:rPr>
              <a:t>Curación: Criterios Utilizados</a:t>
            </a:r>
            <a:endParaRPr sz="4000">
              <a:solidFill>
                <a:schemeClr val="dk1"/>
              </a:solidFill>
              <a:latin typeface="Aharoni"/>
              <a:ea typeface="Aharoni"/>
              <a:cs typeface="Aharoni"/>
              <a:sym typeface="Aharon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3"/>
          <p:cNvSpPr txBox="1"/>
          <p:nvPr>
            <p:ph idx="1" type="body"/>
          </p:nvPr>
        </p:nvSpPr>
        <p:spPr>
          <a:xfrm>
            <a:off x="4482318" y="747049"/>
            <a:ext cx="3227363" cy="58269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s-AR"/>
              <a:t>Series Completas</a:t>
            </a:r>
            <a:endParaRPr/>
          </a:p>
        </p:txBody>
      </p:sp>
      <p:sp>
        <p:nvSpPr>
          <p:cNvPr id="230" name="Google Shape;230;p23"/>
          <p:cNvSpPr txBox="1"/>
          <p:nvPr>
            <p:ph type="title"/>
          </p:nvPr>
        </p:nvSpPr>
        <p:spPr>
          <a:xfrm>
            <a:off x="173255" y="117173"/>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haroni"/>
              <a:buNone/>
            </a:pPr>
            <a:r>
              <a:rPr lang="es-AR"/>
              <a:t>Curación: Género</a:t>
            </a:r>
            <a:endParaRPr/>
          </a:p>
        </p:txBody>
      </p:sp>
      <p:pic>
        <p:nvPicPr>
          <p:cNvPr id="231" name="Google Shape;231;p23"/>
          <p:cNvPicPr preferRelativeResize="0"/>
          <p:nvPr/>
        </p:nvPicPr>
        <p:blipFill rotWithShape="1">
          <a:blip r:embed="rId3">
            <a:alphaModFix/>
          </a:blip>
          <a:srcRect b="0" l="0" r="0" t="0"/>
          <a:stretch/>
        </p:blipFill>
        <p:spPr>
          <a:xfrm>
            <a:off x="433743" y="1348037"/>
            <a:ext cx="3291488" cy="2242752"/>
          </a:xfrm>
          <a:prstGeom prst="rect">
            <a:avLst/>
          </a:prstGeom>
          <a:noFill/>
          <a:ln>
            <a:noFill/>
          </a:ln>
        </p:spPr>
      </p:pic>
      <p:pic>
        <p:nvPicPr>
          <p:cNvPr id="232" name="Google Shape;232;p23"/>
          <p:cNvPicPr preferRelativeResize="0"/>
          <p:nvPr/>
        </p:nvPicPr>
        <p:blipFill rotWithShape="1">
          <a:blip r:embed="rId4">
            <a:alphaModFix/>
          </a:blip>
          <a:srcRect b="0" l="0" r="0" t="0"/>
          <a:stretch/>
        </p:blipFill>
        <p:spPr>
          <a:xfrm>
            <a:off x="4212061" y="1253304"/>
            <a:ext cx="3477701" cy="2368024"/>
          </a:xfrm>
          <a:prstGeom prst="rect">
            <a:avLst/>
          </a:prstGeom>
          <a:noFill/>
          <a:ln>
            <a:noFill/>
          </a:ln>
        </p:spPr>
      </p:pic>
      <p:pic>
        <p:nvPicPr>
          <p:cNvPr id="233" name="Google Shape;233;p23"/>
          <p:cNvPicPr preferRelativeResize="0"/>
          <p:nvPr/>
        </p:nvPicPr>
        <p:blipFill rotWithShape="1">
          <a:blip r:embed="rId5">
            <a:alphaModFix/>
          </a:blip>
          <a:srcRect b="0" l="0" r="0" t="0"/>
          <a:stretch/>
        </p:blipFill>
        <p:spPr>
          <a:xfrm>
            <a:off x="8146902" y="1237163"/>
            <a:ext cx="3581666" cy="2384165"/>
          </a:xfrm>
          <a:prstGeom prst="rect">
            <a:avLst/>
          </a:prstGeom>
          <a:noFill/>
          <a:ln>
            <a:noFill/>
          </a:ln>
        </p:spPr>
      </p:pic>
      <p:pic>
        <p:nvPicPr>
          <p:cNvPr id="234" name="Google Shape;234;p23"/>
          <p:cNvPicPr preferRelativeResize="0"/>
          <p:nvPr/>
        </p:nvPicPr>
        <p:blipFill rotWithShape="1">
          <a:blip r:embed="rId6">
            <a:alphaModFix/>
          </a:blip>
          <a:srcRect b="0" l="0" r="0" t="0"/>
          <a:stretch/>
        </p:blipFill>
        <p:spPr>
          <a:xfrm>
            <a:off x="2339975" y="3836235"/>
            <a:ext cx="3291487" cy="2255829"/>
          </a:xfrm>
          <a:prstGeom prst="rect">
            <a:avLst/>
          </a:prstGeom>
          <a:noFill/>
          <a:ln>
            <a:noFill/>
          </a:ln>
        </p:spPr>
      </p:pic>
      <p:pic>
        <p:nvPicPr>
          <p:cNvPr id="235" name="Google Shape;235;p23"/>
          <p:cNvPicPr preferRelativeResize="0"/>
          <p:nvPr/>
        </p:nvPicPr>
        <p:blipFill rotWithShape="1">
          <a:blip r:embed="rId7">
            <a:alphaModFix/>
          </a:blip>
          <a:srcRect b="0" l="0" r="0" t="0"/>
          <a:stretch/>
        </p:blipFill>
        <p:spPr>
          <a:xfrm>
            <a:off x="6096000" y="3884913"/>
            <a:ext cx="3462576" cy="225582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4"/>
          <p:cNvSpPr txBox="1"/>
          <p:nvPr>
            <p:ph type="title"/>
          </p:nvPr>
        </p:nvSpPr>
        <p:spPr>
          <a:xfrm>
            <a:off x="173255" y="117173"/>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haroni"/>
              <a:buNone/>
            </a:pPr>
            <a:r>
              <a:rPr lang="es-AR"/>
              <a:t>Curación: Género</a:t>
            </a:r>
            <a:endParaRPr/>
          </a:p>
        </p:txBody>
      </p:sp>
      <p:pic>
        <p:nvPicPr>
          <p:cNvPr id="241" name="Google Shape;241;p24"/>
          <p:cNvPicPr preferRelativeResize="0"/>
          <p:nvPr/>
        </p:nvPicPr>
        <p:blipFill rotWithShape="1">
          <a:blip r:embed="rId3">
            <a:alphaModFix/>
          </a:blip>
          <a:srcRect b="0" l="0" r="0" t="0"/>
          <a:stretch/>
        </p:blipFill>
        <p:spPr>
          <a:xfrm>
            <a:off x="8881818" y="1281276"/>
            <a:ext cx="2971236" cy="1958816"/>
          </a:xfrm>
          <a:prstGeom prst="rect">
            <a:avLst/>
          </a:prstGeom>
          <a:noFill/>
          <a:ln>
            <a:noFill/>
          </a:ln>
        </p:spPr>
      </p:pic>
      <p:pic>
        <p:nvPicPr>
          <p:cNvPr id="242" name="Google Shape;242;p24"/>
          <p:cNvPicPr preferRelativeResize="0"/>
          <p:nvPr/>
        </p:nvPicPr>
        <p:blipFill rotWithShape="1">
          <a:blip r:embed="rId4">
            <a:alphaModFix/>
          </a:blip>
          <a:srcRect b="0" l="0" r="0" t="0"/>
          <a:stretch/>
        </p:blipFill>
        <p:spPr>
          <a:xfrm>
            <a:off x="3091080" y="1312623"/>
            <a:ext cx="2741447" cy="1848770"/>
          </a:xfrm>
          <a:prstGeom prst="rect">
            <a:avLst/>
          </a:prstGeom>
          <a:noFill/>
          <a:ln>
            <a:noFill/>
          </a:ln>
        </p:spPr>
      </p:pic>
      <p:pic>
        <p:nvPicPr>
          <p:cNvPr id="243" name="Google Shape;243;p24"/>
          <p:cNvPicPr preferRelativeResize="0"/>
          <p:nvPr/>
        </p:nvPicPr>
        <p:blipFill rotWithShape="1">
          <a:blip r:embed="rId5">
            <a:alphaModFix/>
          </a:blip>
          <a:srcRect b="0" l="0" r="0" t="0"/>
          <a:stretch/>
        </p:blipFill>
        <p:spPr>
          <a:xfrm>
            <a:off x="155450" y="1336300"/>
            <a:ext cx="2883151" cy="1905480"/>
          </a:xfrm>
          <a:prstGeom prst="rect">
            <a:avLst/>
          </a:prstGeom>
          <a:noFill/>
          <a:ln>
            <a:noFill/>
          </a:ln>
        </p:spPr>
      </p:pic>
      <p:pic>
        <p:nvPicPr>
          <p:cNvPr id="244" name="Google Shape;244;p24"/>
          <p:cNvPicPr preferRelativeResize="0"/>
          <p:nvPr/>
        </p:nvPicPr>
        <p:blipFill rotWithShape="1">
          <a:blip r:embed="rId6">
            <a:alphaModFix/>
          </a:blip>
          <a:srcRect b="0" l="0" r="0" t="0"/>
          <a:stretch/>
        </p:blipFill>
        <p:spPr>
          <a:xfrm>
            <a:off x="6002098" y="1306501"/>
            <a:ext cx="2837624" cy="1878567"/>
          </a:xfrm>
          <a:prstGeom prst="rect">
            <a:avLst/>
          </a:prstGeom>
          <a:noFill/>
          <a:ln>
            <a:noFill/>
          </a:ln>
        </p:spPr>
      </p:pic>
      <p:pic>
        <p:nvPicPr>
          <p:cNvPr id="245" name="Google Shape;245;p24"/>
          <p:cNvPicPr preferRelativeResize="0"/>
          <p:nvPr/>
        </p:nvPicPr>
        <p:blipFill rotWithShape="1">
          <a:blip r:embed="rId7">
            <a:alphaModFix/>
          </a:blip>
          <a:srcRect b="0" l="0" r="0" t="0"/>
          <a:stretch/>
        </p:blipFill>
        <p:spPr>
          <a:xfrm>
            <a:off x="6213114" y="3779230"/>
            <a:ext cx="2883149" cy="1878567"/>
          </a:xfrm>
          <a:prstGeom prst="rect">
            <a:avLst/>
          </a:prstGeom>
          <a:noFill/>
          <a:ln>
            <a:noFill/>
          </a:ln>
        </p:spPr>
      </p:pic>
      <p:pic>
        <p:nvPicPr>
          <p:cNvPr id="246" name="Google Shape;246;p24"/>
          <p:cNvPicPr preferRelativeResize="0"/>
          <p:nvPr/>
        </p:nvPicPr>
        <p:blipFill rotWithShape="1">
          <a:blip r:embed="rId8">
            <a:alphaModFix/>
          </a:blip>
          <a:srcRect b="0" l="0" r="0" t="0"/>
          <a:stretch/>
        </p:blipFill>
        <p:spPr>
          <a:xfrm>
            <a:off x="3301998" y="3759129"/>
            <a:ext cx="3035244" cy="1987871"/>
          </a:xfrm>
          <a:prstGeom prst="rect">
            <a:avLst/>
          </a:prstGeom>
          <a:noFill/>
          <a:ln>
            <a:noFill/>
          </a:ln>
        </p:spPr>
      </p:pic>
      <p:pic>
        <p:nvPicPr>
          <p:cNvPr id="247" name="Google Shape;247;p24"/>
          <p:cNvPicPr preferRelativeResize="0"/>
          <p:nvPr/>
        </p:nvPicPr>
        <p:blipFill rotWithShape="1">
          <a:blip r:embed="rId9">
            <a:alphaModFix/>
          </a:blip>
          <a:srcRect b="0" l="0" r="0" t="0"/>
          <a:stretch/>
        </p:blipFill>
        <p:spPr>
          <a:xfrm>
            <a:off x="173261" y="3724568"/>
            <a:ext cx="3146118" cy="1987871"/>
          </a:xfrm>
          <a:prstGeom prst="rect">
            <a:avLst/>
          </a:prstGeom>
          <a:noFill/>
          <a:ln>
            <a:noFill/>
          </a:ln>
        </p:spPr>
      </p:pic>
      <p:sp>
        <p:nvSpPr>
          <p:cNvPr id="248" name="Google Shape;248;p24"/>
          <p:cNvSpPr txBox="1"/>
          <p:nvPr/>
        </p:nvSpPr>
        <p:spPr>
          <a:xfrm>
            <a:off x="1113679" y="1069019"/>
            <a:ext cx="1605136" cy="48720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lang="es-AR" sz="2000">
                <a:solidFill>
                  <a:schemeClr val="dk1"/>
                </a:solidFill>
                <a:latin typeface="Avenir"/>
                <a:ea typeface="Avenir"/>
                <a:cs typeface="Avenir"/>
                <a:sym typeface="Avenir"/>
              </a:rPr>
              <a:t>Original</a:t>
            </a:r>
            <a:endParaRPr/>
          </a:p>
        </p:txBody>
      </p:sp>
      <p:sp>
        <p:nvSpPr>
          <p:cNvPr id="249" name="Google Shape;249;p24"/>
          <p:cNvSpPr txBox="1"/>
          <p:nvPr/>
        </p:nvSpPr>
        <p:spPr>
          <a:xfrm>
            <a:off x="843046" y="3428996"/>
            <a:ext cx="1605000" cy="487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lang="es-AR" sz="2000">
                <a:solidFill>
                  <a:schemeClr val="dk1"/>
                </a:solidFill>
                <a:latin typeface="Avenir"/>
                <a:ea typeface="Avenir"/>
                <a:cs typeface="Avenir"/>
                <a:sym typeface="Avenir"/>
              </a:rPr>
              <a:t>Curada</a:t>
            </a:r>
            <a:endParaRPr/>
          </a:p>
        </p:txBody>
      </p:sp>
      <p:pic>
        <p:nvPicPr>
          <p:cNvPr id="250" name="Google Shape;250;p24"/>
          <p:cNvPicPr preferRelativeResize="0"/>
          <p:nvPr/>
        </p:nvPicPr>
        <p:blipFill rotWithShape="1">
          <a:blip r:embed="rId10">
            <a:alphaModFix/>
          </a:blip>
          <a:srcRect b="0" l="0" r="0" t="0"/>
          <a:stretch/>
        </p:blipFill>
        <p:spPr>
          <a:xfrm>
            <a:off x="9043601" y="3724582"/>
            <a:ext cx="2647545" cy="1987872"/>
          </a:xfrm>
          <a:prstGeom prst="rect">
            <a:avLst/>
          </a:prstGeom>
          <a:noFill/>
          <a:ln>
            <a:noFill/>
          </a:ln>
        </p:spPr>
      </p:pic>
      <p:sp>
        <p:nvSpPr>
          <p:cNvPr id="251" name="Google Shape;251;p24"/>
          <p:cNvSpPr txBox="1"/>
          <p:nvPr/>
        </p:nvSpPr>
        <p:spPr>
          <a:xfrm>
            <a:off x="4006923" y="955528"/>
            <a:ext cx="1605136" cy="48720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lang="es-AR" sz="2000">
                <a:solidFill>
                  <a:schemeClr val="dk1"/>
                </a:solidFill>
                <a:latin typeface="Avenir"/>
                <a:ea typeface="Avenir"/>
                <a:cs typeface="Avenir"/>
                <a:sym typeface="Avenir"/>
              </a:rPr>
              <a:t>Original</a:t>
            </a:r>
            <a:endParaRPr/>
          </a:p>
        </p:txBody>
      </p:sp>
      <p:sp>
        <p:nvSpPr>
          <p:cNvPr id="252" name="Google Shape;252;p24"/>
          <p:cNvSpPr txBox="1"/>
          <p:nvPr/>
        </p:nvSpPr>
        <p:spPr>
          <a:xfrm>
            <a:off x="6936498" y="864781"/>
            <a:ext cx="1605136" cy="48720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lang="es-AR" sz="2000">
                <a:solidFill>
                  <a:schemeClr val="dk1"/>
                </a:solidFill>
                <a:latin typeface="Avenir"/>
                <a:ea typeface="Avenir"/>
                <a:cs typeface="Avenir"/>
                <a:sym typeface="Avenir"/>
              </a:rPr>
              <a:t>Original</a:t>
            </a:r>
            <a:endParaRPr/>
          </a:p>
        </p:txBody>
      </p:sp>
      <p:sp>
        <p:nvSpPr>
          <p:cNvPr id="253" name="Google Shape;253;p24"/>
          <p:cNvSpPr txBox="1"/>
          <p:nvPr/>
        </p:nvSpPr>
        <p:spPr>
          <a:xfrm>
            <a:off x="9727773" y="903891"/>
            <a:ext cx="1605136" cy="48720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lang="es-AR" sz="2000">
                <a:solidFill>
                  <a:schemeClr val="dk1"/>
                </a:solidFill>
                <a:latin typeface="Avenir"/>
                <a:ea typeface="Avenir"/>
                <a:cs typeface="Avenir"/>
                <a:sym typeface="Avenir"/>
              </a:rPr>
              <a:t>Original</a:t>
            </a:r>
            <a:endParaRPr/>
          </a:p>
        </p:txBody>
      </p:sp>
      <p:sp>
        <p:nvSpPr>
          <p:cNvPr id="254" name="Google Shape;254;p24"/>
          <p:cNvSpPr txBox="1"/>
          <p:nvPr/>
        </p:nvSpPr>
        <p:spPr>
          <a:xfrm>
            <a:off x="3889704" y="3428998"/>
            <a:ext cx="1605000" cy="487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lang="es-AR" sz="2000">
                <a:solidFill>
                  <a:schemeClr val="dk1"/>
                </a:solidFill>
                <a:latin typeface="Avenir"/>
                <a:ea typeface="Avenir"/>
                <a:cs typeface="Avenir"/>
                <a:sym typeface="Avenir"/>
              </a:rPr>
              <a:t>Curada</a:t>
            </a:r>
            <a:endParaRPr/>
          </a:p>
        </p:txBody>
      </p:sp>
      <p:sp>
        <p:nvSpPr>
          <p:cNvPr id="255" name="Google Shape;255;p24"/>
          <p:cNvSpPr txBox="1"/>
          <p:nvPr/>
        </p:nvSpPr>
        <p:spPr>
          <a:xfrm>
            <a:off x="6887923" y="3428999"/>
            <a:ext cx="1605000" cy="487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lang="es-AR" sz="2000">
                <a:solidFill>
                  <a:schemeClr val="dk1"/>
                </a:solidFill>
                <a:latin typeface="Avenir"/>
                <a:ea typeface="Avenir"/>
                <a:cs typeface="Avenir"/>
                <a:sym typeface="Avenir"/>
              </a:rPr>
              <a:t>Curada</a:t>
            </a:r>
            <a:endParaRPr/>
          </a:p>
        </p:txBody>
      </p:sp>
      <p:sp>
        <p:nvSpPr>
          <p:cNvPr id="256" name="Google Shape;256;p24"/>
          <p:cNvSpPr txBox="1"/>
          <p:nvPr/>
        </p:nvSpPr>
        <p:spPr>
          <a:xfrm>
            <a:off x="9564874" y="3335358"/>
            <a:ext cx="1605000" cy="487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lang="es-AR" sz="2000">
                <a:solidFill>
                  <a:schemeClr val="dk1"/>
                </a:solidFill>
                <a:latin typeface="Avenir"/>
                <a:ea typeface="Avenir"/>
                <a:cs typeface="Avenir"/>
                <a:sym typeface="Avenir"/>
              </a:rPr>
              <a:t>Curada</a:t>
            </a:r>
            <a:endParaRPr/>
          </a:p>
        </p:txBody>
      </p:sp>
      <p:sp>
        <p:nvSpPr>
          <p:cNvPr id="257" name="Google Shape;257;p24"/>
          <p:cNvSpPr txBox="1"/>
          <p:nvPr/>
        </p:nvSpPr>
        <p:spPr>
          <a:xfrm>
            <a:off x="1113670" y="5788975"/>
            <a:ext cx="9168000" cy="3126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dk1"/>
              </a:buClr>
              <a:buSzPts val="2200"/>
              <a:buFont typeface="Arial"/>
              <a:buNone/>
            </a:pPr>
            <a:r>
              <a:rPr b="1" lang="es-AR" sz="2200">
                <a:solidFill>
                  <a:schemeClr val="dk1"/>
                </a:solidFill>
                <a:latin typeface="Avenir"/>
                <a:ea typeface="Avenir"/>
                <a:cs typeface="Avenir"/>
                <a:sym typeface="Avenir"/>
              </a:rPr>
              <a:t>2018: promedio ponderado de la tasa de var. </a:t>
            </a:r>
            <a:r>
              <a:rPr b="1" lang="es-AR" sz="2200">
                <a:solidFill>
                  <a:schemeClr val="dk1"/>
                </a:solidFill>
                <a:latin typeface="Avenir"/>
                <a:ea typeface="Avenir"/>
                <a:cs typeface="Avenir"/>
                <a:sym typeface="Avenir"/>
              </a:rPr>
              <a:t>últimos</a:t>
            </a:r>
            <a:r>
              <a:rPr b="1" lang="es-AR" sz="2200">
                <a:solidFill>
                  <a:schemeClr val="dk1"/>
                </a:solidFill>
                <a:latin typeface="Avenir"/>
                <a:ea typeface="Avenir"/>
                <a:cs typeface="Avenir"/>
                <a:sym typeface="Avenir"/>
              </a:rPr>
              <a:t> 3 años</a:t>
            </a:r>
            <a:r>
              <a:rPr b="1" lang="es-AR" sz="2500">
                <a:solidFill>
                  <a:schemeClr val="dk1"/>
                </a:solidFill>
                <a:latin typeface="Avenir"/>
                <a:ea typeface="Avenir"/>
                <a:cs typeface="Avenir"/>
                <a:sym typeface="Avenir"/>
              </a:rPr>
              <a:t>.</a:t>
            </a:r>
            <a:endParaRPr b="1" sz="2500">
              <a:solidFill>
                <a:schemeClr val="dk1"/>
              </a:solidFill>
              <a:latin typeface="Avenir"/>
              <a:ea typeface="Avenir"/>
              <a:cs typeface="Avenir"/>
              <a:sym typeface="Avenir"/>
            </a:endParaRPr>
          </a:p>
          <a:p>
            <a:pPr indent="0" lvl="0" marL="0" rtl="0" algn="l">
              <a:lnSpc>
                <a:spcPct val="70000"/>
              </a:lnSpc>
              <a:spcBef>
                <a:spcPts val="0"/>
              </a:spcBef>
              <a:spcAft>
                <a:spcPts val="0"/>
              </a:spcAft>
              <a:buClr>
                <a:schemeClr val="dk1"/>
              </a:buClr>
              <a:buSzPts val="2200"/>
              <a:buFont typeface="Arial"/>
              <a:buNone/>
            </a:pPr>
            <a:r>
              <a:rPr lang="es-AR" sz="2200">
                <a:solidFill>
                  <a:srgbClr val="212121"/>
                </a:solidFill>
                <a:highlight>
                  <a:srgbClr val="FFFFFF"/>
                </a:highlight>
                <a:latin typeface="Roboto"/>
                <a:ea typeface="Roboto"/>
                <a:cs typeface="Roboto"/>
                <a:sym typeface="Roboto"/>
              </a:rPr>
              <a:t>Para 1990 se replicó el valor de 1991.</a:t>
            </a:r>
            <a:endParaRPr sz="2200">
              <a:solidFill>
                <a:srgbClr val="212121"/>
              </a:solidFill>
              <a:highlight>
                <a:srgbClr val="FFFFFF"/>
              </a:highlight>
              <a:latin typeface="Roboto"/>
              <a:ea typeface="Roboto"/>
              <a:cs typeface="Roboto"/>
              <a:sym typeface="Roboto"/>
            </a:endParaRPr>
          </a:p>
          <a:p>
            <a:pPr indent="0" lvl="0" marL="0" rtl="0" algn="l">
              <a:lnSpc>
                <a:spcPct val="70000"/>
              </a:lnSpc>
              <a:spcBef>
                <a:spcPts val="0"/>
              </a:spcBef>
              <a:spcAft>
                <a:spcPts val="0"/>
              </a:spcAft>
              <a:buClr>
                <a:schemeClr val="dk1"/>
              </a:buClr>
              <a:buSzPts val="2200"/>
              <a:buFont typeface="Arial"/>
              <a:buNone/>
            </a:pPr>
            <a:r>
              <a:rPr lang="es-AR" sz="2200">
                <a:solidFill>
                  <a:srgbClr val="212121"/>
                </a:solidFill>
                <a:highlight>
                  <a:srgbClr val="FFFFFF"/>
                </a:highlight>
                <a:latin typeface="Roboto"/>
                <a:ea typeface="Roboto"/>
                <a:cs typeface="Roboto"/>
                <a:sym typeface="Roboto"/>
              </a:rPr>
              <a:t>Rolling considerando los valores históricos.</a:t>
            </a:r>
            <a:endParaRPr sz="2200">
              <a:solidFill>
                <a:srgbClr val="212121"/>
              </a:solidFill>
              <a:highlight>
                <a:srgbClr val="FFFFFF"/>
              </a:highlight>
              <a:latin typeface="Roboto"/>
              <a:ea typeface="Roboto"/>
              <a:cs typeface="Roboto"/>
              <a:sym typeface="Roboto"/>
            </a:endParaRPr>
          </a:p>
          <a:p>
            <a:pPr indent="0" lvl="0" marL="0" rtl="0" algn="l">
              <a:lnSpc>
                <a:spcPct val="70000"/>
              </a:lnSpc>
              <a:spcBef>
                <a:spcPts val="0"/>
              </a:spcBef>
              <a:spcAft>
                <a:spcPts val="0"/>
              </a:spcAft>
              <a:buClr>
                <a:schemeClr val="dk1"/>
              </a:buClr>
              <a:buSzPts val="2200"/>
              <a:buFont typeface="Arial"/>
              <a:buNone/>
            </a:pPr>
            <a:r>
              <a:rPr lang="es-AR" sz="2200">
                <a:solidFill>
                  <a:srgbClr val="212121"/>
                </a:solidFill>
                <a:highlight>
                  <a:srgbClr val="FFFFFF"/>
                </a:highlight>
                <a:latin typeface="Roboto"/>
                <a:ea typeface="Roboto"/>
                <a:cs typeface="Roboto"/>
                <a:sym typeface="Roboto"/>
              </a:rPr>
              <a:t>Interpolación lineal para los años restantes.</a:t>
            </a:r>
            <a:endParaRPr sz="2200">
              <a:solidFill>
                <a:srgbClr val="212121"/>
              </a:solidFill>
              <a:highlight>
                <a:srgbClr val="FFFFFF"/>
              </a:highlight>
              <a:latin typeface="Roboto"/>
              <a:ea typeface="Roboto"/>
              <a:cs typeface="Roboto"/>
              <a:sym typeface="Roboto"/>
            </a:endParaRPr>
          </a:p>
          <a:p>
            <a:pPr indent="0" lvl="0" marL="0" rtl="0" algn="l">
              <a:lnSpc>
                <a:spcPct val="70000"/>
              </a:lnSpc>
              <a:spcBef>
                <a:spcPts val="0"/>
              </a:spcBef>
              <a:spcAft>
                <a:spcPts val="0"/>
              </a:spcAft>
              <a:buClr>
                <a:schemeClr val="dk1"/>
              </a:buClr>
              <a:buSzPts val="2200"/>
              <a:buFont typeface="Arial"/>
              <a:buNone/>
            </a:pPr>
            <a:r>
              <a:t/>
            </a:r>
            <a:endParaRPr sz="2300">
              <a:solidFill>
                <a:srgbClr val="212121"/>
              </a:solidFill>
              <a:highlight>
                <a:srgbClr val="FFFFFF"/>
              </a:highlight>
              <a:latin typeface="Roboto"/>
              <a:ea typeface="Roboto"/>
              <a:cs typeface="Roboto"/>
              <a:sym typeface="Roboto"/>
            </a:endParaRPr>
          </a:p>
          <a:p>
            <a:pPr indent="0" lvl="0" marL="0" marR="0" rtl="0" algn="l">
              <a:lnSpc>
                <a:spcPct val="70000"/>
              </a:lnSpc>
              <a:spcBef>
                <a:spcPts val="0"/>
              </a:spcBef>
              <a:spcAft>
                <a:spcPts val="0"/>
              </a:spcAft>
              <a:buClr>
                <a:schemeClr val="dk1"/>
              </a:buClr>
              <a:buSzPts val="2200"/>
              <a:buFont typeface="Arial"/>
              <a:buNone/>
            </a:pPr>
            <a:r>
              <a:t/>
            </a:r>
            <a:endParaRPr sz="3300">
              <a:solidFill>
                <a:schemeClr val="dk1"/>
              </a:solidFill>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5"/>
          <p:cNvSpPr txBox="1"/>
          <p:nvPr>
            <p:ph type="title"/>
          </p:nvPr>
        </p:nvSpPr>
        <p:spPr>
          <a:xfrm>
            <a:off x="173255" y="117173"/>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haroni"/>
              <a:buNone/>
            </a:pPr>
            <a:r>
              <a:rPr lang="es-AR"/>
              <a:t>Curación: Pobreza</a:t>
            </a:r>
            <a:endParaRPr/>
          </a:p>
        </p:txBody>
      </p:sp>
      <p:pic>
        <p:nvPicPr>
          <p:cNvPr id="263" name="Google Shape;263;p25"/>
          <p:cNvPicPr preferRelativeResize="0"/>
          <p:nvPr/>
        </p:nvPicPr>
        <p:blipFill rotWithShape="1">
          <a:blip r:embed="rId3">
            <a:alphaModFix/>
          </a:blip>
          <a:srcRect b="0" l="0" r="0" t="0"/>
          <a:stretch/>
        </p:blipFill>
        <p:spPr>
          <a:xfrm>
            <a:off x="4152271" y="2152879"/>
            <a:ext cx="3779353" cy="3615033"/>
          </a:xfrm>
          <a:prstGeom prst="rect">
            <a:avLst/>
          </a:prstGeom>
          <a:noFill/>
          <a:ln>
            <a:noFill/>
          </a:ln>
        </p:spPr>
      </p:pic>
      <p:pic>
        <p:nvPicPr>
          <p:cNvPr id="264" name="Google Shape;264;p25"/>
          <p:cNvPicPr preferRelativeResize="0"/>
          <p:nvPr/>
        </p:nvPicPr>
        <p:blipFill rotWithShape="1">
          <a:blip r:embed="rId4">
            <a:alphaModFix/>
          </a:blip>
          <a:srcRect b="0" l="0" r="0" t="0"/>
          <a:stretch/>
        </p:blipFill>
        <p:spPr>
          <a:xfrm>
            <a:off x="173254" y="2152869"/>
            <a:ext cx="3931930" cy="3781664"/>
          </a:xfrm>
          <a:prstGeom prst="rect">
            <a:avLst/>
          </a:prstGeom>
          <a:noFill/>
          <a:ln>
            <a:noFill/>
          </a:ln>
        </p:spPr>
      </p:pic>
      <p:pic>
        <p:nvPicPr>
          <p:cNvPr id="265" name="Google Shape;265;p25"/>
          <p:cNvPicPr preferRelativeResize="0"/>
          <p:nvPr/>
        </p:nvPicPr>
        <p:blipFill rotWithShape="1">
          <a:blip r:embed="rId5">
            <a:alphaModFix/>
          </a:blip>
          <a:srcRect b="0" l="0" r="0" t="0"/>
          <a:stretch/>
        </p:blipFill>
        <p:spPr>
          <a:xfrm>
            <a:off x="7830668" y="2362449"/>
            <a:ext cx="3624189" cy="3195875"/>
          </a:xfrm>
          <a:prstGeom prst="rect">
            <a:avLst/>
          </a:prstGeom>
          <a:noFill/>
          <a:ln>
            <a:noFill/>
          </a:ln>
        </p:spPr>
      </p:pic>
      <p:sp>
        <p:nvSpPr>
          <p:cNvPr id="266" name="Google Shape;266;p25"/>
          <p:cNvSpPr txBox="1"/>
          <p:nvPr>
            <p:ph idx="1" type="body"/>
          </p:nvPr>
        </p:nvSpPr>
        <p:spPr>
          <a:xfrm>
            <a:off x="281379" y="1089854"/>
            <a:ext cx="11737500" cy="5106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dk1"/>
              </a:buClr>
              <a:buSzPts val="1600"/>
              <a:buNone/>
            </a:pPr>
            <a:r>
              <a:rPr lang="es-AR" sz="1900"/>
              <a:t>Todas las series presentan </a:t>
            </a:r>
            <a:r>
              <a:rPr b="1" lang="es-AR" sz="1900" u="sng"/>
              <a:t>valores faltantes para el año 1990 y 2015</a:t>
            </a:r>
            <a:r>
              <a:rPr b="1" lang="es-AR" sz="1900"/>
              <a:t> </a:t>
            </a:r>
            <a:r>
              <a:rPr lang="es-AR" sz="1900"/>
              <a:t>(INDEC Intervenido: 2015, no se confiaba en los datos oficiales). Además, se evidencia gráficamente el impacto de la crisis del </a:t>
            </a:r>
            <a:r>
              <a:rPr lang="es-AR" sz="2220"/>
              <a:t>2001</a:t>
            </a:r>
            <a:r>
              <a:rPr lang="es-AR" sz="1900"/>
              <a:t>.</a:t>
            </a:r>
            <a:endParaRPr sz="142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6"/>
          <p:cNvSpPr txBox="1"/>
          <p:nvPr>
            <p:ph type="title"/>
          </p:nvPr>
        </p:nvSpPr>
        <p:spPr>
          <a:xfrm>
            <a:off x="173255" y="117173"/>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haroni"/>
              <a:buNone/>
            </a:pPr>
            <a:r>
              <a:rPr lang="es-AR"/>
              <a:t>Curación: Pobreza</a:t>
            </a:r>
            <a:endParaRPr/>
          </a:p>
        </p:txBody>
      </p:sp>
      <p:sp>
        <p:nvSpPr>
          <p:cNvPr id="272" name="Google Shape;272;p26"/>
          <p:cNvSpPr txBox="1"/>
          <p:nvPr/>
        </p:nvSpPr>
        <p:spPr>
          <a:xfrm>
            <a:off x="636104" y="6215270"/>
            <a:ext cx="11555896" cy="628844"/>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dk1"/>
              </a:buClr>
              <a:buSzPts val="2200"/>
              <a:buFont typeface="Arial"/>
              <a:buNone/>
            </a:pPr>
            <a:r>
              <a:rPr lang="es-AR" sz="2200">
                <a:solidFill>
                  <a:schemeClr val="dk1"/>
                </a:solidFill>
                <a:latin typeface="Avenir"/>
                <a:ea typeface="Avenir"/>
                <a:cs typeface="Avenir"/>
                <a:sym typeface="Avenir"/>
              </a:rPr>
              <a:t>También vale mencionar el comportamiento del Índice de Gini. El mismo alcanza un máximo en el 2001, y durante el período de 2001 a 2018 muestra una gran disminución. </a:t>
            </a:r>
            <a:endParaRPr sz="1540">
              <a:solidFill>
                <a:schemeClr val="dk1"/>
              </a:solidFill>
              <a:latin typeface="Avenir"/>
              <a:ea typeface="Avenir"/>
              <a:cs typeface="Avenir"/>
              <a:sym typeface="Avenir"/>
            </a:endParaRPr>
          </a:p>
        </p:txBody>
      </p:sp>
      <p:sp>
        <p:nvSpPr>
          <p:cNvPr id="273" name="Google Shape;273;p26"/>
          <p:cNvSpPr/>
          <p:nvPr/>
        </p:nvSpPr>
        <p:spPr>
          <a:xfrm>
            <a:off x="10094440" y="5163372"/>
            <a:ext cx="596347" cy="407576"/>
          </a:xfrm>
          <a:prstGeom prst="upArrow">
            <a:avLst>
              <a:gd fmla="val 50000" name="adj1"/>
              <a:gd fmla="val 50000" name="adj2"/>
            </a:avLst>
          </a:prstGeom>
          <a:solidFill>
            <a:schemeClr val="accent1"/>
          </a:solidFill>
          <a:ln cap="flat" cmpd="sng" w="12700">
            <a:solidFill>
              <a:srgbClr val="906E6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274" name="Google Shape;274;p26"/>
          <p:cNvPicPr preferRelativeResize="0"/>
          <p:nvPr/>
        </p:nvPicPr>
        <p:blipFill rotWithShape="1">
          <a:blip r:embed="rId3">
            <a:alphaModFix/>
          </a:blip>
          <a:srcRect b="0" l="0" r="0" t="0"/>
          <a:stretch/>
        </p:blipFill>
        <p:spPr>
          <a:xfrm>
            <a:off x="173256" y="1684249"/>
            <a:ext cx="4022334" cy="3722300"/>
          </a:xfrm>
          <a:prstGeom prst="rect">
            <a:avLst/>
          </a:prstGeom>
          <a:noFill/>
          <a:ln>
            <a:noFill/>
          </a:ln>
        </p:spPr>
      </p:pic>
      <p:pic>
        <p:nvPicPr>
          <p:cNvPr id="275" name="Google Shape;275;p26"/>
          <p:cNvPicPr preferRelativeResize="0"/>
          <p:nvPr/>
        </p:nvPicPr>
        <p:blipFill rotWithShape="1">
          <a:blip r:embed="rId4">
            <a:alphaModFix/>
          </a:blip>
          <a:srcRect b="0" l="0" r="0" t="0"/>
          <a:stretch/>
        </p:blipFill>
        <p:spPr>
          <a:xfrm>
            <a:off x="4204894" y="1760164"/>
            <a:ext cx="4022334" cy="3739313"/>
          </a:xfrm>
          <a:prstGeom prst="rect">
            <a:avLst/>
          </a:prstGeom>
          <a:noFill/>
          <a:ln>
            <a:noFill/>
          </a:ln>
        </p:spPr>
      </p:pic>
      <p:pic>
        <p:nvPicPr>
          <p:cNvPr id="276" name="Google Shape;276;p26"/>
          <p:cNvPicPr preferRelativeResize="0"/>
          <p:nvPr/>
        </p:nvPicPr>
        <p:blipFill rotWithShape="1">
          <a:blip r:embed="rId5">
            <a:alphaModFix/>
          </a:blip>
          <a:srcRect b="0" l="0" r="0" t="0"/>
          <a:stretch/>
        </p:blipFill>
        <p:spPr>
          <a:xfrm>
            <a:off x="8170136" y="2106806"/>
            <a:ext cx="3848608" cy="2957882"/>
          </a:xfrm>
          <a:prstGeom prst="rect">
            <a:avLst/>
          </a:prstGeom>
          <a:noFill/>
          <a:ln>
            <a:noFill/>
          </a:ln>
        </p:spPr>
      </p:pic>
      <p:sp>
        <p:nvSpPr>
          <p:cNvPr id="277" name="Google Shape;277;p26"/>
          <p:cNvSpPr txBox="1"/>
          <p:nvPr>
            <p:ph idx="1" type="body"/>
          </p:nvPr>
        </p:nvSpPr>
        <p:spPr>
          <a:xfrm>
            <a:off x="281379" y="1089854"/>
            <a:ext cx="11737500" cy="5106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dk1"/>
              </a:buClr>
              <a:buSzPts val="1600"/>
              <a:buNone/>
            </a:pPr>
            <a:r>
              <a:rPr lang="es-AR" sz="1900"/>
              <a:t>Todas las series presentan </a:t>
            </a:r>
            <a:r>
              <a:rPr b="1" lang="es-AR" sz="1900" u="sng"/>
              <a:t>valores faltantes para el año 1990 y 2015</a:t>
            </a:r>
            <a:r>
              <a:rPr b="1" lang="es-AR" sz="1900"/>
              <a:t> </a:t>
            </a:r>
            <a:r>
              <a:rPr lang="es-AR" sz="1900"/>
              <a:t>(INDEC Intervenido: 2015, no se confiaba en los datos oficiales). Además, se evidencia gráficamente el impacto de la crisis del </a:t>
            </a:r>
            <a:r>
              <a:rPr lang="es-AR" sz="2220"/>
              <a:t>2001</a:t>
            </a:r>
            <a:r>
              <a:rPr lang="es-AR" sz="1900"/>
              <a:t>.</a:t>
            </a:r>
            <a:endParaRPr sz="142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7"/>
          <p:cNvSpPr txBox="1"/>
          <p:nvPr>
            <p:ph type="title"/>
          </p:nvPr>
        </p:nvSpPr>
        <p:spPr>
          <a:xfrm>
            <a:off x="173255" y="117173"/>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haroni"/>
              <a:buNone/>
            </a:pPr>
            <a:r>
              <a:rPr lang="es-AR"/>
              <a:t>Curación: Educación</a:t>
            </a:r>
            <a:endParaRPr/>
          </a:p>
        </p:txBody>
      </p:sp>
      <p:pic>
        <p:nvPicPr>
          <p:cNvPr id="283" name="Google Shape;283;p27"/>
          <p:cNvPicPr preferRelativeResize="0"/>
          <p:nvPr/>
        </p:nvPicPr>
        <p:blipFill>
          <a:blip r:embed="rId3">
            <a:alphaModFix/>
          </a:blip>
          <a:stretch>
            <a:fillRect/>
          </a:stretch>
        </p:blipFill>
        <p:spPr>
          <a:xfrm>
            <a:off x="635925" y="1190700"/>
            <a:ext cx="10515601" cy="4067440"/>
          </a:xfrm>
          <a:prstGeom prst="rect">
            <a:avLst/>
          </a:prstGeom>
          <a:noFill/>
          <a:ln>
            <a:noFill/>
          </a:ln>
        </p:spPr>
      </p:pic>
      <p:sp>
        <p:nvSpPr>
          <p:cNvPr id="284" name="Google Shape;284;p27"/>
          <p:cNvSpPr txBox="1"/>
          <p:nvPr/>
        </p:nvSpPr>
        <p:spPr>
          <a:xfrm>
            <a:off x="298800" y="5463500"/>
            <a:ext cx="115944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sz="1200">
                <a:solidFill>
                  <a:srgbClr val="212121"/>
                </a:solidFill>
                <a:highlight>
                  <a:srgbClr val="FFFFFF"/>
                </a:highlight>
                <a:latin typeface="Roboto"/>
                <a:ea typeface="Roboto"/>
                <a:cs typeface="Roboto"/>
                <a:sym typeface="Roboto"/>
              </a:rPr>
              <a:t>Para cada uno de los años, los valores nulos se encuentran mayoritariamente en los mismos features, salvo excepciones puntuales. Es interesante observar como, de los features con valores faltantes, todos tienen más de un valor faltante, y todos presentan valor faltante para los años 1992, 1993, 1995 y 2018.</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8"/>
          <p:cNvSpPr txBox="1"/>
          <p:nvPr>
            <p:ph type="title"/>
          </p:nvPr>
        </p:nvSpPr>
        <p:spPr>
          <a:xfrm>
            <a:off x="344800" y="21710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000"/>
              <a:buFont typeface="Aharoni"/>
              <a:buNone/>
            </a:pPr>
            <a:r>
              <a:rPr lang="es-AR"/>
              <a:t>Curación: Educación</a:t>
            </a:r>
            <a:endParaRPr/>
          </a:p>
        </p:txBody>
      </p:sp>
      <p:pic>
        <p:nvPicPr>
          <p:cNvPr id="290" name="Google Shape;290;p28"/>
          <p:cNvPicPr preferRelativeResize="0"/>
          <p:nvPr/>
        </p:nvPicPr>
        <p:blipFill>
          <a:blip r:embed="rId3">
            <a:alphaModFix/>
          </a:blip>
          <a:stretch>
            <a:fillRect/>
          </a:stretch>
        </p:blipFill>
        <p:spPr>
          <a:xfrm>
            <a:off x="7957674" y="1351975"/>
            <a:ext cx="3844000" cy="3108199"/>
          </a:xfrm>
          <a:prstGeom prst="rect">
            <a:avLst/>
          </a:prstGeom>
          <a:noFill/>
          <a:ln>
            <a:noFill/>
          </a:ln>
        </p:spPr>
      </p:pic>
      <p:pic>
        <p:nvPicPr>
          <p:cNvPr id="291" name="Google Shape;291;p28"/>
          <p:cNvPicPr preferRelativeResize="0"/>
          <p:nvPr/>
        </p:nvPicPr>
        <p:blipFill>
          <a:blip r:embed="rId4">
            <a:alphaModFix/>
          </a:blip>
          <a:stretch>
            <a:fillRect/>
          </a:stretch>
        </p:blipFill>
        <p:spPr>
          <a:xfrm>
            <a:off x="3758450" y="1351975"/>
            <a:ext cx="3844000" cy="3810281"/>
          </a:xfrm>
          <a:prstGeom prst="rect">
            <a:avLst/>
          </a:prstGeom>
          <a:noFill/>
          <a:ln>
            <a:noFill/>
          </a:ln>
        </p:spPr>
      </p:pic>
      <p:pic>
        <p:nvPicPr>
          <p:cNvPr id="292" name="Google Shape;292;p28"/>
          <p:cNvPicPr preferRelativeResize="0"/>
          <p:nvPr/>
        </p:nvPicPr>
        <p:blipFill>
          <a:blip r:embed="rId5">
            <a:alphaModFix/>
          </a:blip>
          <a:stretch>
            <a:fillRect/>
          </a:stretch>
        </p:blipFill>
        <p:spPr>
          <a:xfrm>
            <a:off x="142550" y="1351975"/>
            <a:ext cx="3453650" cy="3288506"/>
          </a:xfrm>
          <a:prstGeom prst="rect">
            <a:avLst/>
          </a:prstGeom>
          <a:noFill/>
          <a:ln>
            <a:noFill/>
          </a:ln>
        </p:spPr>
      </p:pic>
      <p:sp>
        <p:nvSpPr>
          <p:cNvPr id="293" name="Google Shape;293;p28"/>
          <p:cNvSpPr txBox="1"/>
          <p:nvPr/>
        </p:nvSpPr>
        <p:spPr>
          <a:xfrm>
            <a:off x="434175" y="5318650"/>
            <a:ext cx="11643900" cy="132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500"/>
              </a:spcAft>
              <a:buClr>
                <a:schemeClr val="dk1"/>
              </a:buClr>
              <a:buSzPts val="1100"/>
              <a:buFont typeface="Arial"/>
              <a:buNone/>
            </a:pPr>
            <a:r>
              <a:rPr lang="es-AR" sz="1200">
                <a:solidFill>
                  <a:srgbClr val="212121"/>
                </a:solidFill>
                <a:highlight>
                  <a:srgbClr val="FFFFFF"/>
                </a:highlight>
                <a:latin typeface="Roboto"/>
                <a:ea typeface="Roboto"/>
                <a:cs typeface="Roboto"/>
                <a:sym typeface="Roboto"/>
              </a:rPr>
              <a:t>Los métodos de interpolación cuadrática y cúbica tienden a generar valores alejados al resto de los métodos para los años que nos importan. Los métodos de interpolación lineal y akima arrojan resultados similares, siendo que el segundo método suaviza un poco más el comportamiento de la serie. Si bien el método akima podría ser una buena aproximación, seleccionaremos el método del valor más cercano presuponiendo que el valor faltante en cierto año es igual al valor del año anterior. Es un criterio conservador que, como se observa en las series, da en muchos casos una tendencia de escalera.</a:t>
            </a:r>
            <a:endParaRPr sz="1200">
              <a:solidFill>
                <a:srgbClr val="212121"/>
              </a:solidFill>
              <a:highlight>
                <a:srgbClr val="FFFFFF"/>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9"/>
          <p:cNvSpPr txBox="1"/>
          <p:nvPr>
            <p:ph type="title"/>
          </p:nvPr>
        </p:nvSpPr>
        <p:spPr>
          <a:xfrm>
            <a:off x="413900" y="21710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AR"/>
              <a:t>Curación: Protección Social</a:t>
            </a:r>
            <a:endParaRPr/>
          </a:p>
        </p:txBody>
      </p:sp>
      <p:pic>
        <p:nvPicPr>
          <p:cNvPr id="299" name="Google Shape;299;p29"/>
          <p:cNvPicPr preferRelativeResize="0"/>
          <p:nvPr/>
        </p:nvPicPr>
        <p:blipFill>
          <a:blip r:embed="rId3">
            <a:alphaModFix/>
          </a:blip>
          <a:stretch>
            <a:fillRect/>
          </a:stretch>
        </p:blipFill>
        <p:spPr>
          <a:xfrm>
            <a:off x="211600" y="1339950"/>
            <a:ext cx="11887201" cy="4083667"/>
          </a:xfrm>
          <a:prstGeom prst="rect">
            <a:avLst/>
          </a:prstGeom>
          <a:noFill/>
          <a:ln>
            <a:noFill/>
          </a:ln>
        </p:spPr>
      </p:pic>
      <p:sp>
        <p:nvSpPr>
          <p:cNvPr id="300" name="Google Shape;300;p29"/>
          <p:cNvSpPr txBox="1"/>
          <p:nvPr/>
        </p:nvSpPr>
        <p:spPr>
          <a:xfrm>
            <a:off x="601925" y="5506125"/>
            <a:ext cx="11199600" cy="12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sz="1500">
                <a:solidFill>
                  <a:srgbClr val="212121"/>
                </a:solidFill>
                <a:highlight>
                  <a:srgbClr val="FFFFFF"/>
                </a:highlight>
                <a:latin typeface="Roboto"/>
                <a:ea typeface="Roboto"/>
                <a:cs typeface="Roboto"/>
                <a:sym typeface="Roboto"/>
              </a:rPr>
              <a:t>La variable desempleo (expresado en porcentaje de participacion de acuerdo al genero en la fuerza laboral) tanto para varones como para mujeres son las variables que presentan datos faltantes en el año 2007, 2015 y 2016. No pareceria ser muy grave ya que para los años que se encuentran cercanos a los nombrados si se dispone de datos. </a:t>
            </a:r>
            <a:r>
              <a:rPr lang="es-AR" sz="1500">
                <a:solidFill>
                  <a:srgbClr val="212121"/>
                </a:solidFill>
                <a:highlight>
                  <a:srgbClr val="FFFFFF"/>
                </a:highlight>
                <a:latin typeface="Roboto"/>
                <a:ea typeface="Roboto"/>
                <a:cs typeface="Roboto"/>
                <a:sym typeface="Roboto"/>
              </a:rPr>
              <a:t>Desempleo</a:t>
            </a:r>
            <a:r>
              <a:rPr lang="es-AR" sz="1500">
                <a:solidFill>
                  <a:srgbClr val="212121"/>
                </a:solidFill>
                <a:highlight>
                  <a:srgbClr val="FFFFFF"/>
                </a:highlight>
                <a:latin typeface="Roboto"/>
                <a:ea typeface="Roboto"/>
                <a:cs typeface="Roboto"/>
                <a:sym typeface="Roboto"/>
              </a:rPr>
              <a:t> total es la otra variable que no presenta datos para los años 2015 y 2016.</a:t>
            </a:r>
            <a:endParaRPr sz="1500">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AR"/>
              <a:t>Curación: Protección Social</a:t>
            </a:r>
            <a:endParaRPr/>
          </a:p>
          <a:p>
            <a:pPr indent="0" lvl="0" marL="0" rtl="0" algn="l">
              <a:spcBef>
                <a:spcPts val="0"/>
              </a:spcBef>
              <a:spcAft>
                <a:spcPts val="0"/>
              </a:spcAft>
              <a:buNone/>
            </a:pPr>
            <a:r>
              <a:t/>
            </a:r>
            <a:endParaRPr/>
          </a:p>
        </p:txBody>
      </p:sp>
      <p:sp>
        <p:nvSpPr>
          <p:cNvPr id="306" name="Google Shape;306;p30"/>
          <p:cNvSpPr txBox="1"/>
          <p:nvPr/>
        </p:nvSpPr>
        <p:spPr>
          <a:xfrm>
            <a:off x="1244525" y="4864750"/>
            <a:ext cx="10755600" cy="11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sz="1800">
                <a:solidFill>
                  <a:srgbClr val="212121"/>
                </a:solidFill>
                <a:highlight>
                  <a:srgbClr val="FFFFFF"/>
                </a:highlight>
                <a:latin typeface="Roboto"/>
                <a:ea typeface="Roboto"/>
                <a:cs typeface="Roboto"/>
                <a:sym typeface="Roboto"/>
              </a:rPr>
              <a:t>Existe muy poca diferencia en los distintos metodos de interpolacion. </a:t>
            </a:r>
            <a:r>
              <a:rPr b="1" lang="es-AR" sz="1800">
                <a:solidFill>
                  <a:srgbClr val="212121"/>
                </a:solidFill>
                <a:highlight>
                  <a:srgbClr val="FFFFFF"/>
                </a:highlight>
                <a:latin typeface="Roboto"/>
                <a:ea typeface="Roboto"/>
                <a:cs typeface="Roboto"/>
                <a:sym typeface="Roboto"/>
              </a:rPr>
              <a:t>Se opta por la solución conservadora lineal.</a:t>
            </a:r>
            <a:endParaRPr b="1" sz="1800">
              <a:latin typeface="Avenir"/>
              <a:ea typeface="Avenir"/>
              <a:cs typeface="Avenir"/>
              <a:sym typeface="Avenir"/>
            </a:endParaRPr>
          </a:p>
        </p:txBody>
      </p:sp>
      <p:pic>
        <p:nvPicPr>
          <p:cNvPr id="307" name="Google Shape;307;p30"/>
          <p:cNvPicPr preferRelativeResize="0"/>
          <p:nvPr/>
        </p:nvPicPr>
        <p:blipFill>
          <a:blip r:embed="rId3">
            <a:alphaModFix/>
          </a:blip>
          <a:stretch>
            <a:fillRect/>
          </a:stretch>
        </p:blipFill>
        <p:spPr>
          <a:xfrm>
            <a:off x="246675" y="1122875"/>
            <a:ext cx="4095075" cy="3286250"/>
          </a:xfrm>
          <a:prstGeom prst="rect">
            <a:avLst/>
          </a:prstGeom>
          <a:noFill/>
          <a:ln>
            <a:noFill/>
          </a:ln>
        </p:spPr>
      </p:pic>
      <p:pic>
        <p:nvPicPr>
          <p:cNvPr id="308" name="Google Shape;308;p30"/>
          <p:cNvPicPr preferRelativeResize="0"/>
          <p:nvPr/>
        </p:nvPicPr>
        <p:blipFill>
          <a:blip r:embed="rId4">
            <a:alphaModFix/>
          </a:blip>
          <a:stretch>
            <a:fillRect/>
          </a:stretch>
        </p:blipFill>
        <p:spPr>
          <a:xfrm>
            <a:off x="4161413" y="1122875"/>
            <a:ext cx="3869174" cy="3286250"/>
          </a:xfrm>
          <a:prstGeom prst="rect">
            <a:avLst/>
          </a:prstGeom>
          <a:noFill/>
          <a:ln>
            <a:noFill/>
          </a:ln>
        </p:spPr>
      </p:pic>
      <p:pic>
        <p:nvPicPr>
          <p:cNvPr id="309" name="Google Shape;309;p30"/>
          <p:cNvPicPr preferRelativeResize="0"/>
          <p:nvPr/>
        </p:nvPicPr>
        <p:blipFill>
          <a:blip r:embed="rId5">
            <a:alphaModFix/>
          </a:blip>
          <a:stretch>
            <a:fillRect/>
          </a:stretch>
        </p:blipFill>
        <p:spPr>
          <a:xfrm>
            <a:off x="8143512" y="1468275"/>
            <a:ext cx="3856613" cy="22393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1"/>
          <p:cNvSpPr txBox="1"/>
          <p:nvPr>
            <p:ph type="title"/>
          </p:nvPr>
        </p:nvSpPr>
        <p:spPr>
          <a:xfrm>
            <a:off x="413900" y="21710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AR"/>
              <a:t>Curación: Ambiente</a:t>
            </a:r>
            <a:endParaRPr/>
          </a:p>
        </p:txBody>
      </p:sp>
      <p:pic>
        <p:nvPicPr>
          <p:cNvPr id="315" name="Google Shape;315;p31"/>
          <p:cNvPicPr preferRelativeResize="0"/>
          <p:nvPr/>
        </p:nvPicPr>
        <p:blipFill>
          <a:blip r:embed="rId3">
            <a:alphaModFix/>
          </a:blip>
          <a:stretch>
            <a:fillRect/>
          </a:stretch>
        </p:blipFill>
        <p:spPr>
          <a:xfrm>
            <a:off x="974425" y="1251175"/>
            <a:ext cx="10243152" cy="3950821"/>
          </a:xfrm>
          <a:prstGeom prst="rect">
            <a:avLst/>
          </a:prstGeom>
          <a:noFill/>
          <a:ln>
            <a:noFill/>
          </a:ln>
        </p:spPr>
      </p:pic>
      <p:sp>
        <p:nvSpPr>
          <p:cNvPr id="316" name="Google Shape;316;p31"/>
          <p:cNvSpPr txBox="1"/>
          <p:nvPr/>
        </p:nvSpPr>
        <p:spPr>
          <a:xfrm>
            <a:off x="288900" y="5358100"/>
            <a:ext cx="11614200" cy="10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sz="1200">
                <a:solidFill>
                  <a:srgbClr val="212121"/>
                </a:solidFill>
                <a:highlight>
                  <a:srgbClr val="FFFFFF"/>
                </a:highlight>
                <a:latin typeface="Roboto"/>
                <a:ea typeface="Roboto"/>
                <a:cs typeface="Roboto"/>
                <a:sym typeface="Roboto"/>
              </a:rPr>
              <a:t>La </a:t>
            </a:r>
            <a:r>
              <a:rPr lang="es-AR" sz="1200">
                <a:solidFill>
                  <a:srgbClr val="212121"/>
                </a:solidFill>
                <a:highlight>
                  <a:srgbClr val="FFFFFF"/>
                </a:highlight>
                <a:latin typeface="Roboto"/>
                <a:ea typeface="Roboto"/>
                <a:cs typeface="Roboto"/>
                <a:sym typeface="Roboto"/>
              </a:rPr>
              <a:t>mayoría</a:t>
            </a:r>
            <a:r>
              <a:rPr lang="es-AR" sz="1200">
                <a:solidFill>
                  <a:srgbClr val="212121"/>
                </a:solidFill>
                <a:highlight>
                  <a:srgbClr val="FFFFFF"/>
                </a:highlight>
                <a:latin typeface="Roboto"/>
                <a:ea typeface="Roboto"/>
                <a:cs typeface="Roboto"/>
                <a:sym typeface="Roboto"/>
              </a:rPr>
              <a:t> de los features no poseen datos para 2018, mientras que un subgrupo de éstos tampoco presenta valores para 2017. No pareciera deberse a un contexto regional en relación al ambiente, sino más bien a una falta de datos debido a que son años muy recientes para los cuales </a:t>
            </a:r>
            <a:r>
              <a:rPr lang="es-AR" sz="1200">
                <a:solidFill>
                  <a:srgbClr val="212121"/>
                </a:solidFill>
                <a:highlight>
                  <a:srgbClr val="FFFFFF"/>
                </a:highlight>
                <a:latin typeface="Roboto"/>
                <a:ea typeface="Roboto"/>
                <a:cs typeface="Roboto"/>
                <a:sym typeface="Roboto"/>
              </a:rPr>
              <a:t>aún</a:t>
            </a:r>
            <a:r>
              <a:rPr lang="es-AR" sz="1200">
                <a:solidFill>
                  <a:srgbClr val="212121"/>
                </a:solidFill>
                <a:highlight>
                  <a:srgbClr val="FFFFFF"/>
                </a:highlight>
                <a:latin typeface="Roboto"/>
                <a:ea typeface="Roboto"/>
                <a:cs typeface="Roboto"/>
                <a:sym typeface="Roboto"/>
              </a:rPr>
              <a:t> no existen estimaciones.</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s-AR" sz="1200">
                <a:solidFill>
                  <a:srgbClr val="212121"/>
                </a:solidFill>
                <a:highlight>
                  <a:srgbClr val="FFFFFF"/>
                </a:highlight>
                <a:latin typeface="Roboto"/>
                <a:ea typeface="Roboto"/>
                <a:cs typeface="Roboto"/>
                <a:sym typeface="Roboto"/>
              </a:rPr>
              <a:t>Tomamos la </a:t>
            </a:r>
            <a:r>
              <a:rPr b="1" lang="es-AR" sz="1200">
                <a:solidFill>
                  <a:srgbClr val="212121"/>
                </a:solidFill>
                <a:highlight>
                  <a:srgbClr val="FFFFFF"/>
                </a:highlight>
                <a:latin typeface="Roboto"/>
                <a:ea typeface="Roboto"/>
                <a:cs typeface="Roboto"/>
                <a:sym typeface="Roboto"/>
              </a:rPr>
              <a:t>media ponderada</a:t>
            </a:r>
            <a:r>
              <a:rPr lang="es-AR" sz="1200">
                <a:solidFill>
                  <a:srgbClr val="212121"/>
                </a:solidFill>
                <a:highlight>
                  <a:srgbClr val="FFFFFF"/>
                </a:highlight>
                <a:latin typeface="Roboto"/>
                <a:ea typeface="Roboto"/>
                <a:cs typeface="Roboto"/>
                <a:sym typeface="Roboto"/>
              </a:rPr>
              <a:t> de los </a:t>
            </a:r>
            <a:r>
              <a:rPr lang="es-AR" sz="1200">
                <a:solidFill>
                  <a:srgbClr val="212121"/>
                </a:solidFill>
                <a:highlight>
                  <a:srgbClr val="FFFFFF"/>
                </a:highlight>
                <a:latin typeface="Roboto"/>
                <a:ea typeface="Roboto"/>
                <a:cs typeface="Roboto"/>
                <a:sym typeface="Roboto"/>
              </a:rPr>
              <a:t>últimos</a:t>
            </a:r>
            <a:r>
              <a:rPr lang="es-AR" sz="1200">
                <a:solidFill>
                  <a:srgbClr val="212121"/>
                </a:solidFill>
                <a:highlight>
                  <a:srgbClr val="FFFFFF"/>
                </a:highlight>
                <a:latin typeface="Roboto"/>
                <a:ea typeface="Roboto"/>
                <a:cs typeface="Roboto"/>
                <a:sym typeface="Roboto"/>
              </a:rPr>
              <a:t> tres años, con distinto peso cada uno de manera de dar mayor importancia al dato mas reciente. Lo hicimos primero para 2017 y luego para el año 2018.</a:t>
            </a:r>
            <a:endParaRPr sz="1200">
              <a:solidFill>
                <a:srgbClr val="212121"/>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1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7" name="Google Shape;117;p14"/>
          <p:cNvSpPr/>
          <p:nvPr/>
        </p:nvSpPr>
        <p:spPr>
          <a:xfrm>
            <a:off x="0" y="1"/>
            <a:ext cx="4512467" cy="6858000"/>
          </a:xfrm>
          <a:custGeom>
            <a:rect b="b" l="l" r="r" t="t"/>
            <a:pathLst>
              <a:path extrusionOk="0" h="6858000" w="4512467">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8" name="Google Shape;118;p14"/>
          <p:cNvSpPr txBox="1"/>
          <p:nvPr>
            <p:ph type="title"/>
          </p:nvPr>
        </p:nvSpPr>
        <p:spPr>
          <a:xfrm>
            <a:off x="838200" y="643467"/>
            <a:ext cx="2951205" cy="557106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000"/>
              <a:buFont typeface="Aharoni"/>
              <a:buNone/>
            </a:pPr>
            <a:r>
              <a:rPr lang="es-AR">
                <a:solidFill>
                  <a:srgbClr val="FFFFFF"/>
                </a:solidFill>
              </a:rPr>
              <a:t>RUTA</a:t>
            </a:r>
            <a:endParaRPr/>
          </a:p>
        </p:txBody>
      </p:sp>
      <p:grpSp>
        <p:nvGrpSpPr>
          <p:cNvPr id="119" name="Google Shape;119;p14"/>
          <p:cNvGrpSpPr/>
          <p:nvPr/>
        </p:nvGrpSpPr>
        <p:grpSpPr>
          <a:xfrm>
            <a:off x="5207640" y="643466"/>
            <a:ext cx="6291714" cy="5528945"/>
            <a:chOff x="0" y="0"/>
            <a:chExt cx="6291714" cy="5528945"/>
          </a:xfrm>
        </p:grpSpPr>
        <p:sp>
          <p:nvSpPr>
            <p:cNvPr id="120" name="Google Shape;120;p14"/>
            <p:cNvSpPr/>
            <p:nvPr/>
          </p:nvSpPr>
          <p:spPr>
            <a:xfrm>
              <a:off x="0" y="0"/>
              <a:ext cx="6291714" cy="76236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230615" y="173321"/>
              <a:ext cx="419301" cy="419301"/>
            </a:xfrm>
            <a:prstGeom prst="rect">
              <a:avLst/>
            </a:prstGeom>
            <a:blipFill rotWithShape="1">
              <a:blip r:embed="rId3">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880533" y="1789"/>
              <a:ext cx="5411180" cy="76236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txBox="1"/>
            <p:nvPr/>
          </p:nvSpPr>
          <p:spPr>
            <a:xfrm>
              <a:off x="880533" y="1789"/>
              <a:ext cx="5411180" cy="762366"/>
            </a:xfrm>
            <a:prstGeom prst="rect">
              <a:avLst/>
            </a:prstGeom>
            <a:noFill/>
            <a:ln>
              <a:noFill/>
            </a:ln>
          </p:spPr>
          <p:txBody>
            <a:bodyPr anchorCtr="0" anchor="ctr" bIns="80675" lIns="80675" spcFirstLastPara="1" rIns="80675" wrap="square" tIns="80675">
              <a:noAutofit/>
            </a:bodyPr>
            <a:lstStyle/>
            <a:p>
              <a:pPr indent="0" lvl="0" marL="0" marR="0" rtl="0" algn="l">
                <a:lnSpc>
                  <a:spcPct val="100000"/>
                </a:lnSpc>
                <a:spcBef>
                  <a:spcPts val="0"/>
                </a:spcBef>
                <a:spcAft>
                  <a:spcPts val="0"/>
                </a:spcAft>
                <a:buClr>
                  <a:schemeClr val="dk1"/>
                </a:buClr>
                <a:buSzPts val="1900"/>
                <a:buFont typeface="Avenir"/>
                <a:buNone/>
              </a:pPr>
              <a:r>
                <a:rPr b="1" i="0" lang="es-AR" sz="1900" u="none" cap="none" strike="noStrike">
                  <a:solidFill>
                    <a:schemeClr val="dk1"/>
                  </a:solidFill>
                  <a:latin typeface="Avenir"/>
                  <a:ea typeface="Avenir"/>
                  <a:cs typeface="Avenir"/>
                  <a:sym typeface="Avenir"/>
                </a:rPr>
                <a:t>Problemática</a:t>
              </a:r>
              <a:endParaRPr b="0" i="0" sz="1900" u="none" cap="none" strike="noStrike">
                <a:solidFill>
                  <a:schemeClr val="dk1"/>
                </a:solidFill>
                <a:latin typeface="Avenir"/>
                <a:ea typeface="Avenir"/>
                <a:cs typeface="Avenir"/>
                <a:sym typeface="Avenir"/>
              </a:endParaRPr>
            </a:p>
          </p:txBody>
        </p:sp>
        <p:sp>
          <p:nvSpPr>
            <p:cNvPr id="124" name="Google Shape;124;p14"/>
            <p:cNvSpPr/>
            <p:nvPr/>
          </p:nvSpPr>
          <p:spPr>
            <a:xfrm>
              <a:off x="0" y="954747"/>
              <a:ext cx="6291714" cy="76236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143027" y="1126279"/>
              <a:ext cx="419301" cy="419301"/>
            </a:xfrm>
            <a:prstGeom prst="rect">
              <a:avLst/>
            </a:prstGeom>
            <a:blipFill rotWithShape="1">
              <a:blip r:embed="rId4">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880533" y="954747"/>
              <a:ext cx="5411180" cy="76236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txBox="1"/>
            <p:nvPr/>
          </p:nvSpPr>
          <p:spPr>
            <a:xfrm>
              <a:off x="880533" y="954747"/>
              <a:ext cx="5411180" cy="762366"/>
            </a:xfrm>
            <a:prstGeom prst="rect">
              <a:avLst/>
            </a:prstGeom>
            <a:noFill/>
            <a:ln>
              <a:noFill/>
            </a:ln>
          </p:spPr>
          <p:txBody>
            <a:bodyPr anchorCtr="0" anchor="ctr" bIns="80675" lIns="80675" spcFirstLastPara="1" rIns="80675" wrap="square" tIns="80675">
              <a:noAutofit/>
            </a:bodyPr>
            <a:lstStyle/>
            <a:p>
              <a:pPr indent="0" lvl="0" marL="0" marR="0" rtl="0" algn="l">
                <a:lnSpc>
                  <a:spcPct val="100000"/>
                </a:lnSpc>
                <a:spcBef>
                  <a:spcPts val="0"/>
                </a:spcBef>
                <a:spcAft>
                  <a:spcPts val="0"/>
                </a:spcAft>
                <a:buClr>
                  <a:schemeClr val="dk1"/>
                </a:buClr>
                <a:buSzPts val="1900"/>
                <a:buFont typeface="Avenir"/>
                <a:buNone/>
              </a:pPr>
              <a:r>
                <a:rPr b="1" i="0" lang="es-AR" sz="1900" u="none" cap="none" strike="noStrike">
                  <a:solidFill>
                    <a:schemeClr val="dk1"/>
                  </a:solidFill>
                  <a:latin typeface="Avenir"/>
                  <a:ea typeface="Avenir"/>
                  <a:cs typeface="Avenir"/>
                  <a:sym typeface="Avenir"/>
                </a:rPr>
                <a:t>Análisis Exploratorio</a:t>
              </a:r>
              <a:endParaRPr b="1" i="0" sz="1900" u="none" cap="none" strike="noStrike">
                <a:solidFill>
                  <a:schemeClr val="dk1"/>
                </a:solidFill>
                <a:latin typeface="Avenir"/>
                <a:ea typeface="Avenir"/>
                <a:cs typeface="Avenir"/>
                <a:sym typeface="Avenir"/>
              </a:endParaRPr>
            </a:p>
          </p:txBody>
        </p:sp>
        <p:sp>
          <p:nvSpPr>
            <p:cNvPr id="128" name="Google Shape;128;p14"/>
            <p:cNvSpPr/>
            <p:nvPr/>
          </p:nvSpPr>
          <p:spPr>
            <a:xfrm>
              <a:off x="0" y="1907712"/>
              <a:ext cx="6291714" cy="76236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230615" y="2079237"/>
              <a:ext cx="419301" cy="419301"/>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880533" y="1907705"/>
              <a:ext cx="5411180" cy="76236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txBox="1"/>
            <p:nvPr/>
          </p:nvSpPr>
          <p:spPr>
            <a:xfrm>
              <a:off x="880533" y="1907705"/>
              <a:ext cx="5411180" cy="762366"/>
            </a:xfrm>
            <a:prstGeom prst="rect">
              <a:avLst/>
            </a:prstGeom>
            <a:noFill/>
            <a:ln>
              <a:noFill/>
            </a:ln>
          </p:spPr>
          <p:txBody>
            <a:bodyPr anchorCtr="0" anchor="ctr" bIns="80675" lIns="80675" spcFirstLastPara="1" rIns="80675" wrap="square" tIns="80675">
              <a:noAutofit/>
            </a:bodyPr>
            <a:lstStyle/>
            <a:p>
              <a:pPr indent="0" lvl="0" marL="0" marR="0" rtl="0" algn="l">
                <a:lnSpc>
                  <a:spcPct val="100000"/>
                </a:lnSpc>
                <a:spcBef>
                  <a:spcPts val="0"/>
                </a:spcBef>
                <a:spcAft>
                  <a:spcPts val="0"/>
                </a:spcAft>
                <a:buClr>
                  <a:schemeClr val="dk1"/>
                </a:buClr>
                <a:buSzPts val="1900"/>
                <a:buFont typeface="Avenir"/>
                <a:buNone/>
              </a:pPr>
              <a:r>
                <a:rPr b="1" i="0" lang="es-AR" sz="1900" u="none" cap="none" strike="noStrike">
                  <a:solidFill>
                    <a:schemeClr val="dk1"/>
                  </a:solidFill>
                  <a:latin typeface="Avenir"/>
                  <a:ea typeface="Avenir"/>
                  <a:cs typeface="Avenir"/>
                  <a:sym typeface="Avenir"/>
                </a:rPr>
                <a:t>Curación</a:t>
              </a:r>
              <a:endParaRPr b="1" i="0" sz="1900" u="none" cap="none" strike="noStrike">
                <a:solidFill>
                  <a:schemeClr val="dk1"/>
                </a:solidFill>
                <a:latin typeface="Avenir"/>
                <a:ea typeface="Avenir"/>
                <a:cs typeface="Avenir"/>
                <a:sym typeface="Avenir"/>
              </a:endParaRPr>
            </a:p>
          </p:txBody>
        </p:sp>
        <p:sp>
          <p:nvSpPr>
            <p:cNvPr id="132" name="Google Shape;132;p14"/>
            <p:cNvSpPr/>
            <p:nvPr/>
          </p:nvSpPr>
          <p:spPr>
            <a:xfrm>
              <a:off x="0" y="2860663"/>
              <a:ext cx="6291714" cy="76236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230615" y="3032195"/>
              <a:ext cx="419301" cy="419301"/>
            </a:xfrm>
            <a:prstGeom prst="rect">
              <a:avLst/>
            </a:prstGeom>
            <a:blipFill rotWithShape="1">
              <a:blip r:embed="rId6">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880533" y="2860663"/>
              <a:ext cx="2831271" cy="76236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txBox="1"/>
            <p:nvPr/>
          </p:nvSpPr>
          <p:spPr>
            <a:xfrm>
              <a:off x="880533" y="2860663"/>
              <a:ext cx="2831271" cy="762366"/>
            </a:xfrm>
            <a:prstGeom prst="rect">
              <a:avLst/>
            </a:prstGeom>
            <a:noFill/>
            <a:ln>
              <a:noFill/>
            </a:ln>
          </p:spPr>
          <p:txBody>
            <a:bodyPr anchorCtr="0" anchor="ctr" bIns="80675" lIns="80675" spcFirstLastPara="1" rIns="80675" wrap="square" tIns="80675">
              <a:noAutofit/>
            </a:bodyPr>
            <a:lstStyle/>
            <a:p>
              <a:pPr indent="0" lvl="0" marL="0" marR="0" rtl="0" algn="l">
                <a:lnSpc>
                  <a:spcPct val="100000"/>
                </a:lnSpc>
                <a:spcBef>
                  <a:spcPts val="0"/>
                </a:spcBef>
                <a:spcAft>
                  <a:spcPts val="0"/>
                </a:spcAft>
                <a:buClr>
                  <a:schemeClr val="dk1"/>
                </a:buClr>
                <a:buSzPts val="1900"/>
                <a:buFont typeface="Avenir"/>
                <a:buNone/>
              </a:pPr>
              <a:r>
                <a:rPr b="1" i="0" lang="es-AR" sz="1900" u="none" cap="none" strike="noStrike">
                  <a:solidFill>
                    <a:schemeClr val="dk1"/>
                  </a:solidFill>
                  <a:latin typeface="Avenir"/>
                  <a:ea typeface="Avenir"/>
                  <a:cs typeface="Avenir"/>
                  <a:sym typeface="Avenir"/>
                </a:rPr>
                <a:t>Modelos</a:t>
              </a:r>
              <a:endParaRPr b="1" i="0" sz="1900" u="none" cap="none" strike="noStrike">
                <a:solidFill>
                  <a:schemeClr val="dk1"/>
                </a:solidFill>
                <a:latin typeface="Avenir"/>
                <a:ea typeface="Avenir"/>
                <a:cs typeface="Avenir"/>
                <a:sym typeface="Avenir"/>
              </a:endParaRPr>
            </a:p>
          </p:txBody>
        </p:sp>
        <p:sp>
          <p:nvSpPr>
            <p:cNvPr id="136" name="Google Shape;136;p14"/>
            <p:cNvSpPr/>
            <p:nvPr/>
          </p:nvSpPr>
          <p:spPr>
            <a:xfrm>
              <a:off x="3711804" y="2860663"/>
              <a:ext cx="2579909" cy="76236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txBox="1"/>
            <p:nvPr/>
          </p:nvSpPr>
          <p:spPr>
            <a:xfrm>
              <a:off x="3711804" y="2860663"/>
              <a:ext cx="2579909" cy="762366"/>
            </a:xfrm>
            <a:prstGeom prst="rect">
              <a:avLst/>
            </a:prstGeom>
            <a:noFill/>
            <a:ln>
              <a:noFill/>
            </a:ln>
          </p:spPr>
          <p:txBody>
            <a:bodyPr anchorCtr="0" anchor="ctr" bIns="80675" lIns="80675" spcFirstLastPara="1" rIns="80675" wrap="square" tIns="80675">
              <a:noAutofit/>
            </a:bodyPr>
            <a:lstStyle/>
            <a:p>
              <a:pPr indent="0" lvl="0" marL="0" marR="0" rtl="0" algn="l">
                <a:lnSpc>
                  <a:spcPct val="100000"/>
                </a:lnSpc>
                <a:spcBef>
                  <a:spcPts val="0"/>
                </a:spcBef>
                <a:spcAft>
                  <a:spcPts val="0"/>
                </a:spcAft>
                <a:buClr>
                  <a:schemeClr val="dk1"/>
                </a:buClr>
                <a:buSzPts val="1500"/>
                <a:buFont typeface="Avenir"/>
                <a:buNone/>
              </a:pPr>
              <a:r>
                <a:rPr b="0" i="0" lang="es-AR" sz="1500" u="none" cap="none" strike="noStrike">
                  <a:solidFill>
                    <a:schemeClr val="dk1"/>
                  </a:solidFill>
                  <a:latin typeface="Avenir"/>
                  <a:ea typeface="Avenir"/>
                  <a:cs typeface="Avenir"/>
                  <a:sym typeface="Avenir"/>
                </a:rPr>
                <a:t>División Train-Test</a:t>
              </a:r>
              <a:endParaRPr b="0" i="0" sz="1500" u="none" cap="none" strike="noStrike">
                <a:solidFill>
                  <a:schemeClr val="dk1"/>
                </a:solidFill>
                <a:latin typeface="Avenir"/>
                <a:ea typeface="Avenir"/>
                <a:cs typeface="Avenir"/>
                <a:sym typeface="Avenir"/>
              </a:endParaRPr>
            </a:p>
            <a:p>
              <a:pPr indent="0" lvl="0" marL="0" marR="0" rtl="0" algn="l">
                <a:lnSpc>
                  <a:spcPct val="100000"/>
                </a:lnSpc>
                <a:spcBef>
                  <a:spcPts val="525"/>
                </a:spcBef>
                <a:spcAft>
                  <a:spcPts val="0"/>
                </a:spcAft>
                <a:buClr>
                  <a:schemeClr val="dk1"/>
                </a:buClr>
                <a:buSzPts val="1500"/>
                <a:buFont typeface="Avenir"/>
                <a:buNone/>
              </a:pPr>
              <a:r>
                <a:rPr b="0" i="0" lang="es-AR" sz="1500" u="none" cap="none" strike="noStrike">
                  <a:solidFill>
                    <a:schemeClr val="dk1"/>
                  </a:solidFill>
                  <a:latin typeface="Avenir"/>
                  <a:ea typeface="Avenir"/>
                  <a:cs typeface="Avenir"/>
                  <a:sym typeface="Avenir"/>
                </a:rPr>
                <a:t>Supervisados</a:t>
              </a:r>
              <a:endParaRPr b="0" i="0" sz="1500" u="none" cap="none" strike="noStrike">
                <a:solidFill>
                  <a:schemeClr val="dk1"/>
                </a:solidFill>
                <a:latin typeface="Avenir"/>
                <a:ea typeface="Avenir"/>
                <a:cs typeface="Avenir"/>
                <a:sym typeface="Avenir"/>
              </a:endParaRPr>
            </a:p>
          </p:txBody>
        </p:sp>
        <p:sp>
          <p:nvSpPr>
            <p:cNvPr id="138" name="Google Shape;138;p14"/>
            <p:cNvSpPr/>
            <p:nvPr/>
          </p:nvSpPr>
          <p:spPr>
            <a:xfrm>
              <a:off x="0" y="3808269"/>
              <a:ext cx="6291714" cy="76236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230615" y="3985153"/>
              <a:ext cx="419301" cy="419301"/>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a:off x="880533" y="3813621"/>
              <a:ext cx="2831271" cy="76236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txBox="1"/>
            <p:nvPr/>
          </p:nvSpPr>
          <p:spPr>
            <a:xfrm>
              <a:off x="880533" y="3813621"/>
              <a:ext cx="2831271" cy="762366"/>
            </a:xfrm>
            <a:prstGeom prst="rect">
              <a:avLst/>
            </a:prstGeom>
            <a:noFill/>
            <a:ln>
              <a:noFill/>
            </a:ln>
          </p:spPr>
          <p:txBody>
            <a:bodyPr anchorCtr="0" anchor="ctr" bIns="80675" lIns="80675" spcFirstLastPara="1" rIns="80675" wrap="square" tIns="80675">
              <a:noAutofit/>
            </a:bodyPr>
            <a:lstStyle/>
            <a:p>
              <a:pPr indent="0" lvl="0" marL="0" marR="0" rtl="0" algn="l">
                <a:lnSpc>
                  <a:spcPct val="100000"/>
                </a:lnSpc>
                <a:spcBef>
                  <a:spcPts val="0"/>
                </a:spcBef>
                <a:spcAft>
                  <a:spcPts val="0"/>
                </a:spcAft>
                <a:buClr>
                  <a:schemeClr val="dk1"/>
                </a:buClr>
                <a:buSzPts val="1900"/>
                <a:buFont typeface="Avenir"/>
                <a:buNone/>
              </a:pPr>
              <a:r>
                <a:rPr b="1" i="0" lang="es-AR" sz="1900" u="none" cap="none" strike="noStrike">
                  <a:solidFill>
                    <a:schemeClr val="dk1"/>
                  </a:solidFill>
                  <a:latin typeface="Avenir"/>
                  <a:ea typeface="Avenir"/>
                  <a:cs typeface="Avenir"/>
                  <a:sym typeface="Avenir"/>
                </a:rPr>
                <a:t>Próximos Pasos</a:t>
              </a:r>
              <a:endParaRPr b="0" i="0" sz="1900" u="none" cap="none" strike="noStrike">
                <a:solidFill>
                  <a:schemeClr val="dk1"/>
                </a:solidFill>
                <a:latin typeface="Avenir"/>
                <a:ea typeface="Avenir"/>
                <a:cs typeface="Avenir"/>
                <a:sym typeface="Avenir"/>
              </a:endParaRPr>
            </a:p>
          </p:txBody>
        </p:sp>
        <p:sp>
          <p:nvSpPr>
            <p:cNvPr id="142" name="Google Shape;142;p14"/>
            <p:cNvSpPr/>
            <p:nvPr/>
          </p:nvSpPr>
          <p:spPr>
            <a:xfrm>
              <a:off x="3711804" y="3813621"/>
              <a:ext cx="2579909" cy="76236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txBox="1"/>
            <p:nvPr/>
          </p:nvSpPr>
          <p:spPr>
            <a:xfrm>
              <a:off x="3711804" y="3813621"/>
              <a:ext cx="2579909" cy="762366"/>
            </a:xfrm>
            <a:prstGeom prst="rect">
              <a:avLst/>
            </a:prstGeom>
            <a:noFill/>
            <a:ln>
              <a:noFill/>
            </a:ln>
          </p:spPr>
          <p:txBody>
            <a:bodyPr anchorCtr="0" anchor="ctr" bIns="80675" lIns="80675" spcFirstLastPara="1" rIns="80675" wrap="square" tIns="80675">
              <a:noAutofit/>
            </a:bodyPr>
            <a:lstStyle/>
            <a:p>
              <a:pPr indent="0" lvl="0" marL="0" marR="0" rtl="0" algn="l">
                <a:lnSpc>
                  <a:spcPct val="100000"/>
                </a:lnSpc>
                <a:spcBef>
                  <a:spcPts val="0"/>
                </a:spcBef>
                <a:spcAft>
                  <a:spcPts val="0"/>
                </a:spcAft>
                <a:buClr>
                  <a:schemeClr val="dk1"/>
                </a:buClr>
                <a:buSzPts val="1500"/>
                <a:buFont typeface="Avenir"/>
                <a:buNone/>
              </a:pPr>
              <a:r>
                <a:rPr b="0" i="0" lang="es-AR" sz="1500" u="none" cap="none" strike="noStrike">
                  <a:solidFill>
                    <a:schemeClr val="dk1"/>
                  </a:solidFill>
                  <a:latin typeface="Avenir"/>
                  <a:ea typeface="Avenir"/>
                  <a:cs typeface="Avenir"/>
                  <a:sym typeface="Avenir"/>
                </a:rPr>
                <a:t>No supervisados</a:t>
              </a:r>
              <a:endParaRPr b="0" i="0" sz="1500" u="none" cap="none" strike="noStrike">
                <a:solidFill>
                  <a:schemeClr val="dk1"/>
                </a:solidFill>
                <a:latin typeface="Avenir"/>
                <a:ea typeface="Avenir"/>
                <a:cs typeface="Avenir"/>
                <a:sym typeface="Avenir"/>
              </a:endParaRPr>
            </a:p>
          </p:txBody>
        </p:sp>
        <p:sp>
          <p:nvSpPr>
            <p:cNvPr id="144" name="Google Shape;144;p14"/>
            <p:cNvSpPr/>
            <p:nvPr/>
          </p:nvSpPr>
          <p:spPr>
            <a:xfrm>
              <a:off x="0" y="4766579"/>
              <a:ext cx="6291714" cy="762366"/>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230615" y="4938111"/>
              <a:ext cx="419301" cy="419301"/>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880533" y="4766579"/>
              <a:ext cx="5411180" cy="76236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txBox="1"/>
            <p:nvPr/>
          </p:nvSpPr>
          <p:spPr>
            <a:xfrm>
              <a:off x="880533" y="4766579"/>
              <a:ext cx="5411180" cy="762366"/>
            </a:xfrm>
            <a:prstGeom prst="rect">
              <a:avLst/>
            </a:prstGeom>
            <a:noFill/>
            <a:ln>
              <a:noFill/>
            </a:ln>
          </p:spPr>
          <p:txBody>
            <a:bodyPr anchorCtr="0" anchor="ctr" bIns="80675" lIns="80675" spcFirstLastPara="1" rIns="80675" wrap="square" tIns="80675">
              <a:noAutofit/>
            </a:bodyPr>
            <a:lstStyle/>
            <a:p>
              <a:pPr indent="0" lvl="0" marL="0" marR="0" rtl="0" algn="l">
                <a:lnSpc>
                  <a:spcPct val="100000"/>
                </a:lnSpc>
                <a:spcBef>
                  <a:spcPts val="0"/>
                </a:spcBef>
                <a:spcAft>
                  <a:spcPts val="0"/>
                </a:spcAft>
                <a:buClr>
                  <a:schemeClr val="dk1"/>
                </a:buClr>
                <a:buSzPts val="1900"/>
                <a:buFont typeface="Avenir"/>
                <a:buNone/>
              </a:pPr>
              <a:r>
                <a:rPr b="1" i="0" lang="es-AR" sz="1900" u="none" cap="none" strike="noStrike">
                  <a:solidFill>
                    <a:schemeClr val="dk1"/>
                  </a:solidFill>
                  <a:latin typeface="Avenir"/>
                  <a:ea typeface="Avenir"/>
                  <a:cs typeface="Avenir"/>
                  <a:sym typeface="Avenir"/>
                </a:rPr>
                <a:t>Conclusiones</a:t>
              </a:r>
              <a:endParaRPr b="0" i="0" sz="1900" u="none" cap="none" strike="noStrike">
                <a:solidFill>
                  <a:schemeClr val="dk1"/>
                </a:solidFill>
                <a:latin typeface="Avenir"/>
                <a:ea typeface="Avenir"/>
                <a:cs typeface="Avenir"/>
                <a:sym typeface="Aveni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0" name="Shape 320"/>
        <p:cNvGrpSpPr/>
        <p:nvPr/>
      </p:nvGrpSpPr>
      <p:grpSpPr>
        <a:xfrm>
          <a:off x="0" y="0"/>
          <a:ext cx="0" cy="0"/>
          <a:chOff x="0" y="0"/>
          <a:chExt cx="0" cy="0"/>
        </a:xfrm>
      </p:grpSpPr>
      <p:sp>
        <p:nvSpPr>
          <p:cNvPr id="321" name="Google Shape;321;p32"/>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22" name="Google Shape;322;p32"/>
          <p:cNvSpPr/>
          <p:nvPr/>
        </p:nvSpPr>
        <p:spPr>
          <a:xfrm flipH="1">
            <a:off x="555710" y="106482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323" name="Google Shape;323;p32"/>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24" name="Google Shape;324;p32"/>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325" name="Google Shape;325;p32"/>
          <p:cNvSpPr/>
          <p:nvPr/>
        </p:nvSpPr>
        <p:spPr>
          <a:xfrm>
            <a:off x="2769476" y="220196"/>
            <a:ext cx="9422524" cy="6637806"/>
          </a:xfrm>
          <a:custGeom>
            <a:rect b="b" l="l" r="r" t="t"/>
            <a:pathLst>
              <a:path extrusionOk="0" h="5770597" w="819150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26" name="Google Shape;326;p32"/>
          <p:cNvSpPr txBox="1"/>
          <p:nvPr>
            <p:ph type="title"/>
          </p:nvPr>
        </p:nvSpPr>
        <p:spPr>
          <a:xfrm>
            <a:off x="4038600" y="1939159"/>
            <a:ext cx="7644627" cy="2751086"/>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dk1"/>
              </a:buClr>
              <a:buSzPts val="6000"/>
              <a:buFont typeface="Aharoni"/>
              <a:buNone/>
            </a:pPr>
            <a:r>
              <a:rPr lang="es-AR" sz="6000">
                <a:solidFill>
                  <a:schemeClr val="dk1"/>
                </a:solidFill>
                <a:latin typeface="Aharoni"/>
                <a:ea typeface="Aharoni"/>
                <a:cs typeface="Aharoni"/>
                <a:sym typeface="Aharoni"/>
              </a:rPr>
              <a:t>Modelos</a:t>
            </a:r>
            <a:endParaRPr/>
          </a:p>
        </p:txBody>
      </p:sp>
      <p:sp>
        <p:nvSpPr>
          <p:cNvPr id="327" name="Google Shape;327;p32"/>
          <p:cNvSpPr/>
          <p:nvPr/>
        </p:nvSpPr>
        <p:spPr>
          <a:xfrm>
            <a:off x="1758029" y="3334786"/>
            <a:ext cx="1942241" cy="1889551"/>
          </a:xfrm>
          <a:prstGeom prst="ellipse">
            <a:avLst/>
          </a:prstGeom>
          <a:solidFill>
            <a:srgbClr val="9871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28" name="Google Shape;328;p32"/>
          <p:cNvSpPr/>
          <p:nvPr/>
        </p:nvSpPr>
        <p:spPr>
          <a:xfrm rot="-3079828">
            <a:off x="1474479" y="1096414"/>
            <a:ext cx="2987899" cy="2987899"/>
          </a:xfrm>
          <a:prstGeom prst="arc">
            <a:avLst>
              <a:gd fmla="val 14455503" name="adj1"/>
              <a:gd fmla="val 227775" name="adj2"/>
            </a:avLst>
          </a:prstGeom>
          <a:noFill/>
          <a:ln cap="rnd" cmpd="sng" w="127000">
            <a:solidFill>
              <a:srgbClr val="98715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haroni"/>
              <a:buNone/>
            </a:pPr>
            <a:r>
              <a:rPr lang="es-AR"/>
              <a:t>Modelos</a:t>
            </a:r>
            <a:endParaRPr/>
          </a:p>
        </p:txBody>
      </p:sp>
      <p:sp>
        <p:nvSpPr>
          <p:cNvPr id="334" name="Google Shape;334;p33"/>
          <p:cNvSpPr txBox="1"/>
          <p:nvPr>
            <p:ph idx="1" type="body"/>
          </p:nvPr>
        </p:nvSpPr>
        <p:spPr>
          <a:xfrm>
            <a:off x="679174" y="1477756"/>
            <a:ext cx="10515600" cy="38598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s-AR"/>
              <a:t>Países a considerar: </a:t>
            </a:r>
            <a:r>
              <a:rPr b="1" lang="es-AR"/>
              <a:t>Brasil</a:t>
            </a:r>
            <a:r>
              <a:rPr lang="es-AR"/>
              <a:t>, </a:t>
            </a:r>
            <a:r>
              <a:rPr b="1" lang="es-AR"/>
              <a:t>Uruguay</a:t>
            </a:r>
            <a:r>
              <a:rPr lang="es-AR"/>
              <a:t>, </a:t>
            </a:r>
            <a:r>
              <a:rPr b="1" lang="es-AR"/>
              <a:t>Paraguay </a:t>
            </a:r>
            <a:r>
              <a:rPr lang="es-AR"/>
              <a:t>y </a:t>
            </a:r>
            <a:r>
              <a:rPr b="1" lang="es-AR"/>
              <a:t>Argentina</a:t>
            </a:r>
            <a:endParaRPr/>
          </a:p>
          <a:p>
            <a:pPr indent="-228600" lvl="0" marL="228600" rtl="0" algn="l">
              <a:lnSpc>
                <a:spcPct val="90000"/>
              </a:lnSpc>
              <a:spcBef>
                <a:spcPts val="1000"/>
              </a:spcBef>
              <a:spcAft>
                <a:spcPts val="0"/>
              </a:spcAft>
              <a:buClr>
                <a:schemeClr val="dk1"/>
              </a:buClr>
              <a:buSzPts val="2800"/>
              <a:buChar char="•"/>
            </a:pPr>
            <a:r>
              <a:rPr lang="es-AR"/>
              <a:t>Período de </a:t>
            </a:r>
            <a:r>
              <a:rPr b="1" lang="es-AR"/>
              <a:t>1990</a:t>
            </a:r>
            <a:r>
              <a:rPr lang="es-AR"/>
              <a:t> a </a:t>
            </a:r>
            <a:r>
              <a:rPr b="1" lang="es-AR"/>
              <a:t>2018</a:t>
            </a:r>
            <a:endParaRPr/>
          </a:p>
          <a:p>
            <a:pPr indent="-228600" lvl="0" marL="228600" rtl="0" algn="l">
              <a:lnSpc>
                <a:spcPct val="90000"/>
              </a:lnSpc>
              <a:spcBef>
                <a:spcPts val="1000"/>
              </a:spcBef>
              <a:spcAft>
                <a:spcPts val="0"/>
              </a:spcAft>
              <a:buClr>
                <a:schemeClr val="dk1"/>
              </a:buClr>
              <a:buSzPts val="2800"/>
              <a:buChar char="•"/>
            </a:pPr>
            <a:r>
              <a:rPr lang="es-AR"/>
              <a:t>Variable target:</a:t>
            </a:r>
            <a:r>
              <a:rPr b="1" lang="es-AR"/>
              <a:t> Índice de Gini</a:t>
            </a:r>
            <a:endParaRPr/>
          </a:p>
          <a:p>
            <a:pPr indent="-228600" lvl="0" marL="228600" rtl="0" algn="l">
              <a:lnSpc>
                <a:spcPct val="90000"/>
              </a:lnSpc>
              <a:spcBef>
                <a:spcPts val="1000"/>
              </a:spcBef>
              <a:spcAft>
                <a:spcPts val="0"/>
              </a:spcAft>
              <a:buClr>
                <a:schemeClr val="dk1"/>
              </a:buClr>
              <a:buSzPts val="2800"/>
              <a:buChar char="•"/>
            </a:pPr>
            <a:r>
              <a:rPr lang="es-AR"/>
              <a:t>Variables Independientes: </a:t>
            </a:r>
            <a:r>
              <a:rPr b="1" i="0" lang="es-AR" sz="2000">
                <a:solidFill>
                  <a:srgbClr val="212121"/>
                </a:solidFill>
                <a:latin typeface="Roboto"/>
                <a:ea typeface="Roboto"/>
                <a:cs typeface="Roboto"/>
                <a:sym typeface="Roboto"/>
              </a:rPr>
              <a:t>Brecha de pobreza a 1,90 por día (2011 PPA), Tasa de incidencia de la pobreza, sobre la base de 1,90 por día (2011 PPA)</a:t>
            </a:r>
            <a:r>
              <a:rPr lang="es-AR" sz="2000">
                <a:solidFill>
                  <a:srgbClr val="212121"/>
                </a:solidFill>
                <a:latin typeface="Roboto"/>
                <a:ea typeface="Roboto"/>
                <a:cs typeface="Roboto"/>
                <a:sym typeface="Roboto"/>
              </a:rPr>
              <a:t>, </a:t>
            </a:r>
            <a:r>
              <a:rPr b="1" i="0" lang="es-AR" sz="2000">
                <a:solidFill>
                  <a:srgbClr val="212121"/>
                </a:solidFill>
                <a:latin typeface="Roboto"/>
                <a:ea typeface="Roboto"/>
                <a:cs typeface="Roboto"/>
                <a:sym typeface="Roboto"/>
              </a:rPr>
              <a:t>Desempleo, total (% de participación total en la fuerza laboral)</a:t>
            </a:r>
            <a:r>
              <a:rPr lang="es-AR" sz="2000">
                <a:solidFill>
                  <a:srgbClr val="212121"/>
                </a:solidFill>
                <a:latin typeface="Roboto"/>
                <a:ea typeface="Roboto"/>
                <a:cs typeface="Roboto"/>
                <a:sym typeface="Roboto"/>
              </a:rPr>
              <a:t>, </a:t>
            </a:r>
            <a:r>
              <a:rPr b="1" i="0" lang="es-AR" sz="2000">
                <a:solidFill>
                  <a:srgbClr val="212121"/>
                </a:solidFill>
                <a:latin typeface="Roboto"/>
                <a:ea typeface="Roboto"/>
                <a:cs typeface="Roboto"/>
                <a:sym typeface="Roboto"/>
              </a:rPr>
              <a:t>Población activa, total</a:t>
            </a:r>
            <a:r>
              <a:rPr lang="es-AR" sz="2000">
                <a:solidFill>
                  <a:srgbClr val="212121"/>
                </a:solidFill>
                <a:latin typeface="Roboto"/>
                <a:ea typeface="Roboto"/>
                <a:cs typeface="Roboto"/>
                <a:sym typeface="Roboto"/>
              </a:rPr>
              <a:t>, </a:t>
            </a:r>
            <a:r>
              <a:rPr b="1" lang="es-AR" sz="2000">
                <a:solidFill>
                  <a:srgbClr val="212121"/>
                </a:solidFill>
                <a:latin typeface="Roboto"/>
                <a:ea typeface="Roboto"/>
                <a:cs typeface="Roboto"/>
                <a:sym typeface="Roboto"/>
              </a:rPr>
              <a:t>País </a:t>
            </a:r>
            <a:r>
              <a:rPr lang="es-AR" sz="2000">
                <a:solidFill>
                  <a:srgbClr val="212121"/>
                </a:solidFill>
                <a:latin typeface="Roboto"/>
                <a:ea typeface="Roboto"/>
                <a:cs typeface="Roboto"/>
                <a:sym typeface="Roboto"/>
              </a:rPr>
              <a:t>y </a:t>
            </a:r>
            <a:r>
              <a:rPr b="1" lang="es-AR" sz="2000">
                <a:solidFill>
                  <a:srgbClr val="212121"/>
                </a:solidFill>
                <a:latin typeface="Roboto"/>
                <a:ea typeface="Roboto"/>
                <a:cs typeface="Roboto"/>
                <a:sym typeface="Roboto"/>
              </a:rPr>
              <a:t>Año</a:t>
            </a:r>
            <a:r>
              <a:rPr lang="es-AR" sz="2000">
                <a:solidFill>
                  <a:srgbClr val="212121"/>
                </a:solidFill>
                <a:latin typeface="Roboto"/>
                <a:ea typeface="Roboto"/>
                <a:cs typeface="Roboto"/>
                <a:sym typeface="Roboto"/>
              </a:rPr>
              <a:t>.</a:t>
            </a:r>
            <a:endParaRPr/>
          </a:p>
          <a:p>
            <a:pPr indent="-101600" lvl="0" marL="228600" rtl="0" algn="l">
              <a:lnSpc>
                <a:spcPct val="90000"/>
              </a:lnSpc>
              <a:spcBef>
                <a:spcPts val="1000"/>
              </a:spcBef>
              <a:spcAft>
                <a:spcPts val="0"/>
              </a:spcAft>
              <a:buClr>
                <a:schemeClr val="dk1"/>
              </a:buClr>
              <a:buSzPts val="2000"/>
              <a:buNone/>
            </a:pPr>
            <a:r>
              <a:t/>
            </a:r>
            <a:endParaRPr sz="2000"/>
          </a:p>
        </p:txBody>
      </p:sp>
      <p:sp>
        <p:nvSpPr>
          <p:cNvPr id="335" name="Google Shape;335;p33"/>
          <p:cNvSpPr txBox="1"/>
          <p:nvPr/>
        </p:nvSpPr>
        <p:spPr>
          <a:xfrm>
            <a:off x="2230950" y="4362675"/>
            <a:ext cx="9320100" cy="23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sz="1900">
                <a:solidFill>
                  <a:srgbClr val="212121"/>
                </a:solidFill>
                <a:highlight>
                  <a:srgbClr val="FFFFFF"/>
                </a:highlight>
                <a:latin typeface="Avenir"/>
                <a:ea typeface="Avenir"/>
                <a:cs typeface="Avenir"/>
                <a:sym typeface="Avenir"/>
              </a:rPr>
              <a:t>El analisis realizado no es un analisis usual en el séntido de que no se predice el Índice de Gini para </a:t>
            </a:r>
            <a:r>
              <a:rPr i="1" lang="es-AR" sz="1900">
                <a:solidFill>
                  <a:srgbClr val="212121"/>
                </a:solidFill>
                <a:highlight>
                  <a:srgbClr val="FFFFFF"/>
                </a:highlight>
                <a:latin typeface="Avenir"/>
                <a:ea typeface="Avenir"/>
                <a:cs typeface="Avenir"/>
                <a:sym typeface="Avenir"/>
              </a:rPr>
              <a:t>un país en particular</a:t>
            </a:r>
            <a:r>
              <a:rPr lang="es-AR" sz="1900">
                <a:solidFill>
                  <a:srgbClr val="212121"/>
                </a:solidFill>
                <a:highlight>
                  <a:srgbClr val="FFFFFF"/>
                </a:highlight>
                <a:latin typeface="Avenir"/>
                <a:ea typeface="Avenir"/>
                <a:cs typeface="Avenir"/>
                <a:sym typeface="Avenir"/>
              </a:rPr>
              <a:t> como suele realizarse, sino que </a:t>
            </a:r>
            <a:r>
              <a:rPr i="1" lang="es-AR" sz="1900">
                <a:solidFill>
                  <a:srgbClr val="212121"/>
                </a:solidFill>
                <a:highlight>
                  <a:srgbClr val="FFFFFF"/>
                </a:highlight>
                <a:latin typeface="Avenir"/>
                <a:ea typeface="Avenir"/>
                <a:cs typeface="Avenir"/>
                <a:sym typeface="Avenir"/>
              </a:rPr>
              <a:t>el país es una variable explicativa de la variable target</a:t>
            </a:r>
            <a:r>
              <a:rPr lang="es-AR" sz="1900">
                <a:solidFill>
                  <a:srgbClr val="212121"/>
                </a:solidFill>
                <a:highlight>
                  <a:srgbClr val="FFFFFF"/>
                </a:highlight>
                <a:latin typeface="Avenir"/>
                <a:ea typeface="Avenir"/>
                <a:cs typeface="Avenir"/>
                <a:sym typeface="Avenir"/>
              </a:rPr>
              <a:t>. Esto origina que los resultados sean más globales y no tan aplicables a un país en particular.</a:t>
            </a:r>
            <a:endParaRPr sz="2100">
              <a:latin typeface="Avenir"/>
              <a:ea typeface="Avenir"/>
              <a:cs typeface="Avenir"/>
              <a:sym typeface="Aveni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4"/>
          <p:cNvSpPr txBox="1"/>
          <p:nvPr>
            <p:ph type="title"/>
          </p:nvPr>
        </p:nvSpPr>
        <p:spPr>
          <a:xfrm>
            <a:off x="838200" y="338621"/>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haroni"/>
              <a:buNone/>
            </a:pPr>
            <a:r>
              <a:rPr lang="es-AR"/>
              <a:t>Modelos</a:t>
            </a:r>
            <a:endParaRPr/>
          </a:p>
        </p:txBody>
      </p:sp>
      <p:pic>
        <p:nvPicPr>
          <p:cNvPr id="341" name="Google Shape;341;p34"/>
          <p:cNvPicPr preferRelativeResize="0"/>
          <p:nvPr>
            <p:ph idx="1" type="body"/>
          </p:nvPr>
        </p:nvPicPr>
        <p:blipFill rotWithShape="1">
          <a:blip r:embed="rId3">
            <a:alphaModFix/>
          </a:blip>
          <a:srcRect b="0" l="0" r="0" t="0"/>
          <a:stretch/>
        </p:blipFill>
        <p:spPr>
          <a:xfrm>
            <a:off x="367954" y="1981200"/>
            <a:ext cx="4105275" cy="2895600"/>
          </a:xfrm>
          <a:prstGeom prst="rect">
            <a:avLst/>
          </a:prstGeom>
          <a:noFill/>
          <a:ln>
            <a:noFill/>
          </a:ln>
        </p:spPr>
      </p:pic>
      <p:sp>
        <p:nvSpPr>
          <p:cNvPr id="342" name="Google Shape;342;p34"/>
          <p:cNvSpPr txBox="1"/>
          <p:nvPr/>
        </p:nvSpPr>
        <p:spPr>
          <a:xfrm>
            <a:off x="580299" y="1152939"/>
            <a:ext cx="3747052" cy="66191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venir"/>
              <a:buNone/>
            </a:pPr>
            <a:r>
              <a:rPr lang="es-AR" sz="2000">
                <a:solidFill>
                  <a:schemeClr val="dk1"/>
                </a:solidFill>
                <a:latin typeface="Avenir"/>
                <a:ea typeface="Avenir"/>
                <a:cs typeface="Avenir"/>
                <a:sym typeface="Avenir"/>
              </a:rPr>
              <a:t>Correlación entre variables</a:t>
            </a:r>
            <a:endParaRPr/>
          </a:p>
        </p:txBody>
      </p:sp>
      <p:sp>
        <p:nvSpPr>
          <p:cNvPr id="343" name="Google Shape;343;p34"/>
          <p:cNvSpPr/>
          <p:nvPr/>
        </p:nvSpPr>
        <p:spPr>
          <a:xfrm>
            <a:off x="110053" y="1236111"/>
            <a:ext cx="470246" cy="495575"/>
          </a:xfrm>
          <a:prstGeom prst="dodecagon">
            <a:avLst/>
          </a:prstGeom>
          <a:solidFill>
            <a:schemeClr val="accent1"/>
          </a:solidFill>
          <a:ln cap="flat" cmpd="sng" w="12700">
            <a:solidFill>
              <a:srgbClr val="906E6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AR" sz="2000">
                <a:solidFill>
                  <a:schemeClr val="lt1"/>
                </a:solidFill>
                <a:latin typeface="Avenir"/>
                <a:ea typeface="Avenir"/>
                <a:cs typeface="Avenir"/>
                <a:sym typeface="Avenir"/>
              </a:rPr>
              <a:t>1</a:t>
            </a:r>
            <a:endParaRPr/>
          </a:p>
        </p:txBody>
      </p:sp>
      <p:sp>
        <p:nvSpPr>
          <p:cNvPr id="344" name="Google Shape;344;p34"/>
          <p:cNvSpPr/>
          <p:nvPr/>
        </p:nvSpPr>
        <p:spPr>
          <a:xfrm>
            <a:off x="4473229" y="2142210"/>
            <a:ext cx="470246" cy="495575"/>
          </a:xfrm>
          <a:prstGeom prst="dodecagon">
            <a:avLst/>
          </a:prstGeom>
          <a:solidFill>
            <a:schemeClr val="accent1"/>
          </a:solidFill>
          <a:ln cap="flat" cmpd="sng" w="12700">
            <a:solidFill>
              <a:srgbClr val="906E6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AR" sz="2000">
                <a:solidFill>
                  <a:schemeClr val="lt1"/>
                </a:solidFill>
                <a:latin typeface="Avenir"/>
                <a:ea typeface="Avenir"/>
                <a:cs typeface="Avenir"/>
                <a:sym typeface="Avenir"/>
              </a:rPr>
              <a:t>2</a:t>
            </a:r>
            <a:endParaRPr/>
          </a:p>
        </p:txBody>
      </p:sp>
      <p:sp>
        <p:nvSpPr>
          <p:cNvPr id="345" name="Google Shape;345;p34"/>
          <p:cNvSpPr txBox="1"/>
          <p:nvPr/>
        </p:nvSpPr>
        <p:spPr>
          <a:xfrm>
            <a:off x="5212142" y="2178065"/>
            <a:ext cx="6732724" cy="428073"/>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dk1"/>
              </a:buClr>
              <a:buSzPts val="1700"/>
              <a:buFont typeface="Avenir"/>
              <a:buNone/>
            </a:pPr>
            <a:r>
              <a:rPr lang="es-AR" sz="1700">
                <a:solidFill>
                  <a:schemeClr val="dk1"/>
                </a:solidFill>
                <a:latin typeface="Avenir"/>
                <a:ea typeface="Avenir"/>
                <a:cs typeface="Avenir"/>
                <a:sym typeface="Avenir"/>
              </a:rPr>
              <a:t>Estandarización del dataset con StandarScale y con MinMaxScaler</a:t>
            </a:r>
            <a:endParaRPr sz="1700">
              <a:solidFill>
                <a:schemeClr val="dk1"/>
              </a:solidFill>
              <a:latin typeface="Avenir"/>
              <a:ea typeface="Avenir"/>
              <a:cs typeface="Avenir"/>
              <a:sym typeface="Avenir"/>
            </a:endParaRPr>
          </a:p>
        </p:txBody>
      </p:sp>
      <p:pic>
        <p:nvPicPr>
          <p:cNvPr id="346" name="Google Shape;346;p34"/>
          <p:cNvPicPr preferRelativeResize="0"/>
          <p:nvPr/>
        </p:nvPicPr>
        <p:blipFill rotWithShape="1">
          <a:blip r:embed="rId4">
            <a:alphaModFix/>
          </a:blip>
          <a:srcRect b="0" l="0" r="0" t="0"/>
          <a:stretch/>
        </p:blipFill>
        <p:spPr>
          <a:xfrm>
            <a:off x="4327351" y="2803003"/>
            <a:ext cx="7804007" cy="319324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5"/>
          <p:cNvSpPr txBox="1"/>
          <p:nvPr>
            <p:ph type="title"/>
          </p:nvPr>
        </p:nvSpPr>
        <p:spPr>
          <a:xfrm>
            <a:off x="838200" y="406123"/>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haroni"/>
              <a:buNone/>
            </a:pPr>
            <a:r>
              <a:rPr lang="es-AR"/>
              <a:t>Modelos</a:t>
            </a:r>
            <a:endParaRPr/>
          </a:p>
        </p:txBody>
      </p:sp>
      <p:sp>
        <p:nvSpPr>
          <p:cNvPr id="352" name="Google Shape;352;p35"/>
          <p:cNvSpPr txBox="1"/>
          <p:nvPr/>
        </p:nvSpPr>
        <p:spPr>
          <a:xfrm>
            <a:off x="580299" y="1152939"/>
            <a:ext cx="3747052" cy="66191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venir"/>
              <a:buNone/>
            </a:pPr>
            <a:r>
              <a:rPr lang="es-AR" sz="2000">
                <a:solidFill>
                  <a:schemeClr val="dk1"/>
                </a:solidFill>
                <a:latin typeface="Avenir"/>
                <a:ea typeface="Avenir"/>
                <a:cs typeface="Avenir"/>
                <a:sym typeface="Avenir"/>
              </a:rPr>
              <a:t>División de Train-Test</a:t>
            </a:r>
            <a:endParaRPr/>
          </a:p>
        </p:txBody>
      </p:sp>
      <p:sp>
        <p:nvSpPr>
          <p:cNvPr id="353" name="Google Shape;353;p35"/>
          <p:cNvSpPr/>
          <p:nvPr/>
        </p:nvSpPr>
        <p:spPr>
          <a:xfrm>
            <a:off x="110053" y="1236111"/>
            <a:ext cx="470246" cy="495575"/>
          </a:xfrm>
          <a:prstGeom prst="dodecagon">
            <a:avLst/>
          </a:prstGeom>
          <a:solidFill>
            <a:schemeClr val="accent1"/>
          </a:solidFill>
          <a:ln cap="flat" cmpd="sng" w="12700">
            <a:solidFill>
              <a:srgbClr val="906E6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AR" sz="2000">
                <a:solidFill>
                  <a:schemeClr val="lt1"/>
                </a:solidFill>
                <a:latin typeface="Avenir"/>
                <a:ea typeface="Avenir"/>
                <a:cs typeface="Avenir"/>
                <a:sym typeface="Avenir"/>
              </a:rPr>
              <a:t>3</a:t>
            </a:r>
            <a:endParaRPr/>
          </a:p>
        </p:txBody>
      </p:sp>
      <p:pic>
        <p:nvPicPr>
          <p:cNvPr id="354" name="Google Shape;354;p35"/>
          <p:cNvPicPr preferRelativeResize="0"/>
          <p:nvPr/>
        </p:nvPicPr>
        <p:blipFill rotWithShape="1">
          <a:blip r:embed="rId3">
            <a:alphaModFix/>
          </a:blip>
          <a:srcRect b="0" l="0" r="0" t="0"/>
          <a:stretch/>
        </p:blipFill>
        <p:spPr>
          <a:xfrm>
            <a:off x="345176" y="2011805"/>
            <a:ext cx="4206060" cy="2275303"/>
          </a:xfrm>
          <a:prstGeom prst="rect">
            <a:avLst/>
          </a:prstGeom>
          <a:noFill/>
          <a:ln>
            <a:noFill/>
          </a:ln>
        </p:spPr>
      </p:pic>
      <p:pic>
        <p:nvPicPr>
          <p:cNvPr id="355" name="Google Shape;355;p35"/>
          <p:cNvPicPr preferRelativeResize="0"/>
          <p:nvPr/>
        </p:nvPicPr>
        <p:blipFill rotWithShape="1">
          <a:blip r:embed="rId4">
            <a:alphaModFix/>
          </a:blip>
          <a:srcRect b="0" l="0" r="0" t="0"/>
          <a:stretch/>
        </p:blipFill>
        <p:spPr>
          <a:xfrm>
            <a:off x="4585252" y="406123"/>
            <a:ext cx="6637630" cy="6199906"/>
          </a:xfrm>
          <a:prstGeom prst="rect">
            <a:avLst/>
          </a:prstGeom>
          <a:noFill/>
          <a:ln>
            <a:noFill/>
          </a:ln>
        </p:spPr>
      </p:pic>
      <p:sp>
        <p:nvSpPr>
          <p:cNvPr id="356" name="Google Shape;356;p35"/>
          <p:cNvSpPr txBox="1"/>
          <p:nvPr/>
        </p:nvSpPr>
        <p:spPr>
          <a:xfrm>
            <a:off x="580299" y="4567227"/>
            <a:ext cx="3564835" cy="122100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venir"/>
              <a:buNone/>
            </a:pPr>
            <a:r>
              <a:rPr b="1" lang="es-AR" sz="2000">
                <a:solidFill>
                  <a:schemeClr val="dk1"/>
                </a:solidFill>
                <a:latin typeface="Avenir"/>
                <a:ea typeface="Avenir"/>
                <a:cs typeface="Avenir"/>
                <a:sym typeface="Avenir"/>
              </a:rPr>
              <a:t>Verificación de las distribuciones sobre train y test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6"/>
          <p:cNvSpPr txBox="1"/>
          <p:nvPr>
            <p:ph type="title"/>
          </p:nvPr>
        </p:nvSpPr>
        <p:spPr>
          <a:xfrm>
            <a:off x="838200" y="406123"/>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haroni"/>
              <a:buNone/>
            </a:pPr>
            <a:r>
              <a:rPr lang="es-AR"/>
              <a:t>Modelos</a:t>
            </a:r>
            <a:endParaRPr/>
          </a:p>
        </p:txBody>
      </p:sp>
      <p:sp>
        <p:nvSpPr>
          <p:cNvPr id="362" name="Google Shape;362;p36"/>
          <p:cNvSpPr txBox="1"/>
          <p:nvPr/>
        </p:nvSpPr>
        <p:spPr>
          <a:xfrm>
            <a:off x="218919" y="1295527"/>
            <a:ext cx="10992420" cy="66191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venir"/>
              <a:buNone/>
            </a:pPr>
            <a:r>
              <a:rPr lang="es-AR" sz="2000">
                <a:solidFill>
                  <a:schemeClr val="dk1"/>
                </a:solidFill>
                <a:latin typeface="Avenir"/>
                <a:ea typeface="Avenir"/>
                <a:cs typeface="Avenir"/>
                <a:sym typeface="Avenir"/>
              </a:rPr>
              <a:t>Se probaron los siguientes modelos: </a:t>
            </a:r>
            <a:r>
              <a:rPr b="1" lang="es-AR" sz="2000">
                <a:solidFill>
                  <a:schemeClr val="dk1"/>
                </a:solidFill>
                <a:latin typeface="Avenir"/>
                <a:ea typeface="Avenir"/>
                <a:cs typeface="Avenir"/>
                <a:sym typeface="Avenir"/>
              </a:rPr>
              <a:t>Regresión Lineal</a:t>
            </a:r>
            <a:r>
              <a:rPr lang="es-AR" sz="2000">
                <a:solidFill>
                  <a:schemeClr val="dk1"/>
                </a:solidFill>
                <a:latin typeface="Avenir"/>
                <a:ea typeface="Avenir"/>
                <a:cs typeface="Avenir"/>
                <a:sym typeface="Avenir"/>
              </a:rPr>
              <a:t>, </a:t>
            </a:r>
            <a:r>
              <a:rPr b="1" lang="es-AR" sz="2000">
                <a:solidFill>
                  <a:schemeClr val="dk1"/>
                </a:solidFill>
                <a:latin typeface="Avenir"/>
                <a:ea typeface="Avenir"/>
                <a:cs typeface="Avenir"/>
                <a:sym typeface="Avenir"/>
              </a:rPr>
              <a:t>Regresión Polinomial </a:t>
            </a:r>
            <a:r>
              <a:rPr lang="es-AR" sz="2000">
                <a:solidFill>
                  <a:schemeClr val="dk1"/>
                </a:solidFill>
                <a:latin typeface="Avenir"/>
                <a:ea typeface="Avenir"/>
                <a:cs typeface="Avenir"/>
                <a:sym typeface="Avenir"/>
              </a:rPr>
              <a:t>y </a:t>
            </a:r>
            <a:r>
              <a:rPr b="1" lang="es-AR" sz="2000">
                <a:solidFill>
                  <a:schemeClr val="dk1"/>
                </a:solidFill>
                <a:latin typeface="Avenir"/>
                <a:ea typeface="Avenir"/>
                <a:cs typeface="Avenir"/>
                <a:sym typeface="Avenir"/>
              </a:rPr>
              <a:t>Árbol de Decisión, </a:t>
            </a:r>
            <a:r>
              <a:rPr lang="es-AR" sz="2000">
                <a:solidFill>
                  <a:schemeClr val="dk1"/>
                </a:solidFill>
                <a:latin typeface="Avenir"/>
                <a:ea typeface="Avenir"/>
                <a:cs typeface="Avenir"/>
                <a:sym typeface="Avenir"/>
              </a:rPr>
              <a:t>tanto para el dataset original como para el dataset normalizado (MinMaxScaler).</a:t>
            </a:r>
            <a:endParaRPr b="1" sz="2000">
              <a:solidFill>
                <a:schemeClr val="dk1"/>
              </a:solidFill>
              <a:latin typeface="Avenir"/>
              <a:ea typeface="Avenir"/>
              <a:cs typeface="Avenir"/>
              <a:sym typeface="Avenir"/>
            </a:endParaRPr>
          </a:p>
        </p:txBody>
      </p:sp>
      <p:sp>
        <p:nvSpPr>
          <p:cNvPr id="363" name="Google Shape;363;p36"/>
          <p:cNvSpPr/>
          <p:nvPr/>
        </p:nvSpPr>
        <p:spPr>
          <a:xfrm>
            <a:off x="367954" y="2125515"/>
            <a:ext cx="470246" cy="495575"/>
          </a:xfrm>
          <a:prstGeom prst="dodecagon">
            <a:avLst/>
          </a:prstGeom>
          <a:solidFill>
            <a:schemeClr val="accent1"/>
          </a:solidFill>
          <a:ln cap="flat" cmpd="sng" w="12700">
            <a:solidFill>
              <a:srgbClr val="906E6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AR" sz="2000">
                <a:solidFill>
                  <a:schemeClr val="lt1"/>
                </a:solidFill>
                <a:latin typeface="Avenir"/>
                <a:ea typeface="Avenir"/>
                <a:cs typeface="Avenir"/>
                <a:sym typeface="Avenir"/>
              </a:rPr>
              <a:t>4</a:t>
            </a:r>
            <a:endParaRPr/>
          </a:p>
        </p:txBody>
      </p:sp>
      <p:sp>
        <p:nvSpPr>
          <p:cNvPr id="364" name="Google Shape;364;p36"/>
          <p:cNvSpPr txBox="1"/>
          <p:nvPr/>
        </p:nvSpPr>
        <p:spPr>
          <a:xfrm>
            <a:off x="993913" y="2201152"/>
            <a:ext cx="6096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1800">
                <a:solidFill>
                  <a:schemeClr val="dk1"/>
                </a:solidFill>
                <a:latin typeface="Avenir"/>
                <a:ea typeface="Avenir"/>
                <a:cs typeface="Avenir"/>
                <a:sym typeface="Avenir"/>
              </a:rPr>
              <a:t>Regresión Lineal con dataset sin normalizar</a:t>
            </a:r>
            <a:endParaRPr sz="1800">
              <a:solidFill>
                <a:schemeClr val="dk1"/>
              </a:solidFill>
              <a:latin typeface="Avenir"/>
              <a:ea typeface="Avenir"/>
              <a:cs typeface="Avenir"/>
              <a:sym typeface="Avenir"/>
            </a:endParaRPr>
          </a:p>
        </p:txBody>
      </p:sp>
      <p:pic>
        <p:nvPicPr>
          <p:cNvPr id="365" name="Google Shape;365;p36"/>
          <p:cNvPicPr preferRelativeResize="0"/>
          <p:nvPr/>
        </p:nvPicPr>
        <p:blipFill rotWithShape="1">
          <a:blip r:embed="rId3">
            <a:alphaModFix/>
          </a:blip>
          <a:srcRect b="0" l="0" r="0" t="0"/>
          <a:stretch/>
        </p:blipFill>
        <p:spPr>
          <a:xfrm>
            <a:off x="1092600" y="2570476"/>
            <a:ext cx="4716850" cy="3149033"/>
          </a:xfrm>
          <a:prstGeom prst="rect">
            <a:avLst/>
          </a:prstGeom>
          <a:noFill/>
          <a:ln>
            <a:noFill/>
          </a:ln>
        </p:spPr>
      </p:pic>
      <p:pic>
        <p:nvPicPr>
          <p:cNvPr id="366" name="Google Shape;366;p36"/>
          <p:cNvPicPr preferRelativeResize="0"/>
          <p:nvPr/>
        </p:nvPicPr>
        <p:blipFill rotWithShape="1">
          <a:blip r:embed="rId4">
            <a:alphaModFix/>
          </a:blip>
          <a:srcRect b="0" l="0" r="0" t="0"/>
          <a:stretch/>
        </p:blipFill>
        <p:spPr>
          <a:xfrm>
            <a:off x="6398398" y="2570476"/>
            <a:ext cx="4716850" cy="3149033"/>
          </a:xfrm>
          <a:prstGeom prst="rect">
            <a:avLst/>
          </a:prstGeom>
          <a:noFill/>
          <a:ln>
            <a:noFill/>
          </a:ln>
        </p:spPr>
      </p:pic>
      <p:pic>
        <p:nvPicPr>
          <p:cNvPr id="367" name="Google Shape;367;p36"/>
          <p:cNvPicPr preferRelativeResize="0"/>
          <p:nvPr/>
        </p:nvPicPr>
        <p:blipFill>
          <a:blip r:embed="rId5">
            <a:alphaModFix/>
          </a:blip>
          <a:stretch>
            <a:fillRect/>
          </a:stretch>
        </p:blipFill>
        <p:spPr>
          <a:xfrm>
            <a:off x="5619825" y="5837275"/>
            <a:ext cx="5495425" cy="75756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7"/>
          <p:cNvSpPr txBox="1"/>
          <p:nvPr>
            <p:ph type="title"/>
          </p:nvPr>
        </p:nvSpPr>
        <p:spPr>
          <a:xfrm>
            <a:off x="838200" y="406123"/>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haroni"/>
              <a:buNone/>
            </a:pPr>
            <a:r>
              <a:rPr lang="es-AR"/>
              <a:t>Modelos</a:t>
            </a:r>
            <a:endParaRPr/>
          </a:p>
        </p:txBody>
      </p:sp>
      <p:sp>
        <p:nvSpPr>
          <p:cNvPr id="373" name="Google Shape;373;p37"/>
          <p:cNvSpPr/>
          <p:nvPr/>
        </p:nvSpPr>
        <p:spPr>
          <a:xfrm>
            <a:off x="257199" y="1299232"/>
            <a:ext cx="470246" cy="495575"/>
          </a:xfrm>
          <a:prstGeom prst="dodecagon">
            <a:avLst/>
          </a:prstGeom>
          <a:solidFill>
            <a:schemeClr val="accent1"/>
          </a:solidFill>
          <a:ln cap="flat" cmpd="sng" w="12700">
            <a:solidFill>
              <a:srgbClr val="906E6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AR" sz="2000">
                <a:solidFill>
                  <a:schemeClr val="lt1"/>
                </a:solidFill>
                <a:latin typeface="Avenir"/>
                <a:ea typeface="Avenir"/>
                <a:cs typeface="Avenir"/>
                <a:sym typeface="Avenir"/>
              </a:rPr>
              <a:t>5</a:t>
            </a:r>
            <a:endParaRPr/>
          </a:p>
        </p:txBody>
      </p:sp>
      <p:sp>
        <p:nvSpPr>
          <p:cNvPr id="374" name="Google Shape;374;p37"/>
          <p:cNvSpPr txBox="1"/>
          <p:nvPr/>
        </p:nvSpPr>
        <p:spPr>
          <a:xfrm>
            <a:off x="838200" y="1362354"/>
            <a:ext cx="6096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1800">
                <a:solidFill>
                  <a:schemeClr val="dk1"/>
                </a:solidFill>
                <a:latin typeface="Avenir"/>
                <a:ea typeface="Avenir"/>
                <a:cs typeface="Avenir"/>
                <a:sym typeface="Avenir"/>
              </a:rPr>
              <a:t>Regresión Polinomial sin normalizar</a:t>
            </a:r>
            <a:endParaRPr sz="1800">
              <a:solidFill>
                <a:schemeClr val="dk1"/>
              </a:solidFill>
              <a:latin typeface="Avenir"/>
              <a:ea typeface="Avenir"/>
              <a:cs typeface="Avenir"/>
              <a:sym typeface="Avenir"/>
            </a:endParaRPr>
          </a:p>
        </p:txBody>
      </p:sp>
      <p:sp>
        <p:nvSpPr>
          <p:cNvPr id="375" name="Google Shape;375;p37"/>
          <p:cNvSpPr txBox="1"/>
          <p:nvPr/>
        </p:nvSpPr>
        <p:spPr>
          <a:xfrm>
            <a:off x="47251" y="5034426"/>
            <a:ext cx="2523544" cy="330534"/>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dk1"/>
              </a:buClr>
              <a:buSzPts val="1800"/>
              <a:buFont typeface="Avenir"/>
              <a:buNone/>
            </a:pPr>
            <a:r>
              <a:rPr b="1" lang="es-AR" sz="1800">
                <a:solidFill>
                  <a:schemeClr val="dk1"/>
                </a:solidFill>
                <a:latin typeface="Avenir"/>
                <a:ea typeface="Avenir"/>
                <a:cs typeface="Avenir"/>
                <a:sym typeface="Avenir"/>
              </a:rPr>
              <a:t>Menor MSE: Grado 2</a:t>
            </a:r>
            <a:endParaRPr/>
          </a:p>
        </p:txBody>
      </p:sp>
      <p:pic>
        <p:nvPicPr>
          <p:cNvPr id="376" name="Google Shape;376;p37"/>
          <p:cNvPicPr preferRelativeResize="0"/>
          <p:nvPr/>
        </p:nvPicPr>
        <p:blipFill rotWithShape="1">
          <a:blip r:embed="rId3">
            <a:alphaModFix/>
          </a:blip>
          <a:srcRect b="0" l="0" r="0" t="0"/>
          <a:stretch/>
        </p:blipFill>
        <p:spPr>
          <a:xfrm>
            <a:off x="153396" y="2085325"/>
            <a:ext cx="4484865" cy="2508362"/>
          </a:xfrm>
          <a:prstGeom prst="rect">
            <a:avLst/>
          </a:prstGeom>
          <a:noFill/>
          <a:ln>
            <a:noFill/>
          </a:ln>
        </p:spPr>
      </p:pic>
      <p:sp>
        <p:nvSpPr>
          <p:cNvPr id="377" name="Google Shape;377;p37"/>
          <p:cNvSpPr/>
          <p:nvPr/>
        </p:nvSpPr>
        <p:spPr>
          <a:xfrm>
            <a:off x="714193" y="3753534"/>
            <a:ext cx="463826" cy="795994"/>
          </a:xfrm>
          <a:prstGeom prst="ellipse">
            <a:avLst/>
          </a:prstGeom>
          <a:noFill/>
          <a:ln cap="flat" cmpd="sng" w="38100">
            <a:solidFill>
              <a:srgbClr val="906E6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78" name="Google Shape;378;p37"/>
          <p:cNvSpPr/>
          <p:nvPr/>
        </p:nvSpPr>
        <p:spPr>
          <a:xfrm>
            <a:off x="800332" y="4652929"/>
            <a:ext cx="291548" cy="381497"/>
          </a:xfrm>
          <a:prstGeom prst="upArrow">
            <a:avLst>
              <a:gd fmla="val 50000" name="adj1"/>
              <a:gd fmla="val 50000" name="adj2"/>
            </a:avLst>
          </a:prstGeom>
          <a:solidFill>
            <a:schemeClr val="accent1"/>
          </a:solidFill>
          <a:ln cap="flat" cmpd="sng" w="12700">
            <a:solidFill>
              <a:srgbClr val="906E6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79" name="Google Shape;379;p37"/>
          <p:cNvSpPr txBox="1"/>
          <p:nvPr/>
        </p:nvSpPr>
        <p:spPr>
          <a:xfrm>
            <a:off x="707293" y="1596508"/>
            <a:ext cx="9760226" cy="49557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Avenir"/>
              <a:buNone/>
            </a:pPr>
            <a:r>
              <a:rPr lang="es-AR" sz="1800">
                <a:solidFill>
                  <a:schemeClr val="dk1"/>
                </a:solidFill>
                <a:latin typeface="Avenir"/>
                <a:ea typeface="Avenir"/>
                <a:cs typeface="Avenir"/>
                <a:sym typeface="Avenir"/>
              </a:rPr>
              <a:t>Se corre la regresión para diferentes grados de polinomio: [1, 2, 3, 4, 5, 6, 7, 8, 9]</a:t>
            </a:r>
            <a:endParaRPr/>
          </a:p>
        </p:txBody>
      </p:sp>
      <p:pic>
        <p:nvPicPr>
          <p:cNvPr id="380" name="Google Shape;380;p37"/>
          <p:cNvPicPr preferRelativeResize="0"/>
          <p:nvPr/>
        </p:nvPicPr>
        <p:blipFill rotWithShape="1">
          <a:blip r:embed="rId4">
            <a:alphaModFix/>
          </a:blip>
          <a:srcRect b="0" l="0" r="0" t="0"/>
          <a:stretch/>
        </p:blipFill>
        <p:spPr>
          <a:xfrm>
            <a:off x="5088353" y="2083053"/>
            <a:ext cx="4513615" cy="2508362"/>
          </a:xfrm>
          <a:prstGeom prst="rect">
            <a:avLst/>
          </a:prstGeom>
          <a:noFill/>
          <a:ln>
            <a:noFill/>
          </a:ln>
        </p:spPr>
      </p:pic>
      <p:sp>
        <p:nvSpPr>
          <p:cNvPr id="381" name="Google Shape;381;p37"/>
          <p:cNvSpPr txBox="1"/>
          <p:nvPr/>
        </p:nvSpPr>
        <p:spPr>
          <a:xfrm>
            <a:off x="4821616" y="4957047"/>
            <a:ext cx="2523544" cy="330534"/>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dk1"/>
              </a:buClr>
              <a:buSzPts val="1800"/>
              <a:buFont typeface="Avenir"/>
              <a:buNone/>
            </a:pPr>
            <a:r>
              <a:rPr b="1" lang="es-AR" sz="1800">
                <a:solidFill>
                  <a:schemeClr val="dk1"/>
                </a:solidFill>
                <a:latin typeface="Avenir"/>
                <a:ea typeface="Avenir"/>
                <a:cs typeface="Avenir"/>
                <a:sym typeface="Avenir"/>
              </a:rPr>
              <a:t>Mayor R2: Grado 2</a:t>
            </a:r>
            <a:endParaRPr/>
          </a:p>
        </p:txBody>
      </p:sp>
      <p:sp>
        <p:nvSpPr>
          <p:cNvPr id="382" name="Google Shape;382;p37"/>
          <p:cNvSpPr/>
          <p:nvPr/>
        </p:nvSpPr>
        <p:spPr>
          <a:xfrm>
            <a:off x="5743719" y="2082520"/>
            <a:ext cx="399761" cy="740714"/>
          </a:xfrm>
          <a:prstGeom prst="ellipse">
            <a:avLst/>
          </a:prstGeom>
          <a:noFill/>
          <a:ln cap="flat" cmpd="sng" w="38100">
            <a:solidFill>
              <a:srgbClr val="906E6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83" name="Google Shape;383;p37"/>
          <p:cNvSpPr/>
          <p:nvPr/>
        </p:nvSpPr>
        <p:spPr>
          <a:xfrm>
            <a:off x="5791841" y="4571073"/>
            <a:ext cx="291548" cy="381496"/>
          </a:xfrm>
          <a:prstGeom prst="upArrow">
            <a:avLst>
              <a:gd fmla="val 50000" name="adj1"/>
              <a:gd fmla="val 50000" name="adj2"/>
            </a:avLst>
          </a:prstGeom>
          <a:solidFill>
            <a:schemeClr val="accent1"/>
          </a:solidFill>
          <a:ln cap="flat" cmpd="sng" w="12700">
            <a:solidFill>
              <a:srgbClr val="906E6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384" name="Google Shape;384;p37"/>
          <p:cNvPicPr preferRelativeResize="0"/>
          <p:nvPr/>
        </p:nvPicPr>
        <p:blipFill rotWithShape="1">
          <a:blip r:embed="rId5">
            <a:alphaModFix/>
          </a:blip>
          <a:srcRect b="0" l="0" r="0" t="0"/>
          <a:stretch/>
        </p:blipFill>
        <p:spPr>
          <a:xfrm>
            <a:off x="4378187" y="5364960"/>
            <a:ext cx="7200900" cy="1381125"/>
          </a:xfrm>
          <a:prstGeom prst="rect">
            <a:avLst/>
          </a:prstGeom>
          <a:noFill/>
          <a:ln cap="flat" cmpd="sng" w="38100">
            <a:solidFill>
              <a:srgbClr val="768551"/>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8"/>
          <p:cNvSpPr txBox="1"/>
          <p:nvPr>
            <p:ph type="title"/>
          </p:nvPr>
        </p:nvSpPr>
        <p:spPr>
          <a:xfrm>
            <a:off x="838200" y="406123"/>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haroni"/>
              <a:buNone/>
            </a:pPr>
            <a:r>
              <a:rPr lang="es-AR"/>
              <a:t>Modelos</a:t>
            </a:r>
            <a:endParaRPr/>
          </a:p>
        </p:txBody>
      </p:sp>
      <p:sp>
        <p:nvSpPr>
          <p:cNvPr id="390" name="Google Shape;390;p38"/>
          <p:cNvSpPr txBox="1"/>
          <p:nvPr/>
        </p:nvSpPr>
        <p:spPr>
          <a:xfrm>
            <a:off x="397875" y="1963338"/>
            <a:ext cx="6181881" cy="321238"/>
          </a:xfrm>
          <a:prstGeom prst="rect">
            <a:avLst/>
          </a:prstGeom>
          <a:noFill/>
          <a:ln>
            <a:noFill/>
          </a:ln>
        </p:spPr>
        <p:txBody>
          <a:bodyPr anchorCtr="0" anchor="ctr" bIns="45700" lIns="91425" spcFirstLastPara="1" rIns="91425" wrap="square" tIns="45700">
            <a:noAutofit/>
          </a:bodyPr>
          <a:lstStyle/>
          <a:p>
            <a:pPr indent="0" lvl="0" marL="0" marR="0" rtl="0" algn="l">
              <a:lnSpc>
                <a:spcPct val="70000"/>
              </a:lnSpc>
              <a:spcBef>
                <a:spcPts val="0"/>
              </a:spcBef>
              <a:spcAft>
                <a:spcPts val="0"/>
              </a:spcAft>
              <a:buClr>
                <a:schemeClr val="dk1"/>
              </a:buClr>
              <a:buSzPts val="1850"/>
              <a:buFont typeface="Avenir"/>
              <a:buNone/>
            </a:pPr>
            <a:r>
              <a:rPr lang="es-AR" sz="1850">
                <a:solidFill>
                  <a:schemeClr val="dk1"/>
                </a:solidFill>
                <a:latin typeface="Avenir"/>
                <a:ea typeface="Avenir"/>
                <a:cs typeface="Avenir"/>
                <a:sym typeface="Avenir"/>
              </a:rPr>
              <a:t>Se elige la regresión polinomial de segundo grado</a:t>
            </a:r>
            <a:endParaRPr b="1" sz="1850">
              <a:solidFill>
                <a:schemeClr val="dk1"/>
              </a:solidFill>
              <a:latin typeface="Avenir"/>
              <a:ea typeface="Avenir"/>
              <a:cs typeface="Avenir"/>
              <a:sym typeface="Avenir"/>
            </a:endParaRPr>
          </a:p>
        </p:txBody>
      </p:sp>
      <p:sp>
        <p:nvSpPr>
          <p:cNvPr id="391" name="Google Shape;391;p38"/>
          <p:cNvSpPr/>
          <p:nvPr/>
        </p:nvSpPr>
        <p:spPr>
          <a:xfrm>
            <a:off x="296724" y="1236111"/>
            <a:ext cx="470246" cy="495575"/>
          </a:xfrm>
          <a:prstGeom prst="dodecagon">
            <a:avLst/>
          </a:prstGeom>
          <a:solidFill>
            <a:schemeClr val="accent1"/>
          </a:solidFill>
          <a:ln cap="flat" cmpd="sng" w="12700">
            <a:solidFill>
              <a:srgbClr val="906E6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AR" sz="2000">
                <a:solidFill>
                  <a:schemeClr val="lt1"/>
                </a:solidFill>
                <a:latin typeface="Avenir"/>
                <a:ea typeface="Avenir"/>
                <a:cs typeface="Avenir"/>
                <a:sym typeface="Avenir"/>
              </a:rPr>
              <a:t>5</a:t>
            </a:r>
            <a:endParaRPr/>
          </a:p>
        </p:txBody>
      </p:sp>
      <p:sp>
        <p:nvSpPr>
          <p:cNvPr id="392" name="Google Shape;392;p38"/>
          <p:cNvSpPr txBox="1"/>
          <p:nvPr/>
        </p:nvSpPr>
        <p:spPr>
          <a:xfrm>
            <a:off x="980661" y="1412134"/>
            <a:ext cx="6096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1800">
                <a:solidFill>
                  <a:schemeClr val="dk1"/>
                </a:solidFill>
                <a:latin typeface="Avenir"/>
                <a:ea typeface="Avenir"/>
                <a:cs typeface="Avenir"/>
                <a:sym typeface="Avenir"/>
              </a:rPr>
              <a:t>Regresión Polinomial sin normalizar</a:t>
            </a:r>
            <a:endParaRPr sz="1800">
              <a:solidFill>
                <a:schemeClr val="dk1"/>
              </a:solidFill>
              <a:latin typeface="Avenir"/>
              <a:ea typeface="Avenir"/>
              <a:cs typeface="Avenir"/>
              <a:sym typeface="Avenir"/>
            </a:endParaRPr>
          </a:p>
        </p:txBody>
      </p:sp>
      <p:pic>
        <p:nvPicPr>
          <p:cNvPr id="393" name="Google Shape;393;p38"/>
          <p:cNvPicPr preferRelativeResize="0"/>
          <p:nvPr/>
        </p:nvPicPr>
        <p:blipFill rotWithShape="1">
          <a:blip r:embed="rId3">
            <a:alphaModFix/>
          </a:blip>
          <a:srcRect b="0" l="0" r="0" t="0"/>
          <a:stretch/>
        </p:blipFill>
        <p:spPr>
          <a:xfrm>
            <a:off x="1207016" y="2466453"/>
            <a:ext cx="4563600" cy="3046725"/>
          </a:xfrm>
          <a:prstGeom prst="rect">
            <a:avLst/>
          </a:prstGeom>
          <a:noFill/>
          <a:ln>
            <a:noFill/>
          </a:ln>
        </p:spPr>
      </p:pic>
      <p:pic>
        <p:nvPicPr>
          <p:cNvPr id="394" name="Google Shape;394;p38"/>
          <p:cNvPicPr preferRelativeResize="0"/>
          <p:nvPr/>
        </p:nvPicPr>
        <p:blipFill rotWithShape="1">
          <a:blip r:embed="rId4">
            <a:alphaModFix/>
          </a:blip>
          <a:srcRect b="0" l="0" r="0" t="0"/>
          <a:stretch/>
        </p:blipFill>
        <p:spPr>
          <a:xfrm>
            <a:off x="6513950" y="2466450"/>
            <a:ext cx="4774050" cy="3187216"/>
          </a:xfrm>
          <a:prstGeom prst="rect">
            <a:avLst/>
          </a:prstGeom>
          <a:noFill/>
          <a:ln>
            <a:noFill/>
          </a:ln>
        </p:spPr>
      </p:pic>
      <p:pic>
        <p:nvPicPr>
          <p:cNvPr id="395" name="Google Shape;395;p38"/>
          <p:cNvPicPr preferRelativeResize="0"/>
          <p:nvPr/>
        </p:nvPicPr>
        <p:blipFill>
          <a:blip r:embed="rId5">
            <a:alphaModFix/>
          </a:blip>
          <a:stretch>
            <a:fillRect/>
          </a:stretch>
        </p:blipFill>
        <p:spPr>
          <a:xfrm>
            <a:off x="5688873" y="5798905"/>
            <a:ext cx="6096000" cy="89462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9"/>
          <p:cNvSpPr txBox="1"/>
          <p:nvPr>
            <p:ph type="title"/>
          </p:nvPr>
        </p:nvSpPr>
        <p:spPr>
          <a:xfrm>
            <a:off x="937350" y="406123"/>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haroni"/>
              <a:buNone/>
            </a:pPr>
            <a:r>
              <a:rPr lang="es-AR"/>
              <a:t>Modelos</a:t>
            </a:r>
            <a:endParaRPr/>
          </a:p>
        </p:txBody>
      </p:sp>
      <p:sp>
        <p:nvSpPr>
          <p:cNvPr id="401" name="Google Shape;401;p39"/>
          <p:cNvSpPr/>
          <p:nvPr/>
        </p:nvSpPr>
        <p:spPr>
          <a:xfrm>
            <a:off x="367954" y="1605411"/>
            <a:ext cx="470100" cy="495600"/>
          </a:xfrm>
          <a:prstGeom prst="dodecagon">
            <a:avLst/>
          </a:prstGeom>
          <a:solidFill>
            <a:schemeClr val="accent1"/>
          </a:solidFill>
          <a:ln cap="flat" cmpd="sng" w="12700">
            <a:solidFill>
              <a:srgbClr val="906E6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AR" sz="2000">
                <a:solidFill>
                  <a:schemeClr val="lt1"/>
                </a:solidFill>
                <a:latin typeface="Avenir"/>
                <a:ea typeface="Avenir"/>
                <a:cs typeface="Avenir"/>
                <a:sym typeface="Avenir"/>
              </a:rPr>
              <a:t>6</a:t>
            </a:r>
            <a:endParaRPr/>
          </a:p>
        </p:txBody>
      </p:sp>
      <p:sp>
        <p:nvSpPr>
          <p:cNvPr id="402" name="Google Shape;402;p39"/>
          <p:cNvSpPr txBox="1"/>
          <p:nvPr/>
        </p:nvSpPr>
        <p:spPr>
          <a:xfrm>
            <a:off x="838200" y="1731679"/>
            <a:ext cx="6096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1800">
                <a:solidFill>
                  <a:schemeClr val="dk1"/>
                </a:solidFill>
                <a:latin typeface="Avenir"/>
                <a:ea typeface="Avenir"/>
                <a:cs typeface="Avenir"/>
                <a:sym typeface="Avenir"/>
              </a:rPr>
              <a:t>Árbol de Decisión</a:t>
            </a:r>
            <a:endParaRPr sz="1800">
              <a:solidFill>
                <a:schemeClr val="dk1"/>
              </a:solidFill>
              <a:latin typeface="Avenir"/>
              <a:ea typeface="Avenir"/>
              <a:cs typeface="Avenir"/>
              <a:sym typeface="Avenir"/>
            </a:endParaRPr>
          </a:p>
        </p:txBody>
      </p:sp>
      <p:pic>
        <p:nvPicPr>
          <p:cNvPr id="403" name="Google Shape;403;p39"/>
          <p:cNvPicPr preferRelativeResize="0"/>
          <p:nvPr/>
        </p:nvPicPr>
        <p:blipFill>
          <a:blip r:embed="rId3">
            <a:alphaModFix/>
          </a:blip>
          <a:stretch>
            <a:fillRect/>
          </a:stretch>
        </p:blipFill>
        <p:spPr>
          <a:xfrm>
            <a:off x="1920625" y="2362525"/>
            <a:ext cx="7746675" cy="2132925"/>
          </a:xfrm>
          <a:prstGeom prst="rect">
            <a:avLst/>
          </a:prstGeom>
          <a:noFill/>
          <a:ln>
            <a:noFill/>
          </a:ln>
        </p:spPr>
      </p:pic>
      <p:sp>
        <p:nvSpPr>
          <p:cNvPr id="404" name="Google Shape;404;p39"/>
          <p:cNvSpPr/>
          <p:nvPr/>
        </p:nvSpPr>
        <p:spPr>
          <a:xfrm rot="2884792">
            <a:off x="7149831" y="4142059"/>
            <a:ext cx="323757" cy="1399342"/>
          </a:xfrm>
          <a:prstGeom prst="upArrow">
            <a:avLst>
              <a:gd fmla="val 50000" name="adj1"/>
              <a:gd fmla="val 50000" name="adj2"/>
            </a:avLst>
          </a:prstGeom>
          <a:solidFill>
            <a:schemeClr val="accent1"/>
          </a:solidFill>
          <a:ln cap="flat" cmpd="sng" w="12700">
            <a:solidFill>
              <a:srgbClr val="906E6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05" name="Google Shape;405;p39"/>
          <p:cNvSpPr txBox="1"/>
          <p:nvPr/>
        </p:nvSpPr>
        <p:spPr>
          <a:xfrm>
            <a:off x="5287150" y="5306300"/>
            <a:ext cx="2317800" cy="7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2300">
                <a:solidFill>
                  <a:srgbClr val="212121"/>
                </a:solidFill>
                <a:highlight>
                  <a:srgbClr val="FFFFFF"/>
                </a:highlight>
                <a:latin typeface="Roboto"/>
                <a:ea typeface="Roboto"/>
                <a:cs typeface="Roboto"/>
                <a:sym typeface="Roboto"/>
              </a:rPr>
              <a:t>Overfitting</a:t>
            </a:r>
            <a:r>
              <a:rPr lang="es-AR" sz="2100">
                <a:solidFill>
                  <a:srgbClr val="212121"/>
                </a:solidFill>
                <a:highlight>
                  <a:srgbClr val="FFFFFF"/>
                </a:highlight>
                <a:latin typeface="Roboto"/>
                <a:ea typeface="Roboto"/>
                <a:cs typeface="Roboto"/>
                <a:sym typeface="Roboto"/>
              </a:rPr>
              <a:t>!</a:t>
            </a:r>
            <a:endParaRPr sz="2300">
              <a:latin typeface="Avenir"/>
              <a:ea typeface="Avenir"/>
              <a:cs typeface="Avenir"/>
              <a:sym typeface="Avenir"/>
            </a:endParaRPr>
          </a:p>
        </p:txBody>
      </p:sp>
      <p:pic>
        <p:nvPicPr>
          <p:cNvPr id="406" name="Google Shape;406;p39"/>
          <p:cNvPicPr preferRelativeResize="0"/>
          <p:nvPr/>
        </p:nvPicPr>
        <p:blipFill>
          <a:blip r:embed="rId4">
            <a:alphaModFix/>
          </a:blip>
          <a:stretch>
            <a:fillRect/>
          </a:stretch>
        </p:blipFill>
        <p:spPr>
          <a:xfrm>
            <a:off x="7125525" y="5565650"/>
            <a:ext cx="4814300" cy="369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0" name="Shape 410"/>
        <p:cNvGrpSpPr/>
        <p:nvPr/>
      </p:nvGrpSpPr>
      <p:grpSpPr>
        <a:xfrm>
          <a:off x="0" y="0"/>
          <a:ext cx="0" cy="0"/>
          <a:chOff x="0" y="0"/>
          <a:chExt cx="0" cy="0"/>
        </a:xfrm>
      </p:grpSpPr>
      <p:sp>
        <p:nvSpPr>
          <p:cNvPr id="411" name="Google Shape;411;p40"/>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12" name="Google Shape;412;p40"/>
          <p:cNvSpPr/>
          <p:nvPr/>
        </p:nvSpPr>
        <p:spPr>
          <a:xfrm flipH="1">
            <a:off x="555710" y="106482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413" name="Google Shape;413;p40"/>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14" name="Google Shape;414;p40"/>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415" name="Google Shape;415;p40"/>
          <p:cNvSpPr/>
          <p:nvPr/>
        </p:nvSpPr>
        <p:spPr>
          <a:xfrm>
            <a:off x="2769476" y="220196"/>
            <a:ext cx="9422524" cy="6637806"/>
          </a:xfrm>
          <a:custGeom>
            <a:rect b="b" l="l" r="r" t="t"/>
            <a:pathLst>
              <a:path extrusionOk="0" h="5770597" w="819150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16" name="Google Shape;416;p40"/>
          <p:cNvSpPr txBox="1"/>
          <p:nvPr>
            <p:ph type="title"/>
          </p:nvPr>
        </p:nvSpPr>
        <p:spPr>
          <a:xfrm>
            <a:off x="4038600" y="1939159"/>
            <a:ext cx="7644627" cy="2751086"/>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dk1"/>
              </a:buClr>
              <a:buSzPts val="6000"/>
              <a:buFont typeface="Aharoni"/>
              <a:buNone/>
            </a:pPr>
            <a:r>
              <a:rPr lang="es-AR" sz="6000">
                <a:solidFill>
                  <a:schemeClr val="dk1"/>
                </a:solidFill>
                <a:latin typeface="Aharoni"/>
                <a:ea typeface="Aharoni"/>
                <a:cs typeface="Aharoni"/>
                <a:sym typeface="Aharoni"/>
              </a:rPr>
              <a:t>Próximos Pasos y Conclusiones</a:t>
            </a:r>
            <a:endParaRPr/>
          </a:p>
        </p:txBody>
      </p:sp>
      <p:sp>
        <p:nvSpPr>
          <p:cNvPr id="417" name="Google Shape;417;p40"/>
          <p:cNvSpPr/>
          <p:nvPr/>
        </p:nvSpPr>
        <p:spPr>
          <a:xfrm>
            <a:off x="1758029" y="3334786"/>
            <a:ext cx="1942241" cy="1889551"/>
          </a:xfrm>
          <a:prstGeom prst="ellipse">
            <a:avLst/>
          </a:prstGeom>
          <a:solidFill>
            <a:srgbClr val="9871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18" name="Google Shape;418;p40"/>
          <p:cNvSpPr/>
          <p:nvPr/>
        </p:nvSpPr>
        <p:spPr>
          <a:xfrm rot="-3079828">
            <a:off x="1474479" y="1096414"/>
            <a:ext cx="2987899" cy="2987899"/>
          </a:xfrm>
          <a:prstGeom prst="arc">
            <a:avLst>
              <a:gd fmla="val 14455503" name="adj1"/>
              <a:gd fmla="val 227775" name="adj2"/>
            </a:avLst>
          </a:prstGeom>
          <a:noFill/>
          <a:ln cap="rnd" cmpd="sng" w="127000">
            <a:solidFill>
              <a:srgbClr val="98715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1"/>
          <p:cNvSpPr txBox="1"/>
          <p:nvPr>
            <p:ph idx="1" type="body"/>
          </p:nvPr>
        </p:nvSpPr>
        <p:spPr>
          <a:xfrm>
            <a:off x="249025" y="306500"/>
            <a:ext cx="11723700" cy="60918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Clr>
                <a:srgbClr val="212121"/>
              </a:buClr>
              <a:buSzPts val="2200"/>
              <a:buFont typeface="Roboto"/>
              <a:buChar char="●"/>
            </a:pPr>
            <a:r>
              <a:rPr lang="es-AR" sz="2200">
                <a:solidFill>
                  <a:srgbClr val="212121"/>
                </a:solidFill>
                <a:highlight>
                  <a:srgbClr val="FFFFFF"/>
                </a:highlight>
                <a:latin typeface="Roboto"/>
                <a:ea typeface="Roboto"/>
                <a:cs typeface="Roboto"/>
                <a:sym typeface="Roboto"/>
              </a:rPr>
              <a:t>Se observó </a:t>
            </a:r>
            <a:r>
              <a:rPr b="1" lang="es-AR" sz="2200">
                <a:solidFill>
                  <a:srgbClr val="212121"/>
                </a:solidFill>
                <a:highlight>
                  <a:srgbClr val="FFFFFF"/>
                </a:highlight>
                <a:latin typeface="Roboto"/>
                <a:ea typeface="Roboto"/>
                <a:cs typeface="Roboto"/>
                <a:sym typeface="Roboto"/>
              </a:rPr>
              <a:t>gran heterogeneidad</a:t>
            </a:r>
            <a:r>
              <a:rPr lang="es-AR" sz="2200">
                <a:solidFill>
                  <a:srgbClr val="212121"/>
                </a:solidFill>
                <a:highlight>
                  <a:srgbClr val="FFFFFF"/>
                </a:highlight>
                <a:latin typeface="Roboto"/>
                <a:ea typeface="Roboto"/>
                <a:cs typeface="Roboto"/>
                <a:sym typeface="Roboto"/>
              </a:rPr>
              <a:t> entre los países analizados respecto al rango de variabilidad y distribuciones de la mayoría de los features.</a:t>
            </a:r>
            <a:endParaRPr sz="2200">
              <a:solidFill>
                <a:srgbClr val="212121"/>
              </a:solidFill>
              <a:highlight>
                <a:srgbClr val="FFFFFF"/>
              </a:highlight>
              <a:latin typeface="Roboto"/>
              <a:ea typeface="Roboto"/>
              <a:cs typeface="Roboto"/>
              <a:sym typeface="Roboto"/>
            </a:endParaRPr>
          </a:p>
          <a:p>
            <a:pPr indent="-368300" lvl="0" marL="457200" rtl="0" algn="l">
              <a:spcBef>
                <a:spcPts val="0"/>
              </a:spcBef>
              <a:spcAft>
                <a:spcPts val="0"/>
              </a:spcAft>
              <a:buClr>
                <a:srgbClr val="212121"/>
              </a:buClr>
              <a:buSzPts val="2200"/>
              <a:buFont typeface="Roboto"/>
              <a:buChar char="●"/>
            </a:pPr>
            <a:r>
              <a:rPr lang="es-AR" sz="2200">
                <a:solidFill>
                  <a:srgbClr val="212121"/>
                </a:solidFill>
                <a:highlight>
                  <a:srgbClr val="FFFFFF"/>
                </a:highlight>
                <a:latin typeface="Roboto"/>
                <a:ea typeface="Roboto"/>
                <a:cs typeface="Roboto"/>
                <a:sym typeface="Roboto"/>
              </a:rPr>
              <a:t>En cuanto a los</a:t>
            </a:r>
            <a:r>
              <a:rPr b="1" lang="es-AR" sz="2200">
                <a:solidFill>
                  <a:srgbClr val="212121"/>
                </a:solidFill>
                <a:highlight>
                  <a:srgbClr val="FFFFFF"/>
                </a:highlight>
                <a:latin typeface="Roboto"/>
                <a:ea typeface="Roboto"/>
                <a:cs typeface="Roboto"/>
                <a:sym typeface="Roboto"/>
              </a:rPr>
              <a:t> valores faltantes</a:t>
            </a:r>
            <a:r>
              <a:rPr lang="es-AR" sz="2200">
                <a:solidFill>
                  <a:srgbClr val="212121"/>
                </a:solidFill>
                <a:highlight>
                  <a:srgbClr val="FFFFFF"/>
                </a:highlight>
                <a:latin typeface="Roboto"/>
                <a:ea typeface="Roboto"/>
                <a:cs typeface="Roboto"/>
                <a:sym typeface="Roboto"/>
              </a:rPr>
              <a:t>, algunos indicadores compartían la falta de datos entre países en ciertos periodos, mientras que para otros indicadores la falta de valores entre países no se relacionaba. </a:t>
            </a:r>
            <a:r>
              <a:rPr lang="es-AR" sz="2200">
                <a:solidFill>
                  <a:srgbClr val="212121"/>
                </a:solidFill>
                <a:highlight>
                  <a:srgbClr val="FFFFFF"/>
                </a:highlight>
                <a:latin typeface="Roboto"/>
                <a:ea typeface="Roboto"/>
                <a:cs typeface="Roboto"/>
                <a:sym typeface="Roboto"/>
              </a:rPr>
              <a:t>Ejemplos:  Para el indicador educación, muchos países presentan valores faltantes durante la década de los 90,  lo que puede vincularse a las diversas reformas educativas en la región. Para el indicador ambiente, muchos países presentan valores faltantes en la década del 2010, lo que puede deberse a la falta de estadísticas recientes.</a:t>
            </a:r>
            <a:endParaRPr sz="2200">
              <a:solidFill>
                <a:srgbClr val="212121"/>
              </a:solidFill>
              <a:highlight>
                <a:srgbClr val="FFFFFF"/>
              </a:highlight>
              <a:latin typeface="Roboto"/>
              <a:ea typeface="Roboto"/>
              <a:cs typeface="Roboto"/>
              <a:sym typeface="Roboto"/>
            </a:endParaRPr>
          </a:p>
          <a:p>
            <a:pPr indent="-368300" lvl="0" marL="457200" rtl="0" algn="l">
              <a:spcBef>
                <a:spcPts val="0"/>
              </a:spcBef>
              <a:spcAft>
                <a:spcPts val="0"/>
              </a:spcAft>
              <a:buClr>
                <a:srgbClr val="212121"/>
              </a:buClr>
              <a:buSzPts val="2200"/>
              <a:buFont typeface="Roboto"/>
              <a:buChar char="●"/>
            </a:pPr>
            <a:r>
              <a:rPr lang="es-AR" sz="2200">
                <a:solidFill>
                  <a:srgbClr val="212121"/>
                </a:solidFill>
                <a:highlight>
                  <a:srgbClr val="FFFFFF"/>
                </a:highlight>
                <a:latin typeface="Roboto"/>
                <a:ea typeface="Roboto"/>
                <a:cs typeface="Roboto"/>
                <a:sym typeface="Roboto"/>
              </a:rPr>
              <a:t>En relación al </a:t>
            </a:r>
            <a:r>
              <a:rPr b="1" lang="es-AR" sz="2200">
                <a:solidFill>
                  <a:srgbClr val="212121"/>
                </a:solidFill>
                <a:highlight>
                  <a:srgbClr val="FFFFFF"/>
                </a:highlight>
                <a:latin typeface="Roboto"/>
                <a:ea typeface="Roboto"/>
                <a:cs typeface="Roboto"/>
                <a:sym typeface="Roboto"/>
              </a:rPr>
              <a:t>objetivo del trabajo</a:t>
            </a:r>
            <a:r>
              <a:rPr lang="es-AR" sz="2200">
                <a:solidFill>
                  <a:srgbClr val="212121"/>
                </a:solidFill>
                <a:highlight>
                  <a:srgbClr val="FFFFFF"/>
                </a:highlight>
                <a:latin typeface="Roboto"/>
                <a:ea typeface="Roboto"/>
                <a:cs typeface="Roboto"/>
                <a:sym typeface="Roboto"/>
              </a:rPr>
              <a:t>, la idea de predicción original fue migrando a lo largo del proceso. Si bien al principio se planteó predecir el valor por feature de cada indicador y para cada país para el año 2019,  el objetivo se fue acotando debido al gran tamaño del dataset y la falta de datos generalizada para algunos indicadores. </a:t>
            </a:r>
            <a:endParaRPr sz="2200">
              <a:solidFill>
                <a:srgbClr val="212121"/>
              </a:solidFill>
              <a:highlight>
                <a:srgbClr val="FFFFFF"/>
              </a:highlight>
              <a:latin typeface="Roboto"/>
              <a:ea typeface="Roboto"/>
              <a:cs typeface="Roboto"/>
              <a:sym typeface="Roboto"/>
            </a:endParaRPr>
          </a:p>
          <a:p>
            <a:pPr indent="-368300" lvl="0" marL="457200" rtl="0" algn="l">
              <a:spcBef>
                <a:spcPts val="0"/>
              </a:spcBef>
              <a:spcAft>
                <a:spcPts val="0"/>
              </a:spcAft>
              <a:buClr>
                <a:srgbClr val="212121"/>
              </a:buClr>
              <a:buSzPts val="2200"/>
              <a:buFont typeface="Roboto"/>
              <a:buChar char="●"/>
            </a:pPr>
            <a:r>
              <a:rPr lang="es-AR" sz="2200">
                <a:solidFill>
                  <a:srgbClr val="212121"/>
                </a:solidFill>
                <a:highlight>
                  <a:srgbClr val="FFFFFF"/>
                </a:highlight>
                <a:latin typeface="Roboto"/>
                <a:ea typeface="Roboto"/>
                <a:cs typeface="Roboto"/>
                <a:sym typeface="Roboto"/>
              </a:rPr>
              <a:t>Idealmente la naturaleza del problema exigia un tratamiento con </a:t>
            </a:r>
            <a:r>
              <a:rPr b="1" lang="es-AR" sz="2200">
                <a:solidFill>
                  <a:srgbClr val="212121"/>
                </a:solidFill>
                <a:highlight>
                  <a:srgbClr val="FFFFFF"/>
                </a:highlight>
                <a:latin typeface="Roboto"/>
                <a:ea typeface="Roboto"/>
                <a:cs typeface="Roboto"/>
                <a:sym typeface="Roboto"/>
              </a:rPr>
              <a:t>series temporales,</a:t>
            </a:r>
            <a:r>
              <a:rPr lang="es-AR" sz="2200">
                <a:solidFill>
                  <a:srgbClr val="212121"/>
                </a:solidFill>
                <a:highlight>
                  <a:srgbClr val="FFFFFF"/>
                </a:highlight>
                <a:latin typeface="Roboto"/>
                <a:ea typeface="Roboto"/>
                <a:cs typeface="Roboto"/>
                <a:sym typeface="Roboto"/>
              </a:rPr>
              <a:t> pero utilizamos los modelos de aprendizaje </a:t>
            </a:r>
            <a:r>
              <a:rPr lang="es-AR" sz="2200">
                <a:solidFill>
                  <a:srgbClr val="212121"/>
                </a:solidFill>
                <a:highlight>
                  <a:srgbClr val="FFFFFF"/>
                </a:highlight>
                <a:latin typeface="Roboto"/>
                <a:ea typeface="Roboto"/>
                <a:cs typeface="Roboto"/>
                <a:sym typeface="Roboto"/>
              </a:rPr>
              <a:t>automático</a:t>
            </a:r>
            <a:r>
              <a:rPr lang="es-AR" sz="2200">
                <a:solidFill>
                  <a:srgbClr val="212121"/>
                </a:solidFill>
                <a:highlight>
                  <a:srgbClr val="FFFFFF"/>
                </a:highlight>
                <a:latin typeface="Roboto"/>
                <a:ea typeface="Roboto"/>
                <a:cs typeface="Roboto"/>
                <a:sym typeface="Roboto"/>
              </a:rPr>
              <a:t> en los que </a:t>
            </a:r>
            <a:r>
              <a:rPr lang="es-AR" sz="2200">
                <a:solidFill>
                  <a:srgbClr val="212121"/>
                </a:solidFill>
                <a:highlight>
                  <a:srgbClr val="FFFFFF"/>
                </a:highlight>
                <a:latin typeface="Roboto"/>
                <a:ea typeface="Roboto"/>
                <a:cs typeface="Roboto"/>
                <a:sym typeface="Roboto"/>
              </a:rPr>
              <a:t>más</a:t>
            </a:r>
            <a:r>
              <a:rPr lang="es-AR" sz="2200">
                <a:solidFill>
                  <a:srgbClr val="212121"/>
                </a:solidFill>
                <a:highlight>
                  <a:srgbClr val="FFFFFF"/>
                </a:highlight>
                <a:latin typeface="Roboto"/>
                <a:ea typeface="Roboto"/>
                <a:cs typeface="Roboto"/>
                <a:sym typeface="Roboto"/>
              </a:rPr>
              <a:t> profundizamos  en la diplomatura.  </a:t>
            </a:r>
            <a:endParaRPr sz="2200">
              <a:solidFill>
                <a:srgbClr val="212121"/>
              </a:solidFill>
              <a:highlight>
                <a:srgbClr val="FFFFFF"/>
              </a:highlight>
              <a:latin typeface="Roboto"/>
              <a:ea typeface="Roboto"/>
              <a:cs typeface="Roboto"/>
              <a:sym typeface="Roboto"/>
            </a:endParaRPr>
          </a:p>
          <a:p>
            <a:pPr indent="-368300" lvl="0" marL="457200" rtl="0" algn="l">
              <a:spcBef>
                <a:spcPts val="0"/>
              </a:spcBef>
              <a:spcAft>
                <a:spcPts val="0"/>
              </a:spcAft>
              <a:buClr>
                <a:srgbClr val="212121"/>
              </a:buClr>
              <a:buSzPts val="2200"/>
              <a:buFont typeface="Roboto"/>
              <a:buChar char="●"/>
            </a:pPr>
            <a:r>
              <a:rPr b="1" lang="es-AR" sz="2200">
                <a:solidFill>
                  <a:srgbClr val="212121"/>
                </a:solidFill>
                <a:highlight>
                  <a:srgbClr val="FFFFFF"/>
                </a:highlight>
                <a:latin typeface="Roboto"/>
                <a:ea typeface="Roboto"/>
                <a:cs typeface="Roboto"/>
                <a:sym typeface="Roboto"/>
              </a:rPr>
              <a:t>Próximos</a:t>
            </a:r>
            <a:r>
              <a:rPr b="1" lang="es-AR" sz="2200">
                <a:solidFill>
                  <a:srgbClr val="212121"/>
                </a:solidFill>
                <a:highlight>
                  <a:srgbClr val="FFFFFF"/>
                </a:highlight>
                <a:latin typeface="Roboto"/>
                <a:ea typeface="Roboto"/>
                <a:cs typeface="Roboto"/>
                <a:sym typeface="Roboto"/>
              </a:rPr>
              <a:t> pasos</a:t>
            </a:r>
            <a:r>
              <a:rPr lang="es-AR" sz="2200">
                <a:solidFill>
                  <a:srgbClr val="212121"/>
                </a:solidFill>
                <a:highlight>
                  <a:srgbClr val="FFFFFF"/>
                </a:highlight>
                <a:latin typeface="Roboto"/>
                <a:ea typeface="Roboto"/>
                <a:cs typeface="Roboto"/>
                <a:sym typeface="Roboto"/>
              </a:rPr>
              <a:t>: modelos de aprendizaje no supervisado.</a:t>
            </a:r>
            <a:endParaRPr sz="2200">
              <a:solidFill>
                <a:srgbClr val="212121"/>
              </a:solidFill>
              <a:highlight>
                <a:srgbClr val="FFFFFF"/>
              </a:highlight>
              <a:latin typeface="Roboto"/>
              <a:ea typeface="Roboto"/>
              <a:cs typeface="Roboto"/>
              <a:sym typeface="Roboto"/>
            </a:endParaRPr>
          </a:p>
          <a:p>
            <a:pPr indent="0" lvl="0" marL="457200" rtl="0" algn="l">
              <a:spcBef>
                <a:spcPts val="1000"/>
              </a:spcBef>
              <a:spcAft>
                <a:spcPts val="0"/>
              </a:spcAft>
              <a:buNone/>
            </a:pPr>
            <a:r>
              <a:t/>
            </a:r>
            <a:endParaRPr sz="2200">
              <a:solidFill>
                <a:srgbClr val="212121"/>
              </a:solidFill>
              <a:highlight>
                <a:srgbClr val="FFFFFF"/>
              </a:highlight>
              <a:latin typeface="Roboto"/>
              <a:ea typeface="Roboto"/>
              <a:cs typeface="Roboto"/>
              <a:sym typeface="Roboto"/>
            </a:endParaRPr>
          </a:p>
          <a:p>
            <a:pPr indent="0" lvl="0" marL="914400" rtl="0" algn="l">
              <a:spcBef>
                <a:spcPts val="1000"/>
              </a:spcBef>
              <a:spcAft>
                <a:spcPts val="0"/>
              </a:spcAft>
              <a:buNone/>
            </a:pPr>
            <a:r>
              <a:t/>
            </a:r>
            <a:endParaRPr sz="2200">
              <a:solidFill>
                <a:srgbClr val="212121"/>
              </a:solidFill>
              <a:highlight>
                <a:srgbClr val="FFFFFF"/>
              </a:highlight>
              <a:latin typeface="Roboto"/>
              <a:ea typeface="Roboto"/>
              <a:cs typeface="Roboto"/>
              <a:sym typeface="Roboto"/>
            </a:endParaRPr>
          </a:p>
          <a:p>
            <a:pPr indent="0" lvl="0" marL="457200" rtl="0" algn="l">
              <a:spcBef>
                <a:spcPts val="1000"/>
              </a:spcBef>
              <a:spcAft>
                <a:spcPts val="0"/>
              </a:spcAft>
              <a:buNone/>
            </a:pPr>
            <a:r>
              <a:t/>
            </a:r>
            <a:endParaRPr sz="2200">
              <a:solidFill>
                <a:srgbClr val="212121"/>
              </a:solidFill>
              <a:highlight>
                <a:srgbClr val="FFFFFF"/>
              </a:highlight>
              <a:latin typeface="Roboto"/>
              <a:ea typeface="Roboto"/>
              <a:cs typeface="Roboto"/>
              <a:sym typeface="Roboto"/>
            </a:endParaRPr>
          </a:p>
          <a:p>
            <a:pPr indent="0" lvl="0" marL="457200" rtl="0" algn="l">
              <a:spcBef>
                <a:spcPts val="1000"/>
              </a:spcBef>
              <a:spcAft>
                <a:spcPts val="0"/>
              </a:spcAft>
              <a:buNone/>
            </a:pPr>
            <a:r>
              <a:t/>
            </a:r>
            <a:endParaRPr sz="2200">
              <a:solidFill>
                <a:srgbClr val="212121"/>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5"/>
          <p:cNvSpPr txBox="1"/>
          <p:nvPr>
            <p:ph type="title"/>
          </p:nvPr>
        </p:nvSpPr>
        <p:spPr>
          <a:xfrm>
            <a:off x="788503" y="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haroni"/>
              <a:buNone/>
            </a:pPr>
            <a:r>
              <a:rPr lang="es-AR"/>
              <a:t>Problemática</a:t>
            </a:r>
            <a:endParaRPr/>
          </a:p>
        </p:txBody>
      </p:sp>
      <p:pic>
        <p:nvPicPr>
          <p:cNvPr id="153" name="Google Shape;153;p15"/>
          <p:cNvPicPr preferRelativeResize="0"/>
          <p:nvPr>
            <p:ph idx="1" type="body"/>
          </p:nvPr>
        </p:nvPicPr>
        <p:blipFill rotWithShape="1">
          <a:blip r:embed="rId3">
            <a:alphaModFix/>
          </a:blip>
          <a:srcRect b="0" l="0" r="0" t="0"/>
          <a:stretch/>
        </p:blipFill>
        <p:spPr>
          <a:xfrm>
            <a:off x="3975652" y="4242490"/>
            <a:ext cx="8030817" cy="2462095"/>
          </a:xfrm>
          <a:prstGeom prst="rect">
            <a:avLst/>
          </a:prstGeom>
          <a:gradFill>
            <a:gsLst>
              <a:gs pos="0">
                <a:srgbClr val="87B88C"/>
              </a:gs>
              <a:gs pos="50000">
                <a:srgbClr val="74B27A"/>
              </a:gs>
              <a:gs pos="100000">
                <a:srgbClr val="649F6A"/>
              </a:gs>
            </a:gsLst>
            <a:lin ang="5400000" scaled="0"/>
          </a:gradFill>
          <a:ln cap="flat" cmpd="sng" w="38100">
            <a:solidFill>
              <a:srgbClr val="768551"/>
            </a:solidFill>
            <a:prstDash val="solid"/>
            <a:miter lim="800000"/>
            <a:headEnd len="sm" w="sm" type="none"/>
            <a:tailEnd len="sm" w="sm" type="none"/>
          </a:ln>
        </p:spPr>
      </p:pic>
      <p:sp>
        <p:nvSpPr>
          <p:cNvPr id="154" name="Google Shape;154;p15"/>
          <p:cNvSpPr txBox="1"/>
          <p:nvPr/>
        </p:nvSpPr>
        <p:spPr>
          <a:xfrm>
            <a:off x="788503" y="922926"/>
            <a:ext cx="11014291" cy="3970318"/>
          </a:xfrm>
          <a:prstGeom prst="rect">
            <a:avLst/>
          </a:prstGeom>
          <a:noFill/>
          <a:ln>
            <a:noFill/>
          </a:ln>
        </p:spPr>
        <p:txBody>
          <a:bodyPr anchorCtr="0" anchor="t" bIns="45700" lIns="91425" spcFirstLastPara="1" rIns="91425" wrap="square" tIns="45700">
            <a:noAutofit/>
          </a:bodyPr>
          <a:lstStyle/>
          <a:p>
            <a:pPr indent="-298450" lvl="0" marL="285750" marR="0" rtl="0" algn="l">
              <a:spcBef>
                <a:spcPts val="0"/>
              </a:spcBef>
              <a:spcAft>
                <a:spcPts val="0"/>
              </a:spcAft>
              <a:buClr>
                <a:schemeClr val="dk1"/>
              </a:buClr>
              <a:buSzPts val="2000"/>
              <a:buFont typeface="Arial"/>
              <a:buChar char="•"/>
            </a:pPr>
            <a:r>
              <a:rPr b="1" i="0" lang="es-AR" sz="2000" u="none" cap="none" strike="noStrike">
                <a:solidFill>
                  <a:schemeClr val="dk1"/>
                </a:solidFill>
                <a:latin typeface="Avenir"/>
                <a:ea typeface="Avenir"/>
                <a:cs typeface="Avenir"/>
                <a:sym typeface="Avenir"/>
              </a:rPr>
              <a:t>Predecir indicadores socio-económicos</a:t>
            </a:r>
            <a:r>
              <a:rPr b="1" i="0" lang="es-AR" sz="2000" u="none" cap="none" strike="noStrike">
                <a:solidFill>
                  <a:schemeClr val="dk1"/>
                </a:solidFill>
                <a:latin typeface="Avenir"/>
                <a:ea typeface="Avenir"/>
                <a:cs typeface="Avenir"/>
                <a:sym typeface="Avenir"/>
              </a:rPr>
              <a:t> </a:t>
            </a:r>
            <a:r>
              <a:rPr b="1" i="0" lang="es-AR" sz="2000" u="none" cap="none" strike="noStrike">
                <a:solidFill>
                  <a:schemeClr val="dk1"/>
                </a:solidFill>
                <a:latin typeface="Avenir"/>
                <a:ea typeface="Avenir"/>
                <a:cs typeface="Avenir"/>
                <a:sym typeface="Avenir"/>
              </a:rPr>
              <a:t>para países de Mercosur</a:t>
            </a:r>
            <a:endParaRPr b="1" i="0" sz="2000" u="none" cap="none" strike="noStrike">
              <a:solidFill>
                <a:schemeClr val="dk1"/>
              </a:solidFill>
              <a:latin typeface="Avenir"/>
              <a:ea typeface="Avenir"/>
              <a:cs typeface="Avenir"/>
              <a:sym typeface="Aveni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285750" lvl="0" marL="285750" marR="0" rtl="0" algn="l">
              <a:spcBef>
                <a:spcPts val="0"/>
              </a:spcBef>
              <a:spcAft>
                <a:spcPts val="0"/>
              </a:spcAft>
              <a:buClr>
                <a:schemeClr val="dk1"/>
              </a:buClr>
              <a:buSzPts val="1800"/>
              <a:buFont typeface="Arial"/>
              <a:buChar char="•"/>
            </a:pPr>
            <a:r>
              <a:rPr b="1" lang="es-AR" sz="1800">
                <a:solidFill>
                  <a:schemeClr val="dk1"/>
                </a:solidFill>
                <a:latin typeface="Avenir"/>
                <a:ea typeface="Avenir"/>
                <a:cs typeface="Avenir"/>
                <a:sym typeface="Avenir"/>
              </a:rPr>
              <a:t>Punto de partida</a:t>
            </a:r>
            <a:endParaRPr/>
          </a:p>
          <a:p>
            <a:pPr indent="-285750" lvl="1" marL="742950" marR="0" rtl="0" algn="l">
              <a:spcBef>
                <a:spcPts val="0"/>
              </a:spcBef>
              <a:spcAft>
                <a:spcPts val="0"/>
              </a:spcAft>
              <a:buClr>
                <a:schemeClr val="dk1"/>
              </a:buClr>
              <a:buSzPts val="1800"/>
              <a:buFont typeface="Arial"/>
              <a:buChar char="•"/>
            </a:pPr>
            <a:r>
              <a:rPr b="0" i="0" lang="es-AR" sz="1800" u="none" cap="none" strike="noStrike">
                <a:solidFill>
                  <a:schemeClr val="dk1"/>
                </a:solidFill>
                <a:latin typeface="Avenir"/>
                <a:ea typeface="Avenir"/>
                <a:cs typeface="Avenir"/>
                <a:sym typeface="Avenir"/>
              </a:rPr>
              <a:t>Datos de libre acceso del </a:t>
            </a:r>
            <a:r>
              <a:rPr b="1" i="0" lang="es-AR" sz="1800" u="none" cap="none" strike="noStrike">
                <a:solidFill>
                  <a:schemeClr val="dk1"/>
                </a:solidFill>
                <a:latin typeface="Avenir"/>
                <a:ea typeface="Avenir"/>
                <a:cs typeface="Avenir"/>
                <a:sym typeface="Avenir"/>
              </a:rPr>
              <a:t>Banco Mundial</a:t>
            </a:r>
            <a:r>
              <a:rPr b="0" i="0" lang="es-AR" sz="1800" u="none" cap="none" strike="noStrike">
                <a:solidFill>
                  <a:schemeClr val="dk1"/>
                </a:solidFill>
                <a:latin typeface="Avenir"/>
                <a:ea typeface="Avenir"/>
                <a:cs typeface="Avenir"/>
                <a:sym typeface="Avenir"/>
              </a:rPr>
              <a:t> (</a:t>
            </a:r>
            <a:r>
              <a:rPr b="0" i="0" lang="es-AR" sz="1800" u="sng" cap="none" strike="noStrike">
                <a:solidFill>
                  <a:schemeClr val="dk1"/>
                </a:solidFill>
                <a:latin typeface="Avenir"/>
                <a:ea typeface="Avenir"/>
                <a:cs typeface="Avenir"/>
                <a:sym typeface="Avenir"/>
                <a:hlinkClick r:id="rId4">
                  <a:extLst>
                    <a:ext uri="{A12FA001-AC4F-418D-AE19-62706E023703}">
                      <ahyp:hlinkClr val="tx"/>
                    </a:ext>
                  </a:extLst>
                </a:hlinkClick>
              </a:rPr>
              <a:t>https://datos.bancomundial.org/indicador</a:t>
            </a:r>
            <a:r>
              <a:rPr b="0" i="0" lang="es-AR" sz="1800" u="none" cap="none" strike="noStrike">
                <a:solidFill>
                  <a:schemeClr val="dk1"/>
                </a:solidFill>
                <a:latin typeface="Avenir"/>
                <a:ea typeface="Avenir"/>
                <a:cs typeface="Avenir"/>
                <a:sym typeface="Avenir"/>
              </a:rPr>
              <a:t>)</a:t>
            </a:r>
            <a:endParaRPr/>
          </a:p>
          <a:p>
            <a:pPr indent="-285750" lvl="1" marL="742950" marR="0" rtl="0" algn="l">
              <a:spcBef>
                <a:spcPts val="0"/>
              </a:spcBef>
              <a:spcAft>
                <a:spcPts val="0"/>
              </a:spcAft>
              <a:buClr>
                <a:schemeClr val="dk1"/>
              </a:buClr>
              <a:buSzPts val="1800"/>
              <a:buFont typeface="Arial"/>
              <a:buChar char="•"/>
            </a:pPr>
            <a:r>
              <a:rPr b="0" i="0" lang="es-AR" sz="1800" u="none" cap="none" strike="noStrike">
                <a:solidFill>
                  <a:schemeClr val="dk1"/>
                </a:solidFill>
                <a:latin typeface="Avenir"/>
                <a:ea typeface="Avenir"/>
                <a:cs typeface="Avenir"/>
                <a:sym typeface="Avenir"/>
              </a:rPr>
              <a:t>Período de </a:t>
            </a:r>
            <a:r>
              <a:rPr b="1" i="0" lang="es-AR" sz="1800" u="none" cap="none" strike="noStrike">
                <a:solidFill>
                  <a:schemeClr val="dk1"/>
                </a:solidFill>
                <a:latin typeface="Avenir"/>
                <a:ea typeface="Avenir"/>
                <a:cs typeface="Avenir"/>
                <a:sym typeface="Avenir"/>
              </a:rPr>
              <a:t>1960 a 2019</a:t>
            </a:r>
            <a:r>
              <a:rPr b="0" i="0" lang="es-AR" sz="1800" u="none" cap="none" strike="noStrike">
                <a:solidFill>
                  <a:schemeClr val="dk1"/>
                </a:solidFill>
                <a:latin typeface="Avenir"/>
                <a:ea typeface="Avenir"/>
                <a:cs typeface="Avenir"/>
                <a:sym typeface="Avenir"/>
              </a:rPr>
              <a:t> con datos</a:t>
            </a:r>
            <a:endParaRPr b="0" i="0" sz="1800" u="none" cap="none" strike="noStrike">
              <a:solidFill>
                <a:schemeClr val="dk1"/>
              </a:solidFill>
              <a:latin typeface="Avenir"/>
              <a:ea typeface="Avenir"/>
              <a:cs typeface="Avenir"/>
              <a:sym typeface="Avenir"/>
            </a:endParaRPr>
          </a:p>
          <a:p>
            <a:pPr indent="-285750" lvl="1" marL="742950" marR="0" rtl="0" algn="l">
              <a:spcBef>
                <a:spcPts val="0"/>
              </a:spcBef>
              <a:spcAft>
                <a:spcPts val="0"/>
              </a:spcAft>
              <a:buClr>
                <a:schemeClr val="dk1"/>
              </a:buClr>
              <a:buSzPts val="1800"/>
              <a:buFont typeface="Arial"/>
              <a:buChar char="•"/>
            </a:pPr>
            <a:r>
              <a:rPr b="1" lang="es-AR" sz="1800">
                <a:solidFill>
                  <a:schemeClr val="dk1"/>
                </a:solidFill>
                <a:latin typeface="Avenir"/>
                <a:ea typeface="Avenir"/>
                <a:cs typeface="Avenir"/>
                <a:sym typeface="Avenir"/>
              </a:rPr>
              <a:t>12 </a:t>
            </a:r>
            <a:r>
              <a:rPr b="1" i="0" lang="es-AR" sz="1800" u="none" cap="none" strike="noStrike">
                <a:solidFill>
                  <a:schemeClr val="dk1"/>
                </a:solidFill>
                <a:latin typeface="Avenir"/>
                <a:ea typeface="Avenir"/>
                <a:cs typeface="Avenir"/>
                <a:sym typeface="Avenir"/>
              </a:rPr>
              <a:t>Países</a:t>
            </a:r>
            <a:r>
              <a:rPr b="0" i="0" lang="es-AR" sz="1800" u="none" cap="none" strike="noStrike">
                <a:solidFill>
                  <a:schemeClr val="dk1"/>
                </a:solidFill>
                <a:latin typeface="Avenir"/>
                <a:ea typeface="Avenir"/>
                <a:cs typeface="Avenir"/>
                <a:sym typeface="Avenir"/>
              </a:rPr>
              <a:t>: Argentina, Brasil, Paraguay, Uruguay, Venezuela, Bolivia, Chile, Colombia, Ecuador, Guyana, Perú y Surinam</a:t>
            </a:r>
            <a:endParaRPr/>
          </a:p>
          <a:p>
            <a:pPr indent="-285750" lvl="1" marL="742950" marR="0" rtl="0" algn="l">
              <a:spcBef>
                <a:spcPts val="0"/>
              </a:spcBef>
              <a:spcAft>
                <a:spcPts val="0"/>
              </a:spcAft>
              <a:buClr>
                <a:schemeClr val="dk1"/>
              </a:buClr>
              <a:buSzPts val="1800"/>
              <a:buFont typeface="Arial"/>
              <a:buChar char="•"/>
            </a:pPr>
            <a:r>
              <a:rPr b="1" lang="es-AR" sz="1800">
                <a:solidFill>
                  <a:schemeClr val="dk1"/>
                </a:solidFill>
                <a:latin typeface="Avenir"/>
                <a:ea typeface="Avenir"/>
                <a:cs typeface="Avenir"/>
                <a:sym typeface="Avenir"/>
              </a:rPr>
              <a:t>6 </a:t>
            </a:r>
            <a:r>
              <a:rPr b="1" i="0" lang="es-AR" sz="1800" u="none" cap="none" strike="noStrike">
                <a:solidFill>
                  <a:schemeClr val="dk1"/>
                </a:solidFill>
                <a:latin typeface="Avenir"/>
                <a:ea typeface="Avenir"/>
                <a:cs typeface="Avenir"/>
                <a:sym typeface="Avenir"/>
              </a:rPr>
              <a:t>Indicadores</a:t>
            </a:r>
            <a:r>
              <a:rPr b="0" i="0" lang="es-AR" sz="1800" u="none" cap="none" strike="noStrike">
                <a:solidFill>
                  <a:schemeClr val="dk1"/>
                </a:solidFill>
                <a:latin typeface="Avenir"/>
                <a:ea typeface="Avenir"/>
                <a:cs typeface="Avenir"/>
                <a:sym typeface="Avenir"/>
              </a:rPr>
              <a:t>: Educación, Género, Medio Ambiente, Pobreza, Protección Social y Salud</a:t>
            </a:r>
            <a:endParaRPr/>
          </a:p>
          <a:p>
            <a:pPr indent="-285750" lvl="1" marL="742950" marR="0" rtl="0" algn="l">
              <a:spcBef>
                <a:spcPts val="0"/>
              </a:spcBef>
              <a:spcAft>
                <a:spcPts val="0"/>
              </a:spcAft>
              <a:buClr>
                <a:schemeClr val="dk1"/>
              </a:buClr>
              <a:buSzPts val="1800"/>
              <a:buFont typeface="Arial"/>
              <a:buChar char="•"/>
            </a:pPr>
            <a:r>
              <a:rPr b="0" i="0" lang="es-AR" sz="1800" u="none" cap="none" strike="noStrike">
                <a:solidFill>
                  <a:schemeClr val="dk1"/>
                </a:solidFill>
                <a:latin typeface="Avenir"/>
                <a:ea typeface="Avenir"/>
                <a:cs typeface="Avenir"/>
                <a:sym typeface="Avenir"/>
              </a:rPr>
              <a:t>Cada indicador está compuesta por un conjunto de features</a:t>
            </a:r>
            <a:r>
              <a:rPr lang="es-AR" sz="1800">
                <a:solidFill>
                  <a:schemeClr val="dk1"/>
                </a:solidFill>
                <a:latin typeface="Avenir"/>
                <a:ea typeface="Avenir"/>
                <a:cs typeface="Avenir"/>
                <a:sym typeface="Avenir"/>
              </a:rPr>
              <a:t>: </a:t>
            </a:r>
            <a:r>
              <a:rPr lang="es-AR" sz="1800">
                <a:solidFill>
                  <a:schemeClr val="dk1"/>
                </a:solidFill>
                <a:latin typeface="Avenir"/>
                <a:ea typeface="Avenir"/>
                <a:cs typeface="Avenir"/>
                <a:sym typeface="Avenir"/>
              </a:rPr>
              <a:t> Educación (106), Género (83), Medio Ambiente (76), Pobreza (15), Protección Social (93) y Salud (112).</a:t>
            </a:r>
            <a:endParaRPr sz="1800">
              <a:solidFill>
                <a:schemeClr val="dk1"/>
              </a:solidFill>
              <a:latin typeface="Avenir"/>
              <a:ea typeface="Avenir"/>
              <a:cs typeface="Avenir"/>
              <a:sym typeface="Avenir"/>
            </a:endParaRPr>
          </a:p>
          <a:p>
            <a:pPr indent="-285750" lvl="1" marL="742950" marR="0" rtl="0" algn="l">
              <a:spcBef>
                <a:spcPts val="0"/>
              </a:spcBef>
              <a:spcAft>
                <a:spcPts val="0"/>
              </a:spcAft>
              <a:buClr>
                <a:schemeClr val="dk1"/>
              </a:buClr>
              <a:buSzPts val="1800"/>
              <a:buChar char="•"/>
            </a:pPr>
            <a:r>
              <a:rPr b="1" i="0" lang="es-AR" sz="1800" u="none" cap="none" strike="noStrike">
                <a:solidFill>
                  <a:schemeClr val="dk1"/>
                </a:solidFill>
                <a:latin typeface="Avenir"/>
                <a:ea typeface="Avenir"/>
                <a:cs typeface="Avenir"/>
                <a:sym typeface="Avenir"/>
              </a:rPr>
              <a:t>Dimensión de dataset inicial (5820, 55)</a:t>
            </a:r>
            <a:endParaRPr b="1"/>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venir"/>
              <a:ea typeface="Avenir"/>
              <a:cs typeface="Avenir"/>
              <a:sym typeface="Aveni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venir"/>
              <a:ea typeface="Avenir"/>
              <a:cs typeface="Avenir"/>
              <a:sym typeface="Aveni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venir"/>
              <a:ea typeface="Avenir"/>
              <a:cs typeface="Avenir"/>
              <a:sym typeface="Aveni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venir"/>
              <a:ea typeface="Avenir"/>
              <a:cs typeface="Avenir"/>
              <a:sym typeface="Avenir"/>
            </a:endParaRPr>
          </a:p>
        </p:txBody>
      </p:sp>
      <p:sp>
        <p:nvSpPr>
          <p:cNvPr id="155" name="Google Shape;155;p15"/>
          <p:cNvSpPr/>
          <p:nvPr/>
        </p:nvSpPr>
        <p:spPr>
          <a:xfrm rot="1336937">
            <a:off x="5860653" y="3780703"/>
            <a:ext cx="1977641" cy="622159"/>
          </a:xfrm>
          <a:prstGeom prst="curvedDownArrow">
            <a:avLst>
              <a:gd fmla="val 25000" name="adj1"/>
              <a:gd fmla="val 50000" name="adj2"/>
              <a:gd fmla="val 25000" name="adj3"/>
            </a:avLst>
          </a:prstGeom>
          <a:solidFill>
            <a:schemeClr val="accent1"/>
          </a:solidFill>
          <a:ln cap="flat" cmpd="sng" w="12700">
            <a:solidFill>
              <a:srgbClr val="906E6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7" name="Shape 427"/>
        <p:cNvGrpSpPr/>
        <p:nvPr/>
      </p:nvGrpSpPr>
      <p:grpSpPr>
        <a:xfrm>
          <a:off x="0" y="0"/>
          <a:ext cx="0" cy="0"/>
          <a:chOff x="0" y="0"/>
          <a:chExt cx="0" cy="0"/>
        </a:xfrm>
      </p:grpSpPr>
      <p:sp>
        <p:nvSpPr>
          <p:cNvPr id="428" name="Google Shape;428;p42"/>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29" name="Google Shape;429;p42"/>
          <p:cNvSpPr/>
          <p:nvPr/>
        </p:nvSpPr>
        <p:spPr>
          <a:xfrm flipH="1">
            <a:off x="555843" y="1064829"/>
            <a:ext cx="4083300" cy="4083300"/>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430" name="Google Shape;430;p42"/>
          <p:cNvSpPr/>
          <p:nvPr/>
        </p:nvSpPr>
        <p:spPr>
          <a:xfrm>
            <a:off x="3048"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31" name="Google Shape;431;p42"/>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432" name="Google Shape;432;p42"/>
          <p:cNvSpPr/>
          <p:nvPr/>
        </p:nvSpPr>
        <p:spPr>
          <a:xfrm>
            <a:off x="2769476" y="220196"/>
            <a:ext cx="9420225" cy="6636187"/>
          </a:xfrm>
          <a:custGeom>
            <a:rect b="b" l="l" r="r" t="t"/>
            <a:pathLst>
              <a:path extrusionOk="0" h="5770597" w="819150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33" name="Google Shape;433;p42"/>
          <p:cNvSpPr txBox="1"/>
          <p:nvPr>
            <p:ph type="title"/>
          </p:nvPr>
        </p:nvSpPr>
        <p:spPr>
          <a:xfrm>
            <a:off x="1571700" y="1560884"/>
            <a:ext cx="7644600" cy="275100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dk1"/>
              </a:buClr>
              <a:buSzPts val="6000"/>
              <a:buFont typeface="Aharoni"/>
              <a:buNone/>
            </a:pPr>
            <a:r>
              <a:rPr lang="es-AR" sz="6000"/>
              <a:t>Gracias!</a:t>
            </a:r>
            <a:endParaRPr/>
          </a:p>
        </p:txBody>
      </p:sp>
      <p:sp>
        <p:nvSpPr>
          <p:cNvPr id="434" name="Google Shape;434;p42"/>
          <p:cNvSpPr/>
          <p:nvPr/>
        </p:nvSpPr>
        <p:spPr>
          <a:xfrm>
            <a:off x="1758029" y="3334786"/>
            <a:ext cx="1942200" cy="1889700"/>
          </a:xfrm>
          <a:prstGeom prst="ellipse">
            <a:avLst/>
          </a:prstGeom>
          <a:solidFill>
            <a:srgbClr val="9871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35" name="Google Shape;435;p42"/>
          <p:cNvSpPr/>
          <p:nvPr/>
        </p:nvSpPr>
        <p:spPr>
          <a:xfrm rot="-3079819">
            <a:off x="1474470" y="1096446"/>
            <a:ext cx="2987854" cy="2987854"/>
          </a:xfrm>
          <a:prstGeom prst="arc">
            <a:avLst>
              <a:gd fmla="val 14455503" name="adj1"/>
              <a:gd fmla="val 227775" name="adj2"/>
            </a:avLst>
          </a:prstGeom>
          <a:noFill/>
          <a:ln cap="rnd" cmpd="sng" w="127000">
            <a:solidFill>
              <a:srgbClr val="98715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16"/>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61" name="Google Shape;161;p16"/>
          <p:cNvSpPr/>
          <p:nvPr/>
        </p:nvSpPr>
        <p:spPr>
          <a:xfrm flipH="1">
            <a:off x="555710" y="106482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62" name="Google Shape;162;p16"/>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63" name="Google Shape;163;p16"/>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64" name="Google Shape;164;p16"/>
          <p:cNvSpPr/>
          <p:nvPr/>
        </p:nvSpPr>
        <p:spPr>
          <a:xfrm>
            <a:off x="2769476" y="220196"/>
            <a:ext cx="9422524" cy="6637806"/>
          </a:xfrm>
          <a:custGeom>
            <a:rect b="b" l="l" r="r" t="t"/>
            <a:pathLst>
              <a:path extrusionOk="0" h="5770597" w="819150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65" name="Google Shape;165;p16"/>
          <p:cNvSpPr txBox="1"/>
          <p:nvPr>
            <p:ph type="title"/>
          </p:nvPr>
        </p:nvSpPr>
        <p:spPr>
          <a:xfrm>
            <a:off x="4038600" y="1939159"/>
            <a:ext cx="7644627" cy="2751086"/>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dk1"/>
              </a:buClr>
              <a:buSzPts val="6000"/>
              <a:buFont typeface="Aharoni"/>
              <a:buNone/>
            </a:pPr>
            <a:r>
              <a:rPr lang="es-AR" sz="6000">
                <a:solidFill>
                  <a:schemeClr val="dk1"/>
                </a:solidFill>
                <a:latin typeface="Aharoni"/>
                <a:ea typeface="Aharoni"/>
                <a:cs typeface="Aharoni"/>
                <a:sym typeface="Aharoni"/>
              </a:rPr>
              <a:t>Análisis Exploratorio</a:t>
            </a:r>
            <a:endParaRPr/>
          </a:p>
        </p:txBody>
      </p:sp>
      <p:sp>
        <p:nvSpPr>
          <p:cNvPr id="166" name="Google Shape;166;p16"/>
          <p:cNvSpPr/>
          <p:nvPr/>
        </p:nvSpPr>
        <p:spPr>
          <a:xfrm>
            <a:off x="1758029" y="3334786"/>
            <a:ext cx="1942241" cy="1889551"/>
          </a:xfrm>
          <a:prstGeom prst="ellipse">
            <a:avLst/>
          </a:prstGeom>
          <a:solidFill>
            <a:srgbClr val="9871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67" name="Google Shape;167;p16"/>
          <p:cNvSpPr/>
          <p:nvPr/>
        </p:nvSpPr>
        <p:spPr>
          <a:xfrm rot="-3079828">
            <a:off x="1474479" y="1096414"/>
            <a:ext cx="2987899" cy="2987899"/>
          </a:xfrm>
          <a:prstGeom prst="arc">
            <a:avLst>
              <a:gd fmla="val 14455503" name="adj1"/>
              <a:gd fmla="val 227775" name="adj2"/>
            </a:avLst>
          </a:prstGeom>
          <a:noFill/>
          <a:ln cap="rnd" cmpd="sng" w="127000">
            <a:solidFill>
              <a:srgbClr val="98715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173255" y="117173"/>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haroni"/>
              <a:buNone/>
            </a:pPr>
            <a:r>
              <a:rPr lang="es-AR"/>
              <a:t>Análisis Exploratorio</a:t>
            </a:r>
            <a:endParaRPr/>
          </a:p>
        </p:txBody>
      </p:sp>
      <p:sp>
        <p:nvSpPr>
          <p:cNvPr id="173" name="Google Shape;173;p17"/>
          <p:cNvSpPr txBox="1"/>
          <p:nvPr>
            <p:ph idx="1" type="body"/>
          </p:nvPr>
        </p:nvSpPr>
        <p:spPr>
          <a:xfrm>
            <a:off x="1302026" y="1461329"/>
            <a:ext cx="1745974" cy="61687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s-AR"/>
              <a:t>Género</a:t>
            </a:r>
            <a:endParaRPr/>
          </a:p>
        </p:txBody>
      </p:sp>
      <p:pic>
        <p:nvPicPr>
          <p:cNvPr id="174" name="Google Shape;174;p17"/>
          <p:cNvPicPr preferRelativeResize="0"/>
          <p:nvPr/>
        </p:nvPicPr>
        <p:blipFill rotWithShape="1">
          <a:blip r:embed="rId3">
            <a:alphaModFix/>
          </a:blip>
          <a:srcRect b="0" l="0" r="0" t="0"/>
          <a:stretch/>
        </p:blipFill>
        <p:spPr>
          <a:xfrm>
            <a:off x="4255432" y="1949428"/>
            <a:ext cx="4018917" cy="2090348"/>
          </a:xfrm>
          <a:prstGeom prst="rect">
            <a:avLst/>
          </a:prstGeom>
          <a:noFill/>
          <a:ln>
            <a:noFill/>
          </a:ln>
        </p:spPr>
      </p:pic>
      <p:sp>
        <p:nvSpPr>
          <p:cNvPr id="175" name="Google Shape;175;p17"/>
          <p:cNvSpPr txBox="1"/>
          <p:nvPr/>
        </p:nvSpPr>
        <p:spPr>
          <a:xfrm>
            <a:off x="5632174" y="1442736"/>
            <a:ext cx="2158218" cy="65028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lang="es-AR" sz="2800">
                <a:solidFill>
                  <a:schemeClr val="dk1"/>
                </a:solidFill>
                <a:latin typeface="Avenir"/>
                <a:ea typeface="Avenir"/>
                <a:cs typeface="Avenir"/>
                <a:sym typeface="Avenir"/>
              </a:rPr>
              <a:t>Salud</a:t>
            </a:r>
            <a:endParaRPr/>
          </a:p>
        </p:txBody>
      </p:sp>
      <p:pic>
        <p:nvPicPr>
          <p:cNvPr id="176" name="Google Shape;176;p17"/>
          <p:cNvPicPr preferRelativeResize="0"/>
          <p:nvPr/>
        </p:nvPicPr>
        <p:blipFill rotWithShape="1">
          <a:blip r:embed="rId4">
            <a:alphaModFix/>
          </a:blip>
          <a:srcRect b="0" l="0" r="0" t="0"/>
          <a:stretch/>
        </p:blipFill>
        <p:spPr>
          <a:xfrm>
            <a:off x="8207" y="1980531"/>
            <a:ext cx="4183965" cy="2090348"/>
          </a:xfrm>
          <a:prstGeom prst="rect">
            <a:avLst/>
          </a:prstGeom>
          <a:noFill/>
          <a:ln>
            <a:noFill/>
          </a:ln>
        </p:spPr>
      </p:pic>
      <p:pic>
        <p:nvPicPr>
          <p:cNvPr id="177" name="Google Shape;177;p17"/>
          <p:cNvPicPr preferRelativeResize="0"/>
          <p:nvPr/>
        </p:nvPicPr>
        <p:blipFill rotWithShape="1">
          <a:blip r:embed="rId5">
            <a:alphaModFix/>
          </a:blip>
          <a:srcRect b="0" l="0" r="0" t="0"/>
          <a:stretch/>
        </p:blipFill>
        <p:spPr>
          <a:xfrm>
            <a:off x="173255" y="4381205"/>
            <a:ext cx="4018917" cy="2106554"/>
          </a:xfrm>
          <a:prstGeom prst="rect">
            <a:avLst/>
          </a:prstGeom>
          <a:noFill/>
          <a:ln>
            <a:noFill/>
          </a:ln>
        </p:spPr>
      </p:pic>
      <p:sp>
        <p:nvSpPr>
          <p:cNvPr id="178" name="Google Shape;178;p17"/>
          <p:cNvSpPr txBox="1"/>
          <p:nvPr/>
        </p:nvSpPr>
        <p:spPr>
          <a:xfrm>
            <a:off x="1293463" y="4039776"/>
            <a:ext cx="2158218" cy="65028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lang="es-AR" sz="2800">
                <a:solidFill>
                  <a:schemeClr val="dk1"/>
                </a:solidFill>
                <a:latin typeface="Avenir"/>
                <a:ea typeface="Avenir"/>
                <a:cs typeface="Avenir"/>
                <a:sym typeface="Avenir"/>
              </a:rPr>
              <a:t>Educación</a:t>
            </a:r>
            <a:endParaRPr/>
          </a:p>
        </p:txBody>
      </p:sp>
      <p:pic>
        <p:nvPicPr>
          <p:cNvPr id="179" name="Google Shape;179;p17"/>
          <p:cNvPicPr preferRelativeResize="0"/>
          <p:nvPr/>
        </p:nvPicPr>
        <p:blipFill rotWithShape="1">
          <a:blip r:embed="rId6">
            <a:alphaModFix/>
          </a:blip>
          <a:srcRect b="0" l="0" r="0" t="0"/>
          <a:stretch/>
        </p:blipFill>
        <p:spPr>
          <a:xfrm>
            <a:off x="8274349" y="1949428"/>
            <a:ext cx="3909444" cy="2090348"/>
          </a:xfrm>
          <a:prstGeom prst="rect">
            <a:avLst/>
          </a:prstGeom>
          <a:noFill/>
          <a:ln>
            <a:noFill/>
          </a:ln>
        </p:spPr>
      </p:pic>
      <p:sp>
        <p:nvSpPr>
          <p:cNvPr id="180" name="Google Shape;180;p17"/>
          <p:cNvSpPr txBox="1"/>
          <p:nvPr/>
        </p:nvSpPr>
        <p:spPr>
          <a:xfrm>
            <a:off x="8758306" y="1461329"/>
            <a:ext cx="3074963" cy="58269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lang="es-AR" sz="2800">
                <a:solidFill>
                  <a:schemeClr val="dk1"/>
                </a:solidFill>
                <a:latin typeface="Avenir"/>
                <a:ea typeface="Avenir"/>
                <a:cs typeface="Avenir"/>
                <a:sym typeface="Avenir"/>
              </a:rPr>
              <a:t>Protección Social</a:t>
            </a:r>
            <a:endParaRPr/>
          </a:p>
        </p:txBody>
      </p:sp>
      <p:pic>
        <p:nvPicPr>
          <p:cNvPr id="181" name="Google Shape;181;p17"/>
          <p:cNvPicPr preferRelativeResize="0"/>
          <p:nvPr/>
        </p:nvPicPr>
        <p:blipFill rotWithShape="1">
          <a:blip r:embed="rId7">
            <a:alphaModFix/>
          </a:blip>
          <a:srcRect b="0" l="0" r="0" t="0"/>
          <a:stretch/>
        </p:blipFill>
        <p:spPr>
          <a:xfrm>
            <a:off x="4529951" y="4364920"/>
            <a:ext cx="3744398" cy="1965321"/>
          </a:xfrm>
          <a:prstGeom prst="rect">
            <a:avLst/>
          </a:prstGeom>
          <a:noFill/>
          <a:ln>
            <a:noFill/>
          </a:ln>
        </p:spPr>
      </p:pic>
      <p:sp>
        <p:nvSpPr>
          <p:cNvPr id="182" name="Google Shape;182;p17"/>
          <p:cNvSpPr txBox="1"/>
          <p:nvPr/>
        </p:nvSpPr>
        <p:spPr>
          <a:xfrm>
            <a:off x="5156837" y="4039776"/>
            <a:ext cx="2633555" cy="586801"/>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380"/>
              <a:buFont typeface="Arial"/>
              <a:buNone/>
            </a:pPr>
            <a:r>
              <a:rPr lang="es-AR" sz="2380">
                <a:solidFill>
                  <a:schemeClr val="dk1"/>
                </a:solidFill>
                <a:latin typeface="Avenir"/>
                <a:ea typeface="Avenir"/>
                <a:cs typeface="Avenir"/>
                <a:sym typeface="Avenir"/>
              </a:rPr>
              <a:t>Medio Ambiente</a:t>
            </a:r>
            <a:endParaRPr/>
          </a:p>
        </p:txBody>
      </p:sp>
      <p:pic>
        <p:nvPicPr>
          <p:cNvPr id="183" name="Google Shape;183;p17"/>
          <p:cNvPicPr preferRelativeResize="0"/>
          <p:nvPr/>
        </p:nvPicPr>
        <p:blipFill rotWithShape="1">
          <a:blip r:embed="rId8">
            <a:alphaModFix/>
          </a:blip>
          <a:srcRect b="0" l="0" r="0" t="0"/>
          <a:stretch/>
        </p:blipFill>
        <p:spPr>
          <a:xfrm>
            <a:off x="8411434" y="4364920"/>
            <a:ext cx="3768705" cy="1965321"/>
          </a:xfrm>
          <a:prstGeom prst="rect">
            <a:avLst/>
          </a:prstGeom>
          <a:noFill/>
          <a:ln>
            <a:noFill/>
          </a:ln>
        </p:spPr>
      </p:pic>
      <p:sp>
        <p:nvSpPr>
          <p:cNvPr id="184" name="Google Shape;184;p17"/>
          <p:cNvSpPr txBox="1"/>
          <p:nvPr/>
        </p:nvSpPr>
        <p:spPr>
          <a:xfrm>
            <a:off x="9747340" y="4004115"/>
            <a:ext cx="1755548" cy="434415"/>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590"/>
              <a:buFont typeface="Arial"/>
              <a:buNone/>
            </a:pPr>
            <a:r>
              <a:rPr lang="es-AR" sz="2590">
                <a:solidFill>
                  <a:schemeClr val="dk1"/>
                </a:solidFill>
                <a:latin typeface="Avenir"/>
                <a:ea typeface="Avenir"/>
                <a:cs typeface="Avenir"/>
                <a:sym typeface="Avenir"/>
              </a:rPr>
              <a:t>Pobreza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8"/>
          <p:cNvSpPr txBox="1"/>
          <p:nvPr>
            <p:ph type="title"/>
          </p:nvPr>
        </p:nvSpPr>
        <p:spPr>
          <a:xfrm>
            <a:off x="314605" y="436977"/>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haroni"/>
              <a:buNone/>
            </a:pPr>
            <a:r>
              <a:rPr lang="es-AR"/>
              <a:t>Análisis Exploratorio</a:t>
            </a:r>
            <a:endParaRPr/>
          </a:p>
        </p:txBody>
      </p:sp>
      <p:sp>
        <p:nvSpPr>
          <p:cNvPr id="190" name="Google Shape;190;p18"/>
          <p:cNvSpPr txBox="1"/>
          <p:nvPr>
            <p:ph idx="1" type="body"/>
          </p:nvPr>
        </p:nvSpPr>
        <p:spPr>
          <a:xfrm>
            <a:off x="776900" y="1550499"/>
            <a:ext cx="10890300" cy="4683600"/>
          </a:xfrm>
          <a:prstGeom prst="rect">
            <a:avLst/>
          </a:prstGeom>
          <a:noFill/>
          <a:ln>
            <a:noFill/>
          </a:ln>
        </p:spPr>
        <p:txBody>
          <a:bodyPr anchorCtr="0" anchor="t" bIns="45700" lIns="91425" spcFirstLastPara="1" rIns="91425" wrap="square" tIns="45700">
            <a:noAutofit/>
          </a:bodyPr>
          <a:lstStyle/>
          <a:p>
            <a:pPr indent="-228600" lvl="0" marL="228600" rtl="0" algn="just">
              <a:lnSpc>
                <a:spcPct val="100000"/>
              </a:lnSpc>
              <a:spcBef>
                <a:spcPts val="0"/>
              </a:spcBef>
              <a:spcAft>
                <a:spcPts val="0"/>
              </a:spcAft>
              <a:buClr>
                <a:schemeClr val="dk1"/>
              </a:buClr>
              <a:buSzPts val="2590"/>
              <a:buChar char="•"/>
            </a:pPr>
            <a:r>
              <a:rPr lang="es-AR" sz="2590"/>
              <a:t>Se realizó un análisis por indicador para toda la región, cada indicador tenía diferente proporción de </a:t>
            </a:r>
            <a:r>
              <a:rPr b="1" lang="es-AR" sz="2590"/>
              <a:t>valores vacíos</a:t>
            </a:r>
            <a:r>
              <a:rPr lang="es-AR" sz="2590"/>
              <a:t>.</a:t>
            </a:r>
            <a:r>
              <a:rPr b="1" lang="es-AR" sz="2590"/>
              <a:t> </a:t>
            </a:r>
            <a:r>
              <a:rPr lang="es-AR" sz="2590"/>
              <a:t>El indicador en situación </a:t>
            </a:r>
            <a:r>
              <a:rPr lang="es-AR" sz="2590" u="sng"/>
              <a:t>más complicada</a:t>
            </a:r>
            <a:r>
              <a:rPr lang="es-AR" sz="2590"/>
              <a:t> en cuanto a valores faltantes es el de </a:t>
            </a:r>
            <a:r>
              <a:rPr lang="es-AR" sz="2590" u="sng"/>
              <a:t>pobreza</a:t>
            </a:r>
            <a:r>
              <a:rPr lang="es-AR" sz="2590"/>
              <a:t> (1970 a 1992). Mientras que el indicador de </a:t>
            </a:r>
            <a:r>
              <a:rPr lang="es-AR" sz="2590" u="sng"/>
              <a:t>salud es el mas completo</a:t>
            </a:r>
            <a:r>
              <a:rPr lang="es-AR" sz="2590"/>
              <a:t>.</a:t>
            </a:r>
            <a:endParaRPr/>
          </a:p>
          <a:p>
            <a:pPr indent="-228600" lvl="0" marL="228600" rtl="0" algn="just">
              <a:lnSpc>
                <a:spcPct val="100000"/>
              </a:lnSpc>
              <a:spcBef>
                <a:spcPts val="1000"/>
              </a:spcBef>
              <a:spcAft>
                <a:spcPts val="0"/>
              </a:spcAft>
              <a:buClr>
                <a:schemeClr val="dk1"/>
              </a:buClr>
              <a:buSzPts val="2590"/>
              <a:buChar char="•"/>
            </a:pPr>
            <a:r>
              <a:rPr lang="es-AR" sz="2590"/>
              <a:t>Luego, se realizó un análisis exploratorio de cada feature por país (funciones de densidad, boxplot y gráficos de líneas). Se evidencia </a:t>
            </a:r>
            <a:r>
              <a:rPr b="1" lang="es-AR" sz="2590"/>
              <a:t>gran heterogeneidad </a:t>
            </a:r>
            <a:r>
              <a:rPr lang="es-AR" sz="2590"/>
              <a:t>entre los países analizados para la mayoría de los indicadores.</a:t>
            </a:r>
            <a:endParaRPr/>
          </a:p>
          <a:p>
            <a:pPr indent="-228600" lvl="0" marL="228600" rtl="0" algn="just">
              <a:lnSpc>
                <a:spcPct val="100000"/>
              </a:lnSpc>
              <a:spcBef>
                <a:spcPts val="1000"/>
              </a:spcBef>
              <a:spcAft>
                <a:spcPts val="0"/>
              </a:spcAft>
              <a:buClr>
                <a:schemeClr val="dk1"/>
              </a:buClr>
              <a:buSzPts val="2590"/>
              <a:buChar char="•"/>
            </a:pPr>
            <a:r>
              <a:rPr lang="es-AR" sz="2590"/>
              <a:t>Surgió el primer problema: </a:t>
            </a:r>
            <a:r>
              <a:rPr b="1" lang="es-AR" sz="2690"/>
              <a:t>Es muy grande el dataset</a:t>
            </a:r>
            <a:r>
              <a:rPr lang="es-AR" sz="2590"/>
              <a:t>!</a:t>
            </a:r>
            <a:endParaRPr sz="259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9"/>
          <p:cNvSpPr txBox="1"/>
          <p:nvPr>
            <p:ph idx="1" type="body"/>
          </p:nvPr>
        </p:nvSpPr>
        <p:spPr>
          <a:xfrm>
            <a:off x="5431055" y="765936"/>
            <a:ext cx="3227363" cy="58269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s-AR"/>
              <a:t>Género</a:t>
            </a:r>
            <a:endParaRPr/>
          </a:p>
        </p:txBody>
      </p:sp>
      <p:pic>
        <p:nvPicPr>
          <p:cNvPr id="196" name="Google Shape;196;p19"/>
          <p:cNvPicPr preferRelativeResize="0"/>
          <p:nvPr/>
        </p:nvPicPr>
        <p:blipFill rotWithShape="1">
          <a:blip r:embed="rId3">
            <a:alphaModFix/>
          </a:blip>
          <a:srcRect b="0" l="0" r="0" t="0"/>
          <a:stretch/>
        </p:blipFill>
        <p:spPr>
          <a:xfrm>
            <a:off x="1505384" y="1250737"/>
            <a:ext cx="4120810" cy="2387136"/>
          </a:xfrm>
          <a:prstGeom prst="rect">
            <a:avLst/>
          </a:prstGeom>
          <a:noFill/>
          <a:ln>
            <a:noFill/>
          </a:ln>
        </p:spPr>
      </p:pic>
      <p:pic>
        <p:nvPicPr>
          <p:cNvPr id="197" name="Google Shape;197;p19"/>
          <p:cNvPicPr preferRelativeResize="0"/>
          <p:nvPr/>
        </p:nvPicPr>
        <p:blipFill rotWithShape="1">
          <a:blip r:embed="rId4">
            <a:alphaModFix/>
          </a:blip>
          <a:srcRect b="0" l="0" r="0" t="0"/>
          <a:stretch/>
        </p:blipFill>
        <p:spPr>
          <a:xfrm>
            <a:off x="6327676" y="1303173"/>
            <a:ext cx="3933240" cy="2428791"/>
          </a:xfrm>
          <a:prstGeom prst="rect">
            <a:avLst/>
          </a:prstGeom>
          <a:noFill/>
          <a:ln>
            <a:noFill/>
          </a:ln>
        </p:spPr>
      </p:pic>
      <p:pic>
        <p:nvPicPr>
          <p:cNvPr id="198" name="Google Shape;198;p19"/>
          <p:cNvPicPr preferRelativeResize="0"/>
          <p:nvPr/>
        </p:nvPicPr>
        <p:blipFill rotWithShape="1">
          <a:blip r:embed="rId5">
            <a:alphaModFix/>
          </a:blip>
          <a:srcRect b="0" l="0" r="0" t="0"/>
          <a:stretch/>
        </p:blipFill>
        <p:spPr>
          <a:xfrm>
            <a:off x="1583788" y="3727048"/>
            <a:ext cx="4120810" cy="2515650"/>
          </a:xfrm>
          <a:prstGeom prst="rect">
            <a:avLst/>
          </a:prstGeom>
          <a:noFill/>
          <a:ln>
            <a:noFill/>
          </a:ln>
        </p:spPr>
      </p:pic>
      <p:pic>
        <p:nvPicPr>
          <p:cNvPr id="199" name="Google Shape;199;p19"/>
          <p:cNvPicPr preferRelativeResize="0"/>
          <p:nvPr/>
        </p:nvPicPr>
        <p:blipFill rotWithShape="1">
          <a:blip r:embed="rId6">
            <a:alphaModFix/>
          </a:blip>
          <a:srcRect b="0" l="0" r="0" t="0"/>
          <a:stretch/>
        </p:blipFill>
        <p:spPr>
          <a:xfrm>
            <a:off x="6228841" y="3727048"/>
            <a:ext cx="4130909" cy="2428791"/>
          </a:xfrm>
          <a:prstGeom prst="rect">
            <a:avLst/>
          </a:prstGeom>
          <a:noFill/>
          <a:ln>
            <a:noFill/>
          </a:ln>
        </p:spPr>
      </p:pic>
      <p:sp>
        <p:nvSpPr>
          <p:cNvPr id="200" name="Google Shape;200;p19"/>
          <p:cNvSpPr txBox="1"/>
          <p:nvPr>
            <p:ph type="title"/>
          </p:nvPr>
        </p:nvSpPr>
        <p:spPr>
          <a:xfrm>
            <a:off x="173255" y="117173"/>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haroni"/>
              <a:buNone/>
            </a:pPr>
            <a:r>
              <a:rPr lang="es-AR"/>
              <a:t>Análisis Exploratorio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 name="Shape 204"/>
        <p:cNvGrpSpPr/>
        <p:nvPr/>
      </p:nvGrpSpPr>
      <p:grpSpPr>
        <a:xfrm>
          <a:off x="0" y="0"/>
          <a:ext cx="0" cy="0"/>
          <a:chOff x="0" y="0"/>
          <a:chExt cx="0" cy="0"/>
        </a:xfrm>
      </p:grpSpPr>
      <p:sp>
        <p:nvSpPr>
          <p:cNvPr id="205" name="Google Shape;205;p20"/>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06" name="Google Shape;206;p20"/>
          <p:cNvSpPr/>
          <p:nvPr/>
        </p:nvSpPr>
        <p:spPr>
          <a:xfrm flipH="1">
            <a:off x="555710" y="106482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207" name="Google Shape;207;p20"/>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08" name="Google Shape;208;p20"/>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209" name="Google Shape;209;p20"/>
          <p:cNvSpPr/>
          <p:nvPr/>
        </p:nvSpPr>
        <p:spPr>
          <a:xfrm>
            <a:off x="2769476" y="220196"/>
            <a:ext cx="9422524" cy="6637806"/>
          </a:xfrm>
          <a:custGeom>
            <a:rect b="b" l="l" r="r" t="t"/>
            <a:pathLst>
              <a:path extrusionOk="0" h="5770597" w="819150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10" name="Google Shape;210;p20"/>
          <p:cNvSpPr txBox="1"/>
          <p:nvPr>
            <p:ph type="title"/>
          </p:nvPr>
        </p:nvSpPr>
        <p:spPr>
          <a:xfrm>
            <a:off x="4038600" y="1939159"/>
            <a:ext cx="7644627" cy="2751086"/>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dk1"/>
              </a:buClr>
              <a:buSzPts val="6000"/>
              <a:buFont typeface="Aharoni"/>
              <a:buNone/>
            </a:pPr>
            <a:r>
              <a:rPr lang="es-AR" sz="6000">
                <a:solidFill>
                  <a:schemeClr val="dk1"/>
                </a:solidFill>
                <a:latin typeface="Aharoni"/>
                <a:ea typeface="Aharoni"/>
                <a:cs typeface="Aharoni"/>
                <a:sym typeface="Aharoni"/>
              </a:rPr>
              <a:t>Curación de Datos</a:t>
            </a:r>
            <a:endParaRPr/>
          </a:p>
        </p:txBody>
      </p:sp>
      <p:sp>
        <p:nvSpPr>
          <p:cNvPr id="211" name="Google Shape;211;p20"/>
          <p:cNvSpPr/>
          <p:nvPr/>
        </p:nvSpPr>
        <p:spPr>
          <a:xfrm>
            <a:off x="2209800" y="2099696"/>
            <a:ext cx="1942241" cy="1889551"/>
          </a:xfrm>
          <a:prstGeom prst="ellipse">
            <a:avLst/>
          </a:prstGeom>
          <a:solidFill>
            <a:srgbClr val="9871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12" name="Google Shape;212;p20"/>
          <p:cNvSpPr/>
          <p:nvPr/>
        </p:nvSpPr>
        <p:spPr>
          <a:xfrm rot="-3079828">
            <a:off x="1613162" y="1492572"/>
            <a:ext cx="2987899" cy="2987899"/>
          </a:xfrm>
          <a:prstGeom prst="arc">
            <a:avLst>
              <a:gd fmla="val 14455503" name="adj1"/>
              <a:gd fmla="val 227775" name="adj2"/>
            </a:avLst>
          </a:prstGeom>
          <a:noFill/>
          <a:ln cap="rnd" cmpd="sng" w="127000">
            <a:solidFill>
              <a:srgbClr val="98715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txBox="1"/>
          <p:nvPr>
            <p:ph type="title"/>
          </p:nvPr>
        </p:nvSpPr>
        <p:spPr>
          <a:xfrm>
            <a:off x="281609" y="371958"/>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haroni"/>
              <a:buNone/>
            </a:pPr>
            <a:r>
              <a:rPr lang="es-AR"/>
              <a:t>Curación de Datos</a:t>
            </a:r>
            <a:endParaRPr/>
          </a:p>
        </p:txBody>
      </p:sp>
      <p:sp>
        <p:nvSpPr>
          <p:cNvPr id="218" name="Google Shape;218;p21"/>
          <p:cNvSpPr txBox="1"/>
          <p:nvPr>
            <p:ph idx="1" type="body"/>
          </p:nvPr>
        </p:nvSpPr>
        <p:spPr>
          <a:xfrm>
            <a:off x="838200" y="1361798"/>
            <a:ext cx="10916478" cy="4893227"/>
          </a:xfrm>
          <a:prstGeom prst="rect">
            <a:avLst/>
          </a:prstGeom>
          <a:noFill/>
          <a:ln>
            <a:noFill/>
          </a:ln>
        </p:spPr>
        <p:txBody>
          <a:bodyPr anchorCtr="0" anchor="t" bIns="45700" lIns="91425" spcFirstLastPara="1" rIns="91425" wrap="square" tIns="45700">
            <a:noAutofit/>
          </a:bodyPr>
          <a:lstStyle/>
          <a:p>
            <a:pPr indent="-247650" lvl="0" marL="228600" rtl="0" algn="just">
              <a:lnSpc>
                <a:spcPct val="90000"/>
              </a:lnSpc>
              <a:spcBef>
                <a:spcPts val="0"/>
              </a:spcBef>
              <a:spcAft>
                <a:spcPts val="0"/>
              </a:spcAft>
              <a:buClr>
                <a:schemeClr val="dk1"/>
              </a:buClr>
              <a:buSzPts val="2300"/>
              <a:buChar char="•"/>
            </a:pPr>
            <a:r>
              <a:rPr lang="es-AR" sz="2300"/>
              <a:t>Se </a:t>
            </a:r>
            <a:r>
              <a:rPr lang="es-AR" sz="2300" u="sng"/>
              <a:t>acota</a:t>
            </a:r>
            <a:r>
              <a:rPr lang="es-AR" sz="2300"/>
              <a:t> el campo de análisis a </a:t>
            </a:r>
            <a:r>
              <a:rPr b="1" lang="es-AR" sz="2300"/>
              <a:t>Argentina </a:t>
            </a:r>
            <a:r>
              <a:rPr lang="es-AR" sz="2300"/>
              <a:t>para el período </a:t>
            </a:r>
            <a:r>
              <a:rPr b="1" lang="es-AR" sz="2300"/>
              <a:t>1990-2018</a:t>
            </a:r>
            <a:r>
              <a:rPr lang="es-AR" sz="2300"/>
              <a:t>.</a:t>
            </a:r>
            <a:endParaRPr sz="3100"/>
          </a:p>
          <a:p>
            <a:pPr indent="-247650" lvl="0" marL="228600" rtl="0" algn="just">
              <a:lnSpc>
                <a:spcPct val="90000"/>
              </a:lnSpc>
              <a:spcBef>
                <a:spcPts val="1000"/>
              </a:spcBef>
              <a:spcAft>
                <a:spcPts val="0"/>
              </a:spcAft>
              <a:buClr>
                <a:schemeClr val="dk1"/>
              </a:buClr>
              <a:buSzPts val="2300"/>
              <a:buChar char="•"/>
            </a:pPr>
            <a:r>
              <a:rPr lang="es-AR" sz="2300"/>
              <a:t>Se seleccionan </a:t>
            </a:r>
            <a:r>
              <a:rPr lang="es-AR" sz="2300" u="sng"/>
              <a:t>15 features por indicador.</a:t>
            </a:r>
            <a:r>
              <a:rPr lang="es-AR" sz="2300"/>
              <a:t> Criterio: aquellos features que tengan menor proporción de valores faltantes.</a:t>
            </a:r>
            <a:endParaRPr sz="3100"/>
          </a:p>
          <a:p>
            <a:pPr indent="-247650" lvl="0" marL="228600" rtl="0" algn="just">
              <a:lnSpc>
                <a:spcPct val="90000"/>
              </a:lnSpc>
              <a:spcBef>
                <a:spcPts val="1000"/>
              </a:spcBef>
              <a:spcAft>
                <a:spcPts val="0"/>
              </a:spcAft>
              <a:buClr>
                <a:schemeClr val="dk1"/>
              </a:buClr>
              <a:buSzPts val="2300"/>
              <a:buChar char="•"/>
            </a:pPr>
            <a:r>
              <a:rPr lang="es-AR" sz="2300"/>
              <a:t>Para el indicador de género, además, se siguió el criterio de que los 15 features seleccionados sean representativos de diferentes dimensiones sociales que se ven atravesadas por inequidades de género en el país. Se procuró abordar la dimensión salud - demográfica, educativa, política y económica.</a:t>
            </a:r>
            <a:endParaRPr sz="3100"/>
          </a:p>
          <a:p>
            <a:pPr indent="-101600" lvl="0" marL="228600" rtl="0" algn="just">
              <a:lnSpc>
                <a:spcPct val="90000"/>
              </a:lnSpc>
              <a:spcBef>
                <a:spcPts val="1000"/>
              </a:spcBef>
              <a:spcAft>
                <a:spcPts val="0"/>
              </a:spcAft>
              <a:buClr>
                <a:schemeClr val="dk1"/>
              </a:buClr>
              <a:buSzPts val="2000"/>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apesVTI">
  <a:themeElements>
    <a:clrScheme name="AnalogousFromLightSeedRightStep">
      <a:dk1>
        <a:srgbClr val="000000"/>
      </a:dk1>
      <a:lt1>
        <a:srgbClr val="FFFFFF"/>
      </a:lt1>
      <a:dk2>
        <a:srgbClr val="2D3A21"/>
      </a:dk2>
      <a:lt2>
        <a:srgbClr val="E2E8E8"/>
      </a:lt2>
      <a:accent1>
        <a:srgbClr val="C69796"/>
      </a:accent1>
      <a:accent2>
        <a:srgbClr val="BA997F"/>
      </a:accent2>
      <a:accent3>
        <a:srgbClr val="AAA481"/>
      </a:accent3>
      <a:accent4>
        <a:srgbClr val="9BAA74"/>
      </a:accent4>
      <a:accent5>
        <a:srgbClr val="8FAC82"/>
      </a:accent5>
      <a:accent6>
        <a:srgbClr val="78B07E"/>
      </a:accent6>
      <a:hlink>
        <a:srgbClr val="568D8E"/>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