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>
        <p:scale>
          <a:sx n="40" d="100"/>
          <a:sy n="40" d="100"/>
        </p:scale>
        <p:origin x="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OneDrive\new\OneDrive\Data%20Analytics\Social%20Buzz%202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OneDrive\new\OneDrive\Data%20Analytics\Social%20Buzz%202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[Reactions.xlsx]Sheet2!PivotTable1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Popular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1762</c:v>
                </c:pt>
                <c:pt idx="1">
                  <c:v>1769</c:v>
                </c:pt>
                <c:pt idx="2">
                  <c:v>1779</c:v>
                </c:pt>
                <c:pt idx="3">
                  <c:v>1864</c:v>
                </c:pt>
                <c:pt idx="4">
                  <c:v>1967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F-4DBD-8085-5969879629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39719807"/>
        <c:axId val="2039739487"/>
      </c:barChart>
      <c:catAx>
        <c:axId val="203971980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39487"/>
        <c:crosses val="autoZero"/>
        <c:auto val="1"/>
        <c:lblAlgn val="ctr"/>
        <c:lblOffset val="100"/>
        <c:noMultiLvlLbl val="0"/>
      </c:catAx>
      <c:valAx>
        <c:axId val="203973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9719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[Reactions.xlsx]Sheet2!PivotTable1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top 5 categories</a:t>
            </a:r>
            <a:endParaRPr lang="en-US"/>
          </a:p>
        </c:rich>
      </c:tx>
      <c:overlay val="0"/>
      <c:spPr>
        <a:noFill/>
        <a:ln>
          <a:solidFill>
            <a:sysClr val="windowText" lastClr="000000">
              <a:lumMod val="25000"/>
              <a:lumOff val="75000"/>
            </a:sys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11111111112"/>
              <c:y val="-1.240309875633705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223E-2"/>
              <c:y val="4.96123950253480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88888888888889E-2"/>
              <c:y val="-1.2403098756337131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66666666666666E-2"/>
              <c:y val="6.614986003379759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888888888888889E-2"/>
              <c:y val="1.653746500844940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66666666666666E-2"/>
              <c:y val="6.614986003379759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88888888888889E-2"/>
              <c:y val="-1.2403098756337131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11111111112"/>
              <c:y val="-1.240309875633705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223E-2"/>
              <c:y val="4.96123950253480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888888888888889E-2"/>
              <c:y val="1.653746500844940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166666666666666E-2"/>
              <c:y val="6.614986003379759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888888888888889E-2"/>
              <c:y val="-1.2403098756337131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11111111112"/>
              <c:y val="-1.2403098756337055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223E-2"/>
              <c:y val="4.96123950253480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888888888888889E-2"/>
              <c:y val="1.653746500844940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33581920560400552"/>
          <c:y val="0.1154682755664715"/>
          <c:w val="0.43450366119070133"/>
          <c:h val="0.79952172095607554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E9-4A94-8E66-758A8C6A09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E9-4A94-8E66-758A8C6A09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E9-4A94-8E66-758A8C6A09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E9-4A94-8E66-758A8C6A09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E9-4A94-8E66-758A8C6A093C}"/>
              </c:ext>
            </c:extLst>
          </c:dPt>
          <c:dLbls>
            <c:dLbl>
              <c:idx val="0"/>
              <c:layout>
                <c:manualLayout>
                  <c:x val="9.166666666666666E-2"/>
                  <c:y val="6.61498600337975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E9-4A94-8E66-758A8C6A093C}"/>
                </c:ext>
              </c:extLst>
            </c:dLbl>
            <c:dLbl>
              <c:idx val="1"/>
              <c:layout>
                <c:manualLayout>
                  <c:x val="3.888888888888889E-2"/>
                  <c:y val="-1.240309875633713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E9-4A94-8E66-758A8C6A093C}"/>
                </c:ext>
              </c:extLst>
            </c:dLbl>
            <c:dLbl>
              <c:idx val="2"/>
              <c:layout>
                <c:manualLayout>
                  <c:x val="0.18611111111111112"/>
                  <c:y val="-1.240309875633705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E9-4A94-8E66-758A8C6A093C}"/>
                </c:ext>
              </c:extLst>
            </c:dLbl>
            <c:dLbl>
              <c:idx val="3"/>
              <c:layout>
                <c:manualLayout>
                  <c:x val="-2.2222222222222223E-2"/>
                  <c:y val="4.961239502534807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E9-4A94-8E66-758A8C6A093C}"/>
                </c:ext>
              </c:extLst>
            </c:dLbl>
            <c:dLbl>
              <c:idx val="4"/>
              <c:layout>
                <c:manualLayout>
                  <c:x val="-3.888888888888889E-2"/>
                  <c:y val="1.65374650084494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E9-4A94-8E66-758A8C6A093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Sheet2!$A$4:$A$9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1762</c:v>
                </c:pt>
                <c:pt idx="1">
                  <c:v>1769</c:v>
                </c:pt>
                <c:pt idx="2">
                  <c:v>1779</c:v>
                </c:pt>
                <c:pt idx="3">
                  <c:v>1864</c:v>
                </c:pt>
                <c:pt idx="4">
                  <c:v>1967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0E9-4A94-8E66-758A8C6A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11-Sep-2024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3305349"/>
            <a:ext cx="572836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11581833" y="7519579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AC5E-23D1-0057-8B07-ED2108B1A06A}"/>
              </a:ext>
            </a:extLst>
          </p:cNvPr>
          <p:cNvSpPr txBox="1"/>
          <p:nvPr/>
        </p:nvSpPr>
        <p:spPr>
          <a:xfrm>
            <a:off x="11353800" y="1529596"/>
            <a:ext cx="6324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The analysis reveals that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Animals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is the most popular content category, attracting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1,967 reactions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accounting for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22%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of total engagement.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Science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Healthy Eating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Technology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Food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follow closely, each contributing between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19-20%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of reactions.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9EC5D-B51B-C0E4-230F-525A4C29E7EA}"/>
              </a:ext>
            </a:extLst>
          </p:cNvPr>
          <p:cNvSpPr txBox="1"/>
          <p:nvPr/>
        </p:nvSpPr>
        <p:spPr>
          <a:xfrm>
            <a:off x="11353800" y="4539600"/>
            <a:ext cx="590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 total, there are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16 unique content categories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on the platform, highlighting diverse user interests.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B1F3F-83A2-E87A-C42B-CA522BA38536}"/>
              </a:ext>
            </a:extLst>
          </p:cNvPr>
          <p:cNvSpPr txBox="1"/>
          <p:nvPr/>
        </p:nvSpPr>
        <p:spPr>
          <a:xfrm>
            <a:off x="11581833" y="7277100"/>
            <a:ext cx="5486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content creation was significantly higher in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2020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compared to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2021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with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January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standing out as the month with the most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29200" y="2005583"/>
            <a:ext cx="12954000" cy="675995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6" y="1909667"/>
            <a:ext cx="6453903" cy="6855868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A07E13-AD38-12D3-3AE2-2E64C3875E1F}"/>
              </a:ext>
            </a:extLst>
          </p:cNvPr>
          <p:cNvSpPr txBox="1"/>
          <p:nvPr/>
        </p:nvSpPr>
        <p:spPr>
          <a:xfrm>
            <a:off x="8623468" y="2117561"/>
            <a:ext cx="8902532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Social Buzz</a:t>
            </a:r>
            <a:r>
              <a:rPr lang="en-US" sz="2800" dirty="0"/>
              <a:t> </a:t>
            </a:r>
            <a:r>
              <a:rPr lang="en-US" sz="2700" dirty="0"/>
              <a:t>was founded by two former engineers from a major social media company. Their goal was to create a platform that emphasizes content over users, allowing reactions to take center stage. With a global user base of over 500 million monthly active users, Social Buzz has grown faster than anticipated and is now seeking outside expertise.</a:t>
            </a:r>
          </a:p>
          <a:p>
            <a:endParaRPr lang="en-US" sz="27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Accenture</a:t>
            </a:r>
            <a:r>
              <a:rPr lang="en-US" sz="2700" dirty="0"/>
              <a:t> was brought on board to complete a 3-month initial project with the following deliverables: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/>
              <a:t>Big Data Audit</a:t>
            </a:r>
            <a:r>
              <a:rPr lang="en-US" sz="2700" dirty="0"/>
              <a:t>: Review Social Buzz's current data management and processing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/>
              <a:t>IPO Guidance</a:t>
            </a:r>
            <a:r>
              <a:rPr lang="en-US" sz="2700" dirty="0"/>
              <a:t>: Provide best practices and steps to ensure a smooth IPO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/>
              <a:t>Top Content Categories Analysis</a:t>
            </a:r>
            <a:r>
              <a:rPr lang="en-US" sz="2700" dirty="0"/>
              <a:t>: Identify the top 5 content categories by popularity, leveraging their user reaction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8068D-2789-40DA-CCD0-D8F1392A93C6}"/>
              </a:ext>
            </a:extLst>
          </p:cNvPr>
          <p:cNvSpPr txBox="1"/>
          <p:nvPr/>
        </p:nvSpPr>
        <p:spPr>
          <a:xfrm>
            <a:off x="4219488" y="4761658"/>
            <a:ext cx="4998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 of top 5 Categories with the largest popularity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8E2D0-CB0E-2606-5FCB-EF5FA3A6E229}"/>
              </a:ext>
            </a:extLst>
          </p:cNvPr>
          <p:cNvSpPr txBox="1"/>
          <p:nvPr/>
        </p:nvSpPr>
        <p:spPr>
          <a:xfrm>
            <a:off x="14478000" y="1825527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Andrew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448E6B-B40C-C9DF-EE5C-AA903A29D90F}"/>
              </a:ext>
            </a:extLst>
          </p:cNvPr>
          <p:cNvSpPr txBox="1"/>
          <p:nvPr/>
        </p:nvSpPr>
        <p:spPr>
          <a:xfrm>
            <a:off x="14478000" y="496174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Marcus </a:t>
            </a:r>
            <a:r>
              <a:rPr lang="en-US" sz="3200" dirty="0" err="1"/>
              <a:t>Rimpton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BDC4BF-AF13-C879-4FE6-F8D2B406D64D}"/>
              </a:ext>
            </a:extLst>
          </p:cNvPr>
          <p:cNvSpPr txBox="1"/>
          <p:nvPr/>
        </p:nvSpPr>
        <p:spPr>
          <a:xfrm>
            <a:off x="14706600" y="7784814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Ojo Adesanmi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126C74-EED8-269D-F1D8-4FA98AA2F97E}"/>
              </a:ext>
            </a:extLst>
          </p:cNvPr>
          <p:cNvSpPr txBox="1"/>
          <p:nvPr/>
        </p:nvSpPr>
        <p:spPr>
          <a:xfrm>
            <a:off x="5435478" y="1333500"/>
            <a:ext cx="5566089" cy="70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CD492-F9E0-4728-4B34-C5FFC7051DC0}"/>
              </a:ext>
            </a:extLst>
          </p:cNvPr>
          <p:cNvSpPr txBox="1"/>
          <p:nvPr/>
        </p:nvSpPr>
        <p:spPr>
          <a:xfrm>
            <a:off x="5092403" y="1153632"/>
            <a:ext cx="5566089" cy="70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715D25-A5C2-6603-35B4-417B9844717C}"/>
              </a:ext>
            </a:extLst>
          </p:cNvPr>
          <p:cNvSpPr txBox="1"/>
          <p:nvPr/>
        </p:nvSpPr>
        <p:spPr>
          <a:xfrm>
            <a:off x="5864639" y="2774327"/>
            <a:ext cx="7200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Requirement Gathering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7A2CBF-C4A6-3990-3FB1-C4D5C70F2739}"/>
              </a:ext>
            </a:extLst>
          </p:cNvPr>
          <p:cNvSpPr txBox="1"/>
          <p:nvPr/>
        </p:nvSpPr>
        <p:spPr>
          <a:xfrm>
            <a:off x="7910022" y="4510276"/>
            <a:ext cx="7166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B926C-77A5-3E80-28EA-4FCA5EBCB7A2}"/>
              </a:ext>
            </a:extLst>
          </p:cNvPr>
          <p:cNvSpPr txBox="1"/>
          <p:nvPr/>
        </p:nvSpPr>
        <p:spPr>
          <a:xfrm>
            <a:off x="9835116" y="6145893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87DE4C-93C9-DC39-B8B9-CA606B599011}"/>
              </a:ext>
            </a:extLst>
          </p:cNvPr>
          <p:cNvSpPr txBox="1"/>
          <p:nvPr/>
        </p:nvSpPr>
        <p:spPr>
          <a:xfrm>
            <a:off x="4020106" y="1134430"/>
            <a:ext cx="7200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Understanding of the 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66554D-6965-F8FA-30F2-0656313E64A0}"/>
              </a:ext>
            </a:extLst>
          </p:cNvPr>
          <p:cNvSpPr txBox="1"/>
          <p:nvPr/>
        </p:nvSpPr>
        <p:spPr>
          <a:xfrm>
            <a:off x="11578642" y="7828620"/>
            <a:ext cx="5896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Visualization and story telling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A25B25-6E03-C591-7DCC-2A91C3362F13}"/>
              </a:ext>
            </a:extLst>
          </p:cNvPr>
          <p:cNvSpPr txBox="1"/>
          <p:nvPr/>
        </p:nvSpPr>
        <p:spPr>
          <a:xfrm>
            <a:off x="7590953" y="3920209"/>
            <a:ext cx="3106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Animal category is the most popular content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6B723-ADBE-64B2-1CE3-F21654429DDE}"/>
              </a:ext>
            </a:extLst>
          </p:cNvPr>
          <p:cNvSpPr txBox="1"/>
          <p:nvPr/>
        </p:nvSpPr>
        <p:spPr>
          <a:xfrm>
            <a:off x="1905000" y="4065360"/>
            <a:ext cx="36404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4400" dirty="0">
                <a:solidFill>
                  <a:schemeClr val="accent6"/>
                </a:solidFill>
              </a:rPr>
              <a:t>16 </a:t>
            </a:r>
          </a:p>
          <a:p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Total Categories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96A72-2999-1DC5-DC04-DAEB4B77F4C6}"/>
              </a:ext>
            </a:extLst>
          </p:cNvPr>
          <p:cNvSpPr txBox="1"/>
          <p:nvPr/>
        </p:nvSpPr>
        <p:spPr>
          <a:xfrm>
            <a:off x="13067057" y="4381873"/>
            <a:ext cx="3447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People make more post in</a:t>
            </a:r>
            <a:r>
              <a:rPr lang="en-US" dirty="0"/>
              <a:t>   </a:t>
            </a:r>
            <a:r>
              <a:rPr lang="en-US" sz="3600" dirty="0">
                <a:solidFill>
                  <a:schemeClr val="accent6"/>
                </a:solidFill>
              </a:rPr>
              <a:t>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990A8D8-14BC-B64D-C907-1AC41F326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16177"/>
              </p:ext>
            </p:extLst>
          </p:nvPr>
        </p:nvGraphicFramePr>
        <p:xfrm>
          <a:off x="2824654" y="1756594"/>
          <a:ext cx="14173646" cy="664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C04021C-C09B-5F6B-BF44-C067B8E87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729642"/>
              </p:ext>
            </p:extLst>
          </p:nvPr>
        </p:nvGraphicFramePr>
        <p:xfrm>
          <a:off x="3428999" y="1231450"/>
          <a:ext cx="13879501" cy="754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338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adesanmi ojo</cp:lastModifiedBy>
  <cp:revision>17</cp:revision>
  <dcterms:created xsi:type="dcterms:W3CDTF">2006-08-16T00:00:00Z</dcterms:created>
  <dcterms:modified xsi:type="dcterms:W3CDTF">2024-09-11T14:43:16Z</dcterms:modified>
  <dc:identifier>DAEhDyfaYKE</dc:identifier>
</cp:coreProperties>
</file>