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58" r:id="rId4"/>
    <p:sldId id="259" r:id="rId5"/>
    <p:sldId id="275" r:id="rId6"/>
    <p:sldId id="260" r:id="rId7"/>
    <p:sldId id="279" r:id="rId8"/>
    <p:sldId id="261" r:id="rId9"/>
    <p:sldId id="263" r:id="rId10"/>
    <p:sldId id="280" r:id="rId11"/>
    <p:sldId id="264" r:id="rId12"/>
    <p:sldId id="281" r:id="rId13"/>
    <p:sldId id="266" r:id="rId14"/>
    <p:sldId id="267" r:id="rId15"/>
    <p:sldId id="270" r:id="rId16"/>
    <p:sldId id="268" r:id="rId17"/>
    <p:sldId id="269" r:id="rId18"/>
    <p:sldId id="282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1AF2-C953-455B-BBC7-2FBDA20B8FCF}" type="datetimeFigureOut">
              <a:rPr lang="it-IT" smtClean="0"/>
              <a:pPr/>
              <a:t>25/11/2011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2141-DC3E-4D77-8CD9-BE953D4F2B8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2141-DC3E-4D77-8CD9-BE953D4F2B88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76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2141-DC3E-4D77-8CD9-BE953D4F2B88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8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C983-DC83-4610-98BF-A86099F6400D}" type="datetime1">
              <a:rPr lang="it-IT" smtClean="0"/>
              <a:t>25/11/2011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9AC7-3348-43F6-8099-FB5D31E56759}" type="datetime1">
              <a:rPr lang="it-IT" smtClean="0"/>
              <a:t>25/11/2011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710D-23A2-4B56-93C0-67CD38644905}" type="datetime1">
              <a:rPr lang="it-IT" smtClean="0"/>
              <a:t>25/11/2011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A5CA-1BDE-42AF-B61A-CD50F63AE7CF}" type="datetime1">
              <a:rPr lang="it-IT" smtClean="0"/>
              <a:t>25/11/2011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518-8E17-4F44-A1DF-229072B3F3CD}" type="datetime1">
              <a:rPr lang="it-IT" smtClean="0"/>
              <a:t>25/11/2011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3A5F-222C-455E-B6CC-B04DAC6284F0}" type="datetime1">
              <a:rPr lang="it-IT" smtClean="0"/>
              <a:t>25/11/2011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88EC-279F-43B5-8CEC-61D199199699}" type="datetime1">
              <a:rPr lang="it-IT" smtClean="0"/>
              <a:t>25/11/2011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0FB6-5B8C-45B2-B83C-5E1CF452D9D8}" type="datetime1">
              <a:rPr lang="it-IT" smtClean="0"/>
              <a:t>25/11/2011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CE1-BF50-4A1F-A626-C9DCCECA50D5}" type="datetime1">
              <a:rPr lang="it-IT" smtClean="0"/>
              <a:t>25/11/2011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9F6-B79B-46A8-82FB-F1392B21E979}" type="datetime1">
              <a:rPr lang="it-IT" smtClean="0"/>
              <a:t>25/11/2011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5D7-64F4-4509-B9F7-6ACAE39B1A5D}" type="datetime1">
              <a:rPr lang="it-IT" smtClean="0"/>
              <a:t>25/11/2011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0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6B8D-DBB2-4F7C-BB1C-D956E0C6C605}" type="datetime1">
              <a:rPr lang="it-IT" smtClean="0"/>
              <a:t>25/11/2011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B5C9-673D-4980-8F3D-D451032EF32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nzo\Desktop\MATLAB\tesi\1%20transitorio.avi" TargetMode="Externa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nzo\Desktop\MATLAB\tesi\2%20espansione3d.av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Enzo\Desktop\MATLAB\tesi\grandidentrofasi.avi" TargetMode="External"/><Relationship Id="rId1" Type="http://schemas.openxmlformats.org/officeDocument/2006/relationships/video" Target="file:///C:\Users\Enzo\Desktop\MATLAB\tesi\grandidentro.avi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Enzo\Desktop\MATLAB\tesi\piccolidentrofasi.avi" TargetMode="External"/><Relationship Id="rId1" Type="http://schemas.openxmlformats.org/officeDocument/2006/relationships/video" Target="file:///C:\Users\Enzo\Desktop\MATLAB\tesi\piccolidentro.avi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331640" y="1988841"/>
            <a:ext cx="6336704" cy="1728192"/>
          </a:xfrm>
        </p:spPr>
        <p:txBody>
          <a:bodyPr>
            <a:noAutofit/>
          </a:bodyPr>
          <a:lstStyle/>
          <a:p>
            <a:r>
              <a:rPr lang="it-IT" sz="3200" b="1" dirty="0" smtClean="0">
                <a:latin typeface="Cambria" pitchFamily="18" charset="0"/>
              </a:rPr>
              <a:t>Tecniche per la fusione nucleare indotta da esplosione </a:t>
            </a:r>
            <a:r>
              <a:rPr lang="it-IT" sz="3200" b="1" dirty="0" err="1" smtClean="0">
                <a:latin typeface="Cambria" pitchFamily="18" charset="0"/>
              </a:rPr>
              <a:t>coulombiana</a:t>
            </a:r>
            <a:r>
              <a:rPr lang="it-IT" sz="3200" b="1" dirty="0" smtClean="0">
                <a:latin typeface="Cambria" pitchFamily="18" charset="0"/>
              </a:rPr>
              <a:t> di cluster di deuterio e trizio</a:t>
            </a:r>
            <a:endParaRPr lang="it-IT" sz="3200" b="1" dirty="0">
              <a:latin typeface="Cambria" pitchFamily="18" charset="0"/>
            </a:endParaRPr>
          </a:p>
        </p:txBody>
      </p:sp>
      <p:pic>
        <p:nvPicPr>
          <p:cNvPr id="30722" name="Picture 2" descr="http://www.rischiovalore.polito.it/pol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338" y="4149080"/>
            <a:ext cx="2232248" cy="223224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/>
            </a:outerShdw>
          </a:effectLst>
        </p:spPr>
      </p:pic>
      <p:sp>
        <p:nvSpPr>
          <p:cNvPr id="7" name="Titolo 3"/>
          <p:cNvSpPr txBox="1">
            <a:spLocks/>
          </p:cNvSpPr>
          <p:nvPr/>
        </p:nvSpPr>
        <p:spPr>
          <a:xfrm>
            <a:off x="2915816" y="1196752"/>
            <a:ext cx="3667944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dirty="0" smtClean="0">
                <a:latin typeface="Cambria" pitchFamily="18" charset="0"/>
                <a:ea typeface="+mj-ea"/>
                <a:cs typeface="+mj-cs"/>
              </a:rPr>
              <a:t>Tesi di Laurea</a:t>
            </a:r>
          </a:p>
          <a:p>
            <a:pPr algn="ctr">
              <a:spcBef>
                <a:spcPct val="0"/>
              </a:spcBef>
            </a:pPr>
            <a:r>
              <a:rPr lang="it-IT" sz="2800" dirty="0">
                <a:latin typeface="Cambria" pitchFamily="18" charset="0"/>
              </a:rPr>
              <a:t>Ingegneria Energetica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olo 3"/>
          <p:cNvSpPr txBox="1">
            <a:spLocks/>
          </p:cNvSpPr>
          <p:nvPr/>
        </p:nvSpPr>
        <p:spPr>
          <a:xfrm>
            <a:off x="2987824" y="1340768"/>
            <a:ext cx="3667944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olo 3"/>
          <p:cNvSpPr txBox="1">
            <a:spLocks/>
          </p:cNvSpPr>
          <p:nvPr/>
        </p:nvSpPr>
        <p:spPr>
          <a:xfrm>
            <a:off x="3851920" y="4293096"/>
            <a:ext cx="4388024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000" b="1" dirty="0" smtClean="0">
                <a:latin typeface="Cambria" pitchFamily="18" charset="0"/>
                <a:ea typeface="+mj-ea"/>
                <a:cs typeface="+mj-cs"/>
              </a:rPr>
              <a:t>Relatore: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000" dirty="0" smtClean="0">
                <a:latin typeface="Cambria" pitchFamily="18" charset="0"/>
                <a:ea typeface="+mj-ea"/>
                <a:cs typeface="+mj-cs"/>
              </a:rPr>
              <a:t>Prof. Gianni Coppa</a:t>
            </a:r>
            <a:endParaRPr lang="it-IT" sz="3000" dirty="0">
              <a:latin typeface="Cambria" pitchFamily="18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3000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000" b="1" dirty="0" smtClean="0">
                <a:latin typeface="Cambria" pitchFamily="18" charset="0"/>
                <a:ea typeface="+mj-ea"/>
                <a:cs typeface="+mj-cs"/>
              </a:rPr>
              <a:t>Candidati:</a:t>
            </a:r>
            <a:endParaRPr lang="it-IT" sz="3000" b="1" dirty="0">
              <a:latin typeface="Cambria" pitchFamily="18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000" dirty="0" smtClean="0">
                <a:latin typeface="Cambria" pitchFamily="18" charset="0"/>
                <a:ea typeface="+mj-ea"/>
                <a:cs typeface="+mj-cs"/>
              </a:rPr>
              <a:t>Diego </a:t>
            </a:r>
            <a:r>
              <a:rPr lang="it-IT" sz="3000" dirty="0" smtClean="0">
                <a:latin typeface="Cambria" pitchFamily="18" charset="0"/>
                <a:ea typeface="+mj-ea"/>
                <a:cs typeface="+mj-cs"/>
              </a:rPr>
              <a:t>Vai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Edoardo </a:t>
            </a: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Sanna</a:t>
            </a: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770796" y="116632"/>
            <a:ext cx="3792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mbria" pitchFamily="18" charset="0"/>
              </a:rPr>
              <a:t>Modello fisico</a:t>
            </a:r>
            <a:endParaRPr lang="it-IT" sz="4400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mbria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4651" y="1070615"/>
            <a:ext cx="2232247" cy="43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2700000" algn="ctr" rotWithShape="0">
              <a:srgbClr val="FF0000"/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313" y="1975530"/>
            <a:ext cx="1546922" cy="692715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ccia in giù 2"/>
          <p:cNvSpPr/>
          <p:nvPr/>
        </p:nvSpPr>
        <p:spPr>
          <a:xfrm>
            <a:off x="4854454" y="1507478"/>
            <a:ext cx="213456" cy="468052"/>
          </a:xfrm>
          <a:prstGeom prst="down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48540" y="1074222"/>
            <a:ext cx="2621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Cambria" pitchFamily="18" charset="0"/>
              </a:rPr>
              <a:t>Teorema di Gauss</a:t>
            </a:r>
            <a:endParaRPr lang="it-IT" sz="1600" b="1" dirty="0">
              <a:latin typeface="Cambria" pitchFamily="18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88105" y="2046048"/>
            <a:ext cx="258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Cambria" pitchFamily="18" charset="0"/>
              </a:rPr>
              <a:t>Relazione tra campo e carica elettrica</a:t>
            </a:r>
            <a:endParaRPr lang="it-IT" sz="1600" b="1" dirty="0">
              <a:latin typeface="Cambria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4" y="3100293"/>
            <a:ext cx="1931971" cy="879935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ccia in giù 19"/>
          <p:cNvSpPr/>
          <p:nvPr/>
        </p:nvSpPr>
        <p:spPr>
          <a:xfrm>
            <a:off x="4854454" y="2668245"/>
            <a:ext cx="288032" cy="409697"/>
          </a:xfrm>
          <a:prstGeom prst="down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539552" y="3378478"/>
            <a:ext cx="192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Cambria" pitchFamily="18" charset="0"/>
              </a:rPr>
              <a:t>Campo elettrico</a:t>
            </a:r>
            <a:endParaRPr lang="it-IT" sz="1600" b="1" dirty="0">
              <a:latin typeface="Cambria" pitchFamily="18" charset="0"/>
            </a:endParaRPr>
          </a:p>
        </p:txBody>
      </p:sp>
      <p:sp>
        <p:nvSpPr>
          <p:cNvPr id="22" name="Freccia in giù 21"/>
          <p:cNvSpPr/>
          <p:nvPr/>
        </p:nvSpPr>
        <p:spPr>
          <a:xfrm rot="5400000">
            <a:off x="6526972" y="4598941"/>
            <a:ext cx="329908" cy="803850"/>
          </a:xfrm>
          <a:prstGeom prst="down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805819" y="5291516"/>
            <a:ext cx="194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Cambria" pitchFamily="18" charset="0"/>
              </a:rPr>
              <a:t>Bilancio di forze</a:t>
            </a:r>
            <a:endParaRPr lang="it-IT" sz="1600" b="1" dirty="0">
              <a:latin typeface="Cambria" pitchFamily="18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539552" y="4581128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  <a:latin typeface="Cambria" pitchFamily="18" charset="0"/>
              </a:rPr>
              <a:t>Determinazione delle nuove coordinate di ogni particella al variare del tempo</a:t>
            </a:r>
            <a:endParaRPr lang="it-IT" sz="16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7" name="Freccia in giù 26"/>
          <p:cNvSpPr/>
          <p:nvPr/>
        </p:nvSpPr>
        <p:spPr>
          <a:xfrm>
            <a:off x="4846758" y="4003467"/>
            <a:ext cx="288032" cy="409697"/>
          </a:xfrm>
          <a:prstGeom prst="down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3771" y="3116617"/>
            <a:ext cx="2590717" cy="88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0000"/>
            </a:outerShdw>
          </a:effectLst>
        </p:spPr>
      </p:pic>
      <p:sp>
        <p:nvSpPr>
          <p:cNvPr id="29" name="Freccia in giù 28"/>
          <p:cNvSpPr/>
          <p:nvPr/>
        </p:nvSpPr>
        <p:spPr>
          <a:xfrm rot="16200000">
            <a:off x="6004159" y="3351923"/>
            <a:ext cx="329908" cy="409316"/>
          </a:xfrm>
          <a:prstGeom prst="down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373771" y="4003467"/>
            <a:ext cx="2590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Cambria" pitchFamily="18" charset="0"/>
              </a:rPr>
              <a:t>Potenziale elettrostatico</a:t>
            </a:r>
            <a:endParaRPr lang="it-IT" sz="1600" b="1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38" y="4413164"/>
            <a:ext cx="2583063" cy="135842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51" y="4750425"/>
            <a:ext cx="1619637" cy="49240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Cambria" pitchFamily="18" charset="0"/>
              </a:rPr>
              <a:t>Modello numerico</a:t>
            </a:r>
            <a:endParaRPr lang="it-IT" b="1" dirty="0">
              <a:latin typeface="Cambria" pitchFamily="18" charset="0"/>
            </a:endParaRPr>
          </a:p>
        </p:txBody>
      </p:sp>
      <p:pic>
        <p:nvPicPr>
          <p:cNvPr id="4" name="Immagine 3" descr="Capitolo 4-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20888"/>
            <a:ext cx="2792706" cy="242403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572000" y="1682224"/>
            <a:ext cx="30243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Cambria" pitchFamily="18" charset="0"/>
              </a:rPr>
              <a:t>Approssimazioni rispetto al modello fisico</a:t>
            </a:r>
          </a:p>
          <a:p>
            <a:pPr algn="ctr"/>
            <a:endParaRPr lang="it-IT" dirty="0">
              <a:latin typeface="Cambria" pitchFamily="18" charset="0"/>
            </a:endParaRPr>
          </a:p>
          <a:p>
            <a:pPr algn="ctr"/>
            <a:r>
              <a:rPr lang="it-IT" dirty="0" smtClean="0">
                <a:latin typeface="Cambria" pitchFamily="18" charset="0"/>
              </a:rPr>
              <a:t>Particella computazionale</a:t>
            </a:r>
          </a:p>
          <a:p>
            <a:pPr algn="ctr"/>
            <a:endParaRPr lang="it-IT" dirty="0">
              <a:latin typeface="Cambria" pitchFamily="18" charset="0"/>
            </a:endParaRPr>
          </a:p>
          <a:p>
            <a:pPr algn="ctr"/>
            <a:r>
              <a:rPr lang="it-IT" dirty="0" smtClean="0">
                <a:latin typeface="Cambria" pitchFamily="18" charset="0"/>
              </a:rPr>
              <a:t>Discretizzazione del tempo</a:t>
            </a:r>
          </a:p>
          <a:p>
            <a:pPr algn="ctr"/>
            <a:endParaRPr lang="it-IT" dirty="0" smtClean="0">
              <a:latin typeface="Cambria" pitchFamily="18" charset="0"/>
            </a:endParaRPr>
          </a:p>
          <a:p>
            <a:pPr algn="ctr"/>
            <a:r>
              <a:rPr lang="it-IT" dirty="0" smtClean="0">
                <a:latin typeface="Cambria" pitchFamily="18" charset="0"/>
              </a:rPr>
              <a:t>Distribuzione spaziale uniforme nella sfera</a:t>
            </a:r>
          </a:p>
          <a:p>
            <a:pPr algn="ctr"/>
            <a:endParaRPr lang="it-IT" dirty="0" smtClean="0">
              <a:latin typeface="Cambria" pitchFamily="18" charset="0"/>
            </a:endParaRPr>
          </a:p>
          <a:p>
            <a:pPr algn="ctr"/>
            <a:r>
              <a:rPr lang="it-IT" dirty="0" smtClean="0">
                <a:latin typeface="Cambria" pitchFamily="18" charset="0"/>
              </a:rPr>
              <a:t>Distribuzione gaussiana della velocità iniziale</a:t>
            </a:r>
          </a:p>
          <a:p>
            <a:pPr algn="ctr"/>
            <a:endParaRPr lang="it-IT" dirty="0">
              <a:latin typeface="Cambria" pitchFamily="18" charset="0"/>
            </a:endParaRPr>
          </a:p>
          <a:p>
            <a:pPr algn="ctr"/>
            <a:r>
              <a:rPr lang="it-IT" dirty="0" smtClean="0">
                <a:latin typeface="Cambria" pitchFamily="18" charset="0"/>
              </a:rPr>
              <a:t>Parametrizzazione</a:t>
            </a:r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55576" y="4847387"/>
            <a:ext cx="29710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latin typeface="Cambria" pitchFamily="18" charset="0"/>
              </a:rPr>
              <a:t>Modello geometrico utilizzato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30" y="2389416"/>
            <a:ext cx="2880321" cy="885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43" y="3818705"/>
            <a:ext cx="4923596" cy="9586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30873"/>
            <a:ext cx="5983655" cy="834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nettore 2 19"/>
          <p:cNvCxnSpPr/>
          <p:nvPr/>
        </p:nvCxnSpPr>
        <p:spPr>
          <a:xfrm>
            <a:off x="3957786" y="3266505"/>
            <a:ext cx="0" cy="5522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3957786" y="4787237"/>
            <a:ext cx="0" cy="5436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stCxn id="4105" idx="3"/>
          </p:cNvCxnSpPr>
          <p:nvPr/>
        </p:nvCxnSpPr>
        <p:spPr>
          <a:xfrm flipV="1">
            <a:off x="7315295" y="5748088"/>
            <a:ext cx="42291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V="1">
            <a:off x="7738207" y="2754508"/>
            <a:ext cx="0" cy="29935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/>
          <p:cNvSpPr txBox="1">
            <a:spLocks/>
          </p:cNvSpPr>
          <p:nvPr/>
        </p:nvSpPr>
        <p:spPr>
          <a:xfrm>
            <a:off x="6096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mbria" pitchFamily="18" charset="0"/>
              </a:rPr>
              <a:t>Procedimento di calcolo</a:t>
            </a:r>
            <a:endParaRPr lang="it-IT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mbria" pitchFamily="18" charset="0"/>
            </a:endParaRPr>
          </a:p>
        </p:txBody>
      </p:sp>
      <p:cxnSp>
        <p:nvCxnSpPr>
          <p:cNvPr id="23" name="Connettore 2 22"/>
          <p:cNvCxnSpPr/>
          <p:nvPr/>
        </p:nvCxnSpPr>
        <p:spPr>
          <a:xfrm flipH="1">
            <a:off x="5433951" y="2754508"/>
            <a:ext cx="230425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87" y="1171137"/>
            <a:ext cx="1826890" cy="91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Connettore 2 26"/>
          <p:cNvCxnSpPr/>
          <p:nvPr/>
        </p:nvCxnSpPr>
        <p:spPr>
          <a:xfrm flipH="1">
            <a:off x="3957786" y="2090513"/>
            <a:ext cx="10878" cy="29890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3105914"/>
            <a:ext cx="1658094" cy="4247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27984" y="404664"/>
            <a:ext cx="3816424" cy="2592288"/>
          </a:xfrm>
        </p:spPr>
        <p:txBody>
          <a:bodyPr>
            <a:noAutofit/>
          </a:bodyPr>
          <a:lstStyle/>
          <a:p>
            <a:r>
              <a:rPr lang="it-IT" sz="2800" b="1" dirty="0" smtClean="0">
                <a:latin typeface="Cambria" pitchFamily="18" charset="0"/>
              </a:rPr>
              <a:t>Distribuzione spaziale degli elettroni all’interno della sfera al variare della velocità termica</a:t>
            </a:r>
            <a:endParaRPr lang="it-IT" sz="2800" b="1" dirty="0">
              <a:latin typeface="Cambria" pitchFamily="18" charset="0"/>
            </a:endParaRPr>
          </a:p>
        </p:txBody>
      </p:sp>
      <p:pic>
        <p:nvPicPr>
          <p:cNvPr id="4" name="Immagine 3" descr="Capitolo 5-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04664"/>
            <a:ext cx="3551210" cy="2914736"/>
          </a:xfrm>
          <a:prstGeom prst="rect">
            <a:avLst/>
          </a:prstGeom>
        </p:spPr>
      </p:pic>
      <p:pic>
        <p:nvPicPr>
          <p:cNvPr id="5" name="Immagine 4" descr="Capitolo 5-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6" y="3457191"/>
            <a:ext cx="3573444" cy="2873990"/>
          </a:xfrm>
          <a:prstGeom prst="rect">
            <a:avLst/>
          </a:prstGeom>
        </p:spPr>
      </p:pic>
      <p:pic>
        <p:nvPicPr>
          <p:cNvPr id="6" name="Immagine 5" descr="Capitolo 5-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3457191"/>
            <a:ext cx="3569649" cy="2873990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mm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548680"/>
            <a:ext cx="7218502" cy="5776282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56984" cy="1143000"/>
          </a:xfrm>
        </p:spPr>
        <p:txBody>
          <a:bodyPr>
            <a:normAutofit/>
          </a:bodyPr>
          <a:lstStyle/>
          <a:p>
            <a:r>
              <a:rPr lang="it-IT" sz="2400" b="1" dirty="0" smtClean="0">
                <a:latin typeface="Cambria" pitchFamily="18" charset="0"/>
              </a:rPr>
              <a:t>Andamento del potenziale ed energia degli elettroni</a:t>
            </a:r>
            <a:endParaRPr lang="it-IT" sz="2800" b="1" dirty="0">
              <a:latin typeface="Cambria" pitchFamily="18" charset="0"/>
            </a:endParaRPr>
          </a:p>
        </p:txBody>
      </p:sp>
      <p:pic>
        <p:nvPicPr>
          <p:cNvPr id="4" name="1 transitorio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884716"/>
            <a:ext cx="5492411" cy="433519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228861" y="4401978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 = 10</a:t>
            </a:r>
            <a:r>
              <a:rPr lang="it-IT" baseline="30000" dirty="0" smtClean="0"/>
              <a:t>5</a:t>
            </a:r>
          </a:p>
          <a:p>
            <a:r>
              <a:rPr lang="it-IT" dirty="0" smtClean="0"/>
              <a:t>v = 0.5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 rot="16200000">
            <a:off x="945126" y="2948636"/>
            <a:ext cx="117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Potenziale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378833" y="52919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x/R</a:t>
            </a:r>
            <a:endParaRPr lang="it-IT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644713" y="12594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0</a:t>
            </a:r>
            <a:endParaRPr lang="it-IT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99792" y="52199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</a:t>
            </a:r>
            <a:endParaRPr lang="it-IT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518" y="5806050"/>
            <a:ext cx="1990323" cy="57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40152" y="2492896"/>
            <a:ext cx="2448272" cy="1143000"/>
          </a:xfrm>
        </p:spPr>
        <p:txBody>
          <a:bodyPr>
            <a:noAutofit/>
          </a:bodyPr>
          <a:lstStyle/>
          <a:p>
            <a:r>
              <a:rPr lang="it-IT" sz="2400" b="1" dirty="0" smtClean="0">
                <a:latin typeface="Cambria" pitchFamily="18" charset="0"/>
              </a:rPr>
              <a:t>Densità di ioni ed elettroni in funzione del raggio</a:t>
            </a:r>
            <a:endParaRPr lang="it-IT" sz="2400" b="1" dirty="0">
              <a:latin typeface="Cambria" pitchFamily="18" charset="0"/>
            </a:endParaRPr>
          </a:p>
        </p:txBody>
      </p:sp>
      <p:pic>
        <p:nvPicPr>
          <p:cNvPr id="4" name="Immagine 3" descr="ImmagineDensit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866" y="332656"/>
            <a:ext cx="5040560" cy="614540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660232" y="4189730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N = 10</a:t>
            </a:r>
            <a:r>
              <a:rPr lang="it-IT" baseline="30000" dirty="0" smtClean="0"/>
              <a:t>5</a:t>
            </a:r>
          </a:p>
          <a:p>
            <a:pPr algn="ctr"/>
            <a:r>
              <a:rPr lang="it-IT" dirty="0" smtClean="0"/>
              <a:t>m</a:t>
            </a:r>
            <a:r>
              <a:rPr lang="it-IT" baseline="-25000" dirty="0" smtClean="0"/>
              <a:t>i</a:t>
            </a:r>
            <a:r>
              <a:rPr lang="it-IT" dirty="0" smtClean="0"/>
              <a:t> = 100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 espansione3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91680" y="1315195"/>
            <a:ext cx="5688632" cy="449006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039941" y="5807005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N = 10</a:t>
            </a:r>
            <a:r>
              <a:rPr lang="it-IT" baseline="30000" dirty="0" smtClean="0"/>
              <a:t>4</a:t>
            </a:r>
          </a:p>
          <a:p>
            <a:pPr algn="ctr"/>
            <a:r>
              <a:rPr lang="it-IT" dirty="0" smtClean="0"/>
              <a:t>v = 0.2665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it-IT" sz="3200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mbria" pitchFamily="18" charset="0"/>
              </a:rPr>
              <a:t>Simulazione tridimensionale dell’esplosione coulombiana</a:t>
            </a:r>
            <a:endParaRPr lang="it-IT" sz="3200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mbria" pitchFamily="18" charset="0"/>
              </a:rPr>
              <a:t>Miscela di ioni</a:t>
            </a:r>
            <a:endParaRPr lang="it-IT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mbria" pitchFamily="18" charset="0"/>
            </a:endParaRPr>
          </a:p>
        </p:txBody>
      </p:sp>
      <p:pic>
        <p:nvPicPr>
          <p:cNvPr id="4" name="Immagine 3" descr="Sfer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72816"/>
            <a:ext cx="3591543" cy="385302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148064" y="3429000"/>
            <a:ext cx="273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Cambria" pitchFamily="18" charset="0"/>
              </a:rPr>
              <a:t>Distribuzione spaziale a gusci sferici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17996" y="5620858"/>
            <a:ext cx="3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Cambria" pitchFamily="18" charset="0"/>
              </a:rPr>
              <a:t>Modello geometrico utilizzato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306145" y="2132856"/>
            <a:ext cx="230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Cambria" pitchFamily="18" charset="0"/>
              </a:rPr>
              <a:t>Effetto del campo elettrico su ioni aventi masse diverse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508104" y="4509119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Cambria" pitchFamily="18" charset="0"/>
              </a:rPr>
              <a:t>Composizione della miscela:</a:t>
            </a:r>
          </a:p>
          <a:p>
            <a:pPr algn="ctr"/>
            <a:r>
              <a:rPr lang="it-IT" dirty="0" smtClean="0">
                <a:latin typeface="Cambria" pitchFamily="18" charset="0"/>
              </a:rPr>
              <a:t>Deuterio e Trizio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275518" y="1609636"/>
            <a:ext cx="246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it-IT" sz="2800" b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it-IT" sz="2800" dirty="0" smtClean="0">
                <a:latin typeface="Cambria Math" pitchFamily="18" charset="0"/>
                <a:ea typeface="Cambria Math" pitchFamily="18" charset="0"/>
              </a:rPr>
              <a:t> = Z</a:t>
            </a:r>
            <a:r>
              <a:rPr lang="it-IT" sz="2800" b="1" dirty="0" smtClean="0">
                <a:latin typeface="Cambria Math" pitchFamily="18" charset="0"/>
                <a:ea typeface="Cambria Math" pitchFamily="18" charset="0"/>
              </a:rPr>
              <a:t>E</a:t>
            </a:r>
            <a:endParaRPr lang="it-IT" sz="2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Freccia in giù 10"/>
          <p:cNvSpPr/>
          <p:nvPr/>
        </p:nvSpPr>
        <p:spPr>
          <a:xfrm>
            <a:off x="6370951" y="3056186"/>
            <a:ext cx="273968" cy="372814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/>
          <p:cNvSpPr/>
          <p:nvPr/>
        </p:nvSpPr>
        <p:spPr>
          <a:xfrm>
            <a:off x="6370950" y="4136305"/>
            <a:ext cx="273968" cy="372814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ndidentro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95536" y="1844824"/>
            <a:ext cx="3984625" cy="3140075"/>
          </a:xfrm>
          <a:prstGeom prst="rect">
            <a:avLst/>
          </a:prstGeom>
        </p:spPr>
      </p:pic>
      <p:pic>
        <p:nvPicPr>
          <p:cNvPr id="8" name="grandidentrofasi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770189" y="1844824"/>
            <a:ext cx="3978275" cy="314642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6588224" y="494116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r</a:t>
            </a:r>
            <a:endParaRPr lang="it-IT" sz="16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380161" y="3275692"/>
            <a:ext cx="47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|v|</a:t>
            </a:r>
            <a:endParaRPr lang="it-IT" sz="16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41064" y="5316987"/>
            <a:ext cx="1358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N = 10</a:t>
            </a:r>
            <a:r>
              <a:rPr lang="it-IT" baseline="30000" dirty="0" smtClean="0"/>
              <a:t>4</a:t>
            </a:r>
          </a:p>
          <a:p>
            <a:pPr algn="ctr"/>
            <a:r>
              <a:rPr lang="it-IT" dirty="0" smtClean="0"/>
              <a:t>v = 1</a:t>
            </a:r>
          </a:p>
          <a:p>
            <a:pPr algn="ctr"/>
            <a:r>
              <a:rPr lang="it-IT" dirty="0" smtClean="0"/>
              <a:t>m</a:t>
            </a:r>
            <a:r>
              <a:rPr lang="it-IT" baseline="-25000" dirty="0" smtClean="0"/>
              <a:t>1</a:t>
            </a:r>
            <a:r>
              <a:rPr lang="it-IT" dirty="0" smtClean="0"/>
              <a:t>/m</a:t>
            </a:r>
            <a:r>
              <a:rPr lang="it-IT" baseline="-25000" dirty="0" smtClean="0"/>
              <a:t>2</a:t>
            </a:r>
            <a:r>
              <a:rPr lang="it-IT" dirty="0" smtClean="0"/>
              <a:t> = 2/5</a:t>
            </a:r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latin typeface="Cambria" pitchFamily="18" charset="0"/>
              </a:rPr>
              <a:t>Strato interno di trizio</a:t>
            </a:r>
            <a:endParaRPr lang="it-IT" sz="40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mbria" pitchFamily="18" charset="0"/>
              </a:rPr>
              <a:t>SOMMARIO</a:t>
            </a:r>
            <a:endParaRPr lang="it-IT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-19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907704" y="1426080"/>
            <a:ext cx="55446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>
                <a:latin typeface="Cambria" pitchFamily="18" charset="0"/>
              </a:rPr>
              <a:t>Introduzione alla fusione nucleare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>
              <a:latin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>
                <a:latin typeface="Cambria" pitchFamily="18" charset="0"/>
              </a:rPr>
              <a:t>Il confinamento inerziale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>
              <a:latin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>
                <a:latin typeface="Cambria" pitchFamily="18" charset="0"/>
              </a:rPr>
              <a:t>L’esplosione coulombiana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>
              <a:latin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>
                <a:latin typeface="Cambria" pitchFamily="18" charset="0"/>
              </a:rPr>
              <a:t>Modello fisico per l’esplosione di un cluster di deuterio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>
              <a:latin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>
                <a:latin typeface="Cambria" pitchFamily="18" charset="0"/>
              </a:rPr>
              <a:t>Modello numerico per l’analisi del modello fisico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>
              <a:latin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>
                <a:latin typeface="Cambria" pitchFamily="18" charset="0"/>
              </a:rPr>
              <a:t>Analisi dei risultati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 smtClean="0">
                <a:latin typeface="Cambria" pitchFamily="18" charset="0"/>
              </a:rPr>
              <a:t>Strato interno di deuterio</a:t>
            </a:r>
            <a:endParaRPr lang="it-IT" sz="4000" b="1" dirty="0">
              <a:latin typeface="Cambria" pitchFamily="18" charset="0"/>
            </a:endParaRPr>
          </a:p>
        </p:txBody>
      </p:sp>
      <p:pic>
        <p:nvPicPr>
          <p:cNvPr id="4" name="piccolidentro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95536" y="1844824"/>
            <a:ext cx="3984625" cy="3140075"/>
          </a:xfrm>
          <a:prstGeom prst="rect">
            <a:avLst/>
          </a:prstGeom>
        </p:spPr>
      </p:pic>
      <p:pic>
        <p:nvPicPr>
          <p:cNvPr id="5" name="piccolidentrofasi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770189" y="1844824"/>
            <a:ext cx="3978275" cy="314007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6588224" y="494116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r</a:t>
            </a:r>
            <a:endParaRPr lang="it-IT" sz="16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80161" y="3275692"/>
            <a:ext cx="47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|v|</a:t>
            </a:r>
            <a:endParaRPr lang="it-IT" sz="16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941064" y="5316987"/>
            <a:ext cx="1358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N = 10</a:t>
            </a:r>
            <a:r>
              <a:rPr lang="it-IT" baseline="30000" dirty="0" smtClean="0"/>
              <a:t>4</a:t>
            </a:r>
          </a:p>
          <a:p>
            <a:pPr algn="ctr"/>
            <a:r>
              <a:rPr lang="it-IT" dirty="0" smtClean="0"/>
              <a:t>v = 1</a:t>
            </a:r>
          </a:p>
          <a:p>
            <a:pPr algn="ctr"/>
            <a:r>
              <a:rPr lang="it-IT" dirty="0" smtClean="0"/>
              <a:t>m</a:t>
            </a:r>
            <a:r>
              <a:rPr lang="it-IT" baseline="-25000" dirty="0" smtClean="0"/>
              <a:t>1</a:t>
            </a:r>
            <a:r>
              <a:rPr lang="it-IT" dirty="0" smtClean="0"/>
              <a:t>/m</a:t>
            </a:r>
            <a:r>
              <a:rPr lang="it-IT" baseline="-25000" dirty="0" smtClean="0"/>
              <a:t>2</a:t>
            </a:r>
            <a:r>
              <a:rPr lang="it-IT" dirty="0" smtClean="0"/>
              <a:t> = 2/5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/>
          <a:lstStyle/>
          <a:p>
            <a:r>
              <a:rPr lang="it-IT" dirty="0" smtClean="0">
                <a:latin typeface="Cambria" pitchFamily="18" charset="0"/>
              </a:rPr>
              <a:t>Grazie per la </a:t>
            </a:r>
            <a:r>
              <a:rPr lang="it-IT" smtClean="0">
                <a:latin typeface="Cambria" pitchFamily="18" charset="0"/>
              </a:rPr>
              <a:t>Vostra attenzione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it-IT" dirty="0" smtClean="0"/>
              <a:t>La fusione nucleare</a:t>
            </a:r>
            <a:endParaRPr lang="it-IT" dirty="0"/>
          </a:p>
        </p:txBody>
      </p:sp>
      <p:pic>
        <p:nvPicPr>
          <p:cNvPr id="4" name="Immagine 3" descr="fusi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9895" y="2452977"/>
            <a:ext cx="4415697" cy="3024336"/>
          </a:xfrm>
          <a:prstGeom prst="rect">
            <a:avLst/>
          </a:prstGeom>
        </p:spPr>
      </p:pic>
      <p:pic>
        <p:nvPicPr>
          <p:cNvPr id="5" name="Immagine 4" descr="Capitolo 1-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1757296"/>
            <a:ext cx="4407286" cy="286391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9299" y="4729581"/>
            <a:ext cx="437191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http://static.howstuffworks.com/gif/sun-updat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08489"/>
            <a:ext cx="3024336" cy="3024336"/>
          </a:xfrm>
          <a:prstGeom prst="rect">
            <a:avLst/>
          </a:prstGeom>
          <a:noFill/>
        </p:spPr>
      </p:pic>
      <p:pic>
        <p:nvPicPr>
          <p:cNvPr id="2055" name="Picture 7" descr="http://hplusmagazine.com/sites/default/files/images/articles/oct09/european-jet-tokam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842" y="3764873"/>
            <a:ext cx="3407142" cy="2376264"/>
          </a:xfrm>
          <a:prstGeom prst="rect">
            <a:avLst/>
          </a:prstGeom>
          <a:noFill/>
        </p:spPr>
      </p:pic>
      <p:pic>
        <p:nvPicPr>
          <p:cNvPr id="10" name="Immagine 9" descr="inertial direc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3764872"/>
            <a:ext cx="3218840" cy="2391139"/>
          </a:xfrm>
          <a:prstGeom prst="rect">
            <a:avLst/>
          </a:prstGeom>
        </p:spPr>
      </p:pic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3898776" cy="2376264"/>
          </a:xfrm>
        </p:spPr>
        <p:txBody>
          <a:bodyPr/>
          <a:lstStyle/>
          <a:p>
            <a:r>
              <a:rPr lang="it-IT" b="1" dirty="0" smtClean="0">
                <a:latin typeface="Cambria" pitchFamily="18" charset="0"/>
              </a:rPr>
              <a:t>Confinamento del plasma</a:t>
            </a:r>
            <a:endParaRPr lang="it-IT" b="1" dirty="0">
              <a:latin typeface="Cambria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616116" y="333282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Cambria" pitchFamily="18" charset="0"/>
              </a:rPr>
              <a:t>Gravitazionale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668914" y="61560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Cambria" pitchFamily="18" charset="0"/>
              </a:rPr>
              <a:t>Magnetico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616116" y="614113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Cambria" pitchFamily="18" charset="0"/>
              </a:rPr>
              <a:t>Inerziale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Cambria" pitchFamily="18" charset="0"/>
              </a:rPr>
              <a:t>Confinamento inerziale</a:t>
            </a:r>
            <a:endParaRPr lang="it-IT" b="1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4464496" cy="371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556792"/>
            <a:ext cx="3626910" cy="371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4932040" y="4941168"/>
            <a:ext cx="356388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Diretto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755576" y="4941168"/>
            <a:ext cx="356388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Indiretto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Cambria" pitchFamily="18" charset="0"/>
              </a:rPr>
              <a:t>Laser attuali</a:t>
            </a:r>
            <a:endParaRPr lang="it-IT" b="1" dirty="0">
              <a:latin typeface="Cambria" pitchFamily="18" charset="0"/>
            </a:endParaRPr>
          </a:p>
        </p:txBody>
      </p:sp>
      <p:pic>
        <p:nvPicPr>
          <p:cNvPr id="4" name="Immagine 3" descr="Capitolo 1-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81418"/>
            <a:ext cx="3992761" cy="4433138"/>
          </a:xfrm>
          <a:prstGeom prst="rect">
            <a:avLst/>
          </a:prstGeom>
        </p:spPr>
      </p:pic>
      <p:pic>
        <p:nvPicPr>
          <p:cNvPr id="5" name="Immagine 4" descr="Capitolo 1-7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164214"/>
            <a:ext cx="4165165" cy="265861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240031" y="5877272"/>
            <a:ext cx="26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mbria" pitchFamily="18" charset="0"/>
              </a:rPr>
              <a:t>National </a:t>
            </a:r>
            <a:r>
              <a:rPr lang="it-IT" dirty="0" err="1" smtClean="0">
                <a:latin typeface="Cambria" pitchFamily="18" charset="0"/>
              </a:rPr>
              <a:t>Ignition</a:t>
            </a:r>
            <a:r>
              <a:rPr lang="it-IT" dirty="0" smtClean="0">
                <a:latin typeface="Cambria" pitchFamily="18" charset="0"/>
              </a:rPr>
              <a:t> </a:t>
            </a:r>
            <a:r>
              <a:rPr lang="it-IT" dirty="0" err="1" smtClean="0">
                <a:latin typeface="Cambria" pitchFamily="18" charset="0"/>
              </a:rPr>
              <a:t>Facility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285731" y="48691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Cambria" pitchFamily="18" charset="0"/>
              </a:rPr>
              <a:t>HiPER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mbria" pitchFamily="18" charset="0"/>
              </a:rPr>
              <a:t>Esplosione coulombiana</a:t>
            </a:r>
            <a:endParaRPr lang="it-IT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mbria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738332" y="1978962"/>
            <a:ext cx="2265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Cambria" pitchFamily="18" charset="0"/>
              </a:rPr>
              <a:t>IRRAGGIAMENTO LASER</a:t>
            </a:r>
          </a:p>
          <a:p>
            <a:pPr algn="ctr"/>
            <a:endParaRPr lang="it-IT" dirty="0" smtClean="0">
              <a:latin typeface="Cambria" pitchFamily="18" charset="0"/>
            </a:endParaRPr>
          </a:p>
          <a:p>
            <a:pPr algn="ctr"/>
            <a:r>
              <a:rPr lang="it-IT" b="1" dirty="0" smtClean="0">
                <a:latin typeface="Cambria" pitchFamily="18" charset="0"/>
              </a:rPr>
              <a:t>DISTRIBUZIONE DELL’ENERGIA</a:t>
            </a:r>
          </a:p>
          <a:p>
            <a:pPr algn="ctr"/>
            <a:endParaRPr lang="it-IT" dirty="0" smtClean="0">
              <a:latin typeface="Cambria" pitchFamily="18" charset="0"/>
            </a:endParaRPr>
          </a:p>
          <a:p>
            <a:pPr algn="ctr"/>
            <a:r>
              <a:rPr lang="it-IT" b="1" dirty="0" smtClean="0">
                <a:latin typeface="Cambria" pitchFamily="18" charset="0"/>
              </a:rPr>
              <a:t>IONIZZAZIONE</a:t>
            </a:r>
            <a:endParaRPr lang="it-IT" b="1" dirty="0">
              <a:latin typeface="Cambria" pitchFamily="18" charset="0"/>
            </a:endParaRPr>
          </a:p>
          <a:p>
            <a:pPr algn="ctr"/>
            <a:endParaRPr lang="it-IT" dirty="0" smtClean="0">
              <a:latin typeface="Cambria" pitchFamily="18" charset="0"/>
            </a:endParaRPr>
          </a:p>
          <a:p>
            <a:pPr algn="ctr"/>
            <a:r>
              <a:rPr lang="it-IT" b="1" dirty="0" smtClean="0">
                <a:latin typeface="Cambria" pitchFamily="18" charset="0"/>
              </a:rPr>
              <a:t>CAMPO ELETTRICO</a:t>
            </a:r>
          </a:p>
          <a:p>
            <a:pPr algn="ctr"/>
            <a:endParaRPr lang="it-IT" dirty="0" smtClean="0">
              <a:latin typeface="Cambria" pitchFamily="18" charset="0"/>
            </a:endParaRPr>
          </a:p>
          <a:p>
            <a:pPr algn="ctr"/>
            <a:r>
              <a:rPr lang="it-IT" b="1" dirty="0" smtClean="0">
                <a:latin typeface="Cambria" pitchFamily="18" charset="0"/>
              </a:rPr>
              <a:t>ESPLOSIONE </a:t>
            </a:r>
            <a:r>
              <a:rPr lang="it-IT" b="1" dirty="0">
                <a:latin typeface="Cambria" pitchFamily="18" charset="0"/>
              </a:rPr>
              <a:t>COULOMBIANA</a:t>
            </a:r>
          </a:p>
          <a:p>
            <a:endParaRPr lang="it-IT" dirty="0">
              <a:latin typeface="Cambria" pitchFamily="18" charset="0"/>
            </a:endParaRPr>
          </a:p>
          <a:p>
            <a:endParaRPr lang="it-IT" dirty="0">
              <a:latin typeface="Cambria" pitchFamily="18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124916" y="2968724"/>
            <a:ext cx="342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ccia in giù 4"/>
          <p:cNvSpPr/>
          <p:nvPr/>
        </p:nvSpPr>
        <p:spPr>
          <a:xfrm>
            <a:off x="3419872" y="1928264"/>
            <a:ext cx="936104" cy="2796879"/>
          </a:xfrm>
          <a:prstGeom prst="downArrow">
            <a:avLst>
              <a:gd name="adj1" fmla="val 50000"/>
              <a:gd name="adj2" fmla="val 62210"/>
            </a:avLst>
          </a:prstGeom>
          <a:solidFill>
            <a:srgbClr val="0000C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7825"/>
            <a:ext cx="2304256" cy="3899510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Cambria" pitchFamily="18" charset="0"/>
              </a:rPr>
              <a:t>Esplosione coulombiana</a:t>
            </a:r>
            <a:endParaRPr lang="it-IT" b="1" dirty="0">
              <a:latin typeface="Cambria" pitchFamily="18" charset="0"/>
            </a:endParaRPr>
          </a:p>
        </p:txBody>
      </p:sp>
      <p:pic>
        <p:nvPicPr>
          <p:cNvPr id="6" name="Immagine 5" descr="Capitolo 2-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4422" y="1604842"/>
            <a:ext cx="5544616" cy="338265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82151" y="4149080"/>
            <a:ext cx="18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Cambria" pitchFamily="18" charset="0"/>
              </a:rPr>
              <a:t>Cluster atomico</a:t>
            </a:r>
            <a:endParaRPr lang="it-IT" b="1" dirty="0">
              <a:latin typeface="Cambria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720243" y="5000148"/>
            <a:ext cx="6163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>
                <a:latin typeface="Cambria" pitchFamily="18" charset="0"/>
              </a:rPr>
              <a:t>Layout</a:t>
            </a:r>
            <a:r>
              <a:rPr lang="it-IT" b="1" dirty="0" smtClean="0">
                <a:latin typeface="Cambria" pitchFamily="18" charset="0"/>
              </a:rPr>
              <a:t> dell’esperimento di fusione da cluster di deuterio</a:t>
            </a:r>
          </a:p>
          <a:p>
            <a:pPr algn="ctr"/>
            <a:r>
              <a:rPr lang="it-IT" dirty="0" smtClean="0">
                <a:latin typeface="Cambria" pitchFamily="18" charset="0"/>
              </a:rPr>
              <a:t>T. </a:t>
            </a:r>
            <a:r>
              <a:rPr lang="it-IT" dirty="0" err="1" smtClean="0">
                <a:latin typeface="Cambria" pitchFamily="18" charset="0"/>
              </a:rPr>
              <a:t>Ditmire</a:t>
            </a:r>
            <a:r>
              <a:rPr lang="it-IT" dirty="0">
                <a:latin typeface="Cambria" pitchFamily="18" charset="0"/>
              </a:rPr>
              <a:t> </a:t>
            </a:r>
            <a:r>
              <a:rPr lang="it-IT" i="1" dirty="0" smtClean="0">
                <a:latin typeface="Cambria" pitchFamily="18" charset="0"/>
              </a:rPr>
              <a:t>et al.</a:t>
            </a:r>
            <a:r>
              <a:rPr lang="it-IT" dirty="0" smtClean="0">
                <a:latin typeface="Cambria" pitchFamily="18" charset="0"/>
              </a:rPr>
              <a:t>, (1999)</a:t>
            </a:r>
            <a:endParaRPr lang="it-IT" dirty="0">
              <a:latin typeface="Cambria" pitchFamily="18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5" y="2132856"/>
            <a:ext cx="2060210" cy="206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e 4"/>
          <p:cNvSpPr/>
          <p:nvPr/>
        </p:nvSpPr>
        <p:spPr>
          <a:xfrm>
            <a:off x="3563888" y="3235822"/>
            <a:ext cx="648072" cy="625225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sinistra 6"/>
          <p:cNvSpPr/>
          <p:nvPr/>
        </p:nvSpPr>
        <p:spPr>
          <a:xfrm rot="825374">
            <a:off x="2723527" y="3239059"/>
            <a:ext cx="867194" cy="294936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Cambria" pitchFamily="18" charset="0"/>
              </a:rPr>
              <a:t>Risultati dell’esperimento</a:t>
            </a:r>
            <a:endParaRPr lang="it-IT" b="1" dirty="0">
              <a:latin typeface="Cambria" pitchFamily="18" charset="0"/>
            </a:endParaRPr>
          </a:p>
        </p:txBody>
      </p:sp>
      <p:pic>
        <p:nvPicPr>
          <p:cNvPr id="4" name="Immagine 3" descr="Capitolo 2-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4651" y="1663933"/>
            <a:ext cx="4968552" cy="3874681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B5C9-673D-4980-8F3D-D451032EF32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2060848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smtClean="0">
                <a:latin typeface="Cambria" pitchFamily="18" charset="0"/>
              </a:rPr>
              <a:t>Specifiche:</a:t>
            </a:r>
          </a:p>
          <a:p>
            <a:pPr algn="r"/>
            <a:r>
              <a:rPr lang="it-IT" dirty="0" smtClean="0">
                <a:latin typeface="Cambria" pitchFamily="18" charset="0"/>
              </a:rPr>
              <a:t>Durata impulso = 35 </a:t>
            </a:r>
            <a:r>
              <a:rPr lang="it-IT" dirty="0" err="1" smtClean="0">
                <a:latin typeface="Cambria" pitchFamily="18" charset="0"/>
              </a:rPr>
              <a:t>fs</a:t>
            </a:r>
            <a:endParaRPr lang="it-IT" dirty="0">
              <a:latin typeface="Cambria" pitchFamily="18" charset="0"/>
            </a:endParaRPr>
          </a:p>
          <a:p>
            <a:pPr algn="r"/>
            <a:r>
              <a:rPr lang="it-IT" dirty="0" smtClean="0">
                <a:latin typeface="Cambria" pitchFamily="18" charset="0"/>
              </a:rPr>
              <a:t>Distanza detector = 62 cm</a:t>
            </a:r>
          </a:p>
          <a:p>
            <a:pPr algn="r"/>
            <a:r>
              <a:rPr lang="it-IT" dirty="0" smtClean="0">
                <a:latin typeface="Cambria" pitchFamily="18" charset="0"/>
              </a:rPr>
              <a:t>Intensità laser = 5x10</a:t>
            </a:r>
            <a:r>
              <a:rPr lang="it-IT" baseline="30000" dirty="0" smtClean="0">
                <a:latin typeface="Cambria" pitchFamily="18" charset="0"/>
              </a:rPr>
              <a:t>17</a:t>
            </a:r>
            <a:r>
              <a:rPr lang="it-IT" dirty="0" smtClean="0">
                <a:latin typeface="Cambria" pitchFamily="18" charset="0"/>
              </a:rPr>
              <a:t> W/cm</a:t>
            </a:r>
            <a:r>
              <a:rPr lang="it-IT" baseline="30000" dirty="0" smtClean="0">
                <a:latin typeface="Cambria" pitchFamily="18" charset="0"/>
              </a:rPr>
              <a:t>2</a:t>
            </a:r>
          </a:p>
          <a:p>
            <a:endParaRPr lang="it-IT" dirty="0" smtClean="0">
              <a:latin typeface="Cambria" pitchFamily="18" charset="0"/>
            </a:endParaRPr>
          </a:p>
          <a:p>
            <a:endParaRPr lang="it-IT" dirty="0" smtClean="0">
              <a:latin typeface="Cambria" pitchFamily="18" charset="0"/>
            </a:endParaRPr>
          </a:p>
          <a:p>
            <a:endParaRPr lang="it-IT" dirty="0">
              <a:latin typeface="Cambria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769703" y="5566201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Cambria" pitchFamily="18" charset="0"/>
              </a:rPr>
              <a:t>Spettro del tempo di volo dei neutroni</a:t>
            </a:r>
          </a:p>
          <a:p>
            <a:endParaRPr lang="it-IT" dirty="0" smtClean="0">
              <a:latin typeface="Cambria" pitchFamily="18" charset="0"/>
            </a:endParaRPr>
          </a:p>
          <a:p>
            <a:endParaRPr lang="it-IT" dirty="0">
              <a:latin typeface="Cambria" pitchFamily="18" charset="0"/>
            </a:endParaRPr>
          </a:p>
        </p:txBody>
      </p:sp>
      <p:sp>
        <p:nvSpPr>
          <p:cNvPr id="11" name="Freccia a destra 10"/>
          <p:cNvSpPr/>
          <p:nvPr/>
        </p:nvSpPr>
        <p:spPr>
          <a:xfrm rot="19684216" flipV="1">
            <a:off x="2325660" y="3465165"/>
            <a:ext cx="3993307" cy="272213"/>
          </a:xfrm>
          <a:prstGeom prst="rightArrow">
            <a:avLst>
              <a:gd name="adj1" fmla="val 49901"/>
              <a:gd name="adj2" fmla="val 50000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651181" y="4616935"/>
            <a:ext cx="2675926" cy="101566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latin typeface="Cambria" pitchFamily="18" charset="0"/>
              </a:rPr>
              <a:t>Picco di neutroni</a:t>
            </a:r>
          </a:p>
          <a:p>
            <a:pPr algn="ctr"/>
            <a:r>
              <a:rPr lang="it-IT" sz="2000" b="1" dirty="0" smtClean="0">
                <a:latin typeface="Cambria" pitchFamily="18" charset="0"/>
              </a:rPr>
              <a:t>in corrispondenza di</a:t>
            </a:r>
          </a:p>
          <a:p>
            <a:pPr algn="ctr"/>
            <a:r>
              <a:rPr lang="it-IT" sz="2000" b="1" dirty="0" smtClean="0">
                <a:latin typeface="Cambria" pitchFamily="18" charset="0"/>
              </a:rPr>
              <a:t>E = 2.45 ± 0,02 </a:t>
            </a:r>
            <a:r>
              <a:rPr lang="it-IT" sz="2000" b="1" dirty="0" err="1">
                <a:latin typeface="Cambria" pitchFamily="18" charset="0"/>
              </a:rPr>
              <a:t>MeV</a:t>
            </a:r>
            <a:r>
              <a:rPr lang="it-IT" sz="2000" b="1" dirty="0">
                <a:latin typeface="Cambria" pitchFamily="18" charset="0"/>
              </a:rPr>
              <a:t> </a:t>
            </a:r>
            <a:endParaRPr lang="it-IT" sz="2000" b="1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352</Words>
  <Application>Microsoft Office PowerPoint</Application>
  <PresentationFormat>Presentazione su schermo (4:3)</PresentationFormat>
  <Paragraphs>136</Paragraphs>
  <Slides>21</Slides>
  <Notes>2</Notes>
  <HiddenSlides>0</HiddenSlides>
  <MMClips>6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Tema di Office</vt:lpstr>
      <vt:lpstr>Tecniche per la fusione nucleare indotta da esplosione coulombiana di cluster di deuterio e trizio</vt:lpstr>
      <vt:lpstr>SOMMARIO</vt:lpstr>
      <vt:lpstr>La fusione nucleare</vt:lpstr>
      <vt:lpstr>Confinamento del plasma</vt:lpstr>
      <vt:lpstr>Confinamento inerziale</vt:lpstr>
      <vt:lpstr>Laser attuali</vt:lpstr>
      <vt:lpstr>Esplosione coulombiana</vt:lpstr>
      <vt:lpstr>Esplosione coulombiana</vt:lpstr>
      <vt:lpstr>Risultati dell’esperimento</vt:lpstr>
      <vt:lpstr>Presentazione standard di PowerPoint</vt:lpstr>
      <vt:lpstr>Modello numerico</vt:lpstr>
      <vt:lpstr>Presentazione standard di PowerPoint</vt:lpstr>
      <vt:lpstr>Distribuzione spaziale degli elettroni all’interno della sfera al variare della velocità termica</vt:lpstr>
      <vt:lpstr>Presentazione standard di PowerPoint</vt:lpstr>
      <vt:lpstr>Andamento del potenziale ed energia degli elettroni</vt:lpstr>
      <vt:lpstr>Densità di ioni ed elettroni in funzione del raggio</vt:lpstr>
      <vt:lpstr>Simulazione tridimensionale dell’esplosione coulombiana</vt:lpstr>
      <vt:lpstr>Miscela di ioni</vt:lpstr>
      <vt:lpstr>Strato interno di trizio</vt:lpstr>
      <vt:lpstr>Strato interno di deuterio</vt:lpstr>
      <vt:lpstr>Grazie per la Vostra 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</dc:title>
  <dc:creator>Enzo</dc:creator>
  <cp:lastModifiedBy>SANNA EDOARDO</cp:lastModifiedBy>
  <cp:revision>39</cp:revision>
  <dcterms:created xsi:type="dcterms:W3CDTF">2011-11-23T14:26:12Z</dcterms:created>
  <dcterms:modified xsi:type="dcterms:W3CDTF">2011-11-25T16:33:29Z</dcterms:modified>
</cp:coreProperties>
</file>